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34"/>
  </p:notesMasterIdLst>
  <p:sldIdLst>
    <p:sldId id="264" r:id="rId2"/>
    <p:sldId id="256" r:id="rId3"/>
    <p:sldId id="257" r:id="rId4"/>
    <p:sldId id="279" r:id="rId5"/>
    <p:sldId id="263" r:id="rId6"/>
    <p:sldId id="280" r:id="rId7"/>
    <p:sldId id="281" r:id="rId8"/>
    <p:sldId id="284" r:id="rId9"/>
    <p:sldId id="295" r:id="rId10"/>
    <p:sldId id="287" r:id="rId11"/>
    <p:sldId id="290" r:id="rId12"/>
    <p:sldId id="296" r:id="rId13"/>
    <p:sldId id="297" r:id="rId14"/>
    <p:sldId id="286" r:id="rId15"/>
    <p:sldId id="289" r:id="rId16"/>
    <p:sldId id="283" r:id="rId17"/>
    <p:sldId id="300" r:id="rId18"/>
    <p:sldId id="299" r:id="rId19"/>
    <p:sldId id="303" r:id="rId20"/>
    <p:sldId id="276" r:id="rId21"/>
    <p:sldId id="262" r:id="rId22"/>
    <p:sldId id="305" r:id="rId23"/>
    <p:sldId id="306" r:id="rId24"/>
    <p:sldId id="308" r:id="rId25"/>
    <p:sldId id="307" r:id="rId26"/>
    <p:sldId id="278" r:id="rId27"/>
    <p:sldId id="301" r:id="rId28"/>
    <p:sldId id="309" r:id="rId29"/>
    <p:sldId id="298" r:id="rId30"/>
    <p:sldId id="291" r:id="rId31"/>
    <p:sldId id="293" r:id="rId32"/>
    <p:sldId id="292"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808A9-BB55-4D51-A1B6-ACCCF8CB02AD}" v="401" dt="2019-08-20T11:03:15.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2163" autoAdjust="0"/>
  </p:normalViewPr>
  <p:slideViewPr>
    <p:cSldViewPr snapToGrid="0">
      <p:cViewPr varScale="1">
        <p:scale>
          <a:sx n="93" d="100"/>
          <a:sy n="93" d="100"/>
        </p:scale>
        <p:origin x="81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B0C0090-65D8-48E4-94AB-0A9F03E919D5}" type="datetimeFigureOut">
              <a:rPr lang="en-US" smtClean="0"/>
              <a:t>8/21/19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41809CD-46C2-446D-819C-FD7658F4F89F}" type="slidenum">
              <a:rPr lang="en-US" smtClean="0"/>
              <a:t>‹#›</a:t>
            </a:fld>
            <a:endParaRPr lang="en-US"/>
          </a:p>
        </p:txBody>
      </p:sp>
    </p:spTree>
    <p:extLst>
      <p:ext uri="{BB962C8B-B14F-4D97-AF65-F5344CB8AC3E}">
        <p14:creationId xmlns:p14="http://schemas.microsoft.com/office/powerpoint/2010/main" val="1301154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1809CD-46C2-446D-819C-FD7658F4F89F}" type="slidenum">
              <a:rPr lang="en-US" smtClean="0"/>
              <a:t>1</a:t>
            </a:fld>
            <a:endParaRPr lang="en-US"/>
          </a:p>
        </p:txBody>
      </p:sp>
    </p:spTree>
    <p:extLst>
      <p:ext uri="{BB962C8B-B14F-4D97-AF65-F5344CB8AC3E}">
        <p14:creationId xmlns:p14="http://schemas.microsoft.com/office/powerpoint/2010/main" val="1047276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18</a:t>
            </a:fld>
            <a:endParaRPr lang="en-US"/>
          </a:p>
        </p:txBody>
      </p:sp>
    </p:spTree>
    <p:extLst>
      <p:ext uri="{BB962C8B-B14F-4D97-AF65-F5344CB8AC3E}">
        <p14:creationId xmlns:p14="http://schemas.microsoft.com/office/powerpoint/2010/main" val="4003065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19</a:t>
            </a:fld>
            <a:endParaRPr lang="en-US"/>
          </a:p>
        </p:txBody>
      </p:sp>
    </p:spTree>
    <p:extLst>
      <p:ext uri="{BB962C8B-B14F-4D97-AF65-F5344CB8AC3E}">
        <p14:creationId xmlns:p14="http://schemas.microsoft.com/office/powerpoint/2010/main" val="3248230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 is another important aspect of what characterizes</a:t>
            </a:r>
            <a:r>
              <a:rPr lang="en-US" baseline="0" dirty="0"/>
              <a:t> a genre. The essentials portion of the site will introduce the importance of organization…in part by helping students to notice how EVERY genre has a particular organization, and how that organization is part and parcel of the genre’s effectiveness.</a:t>
            </a:r>
          </a:p>
          <a:p>
            <a:endParaRPr lang="en-US" baseline="0" dirty="0"/>
          </a:p>
          <a:p>
            <a:r>
              <a:rPr lang="en-US" baseline="0" dirty="0"/>
              <a:t>The avenue for teaching organization is the “move structure” – describe</a:t>
            </a:r>
          </a:p>
          <a:p>
            <a:r>
              <a:rPr lang="en-US" baseline="0" dirty="0"/>
              <a:t>As on the Audience page, I’ll introduce the importance of org. and the concept of a move structure, and then immediately turn to Sonja for amazing ideas on how to have students begin recognizing organizational structures by having them interact with writing passages.</a:t>
            </a:r>
          </a:p>
          <a:p>
            <a:endParaRPr lang="en-US" baseline="0" dirty="0"/>
          </a:p>
          <a:p>
            <a:r>
              <a:rPr lang="en-US" baseline="0" dirty="0"/>
              <a:t>Show old site, example…http://sites.middlebury.edu/middsciwriting/overview/organization/</a:t>
            </a:r>
          </a:p>
          <a:p>
            <a:r>
              <a:rPr lang="en-US" baseline="0" dirty="0"/>
              <a:t>”identify the gap statement”…but now they’ll be a drag-drop possibility. There will also be disconnected and out-of-sequence passages, for students to match to specific moves to specific passages. There will be a drag-drop option for students to take individual sentences and arrange them in order to fix organizational mistakes.</a:t>
            </a:r>
          </a:p>
          <a:p>
            <a:endParaRPr lang="en-US" baseline="0" dirty="0"/>
          </a:p>
          <a:p>
            <a:r>
              <a:rPr lang="en-US" baseline="0" dirty="0"/>
              <a:t>Genres covered…walk through main Genre page…highlight genres to be covered…lab report and research </a:t>
            </a:r>
            <a:r>
              <a:rPr lang="en-US" baseline="0" dirty="0" err="1"/>
              <a:t>paper..are</a:t>
            </a:r>
            <a:r>
              <a:rPr lang="en-US" baseline="0" dirty="0"/>
              <a:t> there…per Allison’s suggestion not because we cover them really, but because that’s what students may look for…on those pages, they will be suggestions and redirects to other aspects of the site that will be useful for writing better lab reports (the section on clarify, writing methods sections, etc.). The reason we don’t cover research papers and lab reports, is that they really don’t exist as a GENRE with commonly accepted features. </a:t>
            </a:r>
          </a:p>
          <a:p>
            <a:endParaRPr lang="en-US" baseline="0" dirty="0"/>
          </a:p>
          <a:p>
            <a:r>
              <a:rPr lang="en-US" baseline="0" dirty="0"/>
              <a:t>The information we provide on the rest of these genres is based on linguistic/writing analysis of actual published journal articles, actual grant proposals (CAREER AWARDS), etc. lab reports differ too much by instructor for us to offer much in the way of generalizable information about the genre as a whole.</a:t>
            </a:r>
          </a:p>
          <a:p>
            <a:endParaRPr lang="en-US" baseline="0" dirty="0"/>
          </a:p>
          <a:p>
            <a:r>
              <a:rPr lang="en-US" baseline="0" dirty="0"/>
              <a:t>BY Discipline is the least fleshed-out section of the site. Alison started it</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20</a:t>
            </a:fld>
            <a:endParaRPr lang="en-US"/>
          </a:p>
        </p:txBody>
      </p:sp>
    </p:spTree>
    <p:extLst>
      <p:ext uri="{BB962C8B-B14F-4D97-AF65-F5344CB8AC3E}">
        <p14:creationId xmlns:p14="http://schemas.microsoft.com/office/powerpoint/2010/main" val="3270400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24</a:t>
            </a:fld>
            <a:endParaRPr lang="en-US"/>
          </a:p>
        </p:txBody>
      </p:sp>
    </p:spTree>
    <p:extLst>
      <p:ext uri="{BB962C8B-B14F-4D97-AF65-F5344CB8AC3E}">
        <p14:creationId xmlns:p14="http://schemas.microsoft.com/office/powerpoint/2010/main" val="1053336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1809CD-46C2-446D-819C-FD7658F4F89F}" type="slidenum">
              <a:rPr lang="en-US" smtClean="0"/>
              <a:t>25</a:t>
            </a:fld>
            <a:endParaRPr lang="en-US"/>
          </a:p>
        </p:txBody>
      </p:sp>
    </p:spTree>
    <p:extLst>
      <p:ext uri="{BB962C8B-B14F-4D97-AF65-F5344CB8AC3E}">
        <p14:creationId xmlns:p14="http://schemas.microsoft.com/office/powerpoint/2010/main" val="881825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1809CD-46C2-446D-819C-FD7658F4F89F}" type="slidenum">
              <a:rPr lang="en-US" smtClean="0"/>
              <a:t>26</a:t>
            </a:fld>
            <a:endParaRPr lang="en-US"/>
          </a:p>
        </p:txBody>
      </p:sp>
    </p:spTree>
    <p:extLst>
      <p:ext uri="{BB962C8B-B14F-4D97-AF65-F5344CB8AC3E}">
        <p14:creationId xmlns:p14="http://schemas.microsoft.com/office/powerpoint/2010/main" val="2045467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1809CD-46C2-446D-819C-FD7658F4F89F}" type="slidenum">
              <a:rPr lang="en-US" smtClean="0"/>
              <a:t>2</a:t>
            </a:fld>
            <a:endParaRPr lang="en-US"/>
          </a:p>
        </p:txBody>
      </p:sp>
    </p:spTree>
    <p:extLst>
      <p:ext uri="{BB962C8B-B14F-4D97-AF65-F5344CB8AC3E}">
        <p14:creationId xmlns:p14="http://schemas.microsoft.com/office/powerpoint/2010/main" val="107252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1809CD-46C2-446D-819C-FD7658F4F89F}" type="slidenum">
              <a:rPr lang="en-US" smtClean="0"/>
              <a:t>3</a:t>
            </a:fld>
            <a:endParaRPr lang="en-US"/>
          </a:p>
        </p:txBody>
      </p:sp>
    </p:spTree>
    <p:extLst>
      <p:ext uri="{BB962C8B-B14F-4D97-AF65-F5344CB8AC3E}">
        <p14:creationId xmlns:p14="http://schemas.microsoft.com/office/powerpoint/2010/main" val="3248676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4</a:t>
            </a:fld>
            <a:endParaRPr lang="en-US"/>
          </a:p>
        </p:txBody>
      </p:sp>
    </p:spTree>
    <p:extLst>
      <p:ext uri="{BB962C8B-B14F-4D97-AF65-F5344CB8AC3E}">
        <p14:creationId xmlns:p14="http://schemas.microsoft.com/office/powerpoint/2010/main" val="1843855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5</a:t>
            </a:fld>
            <a:endParaRPr lang="en-US"/>
          </a:p>
        </p:txBody>
      </p:sp>
    </p:spTree>
    <p:extLst>
      <p:ext uri="{BB962C8B-B14F-4D97-AF65-F5344CB8AC3E}">
        <p14:creationId xmlns:p14="http://schemas.microsoft.com/office/powerpoint/2010/main" val="857694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6</a:t>
            </a:fld>
            <a:endParaRPr lang="en-US"/>
          </a:p>
        </p:txBody>
      </p:sp>
    </p:spTree>
    <p:extLst>
      <p:ext uri="{BB962C8B-B14F-4D97-AF65-F5344CB8AC3E}">
        <p14:creationId xmlns:p14="http://schemas.microsoft.com/office/powerpoint/2010/main" val="9008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7</a:t>
            </a:fld>
            <a:endParaRPr lang="en-US"/>
          </a:p>
        </p:txBody>
      </p:sp>
    </p:spTree>
    <p:extLst>
      <p:ext uri="{BB962C8B-B14F-4D97-AF65-F5344CB8AC3E}">
        <p14:creationId xmlns:p14="http://schemas.microsoft.com/office/powerpoint/2010/main" val="715534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16</a:t>
            </a:fld>
            <a:endParaRPr lang="en-US"/>
          </a:p>
        </p:txBody>
      </p:sp>
    </p:spTree>
    <p:extLst>
      <p:ext uri="{BB962C8B-B14F-4D97-AF65-F5344CB8AC3E}">
        <p14:creationId xmlns:p14="http://schemas.microsoft.com/office/powerpoint/2010/main" val="3387956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way we try to build the capacity of students to recognize and imitate specific features of effective writing, and then to make their own choices is based on  the idea of Genre Analysis. </a:t>
            </a:r>
          </a:p>
          <a:p>
            <a:r>
              <a:rPr lang="en-US" baseline="0" dirty="0"/>
              <a:t>GA can be defined as “”. So, for example, in our book, we rely on a common, if not conventional, analysis approach that looks at the commonalities within a genre with regard to 5 elements:</a:t>
            </a:r>
          </a:p>
          <a:p>
            <a:r>
              <a:rPr lang="en-US" baseline="0" dirty="0"/>
              <a:t>Writing goals = audience and purpose </a:t>
            </a:r>
            <a:r>
              <a:rPr lang="en-US" baseline="0" dirty="0">
                <a:sym typeface="Wingdings" panose="05000000000000000000" pitchFamily="2" charset="2"/>
              </a:rPr>
              <a:t> conciseness; level of detail; level of formality; word choice</a:t>
            </a:r>
          </a:p>
          <a:p>
            <a:r>
              <a:rPr lang="en-US" baseline="0" dirty="0">
                <a:sym typeface="Wingdings" panose="05000000000000000000" pitchFamily="2" charset="2"/>
              </a:rPr>
              <a:t>Organization = broad structure (sections of a journal article); fine structure (organization within an introduction)</a:t>
            </a:r>
          </a:p>
          <a:p>
            <a:r>
              <a:rPr lang="en-US" baseline="0" dirty="0" err="1">
                <a:sym typeface="Wingdings" panose="05000000000000000000" pitchFamily="2" charset="2"/>
              </a:rPr>
              <a:t>Sci</a:t>
            </a:r>
            <a:r>
              <a:rPr lang="en-US" baseline="0" dirty="0">
                <a:sym typeface="Wingdings" panose="05000000000000000000" pitchFamily="2" charset="2"/>
              </a:rPr>
              <a:t> Conventions = abbreviations, acronyms, units and number spacing, verb tense</a:t>
            </a:r>
          </a:p>
          <a:p>
            <a:r>
              <a:rPr lang="en-US" baseline="0" dirty="0">
                <a:sym typeface="Wingdings" panose="05000000000000000000" pitchFamily="2" charset="2"/>
              </a:rPr>
              <a:t>Science content = subject matter; text; graphics</a:t>
            </a:r>
            <a:endParaRPr lang="en-US" baseline="0" dirty="0"/>
          </a:p>
          <a:p>
            <a:endParaRPr lang="en-US" dirty="0"/>
          </a:p>
          <a:p>
            <a:r>
              <a:rPr lang="en-US" dirty="0"/>
              <a:t>Although GA</a:t>
            </a:r>
            <a:r>
              <a:rPr lang="en-US" baseline="0" dirty="0"/>
              <a:t> as a term doesn’t appear on the site, I point out this hidden approach because I think the process of genre analysis – whether you call it that or not -- is a really powerful process for students to undertake, in part because the process is generalizable across genres, including within the sciences, outside the sciences, and indeed, outside of academia. </a:t>
            </a:r>
          </a:p>
          <a:p>
            <a:endParaRPr lang="en-US" baseline="0" dirty="0"/>
          </a:p>
          <a:p>
            <a:r>
              <a:rPr lang="en-US" baseline="0" dirty="0"/>
              <a:t>When I first started teaching writing, I quickly learned that many students viewed all their different writing assignments in College as part of one singular thing called “WRITING” and all the different ways of writing their different assignments as “PREFERENCES and WHIMS of individual FACULTY MEMBERs”. They largely viewed writing as a process of figuring out the arbitrary whims of the professor, they felt they need to memorize what “professor X” Y Z wanted in their writing. There were many arbitrary sets of rules and no larger conceptualization of what makes writing effective. In fact, the very notion of “effective writing” was more like “effective at getting me a good grade for this particular professor.” </a:t>
            </a:r>
          </a:p>
          <a:p>
            <a:endParaRPr lang="en-US" baseline="0" dirty="0"/>
          </a:p>
          <a:p>
            <a:r>
              <a:rPr lang="en-US" baseline="0" dirty="0"/>
              <a:t>I found that the process of analyzing a genre helped students to identify commonalities within a given genre that superseded the individual professor – it was no longer “this is what Molly wants” it was “this is what chemists DO” – hence the title of the book, and now website. </a:t>
            </a:r>
          </a:p>
          <a:p>
            <a:endParaRPr lang="en-US" baseline="0" dirty="0"/>
          </a:p>
          <a:p>
            <a:r>
              <a:rPr lang="en-US" baseline="0" dirty="0"/>
              <a:t>Another important aspect of why I think genre analysis is so powerful is that it highlights for students that everything a writer does organizationally, conventions-wise, content-wise, etc. follows (SHOULD Follow, anyway) from the first bullet – your audience and your purpose. </a:t>
            </a:r>
          </a:p>
          <a:p>
            <a:endParaRPr lang="en-US" baseline="0" dirty="0"/>
          </a:p>
          <a:p>
            <a:pPr defTabSz="931774">
              <a:defRPr/>
            </a:pPr>
            <a:r>
              <a:rPr lang="en-US" baseline="0" dirty="0"/>
              <a:t>The idea that writing changes depending on who you are writing for – their level of experience and expertise, the amount of time they have to dedicate to reading your writing, what they want to get out of reading your paper – and depending on your purpose for writing  -- to teach, to explain, to report, to persuade, to impress (often combinations of these) may seem obvious but is not all that obvious to students. Again, the default student approach I have observed over 15 years is memorize what to do, and then be surprised when something you memorized yesterday doesn’t seem to be working in the next piece of writing.</a:t>
            </a:r>
          </a:p>
          <a:p>
            <a:pPr defTabSz="931774">
              <a:defRPr/>
            </a:pPr>
            <a:endParaRPr lang="en-US" baseline="0" dirty="0"/>
          </a:p>
          <a:p>
            <a:pPr defTabSz="931774">
              <a:defRPr/>
            </a:pPr>
            <a:r>
              <a:rPr lang="en-US" baseline="0" dirty="0"/>
              <a:t>The very act of getting students to think about an audience – what an audience needs, expects, would find useful, compelling, scientifically meaningful – can change thinking FROM writing one way in history because Prof. Morse wants it that way, and another way because Prof. C-R wants it that way, TO thinking about how the audiences differ, how different disciplines valued different types of evidence, and have different conventions.</a:t>
            </a:r>
          </a:p>
          <a:p>
            <a:endParaRPr lang="en-US" baseline="0" dirty="0"/>
          </a:p>
        </p:txBody>
      </p:sp>
      <p:sp>
        <p:nvSpPr>
          <p:cNvPr id="4" name="Slide Number Placeholder 3"/>
          <p:cNvSpPr>
            <a:spLocks noGrp="1"/>
          </p:cNvSpPr>
          <p:nvPr>
            <p:ph type="sldNum" sz="quarter" idx="10"/>
          </p:nvPr>
        </p:nvSpPr>
        <p:spPr/>
        <p:txBody>
          <a:bodyPr/>
          <a:lstStyle/>
          <a:p>
            <a:fld id="{341809CD-46C2-446D-819C-FD7658F4F89F}" type="slidenum">
              <a:rPr lang="en-US" smtClean="0"/>
              <a:t>17</a:t>
            </a:fld>
            <a:endParaRPr lang="en-US"/>
          </a:p>
        </p:txBody>
      </p:sp>
    </p:spTree>
    <p:extLst>
      <p:ext uri="{BB962C8B-B14F-4D97-AF65-F5344CB8AC3E}">
        <p14:creationId xmlns:p14="http://schemas.microsoft.com/office/powerpoint/2010/main" val="106080529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smtClean="0"/>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6931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smtClean="0"/>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4628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smtClean="0"/>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15346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smtClean="0"/>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875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smtClean="0"/>
              <a:t>8/21/19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454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smtClean="0"/>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528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smtClean="0"/>
              <a:t>8/21/19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7881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smtClean="0"/>
              <a:t>8/21/19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1433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smtClean="0"/>
              <a:t>8/21/19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065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D8827A6-8947-4115-8D9E-E89B1EC0518D}" type="datetimeFigureOut">
              <a:rPr lang="en-US" smtClean="0"/>
              <a:t>8/21/19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8071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460A6F-F31A-4CA3-B222-0B3C224FF998}" type="datetimeFigureOut">
              <a:rPr lang="en-US" smtClean="0"/>
              <a:t>8/21/19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3974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smtClean="0"/>
              <a:t>8/21/19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678047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owl.purdue.edu/owl/purdue_owl.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comicrelated.com/graphics/cartoon/calvi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2329" y="275466"/>
            <a:ext cx="5105400" cy="638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6352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FEB7A-21D8-46B5-9D26-850E71156924}"/>
              </a:ext>
            </a:extLst>
          </p:cNvPr>
          <p:cNvSpPr>
            <a:spLocks noGrp="1"/>
          </p:cNvSpPr>
          <p:nvPr>
            <p:ph idx="1"/>
          </p:nvPr>
        </p:nvSpPr>
        <p:spPr>
          <a:xfrm>
            <a:off x="1069848" y="277402"/>
            <a:ext cx="10058400" cy="6580597"/>
          </a:xfrm>
        </p:spPr>
        <p:txBody>
          <a:bodyPr>
            <a:normAutofit/>
          </a:bodyPr>
          <a:lstStyle/>
          <a:p>
            <a:pPr marL="0" indent="0" algn="ctr">
              <a:buNone/>
            </a:pPr>
            <a:r>
              <a:rPr lang="en-US" sz="2400" b="1" dirty="0">
                <a:solidFill>
                  <a:schemeClr val="accent1">
                    <a:lumMod val="75000"/>
                  </a:schemeClr>
                </a:solidFill>
              </a:rPr>
              <a:t>Active: </a:t>
            </a:r>
            <a:r>
              <a:rPr lang="en-US" sz="2400" dirty="0">
                <a:solidFill>
                  <a:schemeClr val="accent1">
                    <a:lumMod val="75000"/>
                  </a:schemeClr>
                </a:solidFill>
              </a:rPr>
              <a:t>emphasizes the person/object </a:t>
            </a:r>
            <a:r>
              <a:rPr lang="en-US" sz="2400" u="sng" dirty="0">
                <a:solidFill>
                  <a:schemeClr val="accent1">
                    <a:lumMod val="75000"/>
                  </a:schemeClr>
                </a:solidFill>
              </a:rPr>
              <a:t>performing </a:t>
            </a:r>
            <a:r>
              <a:rPr lang="en-US" sz="2400" dirty="0">
                <a:solidFill>
                  <a:schemeClr val="accent1">
                    <a:lumMod val="75000"/>
                  </a:schemeClr>
                </a:solidFill>
              </a:rPr>
              <a:t>the action</a:t>
            </a:r>
          </a:p>
          <a:p>
            <a:pPr marL="0" indent="0" algn="ctr">
              <a:buNone/>
            </a:pPr>
            <a:r>
              <a:rPr lang="en-US" sz="2400" i="1" dirty="0"/>
              <a:t>“</a:t>
            </a:r>
            <a:r>
              <a:rPr lang="en-US" sz="2400" i="1" dirty="0">
                <a:solidFill>
                  <a:schemeClr val="accent2"/>
                </a:solidFill>
              </a:rPr>
              <a:t>We</a:t>
            </a:r>
            <a:r>
              <a:rPr lang="en-US" sz="2400" i="1" dirty="0"/>
              <a:t> analyzed the samples.”</a:t>
            </a:r>
          </a:p>
          <a:p>
            <a:pPr marL="0" indent="0" algn="ctr">
              <a:buNone/>
            </a:pPr>
            <a:r>
              <a:rPr lang="en-US" sz="2400" b="1" dirty="0">
                <a:solidFill>
                  <a:schemeClr val="accent1">
                    <a:lumMod val="75000"/>
                  </a:schemeClr>
                </a:solidFill>
              </a:rPr>
              <a:t>Passive: </a:t>
            </a:r>
            <a:r>
              <a:rPr lang="en-US" sz="2400" dirty="0">
                <a:solidFill>
                  <a:schemeClr val="accent1">
                    <a:lumMod val="75000"/>
                  </a:schemeClr>
                </a:solidFill>
              </a:rPr>
              <a:t>emphasizes the person/object receiving the action</a:t>
            </a:r>
          </a:p>
          <a:p>
            <a:pPr marL="0" indent="0" algn="ctr">
              <a:buNone/>
            </a:pPr>
            <a:r>
              <a:rPr lang="en-US" sz="2400" i="1" dirty="0"/>
              <a:t>“</a:t>
            </a:r>
            <a:r>
              <a:rPr lang="en-US" sz="2400" i="1" dirty="0">
                <a:solidFill>
                  <a:schemeClr val="accent2"/>
                </a:solidFill>
              </a:rPr>
              <a:t>The samples </a:t>
            </a:r>
            <a:r>
              <a:rPr lang="en-US" sz="2400" i="1" dirty="0"/>
              <a:t>were analyzed.”</a:t>
            </a:r>
          </a:p>
        </p:txBody>
      </p:sp>
    </p:spTree>
    <p:extLst>
      <p:ext uri="{BB962C8B-B14F-4D97-AF65-F5344CB8AC3E}">
        <p14:creationId xmlns:p14="http://schemas.microsoft.com/office/powerpoint/2010/main" val="3780422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FEB7A-21D8-46B5-9D26-850E71156924}"/>
              </a:ext>
            </a:extLst>
          </p:cNvPr>
          <p:cNvSpPr>
            <a:spLocks noGrp="1"/>
          </p:cNvSpPr>
          <p:nvPr>
            <p:ph idx="1"/>
          </p:nvPr>
        </p:nvSpPr>
        <p:spPr>
          <a:xfrm>
            <a:off x="1069848" y="277402"/>
            <a:ext cx="10058400" cy="6580597"/>
          </a:xfrm>
        </p:spPr>
        <p:txBody>
          <a:bodyPr>
            <a:normAutofit/>
          </a:bodyPr>
          <a:lstStyle/>
          <a:p>
            <a:pPr marL="0" indent="0" algn="ctr">
              <a:buNone/>
            </a:pPr>
            <a:r>
              <a:rPr lang="en-US" sz="2400" b="1" dirty="0">
                <a:solidFill>
                  <a:schemeClr val="accent1">
                    <a:lumMod val="75000"/>
                  </a:schemeClr>
                </a:solidFill>
              </a:rPr>
              <a:t>Active: </a:t>
            </a:r>
            <a:r>
              <a:rPr lang="en-US" sz="2400" dirty="0">
                <a:solidFill>
                  <a:schemeClr val="accent1">
                    <a:lumMod val="75000"/>
                  </a:schemeClr>
                </a:solidFill>
              </a:rPr>
              <a:t>emphasizes the person/object </a:t>
            </a:r>
            <a:r>
              <a:rPr lang="en-US" sz="2400" u="sng" dirty="0">
                <a:solidFill>
                  <a:schemeClr val="accent1">
                    <a:lumMod val="75000"/>
                  </a:schemeClr>
                </a:solidFill>
              </a:rPr>
              <a:t>performing </a:t>
            </a:r>
            <a:r>
              <a:rPr lang="en-US" sz="2400" dirty="0">
                <a:solidFill>
                  <a:schemeClr val="accent1">
                    <a:lumMod val="75000"/>
                  </a:schemeClr>
                </a:solidFill>
              </a:rPr>
              <a:t>the action</a:t>
            </a:r>
          </a:p>
          <a:p>
            <a:pPr marL="0" indent="0" algn="ctr">
              <a:buNone/>
            </a:pPr>
            <a:r>
              <a:rPr lang="en-US" sz="2400" i="1" dirty="0"/>
              <a:t>“</a:t>
            </a:r>
            <a:r>
              <a:rPr lang="en-US" sz="2400" i="1" dirty="0">
                <a:solidFill>
                  <a:schemeClr val="accent2"/>
                </a:solidFill>
              </a:rPr>
              <a:t>We</a:t>
            </a:r>
            <a:r>
              <a:rPr lang="en-US" sz="2400" i="1" dirty="0"/>
              <a:t> analyzed the samples.”</a:t>
            </a:r>
          </a:p>
          <a:p>
            <a:pPr marL="0" indent="0" algn="ctr">
              <a:buNone/>
            </a:pPr>
            <a:r>
              <a:rPr lang="en-US" sz="2400" b="1" dirty="0">
                <a:solidFill>
                  <a:schemeClr val="accent1">
                    <a:lumMod val="75000"/>
                  </a:schemeClr>
                </a:solidFill>
              </a:rPr>
              <a:t>Passive: </a:t>
            </a:r>
            <a:r>
              <a:rPr lang="en-US" sz="2400" dirty="0">
                <a:solidFill>
                  <a:schemeClr val="accent1">
                    <a:lumMod val="75000"/>
                  </a:schemeClr>
                </a:solidFill>
              </a:rPr>
              <a:t>emphasizes the person/object receiving the action</a:t>
            </a:r>
          </a:p>
          <a:p>
            <a:pPr marL="0" indent="0" algn="ctr">
              <a:buNone/>
            </a:pPr>
            <a:r>
              <a:rPr lang="en-US" sz="2400" i="1" dirty="0"/>
              <a:t>“</a:t>
            </a:r>
            <a:r>
              <a:rPr lang="en-US" sz="2400" i="1" dirty="0">
                <a:solidFill>
                  <a:schemeClr val="accent2"/>
                </a:solidFill>
              </a:rPr>
              <a:t>The samples </a:t>
            </a:r>
            <a:r>
              <a:rPr lang="en-US" sz="2400" i="1" dirty="0"/>
              <a:t>were analyzed.”</a:t>
            </a:r>
          </a:p>
          <a:p>
            <a:pPr marL="0" indent="0">
              <a:buNone/>
            </a:pPr>
            <a:endParaRPr lang="en-US" sz="2600" dirty="0"/>
          </a:p>
          <a:p>
            <a:pPr marL="0" indent="0" algn="ctr">
              <a:buNone/>
            </a:pPr>
            <a:r>
              <a:rPr lang="en-US" sz="2600" b="1" u="sng" dirty="0">
                <a:solidFill>
                  <a:schemeClr val="accent1">
                    <a:lumMod val="75000"/>
                  </a:schemeClr>
                </a:solidFill>
              </a:rPr>
              <a:t>GA in action: VOICE</a:t>
            </a:r>
          </a:p>
          <a:p>
            <a:pPr marL="514350" indent="-514350">
              <a:lnSpc>
                <a:spcPct val="100000"/>
              </a:lnSpc>
              <a:buAutoNum type="arabicPeriod"/>
            </a:pPr>
            <a:r>
              <a:rPr lang="en-US" sz="2600" dirty="0"/>
              <a:t>Circle any instances of </a:t>
            </a:r>
            <a:r>
              <a:rPr lang="en-US" sz="2600" u="sng" dirty="0"/>
              <a:t>active voice </a:t>
            </a:r>
            <a:r>
              <a:rPr lang="en-US" sz="2600" dirty="0"/>
              <a:t>in Excerpt 1A, and compare your findings with a partner</a:t>
            </a:r>
          </a:p>
          <a:p>
            <a:pPr marL="514350" indent="-514350">
              <a:lnSpc>
                <a:spcPct val="100000"/>
              </a:lnSpc>
              <a:buAutoNum type="arabicPeriod"/>
            </a:pPr>
            <a:r>
              <a:rPr lang="en-US" sz="2600" dirty="0"/>
              <a:t>Hypothesize </a:t>
            </a:r>
            <a:r>
              <a:rPr lang="en-US" sz="2600" u="sng" dirty="0"/>
              <a:t>why active voice may have been used</a:t>
            </a:r>
            <a:r>
              <a:rPr lang="en-US" sz="2600" dirty="0"/>
              <a:t> in those instances, and … </a:t>
            </a:r>
            <a:r>
              <a:rPr lang="en-US" sz="2600" u="sng" dirty="0"/>
              <a:t>what purpose passive voice serves</a:t>
            </a:r>
            <a:r>
              <a:rPr lang="en-US" sz="2600" dirty="0"/>
              <a:t> elsewhere</a:t>
            </a:r>
          </a:p>
          <a:p>
            <a:pPr marL="514350" indent="-514350">
              <a:lnSpc>
                <a:spcPct val="100000"/>
              </a:lnSpc>
              <a:buAutoNum type="arabicPeriod"/>
            </a:pPr>
            <a:r>
              <a:rPr lang="en-US" sz="2600" dirty="0"/>
              <a:t>Repeat step 1 on Excerpt 1B and re-evaluate your active/passive hypotheses </a:t>
            </a:r>
            <a:r>
              <a:rPr lang="en-US" sz="2600" i="1" dirty="0">
                <a:solidFill>
                  <a:schemeClr val="accent1">
                    <a:lumMod val="75000"/>
                  </a:schemeClr>
                </a:solidFill>
              </a:rPr>
              <a:t>(were they supported by the 2</a:t>
            </a:r>
            <a:r>
              <a:rPr lang="en-US" sz="2600" i="1" baseline="30000" dirty="0">
                <a:solidFill>
                  <a:schemeClr val="accent1">
                    <a:lumMod val="75000"/>
                  </a:schemeClr>
                </a:solidFill>
              </a:rPr>
              <a:t>nd</a:t>
            </a:r>
            <a:r>
              <a:rPr lang="en-US" sz="2600" i="1" dirty="0">
                <a:solidFill>
                  <a:schemeClr val="accent1">
                    <a:lumMod val="75000"/>
                  </a:schemeClr>
                </a:solidFill>
              </a:rPr>
              <a:t> excerpt? have you refined your hypotheses?)</a:t>
            </a:r>
          </a:p>
        </p:txBody>
      </p:sp>
    </p:spTree>
    <p:extLst>
      <p:ext uri="{BB962C8B-B14F-4D97-AF65-F5344CB8AC3E}">
        <p14:creationId xmlns:p14="http://schemas.microsoft.com/office/powerpoint/2010/main" val="285048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D636-26E8-4D3A-BBCA-FD95A854159C}"/>
              </a:ext>
            </a:extLst>
          </p:cNvPr>
          <p:cNvSpPr>
            <a:spLocks noGrp="1"/>
          </p:cNvSpPr>
          <p:nvPr>
            <p:ph type="title"/>
          </p:nvPr>
        </p:nvSpPr>
        <p:spPr>
          <a:xfrm>
            <a:off x="1058238" y="395555"/>
            <a:ext cx="10058400" cy="1609344"/>
          </a:xfrm>
        </p:spPr>
        <p:txBody>
          <a:bodyPr/>
          <a:lstStyle/>
          <a:p>
            <a:r>
              <a:rPr lang="en-US" dirty="0"/>
              <a:t>Writing Rules </a:t>
            </a:r>
            <a:r>
              <a:rPr lang="en-US" dirty="0">
                <a:sym typeface="Wingdings" panose="05000000000000000000" pitchFamily="2" charset="2"/>
              </a:rPr>
              <a:t></a:t>
            </a:r>
            <a:r>
              <a:rPr lang="en-US" dirty="0"/>
              <a:t> Writing Tools</a:t>
            </a:r>
          </a:p>
        </p:txBody>
      </p:sp>
      <p:sp>
        <p:nvSpPr>
          <p:cNvPr id="3" name="Content Placeholder 2">
            <a:extLst>
              <a:ext uri="{FF2B5EF4-FFF2-40B4-BE49-F238E27FC236}">
                <a16:creationId xmlns:a16="http://schemas.microsoft.com/office/drawing/2014/main" id="{1B79BDB3-D58D-4D39-8B38-34913FEC8F4A}"/>
              </a:ext>
            </a:extLst>
          </p:cNvPr>
          <p:cNvSpPr>
            <a:spLocks noGrp="1"/>
          </p:cNvSpPr>
          <p:nvPr>
            <p:ph idx="1"/>
          </p:nvPr>
        </p:nvSpPr>
        <p:spPr>
          <a:xfrm>
            <a:off x="544530" y="1949521"/>
            <a:ext cx="11085816" cy="2375900"/>
          </a:xfrm>
        </p:spPr>
        <p:txBody>
          <a:bodyPr>
            <a:noAutofit/>
          </a:bodyPr>
          <a:lstStyle/>
          <a:p>
            <a:pPr marL="0" indent="0" algn="ctr">
              <a:buNone/>
            </a:pPr>
            <a:r>
              <a:rPr lang="en-US" sz="2600" b="1" dirty="0">
                <a:solidFill>
                  <a:schemeClr val="accent1">
                    <a:lumMod val="75000"/>
                  </a:schemeClr>
                </a:solidFill>
              </a:rPr>
              <a:t>Rules Focus: Active/Passive</a:t>
            </a:r>
          </a:p>
          <a:p>
            <a:pPr lvl="1"/>
            <a:r>
              <a:rPr lang="en-US" sz="2600" dirty="0"/>
              <a:t>In history use active voice</a:t>
            </a:r>
          </a:p>
          <a:p>
            <a:pPr lvl="1"/>
            <a:r>
              <a:rPr lang="en-US" sz="2600" dirty="0"/>
              <a:t>In chem/biol (methods sections, at least), use passive voice almost entirely</a:t>
            </a:r>
          </a:p>
        </p:txBody>
      </p:sp>
    </p:spTree>
    <p:extLst>
      <p:ext uri="{BB962C8B-B14F-4D97-AF65-F5344CB8AC3E}">
        <p14:creationId xmlns:p14="http://schemas.microsoft.com/office/powerpoint/2010/main" val="52151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D636-26E8-4D3A-BBCA-FD95A854159C}"/>
              </a:ext>
            </a:extLst>
          </p:cNvPr>
          <p:cNvSpPr>
            <a:spLocks noGrp="1"/>
          </p:cNvSpPr>
          <p:nvPr>
            <p:ph type="title"/>
          </p:nvPr>
        </p:nvSpPr>
        <p:spPr>
          <a:xfrm>
            <a:off x="1058238" y="-107877"/>
            <a:ext cx="10058400" cy="1609344"/>
          </a:xfrm>
        </p:spPr>
        <p:txBody>
          <a:bodyPr/>
          <a:lstStyle/>
          <a:p>
            <a:r>
              <a:rPr lang="en-US" dirty="0"/>
              <a:t>Writing Rules </a:t>
            </a:r>
            <a:r>
              <a:rPr lang="en-US" dirty="0">
                <a:sym typeface="Wingdings" panose="05000000000000000000" pitchFamily="2" charset="2"/>
              </a:rPr>
              <a:t></a:t>
            </a:r>
            <a:r>
              <a:rPr lang="en-US" dirty="0"/>
              <a:t> Writing Tools</a:t>
            </a:r>
          </a:p>
        </p:txBody>
      </p:sp>
      <p:sp>
        <p:nvSpPr>
          <p:cNvPr id="3" name="Content Placeholder 2">
            <a:extLst>
              <a:ext uri="{FF2B5EF4-FFF2-40B4-BE49-F238E27FC236}">
                <a16:creationId xmlns:a16="http://schemas.microsoft.com/office/drawing/2014/main" id="{1B79BDB3-D58D-4D39-8B38-34913FEC8F4A}"/>
              </a:ext>
            </a:extLst>
          </p:cNvPr>
          <p:cNvSpPr>
            <a:spLocks noGrp="1"/>
          </p:cNvSpPr>
          <p:nvPr>
            <p:ph idx="1"/>
          </p:nvPr>
        </p:nvSpPr>
        <p:spPr>
          <a:xfrm>
            <a:off x="544530" y="994025"/>
            <a:ext cx="11085816" cy="5694451"/>
          </a:xfrm>
        </p:spPr>
        <p:txBody>
          <a:bodyPr>
            <a:noAutofit/>
          </a:bodyPr>
          <a:lstStyle/>
          <a:p>
            <a:pPr marL="0" indent="0" algn="ctr">
              <a:buNone/>
            </a:pPr>
            <a:r>
              <a:rPr lang="en-US" sz="2600" b="1" dirty="0">
                <a:solidFill>
                  <a:schemeClr val="accent1">
                    <a:lumMod val="75000"/>
                  </a:schemeClr>
                </a:solidFill>
              </a:rPr>
              <a:t>Tools Focus: Active/Passive</a:t>
            </a:r>
          </a:p>
          <a:p>
            <a:pPr lvl="1"/>
            <a:r>
              <a:rPr lang="en-US" sz="2600" dirty="0">
                <a:solidFill>
                  <a:schemeClr val="accent2"/>
                </a:solidFill>
              </a:rPr>
              <a:t>Passive voice is typically used</a:t>
            </a:r>
          </a:p>
          <a:p>
            <a:pPr lvl="2"/>
            <a:r>
              <a:rPr lang="en-US" sz="2600" dirty="0"/>
              <a:t>To convey that the individuality of the actor </a:t>
            </a:r>
            <a:r>
              <a:rPr lang="en-US" sz="2600" dirty="0">
                <a:solidFill>
                  <a:schemeClr val="accent1">
                    <a:lumMod val="75000"/>
                  </a:schemeClr>
                </a:solidFill>
              </a:rPr>
              <a:t>(scientist, researcher</a:t>
            </a:r>
            <a:r>
              <a:rPr lang="en-US" sz="2600" dirty="0"/>
              <a:t>) is unimportant or irrelevant to the nature of or outcome of the action </a:t>
            </a:r>
            <a:r>
              <a:rPr lang="en-US" sz="2600" dirty="0">
                <a:solidFill>
                  <a:schemeClr val="accent1">
                    <a:lumMod val="75000"/>
                  </a:schemeClr>
                </a:solidFill>
              </a:rPr>
              <a:t>(i.e., that protocols/measurements are objective and robust/reproducible regardless of who is carrying them out)</a:t>
            </a:r>
          </a:p>
          <a:p>
            <a:pPr marL="548640" lvl="2" indent="0">
              <a:buNone/>
            </a:pPr>
            <a:endParaRPr lang="en-US" sz="2600" dirty="0">
              <a:solidFill>
                <a:schemeClr val="accent1">
                  <a:lumMod val="75000"/>
                </a:schemeClr>
              </a:solidFill>
            </a:endParaRPr>
          </a:p>
          <a:p>
            <a:pPr lvl="1"/>
            <a:r>
              <a:rPr lang="en-US" sz="2600" dirty="0">
                <a:solidFill>
                  <a:schemeClr val="accent2"/>
                </a:solidFill>
              </a:rPr>
              <a:t>Active voice is typically used</a:t>
            </a:r>
          </a:p>
          <a:p>
            <a:pPr lvl="2"/>
            <a:r>
              <a:rPr lang="en-US" sz="2600" dirty="0"/>
              <a:t>To maximize clarity, conciseness, and reader engagement with the prose</a:t>
            </a:r>
          </a:p>
          <a:p>
            <a:pPr lvl="2"/>
            <a:r>
              <a:rPr lang="en-US" sz="2600" dirty="0"/>
              <a:t>To call attention to the actor and the importance of the actor’s individuality to the nature of or outcome of their action </a:t>
            </a:r>
            <a:r>
              <a:rPr lang="en-US" sz="2600" dirty="0">
                <a:solidFill>
                  <a:schemeClr val="accent1">
                    <a:lumMod val="75000"/>
                  </a:schemeClr>
                </a:solidFill>
              </a:rPr>
              <a:t>(e.g., that the protocol deviates from conventional practice; that researchers’ decisions could have outsize influence on findings)</a:t>
            </a:r>
          </a:p>
          <a:p>
            <a:pPr lvl="2"/>
            <a:endParaRPr lang="en-US" sz="2600" dirty="0"/>
          </a:p>
        </p:txBody>
      </p:sp>
    </p:spTree>
    <p:extLst>
      <p:ext uri="{BB962C8B-B14F-4D97-AF65-F5344CB8AC3E}">
        <p14:creationId xmlns:p14="http://schemas.microsoft.com/office/powerpoint/2010/main" val="1925522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50EF-F356-4F28-B025-A51DEC928728}"/>
              </a:ext>
            </a:extLst>
          </p:cNvPr>
          <p:cNvSpPr>
            <a:spLocks noGrp="1"/>
          </p:cNvSpPr>
          <p:nvPr>
            <p:ph type="title"/>
          </p:nvPr>
        </p:nvSpPr>
        <p:spPr/>
        <p:txBody>
          <a:bodyPr/>
          <a:lstStyle/>
          <a:p>
            <a:r>
              <a:rPr lang="en-US" dirty="0"/>
              <a:t>Ideas for GA Implementation</a:t>
            </a:r>
          </a:p>
        </p:txBody>
      </p:sp>
      <p:sp>
        <p:nvSpPr>
          <p:cNvPr id="3" name="Content Placeholder 2">
            <a:extLst>
              <a:ext uri="{FF2B5EF4-FFF2-40B4-BE49-F238E27FC236}">
                <a16:creationId xmlns:a16="http://schemas.microsoft.com/office/drawing/2014/main" id="{EC8FEB7A-21D8-46B5-9D26-850E71156924}"/>
              </a:ext>
            </a:extLst>
          </p:cNvPr>
          <p:cNvSpPr>
            <a:spLocks noGrp="1"/>
          </p:cNvSpPr>
          <p:nvPr>
            <p:ph idx="1"/>
          </p:nvPr>
        </p:nvSpPr>
        <p:spPr>
          <a:xfrm>
            <a:off x="1069848" y="1741266"/>
            <a:ext cx="10058400" cy="4736592"/>
          </a:xfrm>
        </p:spPr>
        <p:txBody>
          <a:bodyPr>
            <a:normAutofit/>
          </a:bodyPr>
          <a:lstStyle/>
          <a:p>
            <a:r>
              <a:rPr lang="en-US" sz="2600" dirty="0"/>
              <a:t>Begin GA with non-scholarly/non-science genres that are familiar to students and about which students have well-developed expectations (and then dash their expectations)!</a:t>
            </a:r>
          </a:p>
          <a:p>
            <a:r>
              <a:rPr lang="en-US" sz="2600" dirty="0"/>
              <a:t>GA skill-building progression</a:t>
            </a:r>
          </a:p>
          <a:p>
            <a:pPr marL="731520" lvl="1" indent="-457200">
              <a:buFont typeface="+mj-lt"/>
              <a:buAutoNum type="arabicPeriod"/>
            </a:pPr>
            <a:r>
              <a:rPr lang="en-US" sz="2400" dirty="0"/>
              <a:t>Recognize writing element and its importance (often using non-scholarly genre)</a:t>
            </a:r>
          </a:p>
          <a:p>
            <a:pPr marL="731520" lvl="1" indent="-457200">
              <a:buFont typeface="+mj-lt"/>
              <a:buAutoNum type="arabicPeriod"/>
            </a:pPr>
            <a:r>
              <a:rPr lang="en-US" sz="2400" dirty="0"/>
              <a:t>Identify discipline/genre-specific pattern in use of that writing element in others’ expert writing</a:t>
            </a:r>
          </a:p>
          <a:p>
            <a:pPr marL="731520" lvl="1" indent="-457200">
              <a:buFont typeface="+mj-lt"/>
              <a:buAutoNum type="arabicPeriod"/>
            </a:pPr>
            <a:r>
              <a:rPr lang="en-US" sz="2400" dirty="0"/>
              <a:t>Discuss rationale/purpose that pattern serves (rules </a:t>
            </a:r>
            <a:r>
              <a:rPr lang="en-US" sz="2400" dirty="0">
                <a:sym typeface="Wingdings" panose="05000000000000000000" pitchFamily="2" charset="2"/>
              </a:rPr>
              <a:t></a:t>
            </a:r>
            <a:r>
              <a:rPr lang="en-US" sz="2400" dirty="0"/>
              <a:t> tools)</a:t>
            </a:r>
          </a:p>
          <a:p>
            <a:pPr marL="731520" lvl="1" indent="-457200">
              <a:buFont typeface="+mj-lt"/>
              <a:buAutoNum type="arabicPeriod"/>
            </a:pPr>
            <a:r>
              <a:rPr lang="en-US" sz="2400" dirty="0"/>
              <a:t>Apply rationale/purpose of that writing element to improve/fix </a:t>
            </a:r>
            <a:r>
              <a:rPr lang="en-US" sz="2400" u="sng" dirty="0"/>
              <a:t>others’ writing</a:t>
            </a:r>
            <a:r>
              <a:rPr lang="en-US" sz="2400" dirty="0"/>
              <a:t> (e.g., from literature; peer review)</a:t>
            </a:r>
          </a:p>
          <a:p>
            <a:pPr marL="731520" lvl="1" indent="-457200">
              <a:buFont typeface="+mj-lt"/>
              <a:buAutoNum type="arabicPeriod"/>
            </a:pPr>
            <a:r>
              <a:rPr lang="en-US" sz="2400" dirty="0"/>
              <a:t>Use that feature/pattern appropriately in </a:t>
            </a:r>
            <a:r>
              <a:rPr lang="en-US" sz="2400" u="sng" dirty="0"/>
              <a:t>your/their own writing</a:t>
            </a:r>
          </a:p>
        </p:txBody>
      </p:sp>
      <p:cxnSp>
        <p:nvCxnSpPr>
          <p:cNvPr id="5" name="Straight Connector 4">
            <a:extLst>
              <a:ext uri="{FF2B5EF4-FFF2-40B4-BE49-F238E27FC236}">
                <a16:creationId xmlns:a16="http://schemas.microsoft.com/office/drawing/2014/main" id="{9E804923-C50F-4EEA-A015-EEDECF528F02}"/>
              </a:ext>
            </a:extLst>
          </p:cNvPr>
          <p:cNvCxnSpPr>
            <a:cxnSpLocks/>
          </p:cNvCxnSpPr>
          <p:nvPr/>
        </p:nvCxnSpPr>
        <p:spPr>
          <a:xfrm>
            <a:off x="503434" y="5270641"/>
            <a:ext cx="1869896"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76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FEB7A-21D8-46B5-9D26-850E71156924}"/>
              </a:ext>
            </a:extLst>
          </p:cNvPr>
          <p:cNvSpPr>
            <a:spLocks noGrp="1"/>
          </p:cNvSpPr>
          <p:nvPr>
            <p:ph idx="1"/>
          </p:nvPr>
        </p:nvSpPr>
        <p:spPr>
          <a:xfrm>
            <a:off x="1066800" y="1571946"/>
            <a:ext cx="10058400" cy="6580597"/>
          </a:xfrm>
        </p:spPr>
        <p:txBody>
          <a:bodyPr>
            <a:normAutofit/>
          </a:bodyPr>
          <a:lstStyle/>
          <a:p>
            <a:pPr marL="0" lvl="0" indent="0" algn="ctr">
              <a:buNone/>
            </a:pPr>
            <a:r>
              <a:rPr lang="en-US" sz="2600" i="1" dirty="0"/>
              <a:t>“Dogs have tails.”</a:t>
            </a:r>
          </a:p>
          <a:p>
            <a:pPr marL="0" lvl="0" indent="0" algn="ctr">
              <a:buNone/>
            </a:pPr>
            <a:r>
              <a:rPr lang="en-US" sz="2600" i="1" dirty="0"/>
              <a:t>“The dogs had tails.”</a:t>
            </a:r>
          </a:p>
          <a:p>
            <a:pPr marL="0" lvl="0" indent="0" algn="ctr">
              <a:buNone/>
            </a:pPr>
            <a:r>
              <a:rPr lang="en-US" sz="2600" i="1" dirty="0"/>
              <a:t>“Dogs are reported to have tails.”</a:t>
            </a:r>
          </a:p>
          <a:p>
            <a:pPr marL="0" lvl="0" indent="0" algn="ctr">
              <a:buNone/>
            </a:pPr>
            <a:r>
              <a:rPr lang="en-US" sz="2600" i="1" dirty="0"/>
              <a:t>“Dogs were reported to have tails.”</a:t>
            </a:r>
          </a:p>
        </p:txBody>
      </p:sp>
    </p:spTree>
    <p:extLst>
      <p:ext uri="{BB962C8B-B14F-4D97-AF65-F5344CB8AC3E}">
        <p14:creationId xmlns:p14="http://schemas.microsoft.com/office/powerpoint/2010/main" val="1021598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Organization</a:t>
            </a:r>
          </a:p>
        </p:txBody>
      </p:sp>
      <p:sp>
        <p:nvSpPr>
          <p:cNvPr id="13" name="Content Placeholder 12"/>
          <p:cNvSpPr>
            <a:spLocks noGrp="1"/>
          </p:cNvSpPr>
          <p:nvPr>
            <p:ph idx="1"/>
          </p:nvPr>
        </p:nvSpPr>
        <p:spPr>
          <a:xfrm>
            <a:off x="1069848" y="1671032"/>
            <a:ext cx="10058400" cy="4852598"/>
          </a:xfrm>
        </p:spPr>
        <p:txBody>
          <a:bodyPr>
            <a:normAutofit/>
          </a:bodyPr>
          <a:lstStyle/>
          <a:p>
            <a:r>
              <a:rPr lang="en-US" sz="3000" dirty="0"/>
              <a:t>Broad Organization: overall presence/sequence of information in the genre (e.g., main headings, IMRD)</a:t>
            </a:r>
          </a:p>
          <a:p>
            <a:r>
              <a:rPr lang="en-US" sz="3000" dirty="0">
                <a:solidFill>
                  <a:schemeClr val="accent2"/>
                </a:solidFill>
              </a:rPr>
              <a:t>Fine Organization</a:t>
            </a:r>
          </a:p>
          <a:p>
            <a:pPr lvl="1"/>
            <a:r>
              <a:rPr lang="en-US" sz="2800" dirty="0">
                <a:solidFill>
                  <a:schemeClr val="accent2"/>
                </a:solidFill>
              </a:rPr>
              <a:t>presence/sequence of information within sections/sub-headings of a genre</a:t>
            </a:r>
          </a:p>
          <a:p>
            <a:pPr lvl="1"/>
            <a:r>
              <a:rPr lang="en-US" sz="2800" dirty="0">
                <a:solidFill>
                  <a:schemeClr val="accent2"/>
                </a:solidFill>
              </a:rPr>
              <a:t>Steps we need to take as writers to achieve the goals of a particular sub-section of a genre</a:t>
            </a:r>
            <a:endParaRPr lang="en-US" sz="2600" dirty="0">
              <a:solidFill>
                <a:schemeClr val="accent2"/>
              </a:solidFill>
            </a:endParaRPr>
          </a:p>
        </p:txBody>
      </p:sp>
    </p:spTree>
    <p:extLst>
      <p:ext uri="{BB962C8B-B14F-4D97-AF65-F5344CB8AC3E}">
        <p14:creationId xmlns:p14="http://schemas.microsoft.com/office/powerpoint/2010/main" val="64550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Fine Organization of JA Intro</a:t>
            </a:r>
          </a:p>
        </p:txBody>
      </p:sp>
      <p:sp>
        <p:nvSpPr>
          <p:cNvPr id="13" name="Content Placeholder 12"/>
          <p:cNvSpPr>
            <a:spLocks noGrp="1"/>
          </p:cNvSpPr>
          <p:nvPr>
            <p:ph idx="1"/>
          </p:nvPr>
        </p:nvSpPr>
        <p:spPr>
          <a:xfrm>
            <a:off x="1069848" y="1671032"/>
            <a:ext cx="10058400" cy="4852598"/>
          </a:xfrm>
        </p:spPr>
        <p:txBody>
          <a:bodyPr>
            <a:normAutofit/>
          </a:bodyPr>
          <a:lstStyle/>
          <a:p>
            <a:pPr marL="0" indent="0">
              <a:buNone/>
            </a:pPr>
            <a:r>
              <a:rPr lang="en-US" sz="3000" dirty="0"/>
              <a:t>Effective introductions achieve 3 goals:</a:t>
            </a:r>
          </a:p>
          <a:p>
            <a:pPr marL="0" indent="0">
              <a:buNone/>
            </a:pPr>
            <a:r>
              <a:rPr lang="en-US" sz="3000" dirty="0">
                <a:solidFill>
                  <a:schemeClr val="accent1">
                    <a:lumMod val="75000"/>
                  </a:schemeClr>
                </a:solidFill>
              </a:rPr>
              <a:t>1. Provide </a:t>
            </a:r>
            <a:r>
              <a:rPr lang="en-US" sz="3000" u="sng" dirty="0">
                <a:solidFill>
                  <a:schemeClr val="accent1">
                    <a:lumMod val="75000"/>
                  </a:schemeClr>
                </a:solidFill>
              </a:rPr>
              <a:t>Foundation/Context</a:t>
            </a:r>
            <a:r>
              <a:rPr lang="en-US" sz="3000" dirty="0">
                <a:solidFill>
                  <a:schemeClr val="accent1">
                    <a:lumMod val="75000"/>
                  </a:schemeClr>
                </a:solidFill>
              </a:rPr>
              <a:t> for your research area</a:t>
            </a:r>
          </a:p>
          <a:p>
            <a:pPr marL="0" indent="0">
              <a:buNone/>
            </a:pPr>
            <a:r>
              <a:rPr lang="en-US" sz="3000" dirty="0">
                <a:solidFill>
                  <a:schemeClr val="accent1">
                    <a:lumMod val="75000"/>
                  </a:schemeClr>
                </a:solidFill>
              </a:rPr>
              <a:t>	</a:t>
            </a:r>
          </a:p>
          <a:p>
            <a:pPr marL="0" indent="0">
              <a:buNone/>
            </a:pPr>
            <a:r>
              <a:rPr lang="en-US" sz="3000" dirty="0">
                <a:solidFill>
                  <a:schemeClr val="accent1">
                    <a:lumMod val="75000"/>
                  </a:schemeClr>
                </a:solidFill>
              </a:rPr>
              <a:t>2. Present the </a:t>
            </a:r>
            <a:r>
              <a:rPr lang="en-US" sz="3000" u="sng" dirty="0">
                <a:solidFill>
                  <a:schemeClr val="accent1">
                    <a:lumMod val="75000"/>
                  </a:schemeClr>
                </a:solidFill>
              </a:rPr>
              <a:t>Motivation</a:t>
            </a:r>
            <a:r>
              <a:rPr lang="en-US" sz="3000" dirty="0">
                <a:solidFill>
                  <a:schemeClr val="accent1">
                    <a:lumMod val="75000"/>
                  </a:schemeClr>
                </a:solidFill>
              </a:rPr>
              <a:t> for your study</a:t>
            </a:r>
          </a:p>
          <a:p>
            <a:pPr marL="0" indent="0">
              <a:buNone/>
            </a:pPr>
            <a:endParaRPr lang="en-US" sz="3000" dirty="0">
              <a:solidFill>
                <a:schemeClr val="accent1">
                  <a:lumMod val="75000"/>
                </a:schemeClr>
              </a:solidFill>
            </a:endParaRPr>
          </a:p>
          <a:p>
            <a:pPr marL="0" indent="0">
              <a:buNone/>
            </a:pPr>
            <a:r>
              <a:rPr lang="en-US" sz="3000" dirty="0">
                <a:solidFill>
                  <a:schemeClr val="accent1">
                    <a:lumMod val="75000"/>
                  </a:schemeClr>
                </a:solidFill>
              </a:rPr>
              <a:t>3. Convey the </a:t>
            </a:r>
            <a:r>
              <a:rPr lang="en-US" sz="3000" u="sng" dirty="0">
                <a:solidFill>
                  <a:schemeClr val="accent1">
                    <a:lumMod val="75000"/>
                  </a:schemeClr>
                </a:solidFill>
              </a:rPr>
              <a:t>Significance</a:t>
            </a:r>
            <a:r>
              <a:rPr lang="en-US" sz="3000" dirty="0">
                <a:solidFill>
                  <a:schemeClr val="accent1">
                    <a:lumMod val="75000"/>
                  </a:schemeClr>
                </a:solidFill>
              </a:rPr>
              <a:t> of your study</a:t>
            </a:r>
            <a:endParaRPr lang="en-US" sz="3000" dirty="0">
              <a:solidFill>
                <a:schemeClr val="accent2"/>
              </a:solidFill>
            </a:endParaRPr>
          </a:p>
          <a:p>
            <a:endParaRPr lang="en-US" sz="3000" dirty="0">
              <a:solidFill>
                <a:schemeClr val="accent2"/>
              </a:solidFill>
            </a:endParaRPr>
          </a:p>
          <a:p>
            <a:endParaRPr lang="en-US" sz="3000" dirty="0">
              <a:solidFill>
                <a:schemeClr val="accent2"/>
              </a:solidFill>
            </a:endParaRPr>
          </a:p>
        </p:txBody>
      </p:sp>
    </p:spTree>
    <p:extLst>
      <p:ext uri="{BB962C8B-B14F-4D97-AF65-F5344CB8AC3E}">
        <p14:creationId xmlns:p14="http://schemas.microsoft.com/office/powerpoint/2010/main" val="3210788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063752" y="-384819"/>
            <a:ext cx="10909819" cy="1609344"/>
          </a:xfrm>
        </p:spPr>
        <p:txBody>
          <a:bodyPr/>
          <a:lstStyle/>
          <a:p>
            <a:r>
              <a:rPr lang="en-US" dirty="0"/>
              <a:t>Fine</a:t>
            </a:r>
            <a:r>
              <a:rPr lang="en-US" dirty="0">
                <a:solidFill>
                  <a:schemeClr val="accent2"/>
                </a:solidFill>
              </a:rPr>
              <a:t>r</a:t>
            </a:r>
            <a:r>
              <a:rPr lang="en-US" dirty="0"/>
              <a:t> Org. of JA Introduction</a:t>
            </a:r>
            <a:endParaRPr lang="en-US" dirty="0">
              <a:solidFill>
                <a:schemeClr val="accent2"/>
              </a:solidFill>
            </a:endParaRPr>
          </a:p>
        </p:txBody>
      </p:sp>
      <p:sp>
        <p:nvSpPr>
          <p:cNvPr id="13" name="Content Placeholder 12"/>
          <p:cNvSpPr>
            <a:spLocks noGrp="1"/>
          </p:cNvSpPr>
          <p:nvPr>
            <p:ph idx="1"/>
          </p:nvPr>
        </p:nvSpPr>
        <p:spPr>
          <a:xfrm>
            <a:off x="1069848" y="863029"/>
            <a:ext cx="10058400" cy="5660601"/>
          </a:xfrm>
        </p:spPr>
        <p:txBody>
          <a:bodyPr>
            <a:normAutofit fontScale="85000" lnSpcReduction="10000"/>
          </a:bodyPr>
          <a:lstStyle/>
          <a:p>
            <a:pPr marL="0" indent="0">
              <a:lnSpc>
                <a:spcPct val="120000"/>
              </a:lnSpc>
              <a:buNone/>
            </a:pPr>
            <a:r>
              <a:rPr lang="en-US" sz="3000" dirty="0"/>
              <a:t>Steps (“moves”) writers need to take to achieve 3 goals:</a:t>
            </a:r>
          </a:p>
          <a:p>
            <a:pPr marL="0" indent="0">
              <a:lnSpc>
                <a:spcPct val="120000"/>
              </a:lnSpc>
              <a:buNone/>
            </a:pPr>
            <a:r>
              <a:rPr lang="en-US" sz="3000" dirty="0">
                <a:solidFill>
                  <a:schemeClr val="accent1">
                    <a:lumMod val="75000"/>
                  </a:schemeClr>
                </a:solidFill>
              </a:rPr>
              <a:t>1. Provide the Foundation/Context for your research area</a:t>
            </a:r>
          </a:p>
          <a:p>
            <a:pPr lvl="1">
              <a:lnSpc>
                <a:spcPct val="120000"/>
              </a:lnSpc>
              <a:spcBef>
                <a:spcPts val="600"/>
              </a:spcBef>
              <a:spcAft>
                <a:spcPts val="0"/>
              </a:spcAft>
            </a:pPr>
            <a:r>
              <a:rPr lang="en-US" sz="2800" dirty="0">
                <a:solidFill>
                  <a:schemeClr val="accent2"/>
                </a:solidFill>
              </a:rPr>
              <a:t>1a. Identify general research area and its importance</a:t>
            </a:r>
          </a:p>
          <a:p>
            <a:pPr lvl="1">
              <a:lnSpc>
                <a:spcPct val="120000"/>
              </a:lnSpc>
              <a:spcBef>
                <a:spcPts val="600"/>
              </a:spcBef>
              <a:spcAft>
                <a:spcPts val="0"/>
              </a:spcAft>
            </a:pPr>
            <a:r>
              <a:rPr lang="en-US" sz="2800" dirty="0">
                <a:solidFill>
                  <a:schemeClr val="accent2"/>
                </a:solidFill>
              </a:rPr>
              <a:t>1b. Establish the specific topic of your study and its importance</a:t>
            </a:r>
          </a:p>
          <a:p>
            <a:pPr lvl="1">
              <a:lnSpc>
                <a:spcPct val="120000"/>
              </a:lnSpc>
              <a:spcBef>
                <a:spcPts val="600"/>
              </a:spcBef>
              <a:spcAft>
                <a:spcPts val="0"/>
              </a:spcAft>
            </a:pPr>
            <a:r>
              <a:rPr lang="en-US" sz="2800" dirty="0">
                <a:solidFill>
                  <a:schemeClr val="accent2"/>
                </a:solidFill>
              </a:rPr>
              <a:t>1c. Briefly present the state-of-the-science (i.e., what is already known) related to your research questions</a:t>
            </a:r>
          </a:p>
          <a:p>
            <a:pPr marL="0" indent="0">
              <a:lnSpc>
                <a:spcPct val="120000"/>
              </a:lnSpc>
              <a:buNone/>
            </a:pPr>
            <a:r>
              <a:rPr lang="en-US" sz="3000" dirty="0">
                <a:solidFill>
                  <a:schemeClr val="accent1">
                    <a:lumMod val="75000"/>
                  </a:schemeClr>
                </a:solidFill>
              </a:rPr>
              <a:t>2. Establish the Motivation for your work</a:t>
            </a:r>
          </a:p>
          <a:p>
            <a:pPr lvl="1">
              <a:lnSpc>
                <a:spcPct val="120000"/>
              </a:lnSpc>
            </a:pPr>
            <a:r>
              <a:rPr lang="en-US" sz="2800" dirty="0">
                <a:solidFill>
                  <a:schemeClr val="accent2"/>
                </a:solidFill>
              </a:rPr>
              <a:t>2. Identify important scientific “gap(s)”</a:t>
            </a:r>
          </a:p>
          <a:p>
            <a:pPr marL="0" indent="0">
              <a:lnSpc>
                <a:spcPct val="120000"/>
              </a:lnSpc>
              <a:buNone/>
            </a:pPr>
            <a:r>
              <a:rPr lang="en-US" sz="3000" dirty="0">
                <a:solidFill>
                  <a:schemeClr val="accent1">
                    <a:lumMod val="75000"/>
                  </a:schemeClr>
                </a:solidFill>
              </a:rPr>
              <a:t>3. Establish the Significance of your work</a:t>
            </a:r>
          </a:p>
          <a:p>
            <a:pPr lvl="1">
              <a:lnSpc>
                <a:spcPct val="120000"/>
              </a:lnSpc>
            </a:pPr>
            <a:r>
              <a:rPr lang="en-US" sz="2800" dirty="0">
                <a:solidFill>
                  <a:schemeClr val="accent2"/>
                </a:solidFill>
              </a:rPr>
              <a:t>3. Show how your study objectives address or “fill” the stated gap(s)</a:t>
            </a:r>
          </a:p>
        </p:txBody>
      </p:sp>
    </p:spTree>
    <p:extLst>
      <p:ext uri="{BB962C8B-B14F-4D97-AF65-F5344CB8AC3E}">
        <p14:creationId xmlns:p14="http://schemas.microsoft.com/office/powerpoint/2010/main" val="255820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1069848" y="863029"/>
            <a:ext cx="10058400" cy="5660601"/>
          </a:xfrm>
        </p:spPr>
        <p:txBody>
          <a:bodyPr>
            <a:normAutofit/>
          </a:bodyPr>
          <a:lstStyle/>
          <a:p>
            <a:pPr marL="0" indent="0" algn="ctr">
              <a:buNone/>
            </a:pPr>
            <a:r>
              <a:rPr lang="en-US" sz="3200" b="1" u="sng" dirty="0">
                <a:solidFill>
                  <a:schemeClr val="accent1">
                    <a:lumMod val="75000"/>
                  </a:schemeClr>
                </a:solidFill>
              </a:rPr>
              <a:t>GA in action: INTRODUCTION FINE ORG.</a:t>
            </a:r>
          </a:p>
          <a:p>
            <a:pPr marL="0" indent="0">
              <a:lnSpc>
                <a:spcPct val="100000"/>
              </a:lnSpc>
              <a:buNone/>
            </a:pPr>
            <a:r>
              <a:rPr lang="en-US" sz="3200" dirty="0"/>
              <a:t>Use the provided list of “moves” to …</a:t>
            </a:r>
          </a:p>
          <a:p>
            <a:pPr marL="0" indent="0">
              <a:lnSpc>
                <a:spcPct val="100000"/>
              </a:lnSpc>
              <a:buNone/>
            </a:pPr>
            <a:r>
              <a:rPr lang="en-US" sz="3200" dirty="0">
                <a:solidFill>
                  <a:schemeClr val="accent1">
                    <a:lumMod val="75000"/>
                  </a:schemeClr>
                </a:solidFill>
              </a:rPr>
              <a:t>…identify/label </a:t>
            </a:r>
            <a:r>
              <a:rPr lang="en-US" sz="3200" u="sng" dirty="0">
                <a:solidFill>
                  <a:schemeClr val="accent1">
                    <a:lumMod val="75000"/>
                  </a:schemeClr>
                </a:solidFill>
              </a:rPr>
              <a:t>each sentence</a:t>
            </a:r>
            <a:r>
              <a:rPr lang="en-US" sz="3200" dirty="0">
                <a:solidFill>
                  <a:schemeClr val="accent1">
                    <a:lumMod val="75000"/>
                  </a:schemeClr>
                </a:solidFill>
              </a:rPr>
              <a:t> in Excerpt 3 with the specific move it represents (e.g., write 1a, 2, etc. in the margin).</a:t>
            </a:r>
          </a:p>
        </p:txBody>
      </p:sp>
    </p:spTree>
    <p:extLst>
      <p:ext uri="{BB962C8B-B14F-4D97-AF65-F5344CB8AC3E}">
        <p14:creationId xmlns:p14="http://schemas.microsoft.com/office/powerpoint/2010/main" val="369940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600" dirty="0"/>
              <a:t>Genre Analysis</a:t>
            </a:r>
            <a:br>
              <a:rPr lang="en-US" sz="6600" dirty="0"/>
            </a:br>
            <a:r>
              <a:rPr lang="en-US" sz="4800" dirty="0"/>
              <a:t>A Tools-Based Approach for Teaching Writing</a:t>
            </a:r>
            <a:endParaRPr lang="en-US" sz="5400" dirty="0">
              <a:solidFill>
                <a:schemeClr val="accent1">
                  <a:lumMod val="75000"/>
                </a:schemeClr>
              </a:solidFill>
            </a:endParaRPr>
          </a:p>
        </p:txBody>
      </p:sp>
      <p:sp>
        <p:nvSpPr>
          <p:cNvPr id="3" name="Subtitle 2"/>
          <p:cNvSpPr>
            <a:spLocks noGrp="1"/>
          </p:cNvSpPr>
          <p:nvPr>
            <p:ph type="subTitle" idx="1"/>
          </p:nvPr>
        </p:nvSpPr>
        <p:spPr>
          <a:xfrm>
            <a:off x="1069848" y="4976536"/>
            <a:ext cx="9670940" cy="1161216"/>
          </a:xfrm>
        </p:spPr>
        <p:txBody>
          <a:bodyPr>
            <a:normAutofit/>
          </a:bodyPr>
          <a:lstStyle/>
          <a:p>
            <a:pPr algn="ctr"/>
            <a:r>
              <a:rPr lang="en-US" sz="3200" dirty="0">
                <a:solidFill>
                  <a:schemeClr val="accent1">
                    <a:lumMod val="75000"/>
                  </a:schemeClr>
                </a:solidFill>
              </a:rPr>
              <a:t>Molly Costanza-Robinson</a:t>
            </a:r>
          </a:p>
          <a:p>
            <a:pPr algn="ctr"/>
            <a:r>
              <a:rPr lang="en-US" sz="2600" dirty="0"/>
              <a:t>CTLR Writing and Teaching Retreat, August 19-20, 2019</a:t>
            </a:r>
          </a:p>
        </p:txBody>
      </p:sp>
    </p:spTree>
    <p:extLst>
      <p:ext uri="{BB962C8B-B14F-4D97-AF65-F5344CB8AC3E}">
        <p14:creationId xmlns:p14="http://schemas.microsoft.com/office/powerpoint/2010/main" val="2082611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805456" y="337078"/>
            <a:ext cx="5466618" cy="6305246"/>
            <a:chOff x="871047" y="336644"/>
            <a:chExt cx="5466618" cy="6305246"/>
          </a:xfrm>
        </p:grpSpPr>
        <p:sp>
          <p:nvSpPr>
            <p:cNvPr id="21" name="Text Box 2"/>
            <p:cNvSpPr txBox="1">
              <a:spLocks noChangeArrowheads="1"/>
            </p:cNvSpPr>
            <p:nvPr/>
          </p:nvSpPr>
          <p:spPr bwMode="auto">
            <a:xfrm>
              <a:off x="871047" y="336644"/>
              <a:ext cx="4572450" cy="383258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  Provide Foundation/Context for your study</a:t>
              </a:r>
              <a:endParaRPr kumimoji="0" lang="en-US" altLang="zh-CN"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7" name="Text Box 16"/>
            <p:cNvSpPr txBox="1">
              <a:spLocks noChangeArrowheads="1"/>
            </p:cNvSpPr>
            <p:nvPr/>
          </p:nvSpPr>
          <p:spPr bwMode="auto">
            <a:xfrm>
              <a:off x="1003140" y="876446"/>
              <a:ext cx="4115205" cy="484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1a. Identify the general research area and its importance</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8" name="Text Box 15"/>
            <p:cNvSpPr txBox="1">
              <a:spLocks noChangeArrowheads="1"/>
            </p:cNvSpPr>
            <p:nvPr/>
          </p:nvSpPr>
          <p:spPr bwMode="auto">
            <a:xfrm>
              <a:off x="1257393" y="1771244"/>
              <a:ext cx="3728859" cy="5042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1b. Establish the specific topic of your study and its importance</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9" name="Text Box 14"/>
            <p:cNvSpPr txBox="1">
              <a:spLocks noChangeArrowheads="1"/>
            </p:cNvSpPr>
            <p:nvPr/>
          </p:nvSpPr>
          <p:spPr bwMode="auto">
            <a:xfrm>
              <a:off x="1793156" y="2516804"/>
              <a:ext cx="2561209" cy="15031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1c. </a:t>
              </a:r>
              <a:r>
                <a:rPr kumimoji="0" lang="en-US" altLang="zh-CN" sz="1400" b="0" i="0"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Introduce </a:t>
              </a:r>
              <a:r>
                <a:rPr kumimoji="0" lang="en-US" altLang="zh-CN" sz="14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state of the science specifically related to your study (i.e., what is already known)</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0" name="Text Box 13"/>
            <p:cNvSpPr txBox="1">
              <a:spLocks noChangeArrowheads="1"/>
            </p:cNvSpPr>
            <p:nvPr/>
          </p:nvSpPr>
          <p:spPr bwMode="auto">
            <a:xfrm>
              <a:off x="5575590" y="1022508"/>
              <a:ext cx="762075" cy="4458118"/>
            </a:xfrm>
            <a:prstGeom prst="rect">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8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Cite relevant literature throughout</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1" name="Text Box 12"/>
            <p:cNvSpPr txBox="1">
              <a:spLocks noChangeArrowheads="1"/>
            </p:cNvSpPr>
            <p:nvPr/>
          </p:nvSpPr>
          <p:spPr bwMode="auto">
            <a:xfrm>
              <a:off x="1761627" y="4337518"/>
              <a:ext cx="2617514" cy="12387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2.  Establish Motivation for your study (identify the “gap”)</a:t>
              </a:r>
              <a:endParaRPr kumimoji="0" lang="en-US" altLang="zh-CN"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(e.g., a question to be answered, procedure to be improved, discrepancy to be explained)</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2" name="Text Box 11"/>
            <p:cNvSpPr txBox="1">
              <a:spLocks noChangeArrowheads="1"/>
            </p:cNvSpPr>
            <p:nvPr/>
          </p:nvSpPr>
          <p:spPr bwMode="auto">
            <a:xfrm>
              <a:off x="2020217" y="5630238"/>
              <a:ext cx="2189783" cy="10116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3.  Establish Significance of your study (show how your study “fills the gap”)</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4" name="Line 9"/>
            <p:cNvSpPr>
              <a:spLocks noChangeShapeType="1"/>
            </p:cNvSpPr>
            <p:nvPr/>
          </p:nvSpPr>
          <p:spPr bwMode="auto">
            <a:xfrm>
              <a:off x="4629982" y="4679817"/>
              <a:ext cx="91449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8"/>
            <p:cNvSpPr>
              <a:spLocks noChangeShapeType="1"/>
            </p:cNvSpPr>
            <p:nvPr/>
          </p:nvSpPr>
          <p:spPr bwMode="auto">
            <a:xfrm>
              <a:off x="4548694" y="3423034"/>
              <a:ext cx="1005939"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7"/>
            <p:cNvSpPr>
              <a:spLocks noChangeShapeType="1"/>
            </p:cNvSpPr>
            <p:nvPr/>
          </p:nvSpPr>
          <p:spPr bwMode="auto">
            <a:xfrm>
              <a:off x="5118345" y="2050670"/>
              <a:ext cx="457245"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5"/>
            <p:cNvSpPr>
              <a:spLocks noChangeShapeType="1"/>
            </p:cNvSpPr>
            <p:nvPr/>
          </p:nvSpPr>
          <p:spPr bwMode="auto">
            <a:xfrm>
              <a:off x="1079347" y="4946907"/>
              <a:ext cx="856141" cy="15077"/>
            </a:xfrm>
            <a:prstGeom prst="line">
              <a:avLst/>
            </a:prstGeom>
            <a:noFill/>
            <a:ln w="254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Line 4"/>
            <p:cNvSpPr>
              <a:spLocks noChangeShapeType="1"/>
            </p:cNvSpPr>
            <p:nvPr/>
          </p:nvSpPr>
          <p:spPr bwMode="auto">
            <a:xfrm flipH="1">
              <a:off x="1058390" y="2965791"/>
              <a:ext cx="20958" cy="1981112"/>
            </a:xfrm>
            <a:prstGeom prst="line">
              <a:avLst/>
            </a:prstGeom>
            <a:noFill/>
            <a:ln w="2540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3"/>
            <p:cNvSpPr>
              <a:spLocks noChangeShapeType="1"/>
            </p:cNvSpPr>
            <p:nvPr/>
          </p:nvSpPr>
          <p:spPr bwMode="auto">
            <a:xfrm>
              <a:off x="1079347" y="2965792"/>
              <a:ext cx="777271" cy="0"/>
            </a:xfrm>
            <a:prstGeom prst="line">
              <a:avLst/>
            </a:prstGeom>
            <a:noFill/>
            <a:ln w="25400">
              <a:solidFill>
                <a:srgbClr val="000000"/>
              </a:solidFill>
              <a:prstDash val="dash"/>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6585735" y="484632"/>
            <a:ext cx="5260521" cy="1609344"/>
          </a:xfrm>
        </p:spPr>
        <p:txBody>
          <a:bodyPr/>
          <a:lstStyle/>
          <a:p>
            <a:pPr algn="r"/>
            <a:r>
              <a:rPr lang="en-US" dirty="0"/>
              <a:t>Move Structures</a:t>
            </a:r>
          </a:p>
        </p:txBody>
      </p:sp>
      <p:sp>
        <p:nvSpPr>
          <p:cNvPr id="6" name="AutoShape 17"/>
          <p:cNvSpPr>
            <a:spLocks noChangeAspect="1" noChangeArrowheads="1" noTextEdit="1"/>
          </p:cNvSpPr>
          <p:nvPr/>
        </p:nvSpPr>
        <p:spPr bwMode="auto">
          <a:xfrm>
            <a:off x="667488" y="336644"/>
            <a:ext cx="6454775" cy="67659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6893960" y="2193638"/>
            <a:ext cx="5136406" cy="3108543"/>
          </a:xfrm>
          <a:prstGeom prst="rect">
            <a:avLst/>
          </a:prstGeom>
          <a:noFill/>
        </p:spPr>
        <p:txBody>
          <a:bodyPr wrap="square" rtlCol="0">
            <a:spAutoFit/>
          </a:bodyPr>
          <a:lstStyle/>
          <a:p>
            <a:r>
              <a:rPr lang="en-US" sz="2800" dirty="0"/>
              <a:t>Often convey the move</a:t>
            </a:r>
          </a:p>
          <a:p>
            <a:pPr marL="514350" indent="-514350">
              <a:buAutoNum type="arabicPeriod"/>
            </a:pPr>
            <a:r>
              <a:rPr lang="en-US" sz="2800" dirty="0">
                <a:solidFill>
                  <a:schemeClr val="accent1">
                    <a:lumMod val="75000"/>
                  </a:schemeClr>
                </a:solidFill>
              </a:rPr>
              <a:t>sequence</a:t>
            </a:r>
          </a:p>
          <a:p>
            <a:pPr marL="514350" indent="-514350">
              <a:buAutoNum type="arabicPeriod"/>
            </a:pPr>
            <a:r>
              <a:rPr lang="en-US" sz="2800" dirty="0">
                <a:solidFill>
                  <a:schemeClr val="accent1">
                    <a:lumMod val="75000"/>
                  </a:schemeClr>
                </a:solidFill>
              </a:rPr>
              <a:t>relative length</a:t>
            </a:r>
          </a:p>
          <a:p>
            <a:pPr marL="514350" indent="-514350">
              <a:buAutoNum type="arabicPeriod"/>
            </a:pPr>
            <a:r>
              <a:rPr lang="en-US" sz="2800" dirty="0">
                <a:solidFill>
                  <a:schemeClr val="accent1">
                    <a:lumMod val="75000"/>
                  </a:schemeClr>
                </a:solidFill>
              </a:rPr>
              <a:t>relative specificity</a:t>
            </a:r>
          </a:p>
          <a:p>
            <a:pPr marL="514350" indent="-514350">
              <a:buAutoNum type="arabicPeriod"/>
            </a:pPr>
            <a:r>
              <a:rPr lang="en-US" sz="2800" dirty="0">
                <a:solidFill>
                  <a:schemeClr val="accent1">
                    <a:lumMod val="75000"/>
                  </a:schemeClr>
                </a:solidFill>
              </a:rPr>
              <a:t>“as-needed” (dashed lines) repeats, optionality in presence/sequence</a:t>
            </a:r>
          </a:p>
        </p:txBody>
      </p:sp>
      <p:sp>
        <p:nvSpPr>
          <p:cNvPr id="5" name="TextBox 4">
            <a:extLst>
              <a:ext uri="{FF2B5EF4-FFF2-40B4-BE49-F238E27FC236}">
                <a16:creationId xmlns:a16="http://schemas.microsoft.com/office/drawing/2014/main" id="{36C14127-82CF-43C5-8627-786A8B584D16}"/>
              </a:ext>
            </a:extLst>
          </p:cNvPr>
          <p:cNvSpPr txBox="1"/>
          <p:nvPr/>
        </p:nvSpPr>
        <p:spPr>
          <a:xfrm>
            <a:off x="196193" y="4954879"/>
            <a:ext cx="1454244" cy="1200329"/>
          </a:xfrm>
          <a:prstGeom prst="rect">
            <a:avLst/>
          </a:prstGeom>
          <a:noFill/>
        </p:spPr>
        <p:txBody>
          <a:bodyPr wrap="none" rtlCol="0">
            <a:spAutoFit/>
          </a:bodyPr>
          <a:lstStyle/>
          <a:p>
            <a:pPr algn="ctr"/>
            <a:r>
              <a:rPr lang="en-US" dirty="0"/>
              <a:t>Repeat,</a:t>
            </a:r>
          </a:p>
          <a:p>
            <a:pPr algn="ctr"/>
            <a:r>
              <a:rPr lang="en-US" dirty="0"/>
              <a:t>as needed</a:t>
            </a:r>
          </a:p>
          <a:p>
            <a:pPr algn="ctr"/>
            <a:r>
              <a:rPr lang="en-US" dirty="0"/>
              <a:t>for multiple</a:t>
            </a:r>
          </a:p>
          <a:p>
            <a:pPr algn="ctr"/>
            <a:r>
              <a:rPr lang="en-US" dirty="0"/>
              <a:t>gaps</a:t>
            </a:r>
          </a:p>
        </p:txBody>
      </p:sp>
    </p:spTree>
    <p:extLst>
      <p:ext uri="{BB962C8B-B14F-4D97-AF65-F5344CB8AC3E}">
        <p14:creationId xmlns:p14="http://schemas.microsoft.com/office/powerpoint/2010/main" val="348995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rapezoid 13"/>
          <p:cNvSpPr/>
          <p:nvPr/>
        </p:nvSpPr>
        <p:spPr>
          <a:xfrm rot="10800000">
            <a:off x="4613154" y="3446802"/>
            <a:ext cx="2541180" cy="588104"/>
          </a:xfrm>
          <a:prstGeom prst="trapezoid">
            <a:avLst>
              <a:gd name="adj" fmla="val 0"/>
            </a:avLst>
          </a:prstGeom>
          <a:solidFill>
            <a:srgbClr val="BBDEF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Trapezoid 2"/>
          <p:cNvSpPr/>
          <p:nvPr/>
        </p:nvSpPr>
        <p:spPr>
          <a:xfrm rot="10800000">
            <a:off x="3106732" y="413889"/>
            <a:ext cx="5492750" cy="2296528"/>
          </a:xfrm>
          <a:prstGeom prst="trapezoid">
            <a:avLst>
              <a:gd name="adj" fmla="val 63182"/>
            </a:avLst>
          </a:prstGeom>
          <a:solidFill>
            <a:srgbClr val="BBDEF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4511505" y="1903119"/>
            <a:ext cx="2807637" cy="830997"/>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1813" h="1236014">
                <a:moveTo>
                  <a:pt x="619931" y="727538"/>
                </a:moveTo>
                <a:lnTo>
                  <a:pt x="2890371" y="0"/>
                </a:lnTo>
                <a:lnTo>
                  <a:pt x="3791813" y="434620"/>
                </a:lnTo>
                <a:lnTo>
                  <a:pt x="2311267" y="483146"/>
                </a:lnTo>
                <a:lnTo>
                  <a:pt x="0" y="1236014"/>
                </a:lnTo>
                <a:lnTo>
                  <a:pt x="619931" y="727538"/>
                </a:lnTo>
                <a:close/>
              </a:path>
            </a:pathLst>
          </a:custGeom>
          <a:noFill/>
        </p:spPr>
        <p:txBody>
          <a:bodyPr wrap="square" rtlCol="0">
            <a:spAutoFit/>
          </a:bodyPr>
          <a:lstStyle/>
          <a:p>
            <a:pPr lvl="0"/>
            <a:r>
              <a:rPr lang="en-US" sz="1600" b="1" dirty="0"/>
              <a:t>C. </a:t>
            </a:r>
            <a:r>
              <a:rPr lang="en-US" sz="1600" dirty="0"/>
              <a:t>Describe </a:t>
            </a:r>
            <a:r>
              <a:rPr lang="en-US" sz="1600" u="sng" dirty="0"/>
              <a:t>relevant</a:t>
            </a:r>
            <a:r>
              <a:rPr lang="en-US" sz="1600" dirty="0"/>
              <a:t> state-of-the-science (what is known about topic)</a:t>
            </a:r>
          </a:p>
        </p:txBody>
      </p:sp>
      <p:sp>
        <p:nvSpPr>
          <p:cNvPr id="15" name="TextBox 14"/>
          <p:cNvSpPr txBox="1"/>
          <p:nvPr/>
        </p:nvSpPr>
        <p:spPr>
          <a:xfrm>
            <a:off x="4544042" y="3536730"/>
            <a:ext cx="2679404" cy="369332"/>
          </a:xfrm>
          <a:prstGeom prst="rect">
            <a:avLst/>
          </a:prstGeom>
          <a:noFill/>
        </p:spPr>
        <p:txBody>
          <a:bodyPr wrap="square" rtlCol="0">
            <a:spAutoFit/>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 </a:t>
            </a:r>
            <a:r>
              <a:rPr lang="en-US" sz="1600" b="1" dirty="0">
                <a:latin typeface="Open Sans" panose="020B0606030504020204" pitchFamily="34" charset="0"/>
                <a:ea typeface="Open Sans" panose="020B0606030504020204" pitchFamily="34" charset="0"/>
                <a:cs typeface="Open Sans" panose="020B0606030504020204" pitchFamily="34" charset="0"/>
              </a:rPr>
              <a:t>State research gap(s)</a:t>
            </a:r>
          </a:p>
        </p:txBody>
      </p:sp>
      <p:sp>
        <p:nvSpPr>
          <p:cNvPr id="16" name="Trapezoid 15"/>
          <p:cNvSpPr/>
          <p:nvPr/>
        </p:nvSpPr>
        <p:spPr>
          <a:xfrm rot="10800000">
            <a:off x="4891790" y="4747401"/>
            <a:ext cx="1950795" cy="1124309"/>
          </a:xfrm>
          <a:prstGeom prst="trapezoid">
            <a:avLst>
              <a:gd name="adj" fmla="val 0"/>
            </a:avLst>
          </a:prstGeom>
          <a:solidFill>
            <a:srgbClr val="BBDEF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p:cNvSpPr txBox="1"/>
          <p:nvPr/>
        </p:nvSpPr>
        <p:spPr>
          <a:xfrm>
            <a:off x="4840420" y="4763716"/>
            <a:ext cx="1950796" cy="1107996"/>
          </a:xfrm>
          <a:prstGeom prst="rect">
            <a:avLst/>
          </a:prstGeom>
          <a:noFill/>
        </p:spPr>
        <p:txBody>
          <a:bodyPr wrap="square" rtlCol="0">
            <a:spAutoFit/>
          </a:bodyPr>
          <a:lstStyle/>
          <a:p>
            <a:pPr lvl="0" algn="ctr"/>
            <a:r>
              <a:rPr lang="en-US" b="1" dirty="0">
                <a:latin typeface="Open Sans" panose="020B0606030504020204" pitchFamily="34" charset="0"/>
                <a:ea typeface="Open Sans" panose="020B0606030504020204" pitchFamily="34" charset="0"/>
                <a:cs typeface="Open Sans" panose="020B0606030504020204" pitchFamily="34" charset="0"/>
              </a:rPr>
              <a:t>3. </a:t>
            </a:r>
            <a:r>
              <a:rPr lang="en-US" sz="1600" b="1" dirty="0">
                <a:latin typeface="Open Sans" panose="020B0606030504020204" pitchFamily="34" charset="0"/>
                <a:ea typeface="Open Sans" panose="020B0606030504020204" pitchFamily="34" charset="0"/>
                <a:cs typeface="Open Sans" panose="020B0606030504020204" pitchFamily="34" charset="0"/>
              </a:rPr>
              <a:t>Show how your work “fills the gap” by stating study objectives</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6" name="Group 5"/>
          <p:cNvGrpSpPr/>
          <p:nvPr/>
        </p:nvGrpSpPr>
        <p:grpSpPr>
          <a:xfrm>
            <a:off x="5573581" y="2715223"/>
            <a:ext cx="587141" cy="2116882"/>
            <a:chOff x="5735113" y="1083450"/>
            <a:chExt cx="587141" cy="2166224"/>
          </a:xfrm>
        </p:grpSpPr>
        <p:sp>
          <p:nvSpPr>
            <p:cNvPr id="19" name="Down Arrow 18"/>
            <p:cNvSpPr/>
            <p:nvPr/>
          </p:nvSpPr>
          <p:spPr>
            <a:xfrm>
              <a:off x="5735113" y="2426714"/>
              <a:ext cx="587141" cy="822960"/>
            </a:xfrm>
            <a:prstGeom prst="downArrow">
              <a:avLst/>
            </a:prstGeom>
            <a:solidFill>
              <a:srgbClr val="EFCA0E"/>
            </a:solidFill>
            <a:ln w="19050">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0" name="Down Arrow 19"/>
            <p:cNvSpPr/>
            <p:nvPr/>
          </p:nvSpPr>
          <p:spPr>
            <a:xfrm>
              <a:off x="5735113" y="1083450"/>
              <a:ext cx="587141" cy="822961"/>
            </a:xfrm>
            <a:prstGeom prst="downArrow">
              <a:avLst/>
            </a:prstGeom>
            <a:solidFill>
              <a:srgbClr val="EFCA0E"/>
            </a:solidFill>
            <a:ln w="19050">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1" name="TextBox 30"/>
          <p:cNvSpPr txBox="1"/>
          <p:nvPr/>
        </p:nvSpPr>
        <p:spPr>
          <a:xfrm>
            <a:off x="3839832" y="845299"/>
            <a:ext cx="4054639" cy="584775"/>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1813" h="1236014">
                <a:moveTo>
                  <a:pt x="619931" y="727538"/>
                </a:moveTo>
                <a:lnTo>
                  <a:pt x="2890371" y="0"/>
                </a:lnTo>
                <a:lnTo>
                  <a:pt x="3791813" y="434620"/>
                </a:lnTo>
                <a:lnTo>
                  <a:pt x="2311267" y="483146"/>
                </a:lnTo>
                <a:lnTo>
                  <a:pt x="0" y="1236014"/>
                </a:lnTo>
                <a:lnTo>
                  <a:pt x="619931" y="727538"/>
                </a:lnTo>
                <a:close/>
              </a:path>
            </a:pathLst>
          </a:custGeom>
          <a:noFill/>
        </p:spPr>
        <p:txBody>
          <a:bodyPr wrap="square" rtlCol="0">
            <a:spAutoFit/>
          </a:bodyPr>
          <a:lstStyle/>
          <a:p>
            <a:pPr lvl="0"/>
            <a:r>
              <a:rPr lang="en-US" sz="1600" b="1" dirty="0"/>
              <a:t>A. </a:t>
            </a:r>
            <a:r>
              <a:rPr lang="en-US" sz="1600" dirty="0"/>
              <a:t>Identify the area of your research &amp; its         	importance</a:t>
            </a:r>
          </a:p>
        </p:txBody>
      </p:sp>
      <p:sp>
        <p:nvSpPr>
          <p:cNvPr id="32" name="TextBox 31"/>
          <p:cNvSpPr txBox="1"/>
          <p:nvPr/>
        </p:nvSpPr>
        <p:spPr>
          <a:xfrm>
            <a:off x="4171902" y="1374213"/>
            <a:ext cx="3221881" cy="584775"/>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1813" h="1236014">
                <a:moveTo>
                  <a:pt x="619931" y="727538"/>
                </a:moveTo>
                <a:lnTo>
                  <a:pt x="2890371" y="0"/>
                </a:lnTo>
                <a:lnTo>
                  <a:pt x="3791813" y="434620"/>
                </a:lnTo>
                <a:lnTo>
                  <a:pt x="2311267" y="483146"/>
                </a:lnTo>
                <a:lnTo>
                  <a:pt x="0" y="1236014"/>
                </a:lnTo>
                <a:lnTo>
                  <a:pt x="619931" y="727538"/>
                </a:lnTo>
                <a:close/>
              </a:path>
            </a:pathLst>
          </a:custGeom>
          <a:noFill/>
        </p:spPr>
        <p:txBody>
          <a:bodyPr wrap="square" rtlCol="0">
            <a:spAutoFit/>
          </a:bodyPr>
          <a:lstStyle/>
          <a:p>
            <a:pPr lvl="0"/>
            <a:r>
              <a:rPr lang="en-US" sz="1600" b="1" dirty="0"/>
              <a:t>B. </a:t>
            </a:r>
            <a:r>
              <a:rPr lang="en-US" sz="1600" dirty="0"/>
              <a:t>Identify sub-topic your study 	&amp; its importance</a:t>
            </a:r>
          </a:p>
        </p:txBody>
      </p:sp>
      <p:sp>
        <p:nvSpPr>
          <p:cNvPr id="33" name="TextBox 32"/>
          <p:cNvSpPr txBox="1"/>
          <p:nvPr/>
        </p:nvSpPr>
        <p:spPr>
          <a:xfrm>
            <a:off x="3347479" y="401742"/>
            <a:ext cx="5039344" cy="584775"/>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 name="connsiteX0" fmla="*/ 619931 w 3791813"/>
              <a:gd name="connsiteY0" fmla="*/ 727538 h 1796985"/>
              <a:gd name="connsiteX1" fmla="*/ 2890371 w 3791813"/>
              <a:gd name="connsiteY1" fmla="*/ 0 h 1796985"/>
              <a:gd name="connsiteX2" fmla="*/ 3791813 w 3791813"/>
              <a:gd name="connsiteY2" fmla="*/ 434620 h 1796985"/>
              <a:gd name="connsiteX3" fmla="*/ 3689994 w 3791813"/>
              <a:gd name="connsiteY3" fmla="*/ 1796985 h 1796985"/>
              <a:gd name="connsiteX4" fmla="*/ 0 w 3791813"/>
              <a:gd name="connsiteY4" fmla="*/ 1236014 h 1796985"/>
              <a:gd name="connsiteX5" fmla="*/ 619931 w 3791813"/>
              <a:gd name="connsiteY5" fmla="*/ 727538 h 1796985"/>
              <a:gd name="connsiteX0" fmla="*/ 619931 w 3791813"/>
              <a:gd name="connsiteY0" fmla="*/ 727538 h 1827240"/>
              <a:gd name="connsiteX1" fmla="*/ 2890371 w 3791813"/>
              <a:gd name="connsiteY1" fmla="*/ 0 h 1827240"/>
              <a:gd name="connsiteX2" fmla="*/ 3791813 w 3791813"/>
              <a:gd name="connsiteY2" fmla="*/ 434620 h 1827240"/>
              <a:gd name="connsiteX3" fmla="*/ 3689994 w 3791813"/>
              <a:gd name="connsiteY3" fmla="*/ 1796985 h 1827240"/>
              <a:gd name="connsiteX4" fmla="*/ 0 w 3791813"/>
              <a:gd name="connsiteY4" fmla="*/ 1827240 h 1827240"/>
              <a:gd name="connsiteX5" fmla="*/ 619931 w 3791813"/>
              <a:gd name="connsiteY5" fmla="*/ 727538 h 1827240"/>
              <a:gd name="connsiteX0" fmla="*/ 0 w 3819719"/>
              <a:gd name="connsiteY0" fmla="*/ 0 h 1888007"/>
              <a:gd name="connsiteX1" fmla="*/ 2918277 w 3819719"/>
              <a:gd name="connsiteY1" fmla="*/ 60767 h 1888007"/>
              <a:gd name="connsiteX2" fmla="*/ 3819719 w 3819719"/>
              <a:gd name="connsiteY2" fmla="*/ 495387 h 1888007"/>
              <a:gd name="connsiteX3" fmla="*/ 3717900 w 3819719"/>
              <a:gd name="connsiteY3" fmla="*/ 1857752 h 1888007"/>
              <a:gd name="connsiteX4" fmla="*/ 27906 w 3819719"/>
              <a:gd name="connsiteY4" fmla="*/ 1888007 h 1888007"/>
              <a:gd name="connsiteX5" fmla="*/ 0 w 3819719"/>
              <a:gd name="connsiteY5" fmla="*/ 0 h 1888007"/>
              <a:gd name="connsiteX0" fmla="*/ 0 w 3848503"/>
              <a:gd name="connsiteY0" fmla="*/ 37771 h 1925778"/>
              <a:gd name="connsiteX1" fmla="*/ 3848503 w 3848503"/>
              <a:gd name="connsiteY1" fmla="*/ 0 h 1925778"/>
              <a:gd name="connsiteX2" fmla="*/ 3819719 w 3848503"/>
              <a:gd name="connsiteY2" fmla="*/ 533158 h 1925778"/>
              <a:gd name="connsiteX3" fmla="*/ 3717900 w 3848503"/>
              <a:gd name="connsiteY3" fmla="*/ 1895523 h 1925778"/>
              <a:gd name="connsiteX4" fmla="*/ 27906 w 3848503"/>
              <a:gd name="connsiteY4" fmla="*/ 1925778 h 1925778"/>
              <a:gd name="connsiteX5" fmla="*/ 0 w 3848503"/>
              <a:gd name="connsiteY5" fmla="*/ 37771 h 1925778"/>
              <a:gd name="connsiteX0" fmla="*/ 0 w 3819719"/>
              <a:gd name="connsiteY0" fmla="*/ 0 h 1888007"/>
              <a:gd name="connsiteX1" fmla="*/ 3819719 w 3819719"/>
              <a:gd name="connsiteY1" fmla="*/ 495387 h 1888007"/>
              <a:gd name="connsiteX2" fmla="*/ 3717900 w 3819719"/>
              <a:gd name="connsiteY2" fmla="*/ 1857752 h 1888007"/>
              <a:gd name="connsiteX3" fmla="*/ 27906 w 3819719"/>
              <a:gd name="connsiteY3" fmla="*/ 1888007 h 1888007"/>
              <a:gd name="connsiteX4" fmla="*/ 0 w 3819719"/>
              <a:gd name="connsiteY4" fmla="*/ 0 h 1888007"/>
              <a:gd name="connsiteX0" fmla="*/ 0 w 3786497"/>
              <a:gd name="connsiteY0" fmla="*/ 0 h 1888007"/>
              <a:gd name="connsiteX1" fmla="*/ 3786497 w 3786497"/>
              <a:gd name="connsiteY1" fmla="*/ 68391 h 1888007"/>
              <a:gd name="connsiteX2" fmla="*/ 3717900 w 3786497"/>
              <a:gd name="connsiteY2" fmla="*/ 1857752 h 1888007"/>
              <a:gd name="connsiteX3" fmla="*/ 27906 w 3786497"/>
              <a:gd name="connsiteY3" fmla="*/ 1888007 h 1888007"/>
              <a:gd name="connsiteX4" fmla="*/ 0 w 3786497"/>
              <a:gd name="connsiteY4" fmla="*/ 0 h 1888007"/>
              <a:gd name="connsiteX0" fmla="*/ 0 w 3800957"/>
              <a:gd name="connsiteY0" fmla="*/ 0 h 1888007"/>
              <a:gd name="connsiteX1" fmla="*/ 3786497 w 3800957"/>
              <a:gd name="connsiteY1" fmla="*/ 68391 h 1888007"/>
              <a:gd name="connsiteX2" fmla="*/ 3800957 w 3800957"/>
              <a:gd name="connsiteY2" fmla="*/ 1332217 h 1888007"/>
              <a:gd name="connsiteX3" fmla="*/ 27906 w 3800957"/>
              <a:gd name="connsiteY3" fmla="*/ 1888007 h 1888007"/>
              <a:gd name="connsiteX4" fmla="*/ 0 w 3800957"/>
              <a:gd name="connsiteY4" fmla="*/ 0 h 1888007"/>
              <a:gd name="connsiteX0" fmla="*/ 21928 w 3822885"/>
              <a:gd name="connsiteY0" fmla="*/ 0 h 1332217"/>
              <a:gd name="connsiteX1" fmla="*/ 3808425 w 3822885"/>
              <a:gd name="connsiteY1" fmla="*/ 68391 h 1332217"/>
              <a:gd name="connsiteX2" fmla="*/ 3822885 w 3822885"/>
              <a:gd name="connsiteY2" fmla="*/ 1332217 h 1332217"/>
              <a:gd name="connsiteX3" fmla="*/ 0 w 3822885"/>
              <a:gd name="connsiteY3" fmla="*/ 1329628 h 1332217"/>
              <a:gd name="connsiteX4" fmla="*/ 21928 w 3822885"/>
              <a:gd name="connsiteY4" fmla="*/ 0 h 133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2885" h="1332217">
                <a:moveTo>
                  <a:pt x="21928" y="0"/>
                </a:moveTo>
                <a:lnTo>
                  <a:pt x="3808425" y="68391"/>
                </a:lnTo>
                <a:lnTo>
                  <a:pt x="3822885" y="1332217"/>
                </a:lnTo>
                <a:lnTo>
                  <a:pt x="0" y="1329628"/>
                </a:lnTo>
                <a:lnTo>
                  <a:pt x="21928" y="0"/>
                </a:lnTo>
                <a:close/>
              </a:path>
            </a:pathLst>
          </a:custGeom>
          <a:noFill/>
        </p:spPr>
        <p:txBody>
          <a:bodyPr wrap="square" rtlCol="0">
            <a:spAutoFit/>
          </a:bodyPr>
          <a:lstStyle/>
          <a:p>
            <a:pPr lvl="0" algn="ctr"/>
            <a:r>
              <a:rPr lang="en-US" b="1" dirty="0">
                <a:latin typeface="Open Sans" panose="020B0606030504020204" pitchFamily="34" charset="0"/>
                <a:ea typeface="Open Sans" panose="020B0606030504020204" pitchFamily="34" charset="0"/>
                <a:cs typeface="Open Sans" panose="020B0606030504020204" pitchFamily="34" charset="0"/>
              </a:rPr>
              <a:t>1. </a:t>
            </a:r>
            <a:r>
              <a:rPr lang="en-US" sz="1600" b="1" dirty="0">
                <a:latin typeface="Open Sans" panose="020B0606030504020204" pitchFamily="34" charset="0"/>
                <a:ea typeface="Open Sans" panose="020B0606030504020204" pitchFamily="34" charset="0"/>
                <a:cs typeface="Open Sans" panose="020B0606030504020204" pitchFamily="34" charset="0"/>
              </a:rPr>
              <a:t>Provide foundation &amp; context</a:t>
            </a:r>
          </a:p>
          <a:p>
            <a:pPr lvl="0" algn="ctr"/>
            <a:r>
              <a:rPr lang="en-US" sz="1400" dirty="0">
                <a:latin typeface="Open Sans" panose="020B0606030504020204" pitchFamily="34" charset="0"/>
                <a:ea typeface="Open Sans" panose="020B0606030504020204" pitchFamily="34" charset="0"/>
                <a:cs typeface="Open Sans" panose="020B0606030504020204" pitchFamily="34" charset="0"/>
              </a:rPr>
              <a:t>(bulk of Intro)</a:t>
            </a:r>
            <a:endParaRPr lang="en-US" sz="1100" dirty="0"/>
          </a:p>
        </p:txBody>
      </p:sp>
      <p:cxnSp>
        <p:nvCxnSpPr>
          <p:cNvPr id="36" name="Straight Connector 35"/>
          <p:cNvCxnSpPr/>
          <p:nvPr/>
        </p:nvCxnSpPr>
        <p:spPr>
          <a:xfrm flipV="1">
            <a:off x="7867962" y="1793572"/>
            <a:ext cx="1463040" cy="0"/>
          </a:xfrm>
          <a:prstGeom prst="line">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94570" y="3740853"/>
            <a:ext cx="1669315" cy="0"/>
          </a:xfrm>
          <a:prstGeom prst="line">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rapezoid 38"/>
          <p:cNvSpPr/>
          <p:nvPr/>
        </p:nvSpPr>
        <p:spPr>
          <a:xfrm rot="10800000" flipV="1">
            <a:off x="8751882" y="1430075"/>
            <a:ext cx="1953254" cy="2604832"/>
          </a:xfrm>
          <a:prstGeom prst="trapezoid">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Cite relevant scientific literature</a:t>
            </a:r>
          </a:p>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throughout</a:t>
            </a:r>
          </a:p>
        </p:txBody>
      </p:sp>
      <p:sp>
        <p:nvSpPr>
          <p:cNvPr id="42" name="Trapezoid 41"/>
          <p:cNvSpPr/>
          <p:nvPr/>
        </p:nvSpPr>
        <p:spPr>
          <a:xfrm rot="10800000" flipV="1">
            <a:off x="766670" y="1204091"/>
            <a:ext cx="2361683" cy="331519"/>
          </a:xfrm>
          <a:prstGeom prst="trapezoid">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Transition from a focus on what </a:t>
            </a:r>
            <a:r>
              <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is </a:t>
            </a: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known to science</a:t>
            </a:r>
          </a:p>
        </p:txBody>
      </p:sp>
      <p:sp>
        <p:nvSpPr>
          <p:cNvPr id="44" name="Trapezoid 43"/>
          <p:cNvSpPr/>
          <p:nvPr/>
        </p:nvSpPr>
        <p:spPr>
          <a:xfrm rot="10800000" flipV="1">
            <a:off x="766670" y="4293134"/>
            <a:ext cx="2361683" cy="273725"/>
          </a:xfrm>
          <a:prstGeom prst="trapezoid">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to how your study contributes </a:t>
            </a:r>
            <a:r>
              <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new </a:t>
            </a: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science</a:t>
            </a:r>
          </a:p>
        </p:txBody>
      </p:sp>
      <p:sp>
        <p:nvSpPr>
          <p:cNvPr id="46" name="Down Arrow 45"/>
          <p:cNvSpPr/>
          <p:nvPr/>
        </p:nvSpPr>
        <p:spPr>
          <a:xfrm>
            <a:off x="2988909" y="1130970"/>
            <a:ext cx="587141" cy="4059233"/>
          </a:xfrm>
          <a:prstGeom prst="downArrow">
            <a:avLst/>
          </a:prstGeom>
          <a:solidFill>
            <a:srgbClr val="EFCA0E"/>
          </a:solidFill>
          <a:ln w="19050">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8" name="Trapezoid 47"/>
          <p:cNvSpPr/>
          <p:nvPr/>
        </p:nvSpPr>
        <p:spPr>
          <a:xfrm rot="10800000" flipV="1">
            <a:off x="770210" y="2777510"/>
            <a:ext cx="2361683" cy="273725"/>
          </a:xfrm>
          <a:prstGeom prst="trapezoid">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to what </a:t>
            </a:r>
            <a:r>
              <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is not</a:t>
            </a: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(yet) known to science</a:t>
            </a:r>
          </a:p>
        </p:txBody>
      </p:sp>
      <p:cxnSp>
        <p:nvCxnSpPr>
          <p:cNvPr id="22" name="Straight Connector 21">
            <a:extLst>
              <a:ext uri="{FF2B5EF4-FFF2-40B4-BE49-F238E27FC236}">
                <a16:creationId xmlns:a16="http://schemas.microsoft.com/office/drawing/2014/main" id="{ABA83F1F-E8E9-470F-8FDA-CA5EADA68E7B}"/>
              </a:ext>
            </a:extLst>
          </p:cNvPr>
          <p:cNvCxnSpPr>
            <a:cxnSpLocks/>
          </p:cNvCxnSpPr>
          <p:nvPr/>
        </p:nvCxnSpPr>
        <p:spPr>
          <a:xfrm flipH="1">
            <a:off x="3709384" y="2307280"/>
            <a:ext cx="834658" cy="0"/>
          </a:xfrm>
          <a:prstGeom prst="line">
            <a:avLst/>
          </a:prstGeom>
          <a:ln w="57150">
            <a:solidFill>
              <a:schemeClr val="tx1"/>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B8A098-D910-4F82-98AE-55929CD79648}"/>
              </a:ext>
            </a:extLst>
          </p:cNvPr>
          <p:cNvCxnSpPr>
            <a:cxnSpLocks/>
          </p:cNvCxnSpPr>
          <p:nvPr/>
        </p:nvCxnSpPr>
        <p:spPr>
          <a:xfrm>
            <a:off x="3720810" y="2307280"/>
            <a:ext cx="0" cy="1905124"/>
          </a:xfrm>
          <a:prstGeom prst="line">
            <a:avLst/>
          </a:prstGeom>
          <a:ln w="5715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1002EC9-ADA9-45C5-A90E-095327EF966B}"/>
              </a:ext>
            </a:extLst>
          </p:cNvPr>
          <p:cNvCxnSpPr>
            <a:cxnSpLocks/>
          </p:cNvCxnSpPr>
          <p:nvPr/>
        </p:nvCxnSpPr>
        <p:spPr>
          <a:xfrm flipH="1">
            <a:off x="3679151" y="4293134"/>
            <a:ext cx="1387159" cy="0"/>
          </a:xfrm>
          <a:prstGeom prst="line">
            <a:avLst/>
          </a:prstGeom>
          <a:ln w="5715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6E1ABC-AD4B-4641-BEDF-7D1DC7638FE6}"/>
              </a:ext>
            </a:extLst>
          </p:cNvPr>
          <p:cNvCxnSpPr>
            <a:cxnSpLocks/>
          </p:cNvCxnSpPr>
          <p:nvPr/>
        </p:nvCxnSpPr>
        <p:spPr>
          <a:xfrm>
            <a:off x="5096985" y="3966588"/>
            <a:ext cx="0" cy="326546"/>
          </a:xfrm>
          <a:prstGeom prst="line">
            <a:avLst/>
          </a:prstGeom>
          <a:ln w="5715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064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rapezoid 13"/>
          <p:cNvSpPr/>
          <p:nvPr/>
        </p:nvSpPr>
        <p:spPr>
          <a:xfrm rot="10800000">
            <a:off x="4613154" y="3446802"/>
            <a:ext cx="2541180" cy="588104"/>
          </a:xfrm>
          <a:prstGeom prst="trapezoid">
            <a:avLst>
              <a:gd name="adj" fmla="val 0"/>
            </a:avLst>
          </a:prstGeom>
          <a:solidFill>
            <a:srgbClr val="BBDEF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3" name="Trapezoid 2"/>
          <p:cNvSpPr/>
          <p:nvPr/>
        </p:nvSpPr>
        <p:spPr>
          <a:xfrm rot="10800000">
            <a:off x="3106732" y="413889"/>
            <a:ext cx="5492750" cy="2296528"/>
          </a:xfrm>
          <a:prstGeom prst="trapezoid">
            <a:avLst>
              <a:gd name="adj" fmla="val 63182"/>
            </a:avLst>
          </a:prstGeom>
          <a:solidFill>
            <a:srgbClr val="BBDEF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p:cNvSpPr txBox="1"/>
          <p:nvPr/>
        </p:nvSpPr>
        <p:spPr>
          <a:xfrm>
            <a:off x="4511505" y="1903119"/>
            <a:ext cx="2807637" cy="830997"/>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1813" h="1236014">
                <a:moveTo>
                  <a:pt x="619931" y="727538"/>
                </a:moveTo>
                <a:lnTo>
                  <a:pt x="2890371" y="0"/>
                </a:lnTo>
                <a:lnTo>
                  <a:pt x="3791813" y="434620"/>
                </a:lnTo>
                <a:lnTo>
                  <a:pt x="2311267" y="483146"/>
                </a:lnTo>
                <a:lnTo>
                  <a:pt x="0" y="1236014"/>
                </a:lnTo>
                <a:lnTo>
                  <a:pt x="619931" y="727538"/>
                </a:lnTo>
                <a:close/>
              </a:path>
            </a:pathLst>
          </a:custGeom>
          <a:noFill/>
        </p:spPr>
        <p:txBody>
          <a:bodyPr wrap="square" rtlCol="0">
            <a:spAutoFit/>
          </a:bodyPr>
          <a:lstStyle/>
          <a:p>
            <a:pPr lvl="0"/>
            <a:r>
              <a:rPr lang="en-US" sz="1600" b="1" dirty="0"/>
              <a:t>C. </a:t>
            </a:r>
            <a:r>
              <a:rPr lang="en-US" sz="1600" dirty="0"/>
              <a:t>Describe </a:t>
            </a:r>
            <a:r>
              <a:rPr lang="en-US" sz="1600" u="sng" dirty="0"/>
              <a:t>relevant</a:t>
            </a:r>
            <a:r>
              <a:rPr lang="en-US" sz="1600" dirty="0"/>
              <a:t> state-of-the-science (what is known about topic)</a:t>
            </a:r>
          </a:p>
        </p:txBody>
      </p:sp>
      <p:sp>
        <p:nvSpPr>
          <p:cNvPr id="15" name="TextBox 14"/>
          <p:cNvSpPr txBox="1"/>
          <p:nvPr/>
        </p:nvSpPr>
        <p:spPr>
          <a:xfrm>
            <a:off x="4544042" y="3536730"/>
            <a:ext cx="2679404" cy="369332"/>
          </a:xfrm>
          <a:prstGeom prst="rect">
            <a:avLst/>
          </a:prstGeom>
          <a:noFill/>
        </p:spPr>
        <p:txBody>
          <a:bodyPr wrap="square" rtlCol="0">
            <a:spAutoFit/>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 </a:t>
            </a:r>
            <a:r>
              <a:rPr lang="en-US" sz="1600" b="1" dirty="0">
                <a:latin typeface="Open Sans" panose="020B0606030504020204" pitchFamily="34" charset="0"/>
                <a:ea typeface="Open Sans" panose="020B0606030504020204" pitchFamily="34" charset="0"/>
                <a:cs typeface="Open Sans" panose="020B0606030504020204" pitchFamily="34" charset="0"/>
              </a:rPr>
              <a:t>State research gap(s)</a:t>
            </a:r>
          </a:p>
        </p:txBody>
      </p:sp>
      <p:sp>
        <p:nvSpPr>
          <p:cNvPr id="16" name="Trapezoid 15"/>
          <p:cNvSpPr/>
          <p:nvPr/>
        </p:nvSpPr>
        <p:spPr>
          <a:xfrm rot="10800000">
            <a:off x="4891790" y="4747401"/>
            <a:ext cx="1950795" cy="1124309"/>
          </a:xfrm>
          <a:prstGeom prst="trapezoid">
            <a:avLst>
              <a:gd name="adj" fmla="val 0"/>
            </a:avLst>
          </a:prstGeom>
          <a:solidFill>
            <a:srgbClr val="BBDEF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p:cNvSpPr txBox="1"/>
          <p:nvPr/>
        </p:nvSpPr>
        <p:spPr>
          <a:xfrm>
            <a:off x="4840420" y="4763716"/>
            <a:ext cx="1950796" cy="1107996"/>
          </a:xfrm>
          <a:prstGeom prst="rect">
            <a:avLst/>
          </a:prstGeom>
          <a:noFill/>
        </p:spPr>
        <p:txBody>
          <a:bodyPr wrap="square" rtlCol="0">
            <a:spAutoFit/>
          </a:bodyPr>
          <a:lstStyle/>
          <a:p>
            <a:pPr lvl="0" algn="ctr"/>
            <a:r>
              <a:rPr lang="en-US" b="1" dirty="0">
                <a:latin typeface="Open Sans" panose="020B0606030504020204" pitchFamily="34" charset="0"/>
                <a:ea typeface="Open Sans" panose="020B0606030504020204" pitchFamily="34" charset="0"/>
                <a:cs typeface="Open Sans" panose="020B0606030504020204" pitchFamily="34" charset="0"/>
              </a:rPr>
              <a:t>3. </a:t>
            </a:r>
            <a:r>
              <a:rPr lang="en-US" sz="1600" b="1" dirty="0">
                <a:latin typeface="Open Sans" panose="020B0606030504020204" pitchFamily="34" charset="0"/>
                <a:ea typeface="Open Sans" panose="020B0606030504020204" pitchFamily="34" charset="0"/>
                <a:cs typeface="Open Sans" panose="020B0606030504020204" pitchFamily="34" charset="0"/>
              </a:rPr>
              <a:t>Show how your work “fills the gap” by stating study objectives</a:t>
            </a: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6" name="Group 5"/>
          <p:cNvGrpSpPr/>
          <p:nvPr/>
        </p:nvGrpSpPr>
        <p:grpSpPr>
          <a:xfrm>
            <a:off x="5573581" y="2715223"/>
            <a:ext cx="587141" cy="2116882"/>
            <a:chOff x="5735113" y="1083450"/>
            <a:chExt cx="587141" cy="2166224"/>
          </a:xfrm>
        </p:grpSpPr>
        <p:sp>
          <p:nvSpPr>
            <p:cNvPr id="19" name="Down Arrow 18"/>
            <p:cNvSpPr/>
            <p:nvPr/>
          </p:nvSpPr>
          <p:spPr>
            <a:xfrm>
              <a:off x="5735113" y="2426714"/>
              <a:ext cx="587141" cy="822960"/>
            </a:xfrm>
            <a:prstGeom prst="downArrow">
              <a:avLst/>
            </a:prstGeom>
            <a:solidFill>
              <a:srgbClr val="EFCA0E"/>
            </a:solidFill>
            <a:ln w="19050">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0" name="Down Arrow 19"/>
            <p:cNvSpPr/>
            <p:nvPr/>
          </p:nvSpPr>
          <p:spPr>
            <a:xfrm>
              <a:off x="5735113" y="1083450"/>
              <a:ext cx="587141" cy="822961"/>
            </a:xfrm>
            <a:prstGeom prst="downArrow">
              <a:avLst/>
            </a:prstGeom>
            <a:solidFill>
              <a:srgbClr val="EFCA0E"/>
            </a:solidFill>
            <a:ln w="19050">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grpSp>
      <p:sp>
        <p:nvSpPr>
          <p:cNvPr id="31" name="TextBox 30"/>
          <p:cNvSpPr txBox="1"/>
          <p:nvPr/>
        </p:nvSpPr>
        <p:spPr>
          <a:xfrm>
            <a:off x="3839832" y="845299"/>
            <a:ext cx="4054639" cy="584775"/>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1813" h="1236014">
                <a:moveTo>
                  <a:pt x="619931" y="727538"/>
                </a:moveTo>
                <a:lnTo>
                  <a:pt x="2890371" y="0"/>
                </a:lnTo>
                <a:lnTo>
                  <a:pt x="3791813" y="434620"/>
                </a:lnTo>
                <a:lnTo>
                  <a:pt x="2311267" y="483146"/>
                </a:lnTo>
                <a:lnTo>
                  <a:pt x="0" y="1236014"/>
                </a:lnTo>
                <a:lnTo>
                  <a:pt x="619931" y="727538"/>
                </a:lnTo>
                <a:close/>
              </a:path>
            </a:pathLst>
          </a:custGeom>
          <a:noFill/>
        </p:spPr>
        <p:txBody>
          <a:bodyPr wrap="square" rtlCol="0">
            <a:spAutoFit/>
          </a:bodyPr>
          <a:lstStyle/>
          <a:p>
            <a:pPr lvl="0"/>
            <a:r>
              <a:rPr lang="en-US" sz="1600" b="1" dirty="0"/>
              <a:t>A. </a:t>
            </a:r>
            <a:r>
              <a:rPr lang="en-US" sz="1600" dirty="0"/>
              <a:t>Identify the area of your research &amp; its         	importance</a:t>
            </a:r>
          </a:p>
        </p:txBody>
      </p:sp>
      <p:sp>
        <p:nvSpPr>
          <p:cNvPr id="32" name="TextBox 31"/>
          <p:cNvSpPr txBox="1"/>
          <p:nvPr/>
        </p:nvSpPr>
        <p:spPr>
          <a:xfrm>
            <a:off x="4171902" y="1374213"/>
            <a:ext cx="3221881" cy="584775"/>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1813" h="1236014">
                <a:moveTo>
                  <a:pt x="619931" y="727538"/>
                </a:moveTo>
                <a:lnTo>
                  <a:pt x="2890371" y="0"/>
                </a:lnTo>
                <a:lnTo>
                  <a:pt x="3791813" y="434620"/>
                </a:lnTo>
                <a:lnTo>
                  <a:pt x="2311267" y="483146"/>
                </a:lnTo>
                <a:lnTo>
                  <a:pt x="0" y="1236014"/>
                </a:lnTo>
                <a:lnTo>
                  <a:pt x="619931" y="727538"/>
                </a:lnTo>
                <a:close/>
              </a:path>
            </a:pathLst>
          </a:custGeom>
          <a:noFill/>
        </p:spPr>
        <p:txBody>
          <a:bodyPr wrap="square" rtlCol="0">
            <a:spAutoFit/>
          </a:bodyPr>
          <a:lstStyle/>
          <a:p>
            <a:pPr lvl="0"/>
            <a:r>
              <a:rPr lang="en-US" sz="1600" b="1" dirty="0"/>
              <a:t>B. </a:t>
            </a:r>
            <a:r>
              <a:rPr lang="en-US" sz="1600" dirty="0"/>
              <a:t>Identify sub-topic your study 	&amp; its importance</a:t>
            </a:r>
          </a:p>
        </p:txBody>
      </p:sp>
      <p:sp>
        <p:nvSpPr>
          <p:cNvPr id="33" name="TextBox 32"/>
          <p:cNvSpPr txBox="1"/>
          <p:nvPr/>
        </p:nvSpPr>
        <p:spPr>
          <a:xfrm>
            <a:off x="3347479" y="401742"/>
            <a:ext cx="5039344" cy="584775"/>
          </a:xfrm>
          <a:custGeom>
            <a:avLst/>
            <a:gdLst>
              <a:gd name="connsiteX0" fmla="*/ 0 w 4368601"/>
              <a:gd name="connsiteY0" fmla="*/ 0 h 1323439"/>
              <a:gd name="connsiteX1" fmla="*/ 4368601 w 4368601"/>
              <a:gd name="connsiteY1" fmla="*/ 0 h 1323439"/>
              <a:gd name="connsiteX2" fmla="*/ 4368601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0 w 4368601"/>
              <a:gd name="connsiteY3" fmla="*/ 1323439 h 1323439"/>
              <a:gd name="connsiteX4" fmla="*/ 0 w 4368601"/>
              <a:gd name="connsiteY4" fmla="*/ 0 h 1323439"/>
              <a:gd name="connsiteX0" fmla="*/ 0 w 4368601"/>
              <a:gd name="connsiteY0" fmla="*/ 0 h 1323439"/>
              <a:gd name="connsiteX1" fmla="*/ 4368601 w 4368601"/>
              <a:gd name="connsiteY1" fmla="*/ 0 h 1323439"/>
              <a:gd name="connsiteX2" fmla="*/ 3113959 w 4368601"/>
              <a:gd name="connsiteY2" fmla="*/ 1323439 h 1323439"/>
              <a:gd name="connsiteX3" fmla="*/ 978195 w 4368601"/>
              <a:gd name="connsiteY3" fmla="*/ 1323439 h 1323439"/>
              <a:gd name="connsiteX4" fmla="*/ 0 w 4368601"/>
              <a:gd name="connsiteY4" fmla="*/ 0 h 1323439"/>
              <a:gd name="connsiteX0" fmla="*/ 0 w 4357968"/>
              <a:gd name="connsiteY0" fmla="*/ 0 h 1323439"/>
              <a:gd name="connsiteX1" fmla="*/ 4357968 w 4357968"/>
              <a:gd name="connsiteY1" fmla="*/ 0 h 1323439"/>
              <a:gd name="connsiteX2" fmla="*/ 3103326 w 4357968"/>
              <a:gd name="connsiteY2" fmla="*/ 1323439 h 1323439"/>
              <a:gd name="connsiteX3" fmla="*/ 967562 w 4357968"/>
              <a:gd name="connsiteY3" fmla="*/ 1323439 h 1323439"/>
              <a:gd name="connsiteX4" fmla="*/ 0 w 4357968"/>
              <a:gd name="connsiteY4" fmla="*/ 0 h 1323439"/>
              <a:gd name="connsiteX0" fmla="*/ 0 w 4687577"/>
              <a:gd name="connsiteY0" fmla="*/ 21265 h 1344704"/>
              <a:gd name="connsiteX1" fmla="*/ 4687577 w 4687577"/>
              <a:gd name="connsiteY1" fmla="*/ 0 h 1344704"/>
              <a:gd name="connsiteX2" fmla="*/ 3103326 w 4687577"/>
              <a:gd name="connsiteY2" fmla="*/ 1344704 h 1344704"/>
              <a:gd name="connsiteX3" fmla="*/ 967562 w 4687577"/>
              <a:gd name="connsiteY3" fmla="*/ 1344704 h 1344704"/>
              <a:gd name="connsiteX4" fmla="*/ 0 w 4687577"/>
              <a:gd name="connsiteY4" fmla="*/ 21265 h 1344704"/>
              <a:gd name="connsiteX0" fmla="*/ 0 w 4687577"/>
              <a:gd name="connsiteY0" fmla="*/ 21265 h 1352466"/>
              <a:gd name="connsiteX1" fmla="*/ 4687577 w 4687577"/>
              <a:gd name="connsiteY1" fmla="*/ 0 h 1352466"/>
              <a:gd name="connsiteX2" fmla="*/ 3183100 w 4687577"/>
              <a:gd name="connsiteY2" fmla="*/ 1352466 h 1352466"/>
              <a:gd name="connsiteX3" fmla="*/ 967562 w 4687577"/>
              <a:gd name="connsiteY3" fmla="*/ 1344704 h 1352466"/>
              <a:gd name="connsiteX4" fmla="*/ 0 w 4687577"/>
              <a:gd name="connsiteY4" fmla="*/ 21265 h 1352466"/>
              <a:gd name="connsiteX0" fmla="*/ 0 w 4687577"/>
              <a:gd name="connsiteY0" fmla="*/ 21265 h 1352466"/>
              <a:gd name="connsiteX1" fmla="*/ 4137139 w 4687577"/>
              <a:gd name="connsiteY1" fmla="*/ 4812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355359 w 4687577"/>
              <a:gd name="connsiteY1" fmla="*/ 884843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4687577"/>
              <a:gd name="connsiteY0" fmla="*/ 21265 h 1352466"/>
              <a:gd name="connsiteX1" fmla="*/ 3682431 w 4687577"/>
              <a:gd name="connsiteY1" fmla="*/ 7789 h 1352466"/>
              <a:gd name="connsiteX2" fmla="*/ 4687577 w 4687577"/>
              <a:gd name="connsiteY2" fmla="*/ 0 h 1352466"/>
              <a:gd name="connsiteX3" fmla="*/ 3183100 w 4687577"/>
              <a:gd name="connsiteY3" fmla="*/ 1352466 h 1352466"/>
              <a:gd name="connsiteX4" fmla="*/ 967562 w 4687577"/>
              <a:gd name="connsiteY4" fmla="*/ 1344704 h 1352466"/>
              <a:gd name="connsiteX5" fmla="*/ 0 w 4687577"/>
              <a:gd name="connsiteY5" fmla="*/ 21265 h 1352466"/>
              <a:gd name="connsiteX0" fmla="*/ 0 w 3682431"/>
              <a:gd name="connsiteY0" fmla="*/ 13476 h 1344677"/>
              <a:gd name="connsiteX1" fmla="*/ 3682431 w 3682431"/>
              <a:gd name="connsiteY1" fmla="*/ 0 h 1344677"/>
              <a:gd name="connsiteX2" fmla="*/ 2852786 w 3682431"/>
              <a:gd name="connsiteY2" fmla="*/ 768365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2047074 w 3682431"/>
              <a:gd name="connsiteY2" fmla="*/ 659704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3682431"/>
              <a:gd name="connsiteY0" fmla="*/ 13476 h 1344677"/>
              <a:gd name="connsiteX1" fmla="*/ 3682431 w 3682431"/>
              <a:gd name="connsiteY1" fmla="*/ 0 h 1344677"/>
              <a:gd name="connsiteX2" fmla="*/ 3459066 w 3682431"/>
              <a:gd name="connsiteY2" fmla="*/ 597612 h 1344677"/>
              <a:gd name="connsiteX3" fmla="*/ 3183100 w 3682431"/>
              <a:gd name="connsiteY3" fmla="*/ 1344677 h 1344677"/>
              <a:gd name="connsiteX4" fmla="*/ 967562 w 3682431"/>
              <a:gd name="connsiteY4" fmla="*/ 1336915 h 1344677"/>
              <a:gd name="connsiteX5" fmla="*/ 0 w 3682431"/>
              <a:gd name="connsiteY5" fmla="*/ 13476 h 1344677"/>
              <a:gd name="connsiteX0" fmla="*/ 0 w 4583873"/>
              <a:gd name="connsiteY0" fmla="*/ 13476 h 1344677"/>
              <a:gd name="connsiteX1" fmla="*/ 3682431 w 4583873"/>
              <a:gd name="connsiteY1" fmla="*/ 0 h 1344677"/>
              <a:gd name="connsiteX2" fmla="*/ 4583873 w 4583873"/>
              <a:gd name="connsiteY2" fmla="*/ 434620 h 1344677"/>
              <a:gd name="connsiteX3" fmla="*/ 3183100 w 4583873"/>
              <a:gd name="connsiteY3" fmla="*/ 1344677 h 1344677"/>
              <a:gd name="connsiteX4" fmla="*/ 967562 w 4583873"/>
              <a:gd name="connsiteY4" fmla="*/ 1336915 h 1344677"/>
              <a:gd name="connsiteX5" fmla="*/ 0 w 4583873"/>
              <a:gd name="connsiteY5" fmla="*/ 13476 h 1344677"/>
              <a:gd name="connsiteX0" fmla="*/ 0 w 4583873"/>
              <a:gd name="connsiteY0" fmla="*/ 13476 h 1336915"/>
              <a:gd name="connsiteX1" fmla="*/ 3682431 w 4583873"/>
              <a:gd name="connsiteY1" fmla="*/ 0 h 1336915"/>
              <a:gd name="connsiteX2" fmla="*/ 4583873 w 4583873"/>
              <a:gd name="connsiteY2" fmla="*/ 434620 h 1336915"/>
              <a:gd name="connsiteX3" fmla="*/ 3103327 w 4583873"/>
              <a:gd name="connsiteY3" fmla="*/ 483146 h 1336915"/>
              <a:gd name="connsiteX4" fmla="*/ 967562 w 4583873"/>
              <a:gd name="connsiteY4" fmla="*/ 1336915 h 1336915"/>
              <a:gd name="connsiteX5" fmla="*/ 0 w 4583873"/>
              <a:gd name="connsiteY5" fmla="*/ 13476 h 1336915"/>
              <a:gd name="connsiteX0" fmla="*/ 0 w 4583873"/>
              <a:gd name="connsiteY0" fmla="*/ 13476 h 483146"/>
              <a:gd name="connsiteX1" fmla="*/ 3682431 w 4583873"/>
              <a:gd name="connsiteY1" fmla="*/ 0 h 483146"/>
              <a:gd name="connsiteX2" fmla="*/ 4583873 w 4583873"/>
              <a:gd name="connsiteY2" fmla="*/ 434620 h 483146"/>
              <a:gd name="connsiteX3" fmla="*/ 3103327 w 4583873"/>
              <a:gd name="connsiteY3" fmla="*/ 483146 h 483146"/>
              <a:gd name="connsiteX4" fmla="*/ 2227983 w 4583873"/>
              <a:gd name="connsiteY4" fmla="*/ 413291 h 483146"/>
              <a:gd name="connsiteX5" fmla="*/ 0 w 4583873"/>
              <a:gd name="connsiteY5" fmla="*/ 13476 h 483146"/>
              <a:gd name="connsiteX0" fmla="*/ 0 w 4583873"/>
              <a:gd name="connsiteY0" fmla="*/ 13476 h 1236014"/>
              <a:gd name="connsiteX1" fmla="*/ 3682431 w 4583873"/>
              <a:gd name="connsiteY1" fmla="*/ 0 h 1236014"/>
              <a:gd name="connsiteX2" fmla="*/ 4583873 w 4583873"/>
              <a:gd name="connsiteY2" fmla="*/ 434620 h 1236014"/>
              <a:gd name="connsiteX3" fmla="*/ 3103327 w 4583873"/>
              <a:gd name="connsiteY3" fmla="*/ 483146 h 1236014"/>
              <a:gd name="connsiteX4" fmla="*/ 792060 w 4583873"/>
              <a:gd name="connsiteY4" fmla="*/ 1236014 h 1236014"/>
              <a:gd name="connsiteX5" fmla="*/ 0 w 4583873"/>
              <a:gd name="connsiteY5" fmla="*/ 13476 h 1236014"/>
              <a:gd name="connsiteX0" fmla="*/ 619931 w 3791813"/>
              <a:gd name="connsiteY0" fmla="*/ 727538 h 1236014"/>
              <a:gd name="connsiteX1" fmla="*/ 2890371 w 3791813"/>
              <a:gd name="connsiteY1" fmla="*/ 0 h 1236014"/>
              <a:gd name="connsiteX2" fmla="*/ 3791813 w 3791813"/>
              <a:gd name="connsiteY2" fmla="*/ 434620 h 1236014"/>
              <a:gd name="connsiteX3" fmla="*/ 2311267 w 3791813"/>
              <a:gd name="connsiteY3" fmla="*/ 483146 h 1236014"/>
              <a:gd name="connsiteX4" fmla="*/ 0 w 3791813"/>
              <a:gd name="connsiteY4" fmla="*/ 1236014 h 1236014"/>
              <a:gd name="connsiteX5" fmla="*/ 619931 w 3791813"/>
              <a:gd name="connsiteY5" fmla="*/ 727538 h 1236014"/>
              <a:gd name="connsiteX0" fmla="*/ 619931 w 3791813"/>
              <a:gd name="connsiteY0" fmla="*/ 727538 h 1796985"/>
              <a:gd name="connsiteX1" fmla="*/ 2890371 w 3791813"/>
              <a:gd name="connsiteY1" fmla="*/ 0 h 1796985"/>
              <a:gd name="connsiteX2" fmla="*/ 3791813 w 3791813"/>
              <a:gd name="connsiteY2" fmla="*/ 434620 h 1796985"/>
              <a:gd name="connsiteX3" fmla="*/ 3689994 w 3791813"/>
              <a:gd name="connsiteY3" fmla="*/ 1796985 h 1796985"/>
              <a:gd name="connsiteX4" fmla="*/ 0 w 3791813"/>
              <a:gd name="connsiteY4" fmla="*/ 1236014 h 1796985"/>
              <a:gd name="connsiteX5" fmla="*/ 619931 w 3791813"/>
              <a:gd name="connsiteY5" fmla="*/ 727538 h 1796985"/>
              <a:gd name="connsiteX0" fmla="*/ 619931 w 3791813"/>
              <a:gd name="connsiteY0" fmla="*/ 727538 h 1827240"/>
              <a:gd name="connsiteX1" fmla="*/ 2890371 w 3791813"/>
              <a:gd name="connsiteY1" fmla="*/ 0 h 1827240"/>
              <a:gd name="connsiteX2" fmla="*/ 3791813 w 3791813"/>
              <a:gd name="connsiteY2" fmla="*/ 434620 h 1827240"/>
              <a:gd name="connsiteX3" fmla="*/ 3689994 w 3791813"/>
              <a:gd name="connsiteY3" fmla="*/ 1796985 h 1827240"/>
              <a:gd name="connsiteX4" fmla="*/ 0 w 3791813"/>
              <a:gd name="connsiteY4" fmla="*/ 1827240 h 1827240"/>
              <a:gd name="connsiteX5" fmla="*/ 619931 w 3791813"/>
              <a:gd name="connsiteY5" fmla="*/ 727538 h 1827240"/>
              <a:gd name="connsiteX0" fmla="*/ 0 w 3819719"/>
              <a:gd name="connsiteY0" fmla="*/ 0 h 1888007"/>
              <a:gd name="connsiteX1" fmla="*/ 2918277 w 3819719"/>
              <a:gd name="connsiteY1" fmla="*/ 60767 h 1888007"/>
              <a:gd name="connsiteX2" fmla="*/ 3819719 w 3819719"/>
              <a:gd name="connsiteY2" fmla="*/ 495387 h 1888007"/>
              <a:gd name="connsiteX3" fmla="*/ 3717900 w 3819719"/>
              <a:gd name="connsiteY3" fmla="*/ 1857752 h 1888007"/>
              <a:gd name="connsiteX4" fmla="*/ 27906 w 3819719"/>
              <a:gd name="connsiteY4" fmla="*/ 1888007 h 1888007"/>
              <a:gd name="connsiteX5" fmla="*/ 0 w 3819719"/>
              <a:gd name="connsiteY5" fmla="*/ 0 h 1888007"/>
              <a:gd name="connsiteX0" fmla="*/ 0 w 3848503"/>
              <a:gd name="connsiteY0" fmla="*/ 37771 h 1925778"/>
              <a:gd name="connsiteX1" fmla="*/ 3848503 w 3848503"/>
              <a:gd name="connsiteY1" fmla="*/ 0 h 1925778"/>
              <a:gd name="connsiteX2" fmla="*/ 3819719 w 3848503"/>
              <a:gd name="connsiteY2" fmla="*/ 533158 h 1925778"/>
              <a:gd name="connsiteX3" fmla="*/ 3717900 w 3848503"/>
              <a:gd name="connsiteY3" fmla="*/ 1895523 h 1925778"/>
              <a:gd name="connsiteX4" fmla="*/ 27906 w 3848503"/>
              <a:gd name="connsiteY4" fmla="*/ 1925778 h 1925778"/>
              <a:gd name="connsiteX5" fmla="*/ 0 w 3848503"/>
              <a:gd name="connsiteY5" fmla="*/ 37771 h 1925778"/>
              <a:gd name="connsiteX0" fmla="*/ 0 w 3819719"/>
              <a:gd name="connsiteY0" fmla="*/ 0 h 1888007"/>
              <a:gd name="connsiteX1" fmla="*/ 3819719 w 3819719"/>
              <a:gd name="connsiteY1" fmla="*/ 495387 h 1888007"/>
              <a:gd name="connsiteX2" fmla="*/ 3717900 w 3819719"/>
              <a:gd name="connsiteY2" fmla="*/ 1857752 h 1888007"/>
              <a:gd name="connsiteX3" fmla="*/ 27906 w 3819719"/>
              <a:gd name="connsiteY3" fmla="*/ 1888007 h 1888007"/>
              <a:gd name="connsiteX4" fmla="*/ 0 w 3819719"/>
              <a:gd name="connsiteY4" fmla="*/ 0 h 1888007"/>
              <a:gd name="connsiteX0" fmla="*/ 0 w 3786497"/>
              <a:gd name="connsiteY0" fmla="*/ 0 h 1888007"/>
              <a:gd name="connsiteX1" fmla="*/ 3786497 w 3786497"/>
              <a:gd name="connsiteY1" fmla="*/ 68391 h 1888007"/>
              <a:gd name="connsiteX2" fmla="*/ 3717900 w 3786497"/>
              <a:gd name="connsiteY2" fmla="*/ 1857752 h 1888007"/>
              <a:gd name="connsiteX3" fmla="*/ 27906 w 3786497"/>
              <a:gd name="connsiteY3" fmla="*/ 1888007 h 1888007"/>
              <a:gd name="connsiteX4" fmla="*/ 0 w 3786497"/>
              <a:gd name="connsiteY4" fmla="*/ 0 h 1888007"/>
              <a:gd name="connsiteX0" fmla="*/ 0 w 3800957"/>
              <a:gd name="connsiteY0" fmla="*/ 0 h 1888007"/>
              <a:gd name="connsiteX1" fmla="*/ 3786497 w 3800957"/>
              <a:gd name="connsiteY1" fmla="*/ 68391 h 1888007"/>
              <a:gd name="connsiteX2" fmla="*/ 3800957 w 3800957"/>
              <a:gd name="connsiteY2" fmla="*/ 1332217 h 1888007"/>
              <a:gd name="connsiteX3" fmla="*/ 27906 w 3800957"/>
              <a:gd name="connsiteY3" fmla="*/ 1888007 h 1888007"/>
              <a:gd name="connsiteX4" fmla="*/ 0 w 3800957"/>
              <a:gd name="connsiteY4" fmla="*/ 0 h 1888007"/>
              <a:gd name="connsiteX0" fmla="*/ 21928 w 3822885"/>
              <a:gd name="connsiteY0" fmla="*/ 0 h 1332217"/>
              <a:gd name="connsiteX1" fmla="*/ 3808425 w 3822885"/>
              <a:gd name="connsiteY1" fmla="*/ 68391 h 1332217"/>
              <a:gd name="connsiteX2" fmla="*/ 3822885 w 3822885"/>
              <a:gd name="connsiteY2" fmla="*/ 1332217 h 1332217"/>
              <a:gd name="connsiteX3" fmla="*/ 0 w 3822885"/>
              <a:gd name="connsiteY3" fmla="*/ 1329628 h 1332217"/>
              <a:gd name="connsiteX4" fmla="*/ 21928 w 3822885"/>
              <a:gd name="connsiteY4" fmla="*/ 0 h 1332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2885" h="1332217">
                <a:moveTo>
                  <a:pt x="21928" y="0"/>
                </a:moveTo>
                <a:lnTo>
                  <a:pt x="3808425" y="68391"/>
                </a:lnTo>
                <a:lnTo>
                  <a:pt x="3822885" y="1332217"/>
                </a:lnTo>
                <a:lnTo>
                  <a:pt x="0" y="1329628"/>
                </a:lnTo>
                <a:lnTo>
                  <a:pt x="21928" y="0"/>
                </a:lnTo>
                <a:close/>
              </a:path>
            </a:pathLst>
          </a:custGeom>
          <a:noFill/>
        </p:spPr>
        <p:txBody>
          <a:bodyPr wrap="square" rtlCol="0">
            <a:spAutoFit/>
          </a:bodyPr>
          <a:lstStyle/>
          <a:p>
            <a:pPr lvl="0" algn="ctr"/>
            <a:r>
              <a:rPr lang="en-US" b="1" dirty="0">
                <a:latin typeface="Open Sans" panose="020B0606030504020204" pitchFamily="34" charset="0"/>
                <a:ea typeface="Open Sans" panose="020B0606030504020204" pitchFamily="34" charset="0"/>
                <a:cs typeface="Open Sans" panose="020B0606030504020204" pitchFamily="34" charset="0"/>
              </a:rPr>
              <a:t>1. </a:t>
            </a:r>
            <a:r>
              <a:rPr lang="en-US" sz="1600" b="1" dirty="0">
                <a:latin typeface="Open Sans" panose="020B0606030504020204" pitchFamily="34" charset="0"/>
                <a:ea typeface="Open Sans" panose="020B0606030504020204" pitchFamily="34" charset="0"/>
                <a:cs typeface="Open Sans" panose="020B0606030504020204" pitchFamily="34" charset="0"/>
              </a:rPr>
              <a:t>Provide foundation &amp; context</a:t>
            </a:r>
          </a:p>
          <a:p>
            <a:pPr lvl="0" algn="ctr"/>
            <a:r>
              <a:rPr lang="en-US" sz="1400" dirty="0">
                <a:latin typeface="Open Sans" panose="020B0606030504020204" pitchFamily="34" charset="0"/>
                <a:ea typeface="Open Sans" panose="020B0606030504020204" pitchFamily="34" charset="0"/>
                <a:cs typeface="Open Sans" panose="020B0606030504020204" pitchFamily="34" charset="0"/>
              </a:rPr>
              <a:t>(bulk of Intro)</a:t>
            </a:r>
            <a:endParaRPr lang="en-US" sz="1100" dirty="0"/>
          </a:p>
        </p:txBody>
      </p:sp>
      <p:cxnSp>
        <p:nvCxnSpPr>
          <p:cNvPr id="36" name="Straight Connector 35"/>
          <p:cNvCxnSpPr/>
          <p:nvPr/>
        </p:nvCxnSpPr>
        <p:spPr>
          <a:xfrm flipV="1">
            <a:off x="7867962" y="1793572"/>
            <a:ext cx="1463040" cy="0"/>
          </a:xfrm>
          <a:prstGeom prst="line">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294570" y="3740853"/>
            <a:ext cx="1669315" cy="0"/>
          </a:xfrm>
          <a:prstGeom prst="line">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rapezoid 38"/>
          <p:cNvSpPr/>
          <p:nvPr/>
        </p:nvSpPr>
        <p:spPr>
          <a:xfrm rot="10800000" flipV="1">
            <a:off x="8751882" y="1430075"/>
            <a:ext cx="1953254" cy="2604832"/>
          </a:xfrm>
          <a:prstGeom prst="trapezoid">
            <a:avLst>
              <a:gd name="adj" fmla="val 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Cite relevant scientific literature</a:t>
            </a:r>
          </a:p>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throughout</a:t>
            </a:r>
          </a:p>
        </p:txBody>
      </p:sp>
      <p:sp>
        <p:nvSpPr>
          <p:cNvPr id="42" name="Trapezoid 41"/>
          <p:cNvSpPr/>
          <p:nvPr/>
        </p:nvSpPr>
        <p:spPr>
          <a:xfrm rot="10800000" flipV="1">
            <a:off x="351592" y="2152857"/>
            <a:ext cx="2409153" cy="331519"/>
          </a:xfrm>
          <a:prstGeom prst="trapezoid">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Transition QUICKLY! from a </a:t>
            </a:r>
            <a:r>
              <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general/scientific audience</a:t>
            </a:r>
          </a:p>
          <a:p>
            <a:pPr algn="ctr"/>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(more accessible to scientists outside your field, less technical, less jargon)</a:t>
            </a:r>
          </a:p>
          <a:p>
            <a:pPr algn="ctr"/>
            <a:endPar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To</a:t>
            </a:r>
          </a:p>
          <a:p>
            <a:pPr algn="ctr"/>
            <a:endPar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16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Expert audience</a:t>
            </a:r>
          </a:p>
          <a:p>
            <a:pPr algn="ctr"/>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(highly technical, specific, sophisticated language)</a:t>
            </a:r>
          </a:p>
        </p:txBody>
      </p:sp>
      <p:sp>
        <p:nvSpPr>
          <p:cNvPr id="46" name="Down Arrow 45"/>
          <p:cNvSpPr/>
          <p:nvPr/>
        </p:nvSpPr>
        <p:spPr>
          <a:xfrm>
            <a:off x="2988909" y="1130970"/>
            <a:ext cx="587141" cy="4059233"/>
          </a:xfrm>
          <a:prstGeom prst="downArrow">
            <a:avLst/>
          </a:prstGeom>
          <a:solidFill>
            <a:srgbClr val="EFCA0E"/>
          </a:solidFill>
          <a:ln w="19050">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22" name="Straight Connector 21">
            <a:extLst>
              <a:ext uri="{FF2B5EF4-FFF2-40B4-BE49-F238E27FC236}">
                <a16:creationId xmlns:a16="http://schemas.microsoft.com/office/drawing/2014/main" id="{ABA83F1F-E8E9-470F-8FDA-CA5EADA68E7B}"/>
              </a:ext>
            </a:extLst>
          </p:cNvPr>
          <p:cNvCxnSpPr>
            <a:cxnSpLocks/>
          </p:cNvCxnSpPr>
          <p:nvPr/>
        </p:nvCxnSpPr>
        <p:spPr>
          <a:xfrm flipH="1">
            <a:off x="3709384" y="2307280"/>
            <a:ext cx="834658" cy="0"/>
          </a:xfrm>
          <a:prstGeom prst="line">
            <a:avLst/>
          </a:prstGeom>
          <a:ln w="57150">
            <a:solidFill>
              <a:schemeClr val="tx1"/>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0B8A098-D910-4F82-98AE-55929CD79648}"/>
              </a:ext>
            </a:extLst>
          </p:cNvPr>
          <p:cNvCxnSpPr>
            <a:cxnSpLocks/>
          </p:cNvCxnSpPr>
          <p:nvPr/>
        </p:nvCxnSpPr>
        <p:spPr>
          <a:xfrm>
            <a:off x="3720810" y="2307280"/>
            <a:ext cx="0" cy="1905124"/>
          </a:xfrm>
          <a:prstGeom prst="line">
            <a:avLst/>
          </a:prstGeom>
          <a:ln w="5715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1002EC9-ADA9-45C5-A90E-095327EF966B}"/>
              </a:ext>
            </a:extLst>
          </p:cNvPr>
          <p:cNvCxnSpPr>
            <a:cxnSpLocks/>
          </p:cNvCxnSpPr>
          <p:nvPr/>
        </p:nvCxnSpPr>
        <p:spPr>
          <a:xfrm flipH="1">
            <a:off x="3679151" y="4293134"/>
            <a:ext cx="1387159" cy="0"/>
          </a:xfrm>
          <a:prstGeom prst="line">
            <a:avLst/>
          </a:prstGeom>
          <a:ln w="5715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6E1ABC-AD4B-4641-BEDF-7D1DC7638FE6}"/>
              </a:ext>
            </a:extLst>
          </p:cNvPr>
          <p:cNvCxnSpPr>
            <a:cxnSpLocks/>
          </p:cNvCxnSpPr>
          <p:nvPr/>
        </p:nvCxnSpPr>
        <p:spPr>
          <a:xfrm>
            <a:off x="5096985" y="3966588"/>
            <a:ext cx="0" cy="326546"/>
          </a:xfrm>
          <a:prstGeom prst="line">
            <a:avLst/>
          </a:prstGeom>
          <a:ln w="5715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224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50EF-F356-4F28-B025-A51DEC928728}"/>
              </a:ext>
            </a:extLst>
          </p:cNvPr>
          <p:cNvSpPr>
            <a:spLocks noGrp="1"/>
          </p:cNvSpPr>
          <p:nvPr>
            <p:ph type="title"/>
          </p:nvPr>
        </p:nvSpPr>
        <p:spPr/>
        <p:txBody>
          <a:bodyPr/>
          <a:lstStyle/>
          <a:p>
            <a:r>
              <a:rPr lang="en-US" dirty="0"/>
              <a:t>Ideas for GA Implementation</a:t>
            </a:r>
          </a:p>
        </p:txBody>
      </p:sp>
      <p:sp>
        <p:nvSpPr>
          <p:cNvPr id="3" name="Content Placeholder 2">
            <a:extLst>
              <a:ext uri="{FF2B5EF4-FFF2-40B4-BE49-F238E27FC236}">
                <a16:creationId xmlns:a16="http://schemas.microsoft.com/office/drawing/2014/main" id="{EC8FEB7A-21D8-46B5-9D26-850E71156924}"/>
              </a:ext>
            </a:extLst>
          </p:cNvPr>
          <p:cNvSpPr>
            <a:spLocks noGrp="1"/>
          </p:cNvSpPr>
          <p:nvPr>
            <p:ph idx="1"/>
          </p:nvPr>
        </p:nvSpPr>
        <p:spPr>
          <a:xfrm>
            <a:off x="1069848" y="1741266"/>
            <a:ext cx="10058400" cy="4736592"/>
          </a:xfrm>
        </p:spPr>
        <p:txBody>
          <a:bodyPr>
            <a:normAutofit/>
          </a:bodyPr>
          <a:lstStyle/>
          <a:p>
            <a:r>
              <a:rPr lang="en-US" sz="2600" dirty="0"/>
              <a:t>GA skill-building progression</a:t>
            </a:r>
          </a:p>
          <a:p>
            <a:pPr marL="731520" lvl="1" indent="-457200">
              <a:buFont typeface="+mj-lt"/>
              <a:buAutoNum type="arabicPeriod"/>
            </a:pPr>
            <a:r>
              <a:rPr lang="en-US" sz="2400" dirty="0"/>
              <a:t>Recognize writing element and its importance (often using non-scholarly genre)</a:t>
            </a:r>
          </a:p>
          <a:p>
            <a:pPr marL="731520" lvl="1" indent="-457200">
              <a:buFont typeface="+mj-lt"/>
              <a:buAutoNum type="arabicPeriod"/>
            </a:pPr>
            <a:r>
              <a:rPr lang="en-US" sz="2400" dirty="0"/>
              <a:t>Identify discipline/genre-specific pattern in use of that writing element in others’ expert writing</a:t>
            </a:r>
          </a:p>
          <a:p>
            <a:pPr marL="731520" lvl="1" indent="-457200">
              <a:buFont typeface="+mj-lt"/>
              <a:buAutoNum type="arabicPeriod"/>
            </a:pPr>
            <a:r>
              <a:rPr lang="en-US" sz="2400" dirty="0"/>
              <a:t>Discuss rationale/purpose that pattern serves (rules </a:t>
            </a:r>
            <a:r>
              <a:rPr lang="en-US" sz="2400" dirty="0">
                <a:sym typeface="Wingdings" panose="05000000000000000000" pitchFamily="2" charset="2"/>
              </a:rPr>
              <a:t></a:t>
            </a:r>
            <a:r>
              <a:rPr lang="en-US" sz="2400" dirty="0"/>
              <a:t> tools)</a:t>
            </a:r>
          </a:p>
          <a:p>
            <a:pPr marL="731520" lvl="1" indent="-457200">
              <a:buFont typeface="+mj-lt"/>
              <a:buAutoNum type="arabicPeriod"/>
            </a:pPr>
            <a:r>
              <a:rPr lang="en-US" sz="2400" dirty="0"/>
              <a:t>Apply rationale/purpose of that writing element to improve/fix </a:t>
            </a:r>
            <a:r>
              <a:rPr lang="en-US" sz="2400" u="sng" dirty="0"/>
              <a:t>others’ writing</a:t>
            </a:r>
            <a:r>
              <a:rPr lang="en-US" sz="2400" dirty="0"/>
              <a:t> (e.g., from literature; peer review)</a:t>
            </a:r>
          </a:p>
          <a:p>
            <a:pPr marL="731520" lvl="1" indent="-457200">
              <a:buFont typeface="+mj-lt"/>
              <a:buAutoNum type="arabicPeriod"/>
            </a:pPr>
            <a:r>
              <a:rPr lang="en-US" sz="2400" dirty="0"/>
              <a:t>Use that feature/pattern appropriately in </a:t>
            </a:r>
            <a:r>
              <a:rPr lang="en-US" sz="2400" u="sng" dirty="0"/>
              <a:t>your/their own writing</a:t>
            </a:r>
          </a:p>
        </p:txBody>
      </p:sp>
      <p:cxnSp>
        <p:nvCxnSpPr>
          <p:cNvPr id="6" name="Straight Connector 5">
            <a:extLst>
              <a:ext uri="{FF2B5EF4-FFF2-40B4-BE49-F238E27FC236}">
                <a16:creationId xmlns:a16="http://schemas.microsoft.com/office/drawing/2014/main" id="{EC1B00D6-FCD4-47C4-ACC8-DF40BEB58860}"/>
              </a:ext>
            </a:extLst>
          </p:cNvPr>
          <p:cNvCxnSpPr>
            <a:cxnSpLocks/>
          </p:cNvCxnSpPr>
          <p:nvPr/>
        </p:nvCxnSpPr>
        <p:spPr>
          <a:xfrm>
            <a:off x="482886" y="4027470"/>
            <a:ext cx="1869896"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B891FC9-49DA-40E3-929C-5CD1127FE135}"/>
              </a:ext>
            </a:extLst>
          </p:cNvPr>
          <p:cNvSpPr txBox="1"/>
          <p:nvPr/>
        </p:nvSpPr>
        <p:spPr>
          <a:xfrm>
            <a:off x="791110" y="4027470"/>
            <a:ext cx="373820" cy="707886"/>
          </a:xfrm>
          <a:prstGeom prst="rect">
            <a:avLst/>
          </a:prstGeom>
          <a:noFill/>
        </p:spPr>
        <p:txBody>
          <a:bodyPr wrap="none" rtlCol="0">
            <a:spAutoFit/>
          </a:bodyPr>
          <a:lstStyle/>
          <a:p>
            <a:r>
              <a:rPr lang="en-US" sz="4000" dirty="0">
                <a:solidFill>
                  <a:schemeClr val="accent2"/>
                </a:solidFill>
              </a:rPr>
              <a:t>*</a:t>
            </a:r>
            <a:endParaRPr lang="en-US" dirty="0">
              <a:solidFill>
                <a:schemeClr val="accent2"/>
              </a:solidFill>
            </a:endParaRPr>
          </a:p>
        </p:txBody>
      </p:sp>
    </p:spTree>
    <p:extLst>
      <p:ext uri="{BB962C8B-B14F-4D97-AF65-F5344CB8AC3E}">
        <p14:creationId xmlns:p14="http://schemas.microsoft.com/office/powerpoint/2010/main" val="1201002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1069848" y="863029"/>
            <a:ext cx="10058400" cy="5660601"/>
          </a:xfrm>
        </p:spPr>
        <p:txBody>
          <a:bodyPr>
            <a:normAutofit/>
          </a:bodyPr>
          <a:lstStyle/>
          <a:p>
            <a:pPr marL="0" indent="0" algn="ctr">
              <a:buNone/>
            </a:pPr>
            <a:r>
              <a:rPr lang="en-US" sz="3200" b="1" u="sng" dirty="0">
                <a:solidFill>
                  <a:schemeClr val="accent1">
                    <a:lumMod val="75000"/>
                  </a:schemeClr>
                </a:solidFill>
              </a:rPr>
              <a:t>GA in action: INTRODUCTION FINE ORG.</a:t>
            </a:r>
          </a:p>
          <a:p>
            <a:pPr marL="514350" indent="-514350">
              <a:lnSpc>
                <a:spcPct val="100000"/>
              </a:lnSpc>
              <a:buAutoNum type="arabicPeriod"/>
            </a:pPr>
            <a:r>
              <a:rPr lang="en-US" sz="3200" dirty="0"/>
              <a:t>Categorize the provided passages by Goal</a:t>
            </a:r>
          </a:p>
          <a:p>
            <a:pPr marL="514350" indent="-514350">
              <a:lnSpc>
                <a:spcPct val="100000"/>
              </a:lnSpc>
              <a:buAutoNum type="arabicPeriod"/>
            </a:pPr>
            <a:r>
              <a:rPr lang="en-US" sz="3200" dirty="0"/>
              <a:t>For any Goals that have multiple passages, order them following the move structure provided</a:t>
            </a:r>
          </a:p>
        </p:txBody>
      </p:sp>
    </p:spTree>
    <p:extLst>
      <p:ext uri="{BB962C8B-B14F-4D97-AF65-F5344CB8AC3E}">
        <p14:creationId xmlns:p14="http://schemas.microsoft.com/office/powerpoint/2010/main" val="3621311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Goals</a:t>
            </a:r>
          </a:p>
        </p:txBody>
      </p:sp>
      <p:sp>
        <p:nvSpPr>
          <p:cNvPr id="3" name="Content Placeholder 2"/>
          <p:cNvSpPr>
            <a:spLocks noGrp="1"/>
          </p:cNvSpPr>
          <p:nvPr>
            <p:ph idx="1"/>
          </p:nvPr>
        </p:nvSpPr>
        <p:spPr/>
        <p:txBody>
          <a:bodyPr>
            <a:normAutofit/>
          </a:bodyPr>
          <a:lstStyle/>
          <a:p>
            <a:r>
              <a:rPr lang="en-US" sz="2800" dirty="0">
                <a:solidFill>
                  <a:schemeClr val="accent1">
                    <a:lumMod val="75000"/>
                  </a:schemeClr>
                </a:solidFill>
              </a:rPr>
              <a:t>Provide enough information and experience to decide if Genre Analysis (GA) might be useful to your teaching of writing</a:t>
            </a:r>
          </a:p>
          <a:p>
            <a:r>
              <a:rPr lang="en-US" sz="2800" dirty="0">
                <a:solidFill>
                  <a:schemeClr val="accent1">
                    <a:lumMod val="75000"/>
                  </a:schemeClr>
                </a:solidFill>
              </a:rPr>
              <a:t>If so, provide info on how you might get started &amp; learn more</a:t>
            </a:r>
          </a:p>
        </p:txBody>
      </p:sp>
    </p:spTree>
    <p:extLst>
      <p:ext uri="{BB962C8B-B14F-4D97-AF65-F5344CB8AC3E}">
        <p14:creationId xmlns:p14="http://schemas.microsoft.com/office/powerpoint/2010/main" val="593824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473319"/>
            <a:ext cx="9966960" cy="2841827"/>
          </a:xfrm>
        </p:spPr>
        <p:txBody>
          <a:bodyPr/>
          <a:lstStyle/>
          <a:p>
            <a:pPr algn="ctr"/>
            <a:r>
              <a:rPr lang="en-US" sz="4400" dirty="0"/>
              <a:t>Write Like a Scientist 2.0</a:t>
            </a:r>
            <a:br>
              <a:rPr lang="en-US" dirty="0"/>
            </a:br>
            <a:r>
              <a:rPr lang="en-US" sz="3600" dirty="0">
                <a:solidFill>
                  <a:schemeClr val="accent1">
                    <a:lumMod val="75000"/>
                  </a:schemeClr>
                </a:solidFill>
              </a:rPr>
              <a:t>go/WLAS</a:t>
            </a:r>
            <a:br>
              <a:rPr lang="en-US" sz="3600" dirty="0">
                <a:solidFill>
                  <a:schemeClr val="accent1">
                    <a:lumMod val="75000"/>
                  </a:schemeClr>
                </a:solidFill>
              </a:rPr>
            </a:br>
            <a:br>
              <a:rPr lang="en-US" sz="3600" dirty="0">
                <a:solidFill>
                  <a:schemeClr val="accent1">
                    <a:lumMod val="75000"/>
                  </a:schemeClr>
                </a:solidFill>
              </a:rPr>
            </a:br>
            <a:r>
              <a:rPr lang="en-US" sz="4400" dirty="0"/>
              <a:t>Robinson et al., </a:t>
            </a:r>
            <a:r>
              <a:rPr lang="en-US" sz="4400" i="1" dirty="0"/>
              <a:t>Write Like a Chemist. </a:t>
            </a:r>
            <a:r>
              <a:rPr lang="en-US" sz="4400" dirty="0"/>
              <a:t>OUP, 2008.</a:t>
            </a:r>
            <a:endParaRPr lang="en-US" sz="4400" dirty="0">
              <a:solidFill>
                <a:schemeClr val="accent1">
                  <a:lumMod val="75000"/>
                </a:schemeClr>
              </a:solidFill>
            </a:endParaRPr>
          </a:p>
        </p:txBody>
      </p:sp>
    </p:spTree>
    <p:extLst>
      <p:ext uri="{BB962C8B-B14F-4D97-AF65-F5344CB8AC3E}">
        <p14:creationId xmlns:p14="http://schemas.microsoft.com/office/powerpoint/2010/main" val="2475262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12EAF-F80A-40AE-8C03-EFFDDA662113}"/>
              </a:ext>
            </a:extLst>
          </p:cNvPr>
          <p:cNvSpPr>
            <a:spLocks noGrp="1"/>
          </p:cNvSpPr>
          <p:nvPr>
            <p:ph type="title"/>
          </p:nvPr>
        </p:nvSpPr>
        <p:spPr/>
        <p:txBody>
          <a:bodyPr>
            <a:normAutofit fontScale="90000"/>
          </a:bodyPr>
          <a:lstStyle/>
          <a:p>
            <a:r>
              <a:rPr lang="en-US" dirty="0"/>
              <a:t>Additional Resources</a:t>
            </a:r>
            <a:br>
              <a:rPr lang="en-US" dirty="0"/>
            </a:br>
            <a:r>
              <a:rPr lang="en-US" sz="3600" dirty="0">
                <a:solidFill>
                  <a:schemeClr val="accent1">
                    <a:lumMod val="75000"/>
                  </a:schemeClr>
                </a:solidFill>
              </a:rPr>
              <a:t>all readily adapted to non-chem disciplines</a:t>
            </a:r>
          </a:p>
        </p:txBody>
      </p:sp>
      <p:sp>
        <p:nvSpPr>
          <p:cNvPr id="3" name="Content Placeholder 2">
            <a:extLst>
              <a:ext uri="{FF2B5EF4-FFF2-40B4-BE49-F238E27FC236}">
                <a16:creationId xmlns:a16="http://schemas.microsoft.com/office/drawing/2014/main" id="{5A35FB94-0C51-42E7-8E6D-6FE411B7165E}"/>
              </a:ext>
            </a:extLst>
          </p:cNvPr>
          <p:cNvSpPr>
            <a:spLocks noGrp="1"/>
          </p:cNvSpPr>
          <p:nvPr>
            <p:ph idx="1"/>
          </p:nvPr>
        </p:nvSpPr>
        <p:spPr/>
        <p:txBody>
          <a:bodyPr/>
          <a:lstStyle/>
          <a:p>
            <a:r>
              <a:rPr lang="en-US" dirty="0"/>
              <a:t>Robinson et al., Teaching and Applying Chemistry-Specific Writing Skills Using a Simple, Adaptable Exercise. </a:t>
            </a:r>
            <a:r>
              <a:rPr lang="en-US" i="1" dirty="0"/>
              <a:t>J. Chem. Educ.</a:t>
            </a:r>
            <a:r>
              <a:rPr lang="en-US" dirty="0"/>
              <a:t> </a:t>
            </a:r>
            <a:r>
              <a:rPr lang="en-US" b="1" dirty="0"/>
              <a:t>2009, </a:t>
            </a:r>
            <a:r>
              <a:rPr lang="en-US" i="1" dirty="0"/>
              <a:t>86, </a:t>
            </a:r>
            <a:r>
              <a:rPr lang="en-US" dirty="0"/>
              <a:t>45.</a:t>
            </a:r>
          </a:p>
          <a:p>
            <a:r>
              <a:rPr lang="en-US" dirty="0"/>
              <a:t>Robinson et al. Using the ACS Journals Search to Validate Assumptions about Writing in Chemistry and Improve Chemistry Writing Instruction. </a:t>
            </a:r>
            <a:r>
              <a:rPr lang="en-US" i="1" dirty="0"/>
              <a:t>J. Chem. Educ. </a:t>
            </a:r>
            <a:r>
              <a:rPr lang="en-US" b="1" dirty="0"/>
              <a:t>2008, </a:t>
            </a:r>
            <a:r>
              <a:rPr lang="en-US" i="1" dirty="0"/>
              <a:t>85, </a:t>
            </a:r>
            <a:r>
              <a:rPr lang="en-US" dirty="0"/>
              <a:t>650.</a:t>
            </a:r>
          </a:p>
          <a:p>
            <a:r>
              <a:rPr lang="en-US" dirty="0"/>
              <a:t>Purdue Online Writing Lab (Purdue OWL): </a:t>
            </a:r>
            <a:r>
              <a:rPr lang="en-US" dirty="0">
                <a:hlinkClick r:id="rId2"/>
              </a:rPr>
              <a:t>https://owl.purdue.edu/owl/purdue_owl.html</a:t>
            </a:r>
            <a:endParaRPr lang="en-US" dirty="0"/>
          </a:p>
        </p:txBody>
      </p:sp>
    </p:spTree>
    <p:extLst>
      <p:ext uri="{BB962C8B-B14F-4D97-AF65-F5344CB8AC3E}">
        <p14:creationId xmlns:p14="http://schemas.microsoft.com/office/powerpoint/2010/main" val="2034918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E327-8A14-4627-892B-1AA930E374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7DAEAA-05A7-447A-AB61-5C07BF1BDF5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90807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D9186A-EB3A-4566-8390-E2548D8294C2}"/>
              </a:ext>
            </a:extLst>
          </p:cNvPr>
          <p:cNvSpPr>
            <a:spLocks noGrp="1"/>
          </p:cNvSpPr>
          <p:nvPr>
            <p:ph type="title"/>
          </p:nvPr>
        </p:nvSpPr>
        <p:spPr/>
        <p:txBody>
          <a:bodyPr>
            <a:normAutofit/>
          </a:bodyPr>
          <a:lstStyle/>
          <a:p>
            <a:r>
              <a:rPr lang="en-US" dirty="0"/>
              <a:t>Example GA approach/findings re: Verb Tense</a:t>
            </a:r>
          </a:p>
        </p:txBody>
      </p:sp>
      <p:sp>
        <p:nvSpPr>
          <p:cNvPr id="5" name="Text Placeholder 4">
            <a:extLst>
              <a:ext uri="{FF2B5EF4-FFF2-40B4-BE49-F238E27FC236}">
                <a16:creationId xmlns:a16="http://schemas.microsoft.com/office/drawing/2014/main" id="{3290EFC9-D44E-44B7-837D-E75A2D0B474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6386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Goals &amp; Plan</a:t>
            </a:r>
          </a:p>
        </p:txBody>
      </p:sp>
      <p:sp>
        <p:nvSpPr>
          <p:cNvPr id="3" name="Content Placeholder 2"/>
          <p:cNvSpPr>
            <a:spLocks noGrp="1"/>
          </p:cNvSpPr>
          <p:nvPr>
            <p:ph idx="1"/>
          </p:nvPr>
        </p:nvSpPr>
        <p:spPr/>
        <p:txBody>
          <a:bodyPr>
            <a:normAutofit lnSpcReduction="10000"/>
          </a:bodyPr>
          <a:lstStyle/>
          <a:p>
            <a:r>
              <a:rPr lang="en-US" sz="2800" dirty="0">
                <a:solidFill>
                  <a:schemeClr val="accent1">
                    <a:lumMod val="75000"/>
                  </a:schemeClr>
                </a:solidFill>
              </a:rPr>
              <a:t>Provide enough information and experience to decide if Genre Analysis (GA) might be useful to your teaching of writing</a:t>
            </a:r>
          </a:p>
          <a:p>
            <a:r>
              <a:rPr lang="en-US" sz="2800" dirty="0">
                <a:solidFill>
                  <a:schemeClr val="accent1">
                    <a:lumMod val="75000"/>
                  </a:schemeClr>
                </a:solidFill>
              </a:rPr>
              <a:t>If so, provide info on how you might get started &amp; learn more</a:t>
            </a:r>
          </a:p>
          <a:p>
            <a:pPr marL="0" indent="0">
              <a:buNone/>
            </a:pPr>
            <a:endParaRPr lang="en-US" sz="2800" dirty="0">
              <a:solidFill>
                <a:schemeClr val="accent1">
                  <a:lumMod val="75000"/>
                </a:schemeClr>
              </a:solidFill>
            </a:endParaRPr>
          </a:p>
          <a:p>
            <a:pPr lvl="1"/>
            <a:r>
              <a:rPr lang="en-US" sz="2600" dirty="0">
                <a:solidFill>
                  <a:schemeClr val="accent2"/>
                </a:solidFill>
              </a:rPr>
              <a:t>Introduce concepts and motivation for a GA approach</a:t>
            </a:r>
          </a:p>
          <a:p>
            <a:pPr lvl="1"/>
            <a:r>
              <a:rPr lang="en-US" sz="2600" dirty="0">
                <a:solidFill>
                  <a:schemeClr val="accent2"/>
                </a:solidFill>
              </a:rPr>
              <a:t>Model approaches for conducting GA yourself &amp; incorporating GA into the classroom</a:t>
            </a:r>
          </a:p>
          <a:p>
            <a:pPr lvl="1"/>
            <a:r>
              <a:rPr lang="en-US" sz="2600" dirty="0">
                <a:solidFill>
                  <a:schemeClr val="accent2"/>
                </a:solidFill>
              </a:rPr>
              <a:t>Provide resources for learning more</a:t>
            </a:r>
          </a:p>
        </p:txBody>
      </p:sp>
    </p:spTree>
    <p:extLst>
      <p:ext uri="{BB962C8B-B14F-4D97-AF65-F5344CB8AC3E}">
        <p14:creationId xmlns:p14="http://schemas.microsoft.com/office/powerpoint/2010/main" val="276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FEB7A-21D8-46B5-9D26-850E71156924}"/>
              </a:ext>
            </a:extLst>
          </p:cNvPr>
          <p:cNvSpPr>
            <a:spLocks noGrp="1"/>
          </p:cNvSpPr>
          <p:nvPr>
            <p:ph idx="1"/>
          </p:nvPr>
        </p:nvSpPr>
        <p:spPr>
          <a:xfrm>
            <a:off x="1069848" y="277402"/>
            <a:ext cx="10058400" cy="6580597"/>
          </a:xfrm>
        </p:spPr>
        <p:txBody>
          <a:bodyPr>
            <a:normAutofit/>
          </a:bodyPr>
          <a:lstStyle/>
          <a:p>
            <a:pPr marL="0" lvl="0" indent="0" algn="ctr">
              <a:buNone/>
            </a:pPr>
            <a:r>
              <a:rPr lang="en-US" sz="2400" i="1" dirty="0"/>
              <a:t>“Dogs have tails.”</a:t>
            </a:r>
          </a:p>
          <a:p>
            <a:pPr marL="0" lvl="0" indent="0" algn="ctr">
              <a:buNone/>
            </a:pPr>
            <a:r>
              <a:rPr lang="en-US" sz="2400" i="1" dirty="0"/>
              <a:t>“The dogs had tails.”</a:t>
            </a:r>
          </a:p>
          <a:p>
            <a:pPr marL="0" lvl="0" indent="0" algn="ctr">
              <a:buNone/>
            </a:pPr>
            <a:r>
              <a:rPr lang="en-US" sz="2400" i="1" dirty="0"/>
              <a:t>“Dogs are reported to have tails.”</a:t>
            </a:r>
          </a:p>
          <a:p>
            <a:pPr marL="0" lvl="0" indent="0" algn="ctr">
              <a:buNone/>
            </a:pPr>
            <a:r>
              <a:rPr lang="en-US" sz="2400" i="1" dirty="0"/>
              <a:t>“Dogs were reported to have tails.”</a:t>
            </a:r>
          </a:p>
          <a:p>
            <a:pPr marL="0" indent="0" algn="ctr">
              <a:buNone/>
            </a:pPr>
            <a:endParaRPr lang="en-US" sz="2600" b="1" u="sng" dirty="0">
              <a:solidFill>
                <a:schemeClr val="accent1">
                  <a:lumMod val="75000"/>
                </a:schemeClr>
              </a:solidFill>
            </a:endParaRPr>
          </a:p>
          <a:p>
            <a:pPr marL="0" indent="0" algn="ctr">
              <a:buNone/>
            </a:pPr>
            <a:r>
              <a:rPr lang="en-US" sz="2600" b="1" u="sng" dirty="0">
                <a:solidFill>
                  <a:schemeClr val="accent1">
                    <a:lumMod val="75000"/>
                  </a:schemeClr>
                </a:solidFill>
              </a:rPr>
              <a:t>GA in action: VERB TENSE</a:t>
            </a:r>
          </a:p>
          <a:p>
            <a:pPr marL="514350" indent="-514350">
              <a:lnSpc>
                <a:spcPct val="100000"/>
              </a:lnSpc>
              <a:buAutoNum type="arabicPeriod"/>
            </a:pPr>
            <a:r>
              <a:rPr lang="en-US" sz="2600" u="sng" dirty="0"/>
              <a:t>Underline</a:t>
            </a:r>
            <a:r>
              <a:rPr lang="en-US" sz="2600" dirty="0"/>
              <a:t> instances of </a:t>
            </a:r>
            <a:r>
              <a:rPr lang="en-US" sz="2600" dirty="0">
                <a:solidFill>
                  <a:schemeClr val="accent2"/>
                </a:solidFill>
              </a:rPr>
              <a:t>PAST </a:t>
            </a:r>
            <a:r>
              <a:rPr lang="en-US" sz="2600" dirty="0"/>
              <a:t>tense; Circle instances of </a:t>
            </a:r>
            <a:r>
              <a:rPr lang="en-US" sz="2600" dirty="0">
                <a:solidFill>
                  <a:schemeClr val="accent2"/>
                </a:solidFill>
              </a:rPr>
              <a:t>PRESENT </a:t>
            </a:r>
            <a:r>
              <a:rPr lang="en-US" sz="2600" dirty="0"/>
              <a:t>tense in Excerpt 1A, and compare your findings with a partner</a:t>
            </a:r>
          </a:p>
          <a:p>
            <a:pPr marL="514350" indent="-514350">
              <a:lnSpc>
                <a:spcPct val="100000"/>
              </a:lnSpc>
              <a:buAutoNum type="arabicPeriod"/>
            </a:pPr>
            <a:r>
              <a:rPr lang="en-US" sz="2600" dirty="0"/>
              <a:t>Discuss whether/how the instances of past/present tense fit with your hypotheses re: the rationale/purpose for their use?</a:t>
            </a:r>
          </a:p>
          <a:p>
            <a:pPr marL="514350" indent="-514350">
              <a:lnSpc>
                <a:spcPct val="100000"/>
              </a:lnSpc>
              <a:buAutoNum type="arabicPeriod"/>
            </a:pPr>
            <a:r>
              <a:rPr lang="en-US" sz="2600" dirty="0"/>
              <a:t>Repeat for statements in Excerpt 2 and re-evaluate your verb tense hypotheses </a:t>
            </a:r>
            <a:r>
              <a:rPr lang="en-US" sz="2600" i="1" dirty="0">
                <a:solidFill>
                  <a:schemeClr val="accent1">
                    <a:lumMod val="75000"/>
                  </a:schemeClr>
                </a:solidFill>
              </a:rPr>
              <a:t>(were they supported by the series of statements? have you formulated a refined rationale for when/why to use past/present tense?)</a:t>
            </a:r>
            <a:endParaRPr lang="en-US" sz="2600" dirty="0"/>
          </a:p>
        </p:txBody>
      </p:sp>
      <p:sp>
        <p:nvSpPr>
          <p:cNvPr id="2" name="Oval 1">
            <a:extLst>
              <a:ext uri="{FF2B5EF4-FFF2-40B4-BE49-F238E27FC236}">
                <a16:creationId xmlns:a16="http://schemas.microsoft.com/office/drawing/2014/main" id="{D6B29BC8-03F1-4D26-8D53-223C5B40F16F}"/>
              </a:ext>
            </a:extLst>
          </p:cNvPr>
          <p:cNvSpPr/>
          <p:nvPr/>
        </p:nvSpPr>
        <p:spPr>
          <a:xfrm>
            <a:off x="6822039" y="3187557"/>
            <a:ext cx="1006869" cy="531688"/>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8777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D636-26E8-4D3A-BBCA-FD95A854159C}"/>
              </a:ext>
            </a:extLst>
          </p:cNvPr>
          <p:cNvSpPr>
            <a:spLocks noGrp="1"/>
          </p:cNvSpPr>
          <p:nvPr>
            <p:ph type="title"/>
          </p:nvPr>
        </p:nvSpPr>
        <p:spPr>
          <a:xfrm>
            <a:off x="1058238" y="395555"/>
            <a:ext cx="10058400" cy="1609344"/>
          </a:xfrm>
        </p:spPr>
        <p:txBody>
          <a:bodyPr/>
          <a:lstStyle/>
          <a:p>
            <a:r>
              <a:rPr lang="en-US" dirty="0"/>
              <a:t>Writing Rules / Writing Tools</a:t>
            </a:r>
          </a:p>
        </p:txBody>
      </p:sp>
      <p:sp>
        <p:nvSpPr>
          <p:cNvPr id="3" name="Content Placeholder 2">
            <a:extLst>
              <a:ext uri="{FF2B5EF4-FFF2-40B4-BE49-F238E27FC236}">
                <a16:creationId xmlns:a16="http://schemas.microsoft.com/office/drawing/2014/main" id="{1B79BDB3-D58D-4D39-8B38-34913FEC8F4A}"/>
              </a:ext>
            </a:extLst>
          </p:cNvPr>
          <p:cNvSpPr>
            <a:spLocks noGrp="1"/>
          </p:cNvSpPr>
          <p:nvPr>
            <p:ph idx="1"/>
          </p:nvPr>
        </p:nvSpPr>
        <p:spPr>
          <a:xfrm>
            <a:off x="544530" y="1949521"/>
            <a:ext cx="11085816" cy="2375900"/>
          </a:xfrm>
        </p:spPr>
        <p:txBody>
          <a:bodyPr>
            <a:noAutofit/>
          </a:bodyPr>
          <a:lstStyle/>
          <a:p>
            <a:pPr marL="0" indent="0" algn="ctr">
              <a:buNone/>
            </a:pPr>
            <a:r>
              <a:rPr lang="en-US" sz="2600" b="1" dirty="0">
                <a:solidFill>
                  <a:schemeClr val="accent1">
                    <a:lumMod val="75000"/>
                  </a:schemeClr>
                </a:solidFill>
              </a:rPr>
              <a:t>Rules Focus: Verb Tense</a:t>
            </a:r>
          </a:p>
          <a:p>
            <a:pPr lvl="1"/>
            <a:r>
              <a:rPr lang="en-US" sz="2600" dirty="0"/>
              <a:t>For Methods &amp; Results, use past tense, except to refer to graphics</a:t>
            </a:r>
          </a:p>
          <a:p>
            <a:pPr lvl="1"/>
            <a:r>
              <a:rPr lang="en-US" sz="2600" dirty="0"/>
              <a:t>For Discussion, use present tense, often hedged</a:t>
            </a:r>
          </a:p>
        </p:txBody>
      </p:sp>
    </p:spTree>
    <p:extLst>
      <p:ext uri="{BB962C8B-B14F-4D97-AF65-F5344CB8AC3E}">
        <p14:creationId xmlns:p14="http://schemas.microsoft.com/office/powerpoint/2010/main" val="1025472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D636-26E8-4D3A-BBCA-FD95A854159C}"/>
              </a:ext>
            </a:extLst>
          </p:cNvPr>
          <p:cNvSpPr>
            <a:spLocks noGrp="1"/>
          </p:cNvSpPr>
          <p:nvPr>
            <p:ph type="title"/>
          </p:nvPr>
        </p:nvSpPr>
        <p:spPr>
          <a:xfrm>
            <a:off x="1058238" y="-107877"/>
            <a:ext cx="10058400" cy="1609344"/>
          </a:xfrm>
        </p:spPr>
        <p:txBody>
          <a:bodyPr/>
          <a:lstStyle/>
          <a:p>
            <a:r>
              <a:rPr lang="en-US" dirty="0"/>
              <a:t>Writing Rules / Writing Tools</a:t>
            </a:r>
          </a:p>
        </p:txBody>
      </p:sp>
      <p:sp>
        <p:nvSpPr>
          <p:cNvPr id="3" name="Content Placeholder 2">
            <a:extLst>
              <a:ext uri="{FF2B5EF4-FFF2-40B4-BE49-F238E27FC236}">
                <a16:creationId xmlns:a16="http://schemas.microsoft.com/office/drawing/2014/main" id="{1B79BDB3-D58D-4D39-8B38-34913FEC8F4A}"/>
              </a:ext>
            </a:extLst>
          </p:cNvPr>
          <p:cNvSpPr>
            <a:spLocks noGrp="1"/>
          </p:cNvSpPr>
          <p:nvPr>
            <p:ph idx="1"/>
          </p:nvPr>
        </p:nvSpPr>
        <p:spPr>
          <a:xfrm>
            <a:off x="544530" y="994025"/>
            <a:ext cx="11085816" cy="5694451"/>
          </a:xfrm>
        </p:spPr>
        <p:txBody>
          <a:bodyPr>
            <a:noAutofit/>
          </a:bodyPr>
          <a:lstStyle/>
          <a:p>
            <a:pPr marL="0" indent="0" algn="ctr">
              <a:buNone/>
            </a:pPr>
            <a:r>
              <a:rPr lang="en-US" sz="2600" b="1" dirty="0">
                <a:solidFill>
                  <a:schemeClr val="accent1">
                    <a:lumMod val="75000"/>
                  </a:schemeClr>
                </a:solidFill>
              </a:rPr>
              <a:t>Tools Focus: Verb Tense</a:t>
            </a:r>
          </a:p>
          <a:p>
            <a:pPr lvl="1"/>
            <a:r>
              <a:rPr lang="en-US" sz="2600" dirty="0">
                <a:solidFill>
                  <a:schemeClr val="accent2"/>
                </a:solidFill>
              </a:rPr>
              <a:t>Past tense is typically used to</a:t>
            </a:r>
          </a:p>
          <a:p>
            <a:pPr lvl="2"/>
            <a:r>
              <a:rPr lang="en-US" sz="2600" dirty="0"/>
              <a:t>describe things that happened in the past </a:t>
            </a:r>
            <a:r>
              <a:rPr lang="en-US" sz="2600" dirty="0">
                <a:solidFill>
                  <a:schemeClr val="accent1">
                    <a:lumMod val="75000"/>
                  </a:schemeClr>
                </a:solidFill>
              </a:rPr>
              <a:t>(e.g., methods used, observations made, results collected)</a:t>
            </a:r>
          </a:p>
          <a:p>
            <a:pPr lvl="2"/>
            <a:r>
              <a:rPr lang="en-US" sz="2600" dirty="0"/>
              <a:t>express skepticism or lower levels of </a:t>
            </a:r>
            <a:r>
              <a:rPr lang="en-US" sz="2600" dirty="0">
                <a:solidFill>
                  <a:schemeClr val="accent1">
                    <a:lumMod val="75000"/>
                  </a:schemeClr>
                </a:solidFill>
              </a:rPr>
              <a:t>(scientific)</a:t>
            </a:r>
            <a:r>
              <a:rPr lang="en-US" sz="2600" dirty="0"/>
              <a:t> grounding/certainty </a:t>
            </a:r>
            <a:r>
              <a:rPr lang="en-US" sz="2600" dirty="0">
                <a:solidFill>
                  <a:schemeClr val="accent1">
                    <a:lumMod val="75000"/>
                  </a:schemeClr>
                </a:solidFill>
              </a:rPr>
              <a:t>(e.g., past interpretations or “facts” that have since been debunked or are being reconsidered)</a:t>
            </a:r>
          </a:p>
          <a:p>
            <a:pPr lvl="1"/>
            <a:r>
              <a:rPr lang="en-US" sz="2600" dirty="0">
                <a:solidFill>
                  <a:schemeClr val="accent2"/>
                </a:solidFill>
              </a:rPr>
              <a:t>Present tense is typically used to</a:t>
            </a:r>
          </a:p>
          <a:p>
            <a:pPr lvl="2"/>
            <a:r>
              <a:rPr lang="en-US" sz="2600" dirty="0"/>
              <a:t>state facts that are thought to be more generally and durably true over time </a:t>
            </a:r>
            <a:r>
              <a:rPr lang="en-US" sz="2600" dirty="0">
                <a:solidFill>
                  <a:schemeClr val="accent1">
                    <a:lumMod val="75000"/>
                  </a:schemeClr>
                </a:solidFill>
              </a:rPr>
              <a:t>(e.g., interpretations/explanations for observations/results)</a:t>
            </a:r>
          </a:p>
          <a:p>
            <a:pPr lvl="2"/>
            <a:r>
              <a:rPr lang="en-US" sz="2600" dirty="0"/>
              <a:t>express higher levels of </a:t>
            </a:r>
            <a:r>
              <a:rPr lang="en-US" sz="2600" dirty="0">
                <a:solidFill>
                  <a:schemeClr val="accent1">
                    <a:lumMod val="75000"/>
                  </a:schemeClr>
                </a:solidFill>
              </a:rPr>
              <a:t>(scientific)</a:t>
            </a:r>
            <a:r>
              <a:rPr lang="en-US" sz="2600" dirty="0"/>
              <a:t> grounding/certainty</a:t>
            </a:r>
            <a:r>
              <a:rPr lang="en-US" sz="2600" dirty="0">
                <a:solidFill>
                  <a:schemeClr val="accent1">
                    <a:lumMod val="75000"/>
                  </a:schemeClr>
                </a:solidFill>
              </a:rPr>
              <a:t>, but in science will still often be coupled with hedging language</a:t>
            </a:r>
          </a:p>
        </p:txBody>
      </p:sp>
    </p:spTree>
    <p:extLst>
      <p:ext uri="{BB962C8B-B14F-4D97-AF65-F5344CB8AC3E}">
        <p14:creationId xmlns:p14="http://schemas.microsoft.com/office/powerpoint/2010/main" val="1664632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Genre Analysis</a:t>
            </a:r>
          </a:p>
        </p:txBody>
      </p:sp>
      <p:sp>
        <p:nvSpPr>
          <p:cNvPr id="13" name="Content Placeholder 12"/>
          <p:cNvSpPr>
            <a:spLocks noGrp="1"/>
          </p:cNvSpPr>
          <p:nvPr>
            <p:ph idx="1"/>
          </p:nvPr>
        </p:nvSpPr>
        <p:spPr>
          <a:xfrm>
            <a:off x="1069848" y="1671032"/>
            <a:ext cx="10058400" cy="4852598"/>
          </a:xfrm>
        </p:spPr>
        <p:txBody>
          <a:bodyPr>
            <a:normAutofit/>
          </a:bodyPr>
          <a:lstStyle/>
          <a:p>
            <a:r>
              <a:rPr lang="en-US" sz="2800" dirty="0">
                <a:solidFill>
                  <a:schemeClr val="accent1">
                    <a:lumMod val="75000"/>
                  </a:schemeClr>
                </a:solidFill>
              </a:rPr>
              <a:t>The process of using examples of expert writing in a particular genre/discipline to identify its characteristic elements …</a:t>
            </a:r>
          </a:p>
          <a:p>
            <a:pPr marL="0" indent="0" algn="ctr">
              <a:buNone/>
            </a:pPr>
            <a:r>
              <a:rPr lang="en-US" sz="2800" u="sng" dirty="0">
                <a:solidFill>
                  <a:schemeClr val="accent2"/>
                </a:solidFill>
              </a:rPr>
              <a:t>AND</a:t>
            </a:r>
          </a:p>
          <a:p>
            <a:r>
              <a:rPr lang="en-US" sz="2800" dirty="0">
                <a:solidFill>
                  <a:schemeClr val="accent2"/>
                </a:solidFill>
              </a:rPr>
              <a:t>….understand how those elements help </a:t>
            </a:r>
            <a:r>
              <a:rPr lang="en-US" sz="2800" u="sng" dirty="0">
                <a:solidFill>
                  <a:schemeClr val="accent2"/>
                </a:solidFill>
              </a:rPr>
              <a:t>achieve the purpose </a:t>
            </a:r>
            <a:r>
              <a:rPr lang="en-US" sz="2800" dirty="0">
                <a:solidFill>
                  <a:schemeClr val="accent2"/>
                </a:solidFill>
              </a:rPr>
              <a:t>and </a:t>
            </a:r>
            <a:r>
              <a:rPr lang="en-US" sz="2800" u="sng" dirty="0">
                <a:solidFill>
                  <a:schemeClr val="accent2"/>
                </a:solidFill>
              </a:rPr>
              <a:t>serve the audience </a:t>
            </a:r>
            <a:r>
              <a:rPr lang="en-US" sz="2800" dirty="0">
                <a:solidFill>
                  <a:schemeClr val="accent2"/>
                </a:solidFill>
              </a:rPr>
              <a:t>of the genre</a:t>
            </a:r>
          </a:p>
        </p:txBody>
      </p:sp>
    </p:spTree>
    <p:extLst>
      <p:ext uri="{BB962C8B-B14F-4D97-AF65-F5344CB8AC3E}">
        <p14:creationId xmlns:p14="http://schemas.microsoft.com/office/powerpoint/2010/main" val="9858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Components of Genre Analysis</a:t>
            </a:r>
          </a:p>
        </p:txBody>
      </p:sp>
      <p:sp>
        <p:nvSpPr>
          <p:cNvPr id="13" name="Content Placeholder 12"/>
          <p:cNvSpPr>
            <a:spLocks noGrp="1"/>
          </p:cNvSpPr>
          <p:nvPr>
            <p:ph idx="1"/>
          </p:nvPr>
        </p:nvSpPr>
        <p:spPr>
          <a:xfrm>
            <a:off x="1069848" y="1671032"/>
            <a:ext cx="10058400" cy="4852598"/>
          </a:xfrm>
        </p:spPr>
        <p:txBody>
          <a:bodyPr>
            <a:normAutofit/>
          </a:bodyPr>
          <a:lstStyle/>
          <a:p>
            <a:pPr lvl="1"/>
            <a:r>
              <a:rPr lang="en-US" sz="4400" dirty="0">
                <a:solidFill>
                  <a:schemeClr val="accent1">
                    <a:lumMod val="75000"/>
                  </a:schemeClr>
                </a:solidFill>
              </a:rPr>
              <a:t>S</a:t>
            </a:r>
            <a:r>
              <a:rPr lang="en-US" sz="2800" dirty="0">
                <a:solidFill>
                  <a:schemeClr val="accent1">
                    <a:lumMod val="75000"/>
                  </a:schemeClr>
                </a:solidFill>
              </a:rPr>
              <a:t>		Science (Content)</a:t>
            </a:r>
          </a:p>
          <a:p>
            <a:pPr lvl="1"/>
            <a:r>
              <a:rPr lang="en-US" sz="4400" dirty="0">
                <a:solidFill>
                  <a:schemeClr val="accent1">
                    <a:lumMod val="75000"/>
                  </a:schemeClr>
                </a:solidFill>
              </a:rPr>
              <a:t>O		</a:t>
            </a:r>
            <a:r>
              <a:rPr lang="en-US" sz="2800" dirty="0">
                <a:solidFill>
                  <a:schemeClr val="accent1">
                    <a:lumMod val="75000"/>
                  </a:schemeClr>
                </a:solidFill>
              </a:rPr>
              <a:t>Organization</a:t>
            </a:r>
          </a:p>
          <a:p>
            <a:pPr lvl="1"/>
            <a:r>
              <a:rPr lang="en-US" sz="4400" dirty="0">
                <a:solidFill>
                  <a:schemeClr val="accent1">
                    <a:lumMod val="75000"/>
                  </a:schemeClr>
                </a:solidFill>
              </a:rPr>
              <a:t>C</a:t>
            </a:r>
            <a:r>
              <a:rPr lang="en-US" sz="2800" dirty="0">
                <a:solidFill>
                  <a:schemeClr val="accent1">
                    <a:lumMod val="75000"/>
                  </a:schemeClr>
                </a:solidFill>
              </a:rPr>
              <a:t>		Conventions</a:t>
            </a:r>
          </a:p>
          <a:p>
            <a:pPr lvl="1"/>
            <a:r>
              <a:rPr lang="en-US" sz="4400" dirty="0">
                <a:solidFill>
                  <a:schemeClr val="accent1">
                    <a:lumMod val="75000"/>
                  </a:schemeClr>
                </a:solidFill>
              </a:rPr>
              <a:t>A 	</a:t>
            </a:r>
            <a:r>
              <a:rPr lang="en-US" sz="2800" dirty="0">
                <a:solidFill>
                  <a:schemeClr val="accent1">
                    <a:lumMod val="75000"/>
                  </a:schemeClr>
                </a:solidFill>
              </a:rPr>
              <a:t>Audience &amp; Purpose</a:t>
            </a:r>
          </a:p>
          <a:p>
            <a:pPr lvl="1"/>
            <a:r>
              <a:rPr lang="en-US" sz="4400" dirty="0">
                <a:solidFill>
                  <a:schemeClr val="accent1">
                    <a:lumMod val="75000"/>
                  </a:schemeClr>
                </a:solidFill>
              </a:rPr>
              <a:t>G		</a:t>
            </a:r>
            <a:r>
              <a:rPr lang="en-US" sz="2800" dirty="0">
                <a:solidFill>
                  <a:schemeClr val="accent1">
                    <a:lumMod val="75000"/>
                  </a:schemeClr>
                </a:solidFill>
              </a:rPr>
              <a:t>Grammar &amp; Mechanics</a:t>
            </a:r>
          </a:p>
        </p:txBody>
      </p:sp>
    </p:spTree>
    <p:extLst>
      <p:ext uri="{BB962C8B-B14F-4D97-AF65-F5344CB8AC3E}">
        <p14:creationId xmlns:p14="http://schemas.microsoft.com/office/powerpoint/2010/main" val="4287653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Components of Genre Analysis</a:t>
            </a:r>
          </a:p>
        </p:txBody>
      </p:sp>
      <p:sp>
        <p:nvSpPr>
          <p:cNvPr id="13" name="Content Placeholder 12"/>
          <p:cNvSpPr>
            <a:spLocks noGrp="1"/>
          </p:cNvSpPr>
          <p:nvPr>
            <p:ph idx="1"/>
          </p:nvPr>
        </p:nvSpPr>
        <p:spPr>
          <a:xfrm>
            <a:off x="1069848" y="1671032"/>
            <a:ext cx="10058400" cy="4852598"/>
          </a:xfrm>
        </p:spPr>
        <p:txBody>
          <a:bodyPr>
            <a:normAutofit/>
          </a:bodyPr>
          <a:lstStyle/>
          <a:p>
            <a:pPr lvl="1"/>
            <a:r>
              <a:rPr lang="en-US" sz="4400" dirty="0">
                <a:solidFill>
                  <a:schemeClr val="accent1">
                    <a:lumMod val="75000"/>
                  </a:schemeClr>
                </a:solidFill>
              </a:rPr>
              <a:t>S</a:t>
            </a:r>
            <a:r>
              <a:rPr lang="en-US" sz="2800" dirty="0">
                <a:solidFill>
                  <a:schemeClr val="accent1">
                    <a:lumMod val="75000"/>
                  </a:schemeClr>
                </a:solidFill>
              </a:rPr>
              <a:t>		Science (Content)</a:t>
            </a:r>
          </a:p>
          <a:p>
            <a:pPr lvl="1"/>
            <a:r>
              <a:rPr lang="en-US" sz="4400" dirty="0">
                <a:solidFill>
                  <a:schemeClr val="accent2"/>
                </a:solidFill>
              </a:rPr>
              <a:t>O		</a:t>
            </a:r>
            <a:r>
              <a:rPr lang="en-US" sz="2800" dirty="0">
                <a:solidFill>
                  <a:schemeClr val="accent2"/>
                </a:solidFill>
              </a:rPr>
              <a:t>Organization (    ?)</a:t>
            </a:r>
          </a:p>
          <a:p>
            <a:pPr lvl="1"/>
            <a:r>
              <a:rPr lang="en-US" sz="4400" dirty="0">
                <a:solidFill>
                  <a:schemeClr val="accent2"/>
                </a:solidFill>
              </a:rPr>
              <a:t>C</a:t>
            </a:r>
            <a:r>
              <a:rPr lang="en-US" sz="2800" dirty="0">
                <a:solidFill>
                  <a:schemeClr val="accent2"/>
                </a:solidFill>
              </a:rPr>
              <a:t>		Conventions</a:t>
            </a:r>
          </a:p>
          <a:p>
            <a:pPr lvl="1"/>
            <a:r>
              <a:rPr lang="en-US" sz="4400" dirty="0">
                <a:solidFill>
                  <a:schemeClr val="accent1">
                    <a:lumMod val="75000"/>
                  </a:schemeClr>
                </a:solidFill>
              </a:rPr>
              <a:t>A 	</a:t>
            </a:r>
            <a:r>
              <a:rPr lang="en-US" sz="2800" dirty="0">
                <a:solidFill>
                  <a:schemeClr val="accent1">
                    <a:lumMod val="75000"/>
                  </a:schemeClr>
                </a:solidFill>
              </a:rPr>
              <a:t>Audience &amp; Purpose</a:t>
            </a:r>
          </a:p>
          <a:p>
            <a:pPr lvl="1"/>
            <a:r>
              <a:rPr lang="en-US" sz="4400" dirty="0">
                <a:solidFill>
                  <a:schemeClr val="accent1">
                    <a:lumMod val="75000"/>
                  </a:schemeClr>
                </a:solidFill>
              </a:rPr>
              <a:t>G		</a:t>
            </a:r>
            <a:r>
              <a:rPr lang="en-US" sz="2800" dirty="0">
                <a:solidFill>
                  <a:schemeClr val="accent1">
                    <a:lumMod val="75000"/>
                  </a:schemeClr>
                </a:solidFill>
              </a:rPr>
              <a:t>Grammar &amp; Mechanics</a:t>
            </a:r>
          </a:p>
        </p:txBody>
      </p:sp>
      <p:pic>
        <p:nvPicPr>
          <p:cNvPr id="1026" name="Picture 2" descr="Image result for clock clipart">
            <a:extLst>
              <a:ext uri="{FF2B5EF4-FFF2-40B4-BE49-F238E27FC236}">
                <a16:creationId xmlns:a16="http://schemas.microsoft.com/office/drawing/2014/main" id="{B2BA0F69-997A-4FDE-BC0C-6837D43952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6691" y="2557136"/>
            <a:ext cx="367369" cy="367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64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Conventions</a:t>
            </a:r>
          </a:p>
        </p:txBody>
      </p:sp>
      <p:sp>
        <p:nvSpPr>
          <p:cNvPr id="13" name="Content Placeholder 12"/>
          <p:cNvSpPr>
            <a:spLocks noGrp="1"/>
          </p:cNvSpPr>
          <p:nvPr>
            <p:ph idx="1"/>
          </p:nvPr>
        </p:nvSpPr>
        <p:spPr>
          <a:xfrm>
            <a:off x="1069848" y="1671032"/>
            <a:ext cx="10058400" cy="4852598"/>
          </a:xfrm>
        </p:spPr>
        <p:txBody>
          <a:bodyPr>
            <a:normAutofit/>
          </a:bodyPr>
          <a:lstStyle/>
          <a:p>
            <a:pPr lvl="1"/>
            <a:r>
              <a:rPr lang="en-US" sz="2800" dirty="0">
                <a:solidFill>
                  <a:schemeClr val="accent1">
                    <a:lumMod val="75000"/>
                  </a:schemeClr>
                </a:solidFill>
              </a:rPr>
              <a:t>Disciplinary/Genre-specific Conventions</a:t>
            </a:r>
          </a:p>
          <a:p>
            <a:pPr lvl="1"/>
            <a:r>
              <a:rPr lang="en-US" sz="2800" dirty="0">
                <a:solidFill>
                  <a:schemeClr val="accent1">
                    <a:lumMod val="75000"/>
                  </a:schemeClr>
                </a:solidFill>
              </a:rPr>
              <a:t>Not right/wrong, just accepted &amp; expected</a:t>
            </a:r>
          </a:p>
          <a:p>
            <a:pPr marL="274320" lvl="1" indent="0">
              <a:buNone/>
            </a:pPr>
            <a:endParaRPr lang="en-US" sz="2600" dirty="0">
              <a:solidFill>
                <a:schemeClr val="accent1">
                  <a:lumMod val="75000"/>
                </a:schemeClr>
              </a:solidFill>
            </a:endParaRPr>
          </a:p>
          <a:p>
            <a:pPr lvl="4"/>
            <a:r>
              <a:rPr lang="en-US" sz="2600" dirty="0">
                <a:solidFill>
                  <a:schemeClr val="accent1">
                    <a:lumMod val="75000"/>
                  </a:schemeClr>
                </a:solidFill>
              </a:rPr>
              <a:t>Use of abbrev., acronyms, symbols</a:t>
            </a:r>
          </a:p>
          <a:p>
            <a:pPr lvl="4"/>
            <a:r>
              <a:rPr lang="en-US" sz="2600" dirty="0">
                <a:solidFill>
                  <a:schemeClr val="accent1">
                    <a:lumMod val="75000"/>
                  </a:schemeClr>
                </a:solidFill>
              </a:rPr>
              <a:t>Formatting</a:t>
            </a:r>
          </a:p>
          <a:p>
            <a:pPr lvl="4"/>
            <a:r>
              <a:rPr lang="en-US" sz="2600" dirty="0">
                <a:solidFill>
                  <a:schemeClr val="accent1">
                    <a:lumMod val="75000"/>
                  </a:schemeClr>
                </a:solidFill>
              </a:rPr>
              <a:t>Use of quotations</a:t>
            </a:r>
          </a:p>
          <a:p>
            <a:pPr lvl="4"/>
            <a:r>
              <a:rPr lang="en-US" sz="2600" dirty="0">
                <a:solidFill>
                  <a:schemeClr val="accent2"/>
                </a:solidFill>
              </a:rPr>
              <a:t>Verb tense</a:t>
            </a:r>
          </a:p>
          <a:p>
            <a:pPr lvl="4"/>
            <a:r>
              <a:rPr lang="en-US" sz="2600" dirty="0">
                <a:solidFill>
                  <a:schemeClr val="accent2"/>
                </a:solidFill>
              </a:rPr>
              <a:t>Active/passive voice </a:t>
            </a:r>
            <a:r>
              <a:rPr lang="en-US" sz="2600" i="1" dirty="0">
                <a:solidFill>
                  <a:schemeClr val="accent2"/>
                </a:solidFill>
              </a:rPr>
              <a:t>(&amp; use of personal pronouns “we”)</a:t>
            </a:r>
            <a:endParaRPr lang="en-US" sz="2600" dirty="0">
              <a:solidFill>
                <a:schemeClr val="accent2"/>
              </a:solidFill>
            </a:endParaRPr>
          </a:p>
        </p:txBody>
      </p:sp>
    </p:spTree>
    <p:extLst>
      <p:ext uri="{BB962C8B-B14F-4D97-AF65-F5344CB8AC3E}">
        <p14:creationId xmlns:p14="http://schemas.microsoft.com/office/powerpoint/2010/main" val="15441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5708A-B5C5-439E-8990-3C44B4D87E55}"/>
              </a:ext>
            </a:extLst>
          </p:cNvPr>
          <p:cNvSpPr>
            <a:spLocks noGrp="1"/>
          </p:cNvSpPr>
          <p:nvPr>
            <p:ph idx="1"/>
          </p:nvPr>
        </p:nvSpPr>
        <p:spPr/>
        <p:txBody>
          <a:bodyPr>
            <a:normAutofit/>
          </a:bodyPr>
          <a:lstStyle/>
          <a:p>
            <a:pPr marL="0" indent="0">
              <a:buNone/>
            </a:pPr>
            <a:r>
              <a:rPr lang="en-US" sz="2800" i="1" dirty="0"/>
              <a:t>“A bar was walked into by two guys but was ducked under by a third guy.”</a:t>
            </a:r>
          </a:p>
          <a:p>
            <a:endParaRPr lang="en-US" sz="2800" dirty="0"/>
          </a:p>
          <a:p>
            <a:pPr marL="0" indent="0">
              <a:buNone/>
            </a:pPr>
            <a:r>
              <a:rPr lang="en-US" sz="2800" i="1" dirty="0"/>
              <a:t>“Two guys walk into a bar, the third guy ducks.”</a:t>
            </a:r>
          </a:p>
        </p:txBody>
      </p:sp>
    </p:spTree>
    <p:extLst>
      <p:ext uri="{BB962C8B-B14F-4D97-AF65-F5344CB8AC3E}">
        <p14:creationId xmlns:p14="http://schemas.microsoft.com/office/powerpoint/2010/main" val="3681629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5708A-B5C5-439E-8990-3C44B4D87E55}"/>
              </a:ext>
            </a:extLst>
          </p:cNvPr>
          <p:cNvSpPr>
            <a:spLocks noGrp="1"/>
          </p:cNvSpPr>
          <p:nvPr>
            <p:ph idx="1"/>
          </p:nvPr>
        </p:nvSpPr>
        <p:spPr/>
        <p:txBody>
          <a:bodyPr>
            <a:normAutofit fontScale="85000" lnSpcReduction="20000"/>
          </a:bodyPr>
          <a:lstStyle/>
          <a:p>
            <a:pPr marL="0" indent="0">
              <a:buNone/>
            </a:pPr>
            <a:r>
              <a:rPr lang="en-US" sz="3300" i="1" dirty="0"/>
              <a:t>“A bar was walked into by two guys but was ducked under by a third guy.”</a:t>
            </a:r>
          </a:p>
          <a:p>
            <a:endParaRPr lang="en-US" sz="3300" dirty="0"/>
          </a:p>
          <a:p>
            <a:pPr marL="0" indent="0">
              <a:buNone/>
            </a:pPr>
            <a:r>
              <a:rPr lang="en-US" sz="3300" i="1" dirty="0"/>
              <a:t>“Two guys walk into a bar, the third guy ducks.”</a:t>
            </a:r>
          </a:p>
          <a:p>
            <a:endParaRPr lang="en-US" sz="3600" dirty="0"/>
          </a:p>
          <a:p>
            <a:pPr marL="0" indent="0" algn="ctr">
              <a:buNone/>
            </a:pPr>
            <a:r>
              <a:rPr lang="en-US" sz="3600" i="1" dirty="0">
                <a:solidFill>
                  <a:schemeClr val="accent2"/>
                </a:solidFill>
              </a:rPr>
              <a:t>Violating “Accepted &amp; Expected” doesn’t usually turn out too well…</a:t>
            </a:r>
          </a:p>
          <a:p>
            <a:endParaRPr lang="en-US" sz="3600" dirty="0"/>
          </a:p>
          <a:p>
            <a:pPr marL="0" indent="0">
              <a:buNone/>
            </a:pPr>
            <a:r>
              <a:rPr lang="en-US" sz="2600" dirty="0">
                <a:solidFill>
                  <a:schemeClr val="accent1">
                    <a:lumMod val="75000"/>
                  </a:schemeClr>
                </a:solidFill>
              </a:rPr>
              <a:t>“[h]</a:t>
            </a:r>
            <a:r>
              <a:rPr lang="en-US" sz="2600" dirty="0" err="1">
                <a:solidFill>
                  <a:schemeClr val="accent1">
                    <a:lumMod val="75000"/>
                  </a:schemeClr>
                </a:solidFill>
              </a:rPr>
              <a:t>umor</a:t>
            </a:r>
            <a:r>
              <a:rPr lang="en-US" sz="2600" dirty="0">
                <a:solidFill>
                  <a:schemeClr val="accent1">
                    <a:lumMod val="75000"/>
                  </a:schemeClr>
                </a:solidFill>
              </a:rPr>
              <a:t> can be dissected, as a frog can, but the thing dies in the process and the innards are discouraging to any but the pure scientific mind.” EB White</a:t>
            </a:r>
          </a:p>
        </p:txBody>
      </p:sp>
    </p:spTree>
    <p:extLst>
      <p:ext uri="{BB962C8B-B14F-4D97-AF65-F5344CB8AC3E}">
        <p14:creationId xmlns:p14="http://schemas.microsoft.com/office/powerpoint/2010/main" val="8173091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1098</TotalTime>
  <Words>8008</Words>
  <Application>Microsoft Macintosh PowerPoint</Application>
  <PresentationFormat>Widescreen</PresentationFormat>
  <Paragraphs>384</Paragraphs>
  <Slides>32</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SimSun</vt:lpstr>
      <vt:lpstr>华文新魏</vt:lpstr>
      <vt:lpstr>Arial</vt:lpstr>
      <vt:lpstr>Calibri</vt:lpstr>
      <vt:lpstr>Georgia</vt:lpstr>
      <vt:lpstr>Open Sans</vt:lpstr>
      <vt:lpstr>Trebuchet MS</vt:lpstr>
      <vt:lpstr>Wingdings</vt:lpstr>
      <vt:lpstr>Wood Type</vt:lpstr>
      <vt:lpstr>PowerPoint Presentation</vt:lpstr>
      <vt:lpstr>Genre Analysis A Tools-Based Approach for Teaching Writing</vt:lpstr>
      <vt:lpstr>Goals &amp; Plan</vt:lpstr>
      <vt:lpstr>Genre Analysis</vt:lpstr>
      <vt:lpstr>Components of Genre Analysis</vt:lpstr>
      <vt:lpstr>Components of Genre Analysis</vt:lpstr>
      <vt:lpstr>Conventions</vt:lpstr>
      <vt:lpstr>PowerPoint Presentation</vt:lpstr>
      <vt:lpstr>PowerPoint Presentation</vt:lpstr>
      <vt:lpstr>PowerPoint Presentation</vt:lpstr>
      <vt:lpstr>PowerPoint Presentation</vt:lpstr>
      <vt:lpstr>Writing Rules  Writing Tools</vt:lpstr>
      <vt:lpstr>Writing Rules  Writing Tools</vt:lpstr>
      <vt:lpstr>Ideas for GA Implementation</vt:lpstr>
      <vt:lpstr>PowerPoint Presentation</vt:lpstr>
      <vt:lpstr>Organization</vt:lpstr>
      <vt:lpstr>Fine Organization of JA Intro</vt:lpstr>
      <vt:lpstr>Finer Org. of JA Introduction</vt:lpstr>
      <vt:lpstr>PowerPoint Presentation</vt:lpstr>
      <vt:lpstr>Move Structures</vt:lpstr>
      <vt:lpstr>PowerPoint Presentation</vt:lpstr>
      <vt:lpstr>PowerPoint Presentation</vt:lpstr>
      <vt:lpstr>Ideas for GA Implementation</vt:lpstr>
      <vt:lpstr>PowerPoint Presentation</vt:lpstr>
      <vt:lpstr>Goals</vt:lpstr>
      <vt:lpstr>Write Like a Scientist 2.0 go/WLAS  Robinson et al., Write Like a Chemist. OUP, 2008.</vt:lpstr>
      <vt:lpstr>Additional Resources all readily adapted to non-chem disciplines</vt:lpstr>
      <vt:lpstr>PowerPoint Presentation</vt:lpstr>
      <vt:lpstr>Example GA approach/findings re: Verb Tense</vt:lpstr>
      <vt:lpstr>PowerPoint Presentation</vt:lpstr>
      <vt:lpstr>Writing Rules / Writing Tools</vt:lpstr>
      <vt:lpstr>Writing Rules / Writing Tools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Costanza-Robinson, Molly S.</dc:creator>
  <cp:lastModifiedBy>Vila, Hector J.</cp:lastModifiedBy>
  <cp:revision>1</cp:revision>
  <cp:lastPrinted>2019-08-19T01:08:13Z</cp:lastPrinted>
  <dcterms:created xsi:type="dcterms:W3CDTF">2019-08-18T19:01:28Z</dcterms:created>
  <dcterms:modified xsi:type="dcterms:W3CDTF">2019-08-21T12:20:50Z</dcterms:modified>
</cp:coreProperties>
</file>