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handoutMasterIdLst>
    <p:handoutMasterId r:id="rId42"/>
  </p:handoutMasterIdLst>
  <p:sldIdLst>
    <p:sldId id="256" r:id="rId2"/>
    <p:sldId id="314" r:id="rId3"/>
    <p:sldId id="257" r:id="rId4"/>
    <p:sldId id="295" r:id="rId5"/>
    <p:sldId id="284" r:id="rId6"/>
    <p:sldId id="320" r:id="rId7"/>
    <p:sldId id="268" r:id="rId8"/>
    <p:sldId id="275" r:id="rId9"/>
    <p:sldId id="280" r:id="rId10"/>
    <p:sldId id="281" r:id="rId11"/>
    <p:sldId id="321" r:id="rId12"/>
    <p:sldId id="260" r:id="rId13"/>
    <p:sldId id="273" r:id="rId14"/>
    <p:sldId id="262" r:id="rId15"/>
    <p:sldId id="316" r:id="rId16"/>
    <p:sldId id="289" r:id="rId17"/>
    <p:sldId id="310" r:id="rId18"/>
    <p:sldId id="274" r:id="rId19"/>
    <p:sldId id="293" r:id="rId20"/>
    <p:sldId id="294" r:id="rId21"/>
    <p:sldId id="291" r:id="rId22"/>
    <p:sldId id="292" r:id="rId23"/>
    <p:sldId id="278" r:id="rId24"/>
    <p:sldId id="265" r:id="rId25"/>
    <p:sldId id="299" r:id="rId26"/>
    <p:sldId id="302" r:id="rId27"/>
    <p:sldId id="300" r:id="rId28"/>
    <p:sldId id="301" r:id="rId29"/>
    <p:sldId id="270" r:id="rId30"/>
    <p:sldId id="303" r:id="rId31"/>
    <p:sldId id="271" r:id="rId32"/>
    <p:sldId id="269" r:id="rId33"/>
    <p:sldId id="304" r:id="rId34"/>
    <p:sldId id="306" r:id="rId35"/>
    <p:sldId id="315" r:id="rId36"/>
    <p:sldId id="322" r:id="rId37"/>
    <p:sldId id="319" r:id="rId38"/>
    <p:sldId id="313" r:id="rId39"/>
    <p:sldId id="311"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9"/>
  </p:normalViewPr>
  <p:slideViewPr>
    <p:cSldViewPr snapToGrid="0" snapToObjects="1">
      <p:cViewPr varScale="1">
        <p:scale>
          <a:sx n="87" d="100"/>
          <a:sy n="87" d="100"/>
        </p:scale>
        <p:origin x="1000" y="200"/>
      </p:cViewPr>
      <p:guideLst/>
    </p:cSldViewPr>
  </p:slideViewPr>
  <p:notesTextViewPr>
    <p:cViewPr>
      <p:scale>
        <a:sx n="1" d="1"/>
        <a:sy n="1" d="1"/>
      </p:scale>
      <p:origin x="0" y="0"/>
    </p:cViewPr>
  </p:notesTextViewPr>
  <p:notesViewPr>
    <p:cSldViewPr snapToGrid="0" snapToObjects="1">
      <p:cViewPr varScale="1">
        <p:scale>
          <a:sx n="86" d="100"/>
          <a:sy n="86" d="100"/>
        </p:scale>
        <p:origin x="3928" y="2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B569B41-7340-9843-B37A-16C397B16EEF}" type="datetimeFigureOut">
              <a:rPr lang="en-US" smtClean="0"/>
              <a:t>8/12/18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1AB543-756C-A94E-9723-4C36B56B4267}" type="slidenum">
              <a:rPr lang="en-US" smtClean="0"/>
              <a:t>‹#›</a:t>
            </a:fld>
            <a:endParaRPr lang="en-US"/>
          </a:p>
        </p:txBody>
      </p:sp>
    </p:spTree>
    <p:extLst>
      <p:ext uri="{BB962C8B-B14F-4D97-AF65-F5344CB8AC3E}">
        <p14:creationId xmlns:p14="http://schemas.microsoft.com/office/powerpoint/2010/main" val="326202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84D7E2-0D06-D24E-B1D0-DAE4C26E2155}" type="datetimeFigureOut">
              <a:rPr lang="en-US" smtClean="0"/>
              <a:t>8/12/18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37CC6-A293-E64C-BD03-312A68FFF01F}" type="slidenum">
              <a:rPr lang="en-US" smtClean="0"/>
              <a:t>‹#›</a:t>
            </a:fld>
            <a:endParaRPr lang="en-US"/>
          </a:p>
        </p:txBody>
      </p:sp>
    </p:spTree>
    <p:extLst>
      <p:ext uri="{BB962C8B-B14F-4D97-AF65-F5344CB8AC3E}">
        <p14:creationId xmlns:p14="http://schemas.microsoft.com/office/powerpoint/2010/main" val="1470238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A6D8F87-C4AC-AC42-A862-67E4F5D3FCEE}" type="datetimeFigureOut">
              <a:rPr lang="en-US" smtClean="0"/>
              <a:t>8/12/18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C7D9A-7B4E-FB47-97D8-1F71D4131881}" type="slidenum">
              <a:rPr lang="en-US" smtClean="0"/>
              <a:t>‹#›</a:t>
            </a:fld>
            <a:endParaRPr lang="en-US"/>
          </a:p>
        </p:txBody>
      </p:sp>
    </p:spTree>
    <p:extLst>
      <p:ext uri="{BB962C8B-B14F-4D97-AF65-F5344CB8AC3E}">
        <p14:creationId xmlns:p14="http://schemas.microsoft.com/office/powerpoint/2010/main" val="1173309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6D8F87-C4AC-AC42-A862-67E4F5D3FCEE}" type="datetimeFigureOut">
              <a:rPr lang="en-US" smtClean="0"/>
              <a:t>8/12/18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C7D9A-7B4E-FB47-97D8-1F71D4131881}" type="slidenum">
              <a:rPr lang="en-US" smtClean="0"/>
              <a:t>‹#›</a:t>
            </a:fld>
            <a:endParaRPr lang="en-US"/>
          </a:p>
        </p:txBody>
      </p:sp>
    </p:spTree>
    <p:extLst>
      <p:ext uri="{BB962C8B-B14F-4D97-AF65-F5344CB8AC3E}">
        <p14:creationId xmlns:p14="http://schemas.microsoft.com/office/powerpoint/2010/main" val="1780869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6D8F87-C4AC-AC42-A862-67E4F5D3FCEE}" type="datetimeFigureOut">
              <a:rPr lang="en-US" smtClean="0"/>
              <a:t>8/12/18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C7D9A-7B4E-FB47-97D8-1F71D4131881}" type="slidenum">
              <a:rPr lang="en-US" smtClean="0"/>
              <a:t>‹#›</a:t>
            </a:fld>
            <a:endParaRPr lang="en-US"/>
          </a:p>
        </p:txBody>
      </p:sp>
    </p:spTree>
    <p:extLst>
      <p:ext uri="{BB962C8B-B14F-4D97-AF65-F5344CB8AC3E}">
        <p14:creationId xmlns:p14="http://schemas.microsoft.com/office/powerpoint/2010/main" val="1591157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6D8F87-C4AC-AC42-A862-67E4F5D3FCEE}" type="datetimeFigureOut">
              <a:rPr lang="en-US" smtClean="0"/>
              <a:t>8/12/18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C7D9A-7B4E-FB47-97D8-1F71D4131881}" type="slidenum">
              <a:rPr lang="en-US" smtClean="0"/>
              <a:t>‹#›</a:t>
            </a:fld>
            <a:endParaRPr lang="en-US"/>
          </a:p>
        </p:txBody>
      </p:sp>
    </p:spTree>
    <p:extLst>
      <p:ext uri="{BB962C8B-B14F-4D97-AF65-F5344CB8AC3E}">
        <p14:creationId xmlns:p14="http://schemas.microsoft.com/office/powerpoint/2010/main" val="1617314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6D8F87-C4AC-AC42-A862-67E4F5D3FCEE}" type="datetimeFigureOut">
              <a:rPr lang="en-US" smtClean="0"/>
              <a:t>8/12/18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C7D9A-7B4E-FB47-97D8-1F71D4131881}" type="slidenum">
              <a:rPr lang="en-US" smtClean="0"/>
              <a:t>‹#›</a:t>
            </a:fld>
            <a:endParaRPr lang="en-US"/>
          </a:p>
        </p:txBody>
      </p:sp>
    </p:spTree>
    <p:extLst>
      <p:ext uri="{BB962C8B-B14F-4D97-AF65-F5344CB8AC3E}">
        <p14:creationId xmlns:p14="http://schemas.microsoft.com/office/powerpoint/2010/main" val="1507541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6D8F87-C4AC-AC42-A862-67E4F5D3FCEE}" type="datetimeFigureOut">
              <a:rPr lang="en-US" smtClean="0"/>
              <a:t>8/12/18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C7D9A-7B4E-FB47-97D8-1F71D4131881}" type="slidenum">
              <a:rPr lang="en-US" smtClean="0"/>
              <a:t>‹#›</a:t>
            </a:fld>
            <a:endParaRPr lang="en-US"/>
          </a:p>
        </p:txBody>
      </p:sp>
    </p:spTree>
    <p:extLst>
      <p:ext uri="{BB962C8B-B14F-4D97-AF65-F5344CB8AC3E}">
        <p14:creationId xmlns:p14="http://schemas.microsoft.com/office/powerpoint/2010/main" val="1245973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6D8F87-C4AC-AC42-A862-67E4F5D3FCEE}" type="datetimeFigureOut">
              <a:rPr lang="en-US" smtClean="0"/>
              <a:t>8/12/18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AC7D9A-7B4E-FB47-97D8-1F71D4131881}" type="slidenum">
              <a:rPr lang="en-US" smtClean="0"/>
              <a:t>‹#›</a:t>
            </a:fld>
            <a:endParaRPr lang="en-US"/>
          </a:p>
        </p:txBody>
      </p:sp>
    </p:spTree>
    <p:extLst>
      <p:ext uri="{BB962C8B-B14F-4D97-AF65-F5344CB8AC3E}">
        <p14:creationId xmlns:p14="http://schemas.microsoft.com/office/powerpoint/2010/main" val="96772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6D8F87-C4AC-AC42-A862-67E4F5D3FCEE}" type="datetimeFigureOut">
              <a:rPr lang="en-US" smtClean="0"/>
              <a:t>8/12/18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AC7D9A-7B4E-FB47-97D8-1F71D4131881}" type="slidenum">
              <a:rPr lang="en-US" smtClean="0"/>
              <a:t>‹#›</a:t>
            </a:fld>
            <a:endParaRPr lang="en-US"/>
          </a:p>
        </p:txBody>
      </p:sp>
    </p:spTree>
    <p:extLst>
      <p:ext uri="{BB962C8B-B14F-4D97-AF65-F5344CB8AC3E}">
        <p14:creationId xmlns:p14="http://schemas.microsoft.com/office/powerpoint/2010/main" val="164246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D8F87-C4AC-AC42-A862-67E4F5D3FCEE}" type="datetimeFigureOut">
              <a:rPr lang="en-US" smtClean="0"/>
              <a:t>8/12/18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AC7D9A-7B4E-FB47-97D8-1F71D4131881}" type="slidenum">
              <a:rPr lang="en-US" smtClean="0"/>
              <a:t>‹#›</a:t>
            </a:fld>
            <a:endParaRPr lang="en-US"/>
          </a:p>
        </p:txBody>
      </p:sp>
    </p:spTree>
    <p:extLst>
      <p:ext uri="{BB962C8B-B14F-4D97-AF65-F5344CB8AC3E}">
        <p14:creationId xmlns:p14="http://schemas.microsoft.com/office/powerpoint/2010/main" val="1177868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6D8F87-C4AC-AC42-A862-67E4F5D3FCEE}" type="datetimeFigureOut">
              <a:rPr lang="en-US" smtClean="0"/>
              <a:t>8/12/18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C7D9A-7B4E-FB47-97D8-1F71D4131881}" type="slidenum">
              <a:rPr lang="en-US" smtClean="0"/>
              <a:t>‹#›</a:t>
            </a:fld>
            <a:endParaRPr lang="en-US"/>
          </a:p>
        </p:txBody>
      </p:sp>
    </p:spTree>
    <p:extLst>
      <p:ext uri="{BB962C8B-B14F-4D97-AF65-F5344CB8AC3E}">
        <p14:creationId xmlns:p14="http://schemas.microsoft.com/office/powerpoint/2010/main" val="93352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6D8F87-C4AC-AC42-A862-67E4F5D3FCEE}" type="datetimeFigureOut">
              <a:rPr lang="en-US" smtClean="0"/>
              <a:t>8/12/18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C7D9A-7B4E-FB47-97D8-1F71D4131881}" type="slidenum">
              <a:rPr lang="en-US" smtClean="0"/>
              <a:t>‹#›</a:t>
            </a:fld>
            <a:endParaRPr lang="en-US"/>
          </a:p>
        </p:txBody>
      </p:sp>
    </p:spTree>
    <p:extLst>
      <p:ext uri="{BB962C8B-B14F-4D97-AF65-F5344CB8AC3E}">
        <p14:creationId xmlns:p14="http://schemas.microsoft.com/office/powerpoint/2010/main" val="165955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D8F87-C4AC-AC42-A862-67E4F5D3FCEE}" type="datetimeFigureOut">
              <a:rPr lang="en-US" smtClean="0"/>
              <a:t>8/12/18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AC7D9A-7B4E-FB47-97D8-1F71D4131881}" type="slidenum">
              <a:rPr lang="en-US" smtClean="0"/>
              <a:t>‹#›</a:t>
            </a:fld>
            <a:endParaRPr lang="en-US"/>
          </a:p>
        </p:txBody>
      </p:sp>
    </p:spTree>
    <p:extLst>
      <p:ext uri="{BB962C8B-B14F-4D97-AF65-F5344CB8AC3E}">
        <p14:creationId xmlns:p14="http://schemas.microsoft.com/office/powerpoint/2010/main" val="1021744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Supporting Executive Function (EF)</a:t>
            </a:r>
          </a:p>
        </p:txBody>
      </p:sp>
      <p:sp>
        <p:nvSpPr>
          <p:cNvPr id="3" name="Subtitle 2"/>
          <p:cNvSpPr>
            <a:spLocks noGrp="1"/>
          </p:cNvSpPr>
          <p:nvPr>
            <p:ph type="subTitle" idx="1"/>
          </p:nvPr>
        </p:nvSpPr>
        <p:spPr/>
        <p:txBody>
          <a:bodyPr>
            <a:normAutofit fontScale="92500" lnSpcReduction="20000"/>
          </a:bodyPr>
          <a:lstStyle/>
          <a:p>
            <a:r>
              <a:rPr lang="en-US" sz="4000" dirty="0"/>
              <a:t>An Inclusive Approach</a:t>
            </a:r>
          </a:p>
          <a:p>
            <a:r>
              <a:rPr lang="en-US" sz="4000" dirty="0"/>
              <a:t>Jennifer Bates</a:t>
            </a:r>
          </a:p>
          <a:p>
            <a:r>
              <a:rPr lang="en-US" sz="4000" dirty="0"/>
              <a:t>Learning Resources Specialist</a:t>
            </a:r>
          </a:p>
        </p:txBody>
      </p:sp>
    </p:spTree>
    <p:extLst>
      <p:ext uri="{BB962C8B-B14F-4D97-AF65-F5344CB8AC3E}">
        <p14:creationId xmlns:p14="http://schemas.microsoft.com/office/powerpoint/2010/main" val="210993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mn-lt"/>
              </a:rPr>
              <a:t>And yet, it’s an inclusive approach:</a:t>
            </a:r>
          </a:p>
        </p:txBody>
      </p:sp>
      <p:sp>
        <p:nvSpPr>
          <p:cNvPr id="3" name="Content Placeholder 2"/>
          <p:cNvSpPr>
            <a:spLocks noGrp="1"/>
          </p:cNvSpPr>
          <p:nvPr>
            <p:ph idx="1"/>
          </p:nvPr>
        </p:nvSpPr>
        <p:spPr/>
        <p:txBody>
          <a:bodyPr>
            <a:normAutofit/>
          </a:bodyPr>
          <a:lstStyle/>
          <a:p>
            <a:r>
              <a:rPr lang="en-US" sz="4800" dirty="0"/>
              <a:t>No matter what kind of challenge a student is facing, minimizing the burden on EF frees up energy and attention the student can direct to the learning tasks of your class, including class discussion, assignments and other problem-solving</a:t>
            </a:r>
          </a:p>
          <a:p>
            <a:endParaRPr lang="en-US" dirty="0"/>
          </a:p>
        </p:txBody>
      </p:sp>
    </p:spTree>
    <p:extLst>
      <p:ext uri="{BB962C8B-B14F-4D97-AF65-F5344CB8AC3E}">
        <p14:creationId xmlns:p14="http://schemas.microsoft.com/office/powerpoint/2010/main" val="1171295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dirty="0"/>
              <a:t>It also frees up energy and attention the student can direct towards accessing other needed academic resources, including librarians, professional and peer tutors, office hours, etc.</a:t>
            </a:r>
          </a:p>
          <a:p>
            <a:endParaRPr lang="en-US" dirty="0"/>
          </a:p>
        </p:txBody>
      </p:sp>
    </p:spTree>
    <p:extLst>
      <p:ext uri="{BB962C8B-B14F-4D97-AF65-F5344CB8AC3E}">
        <p14:creationId xmlns:p14="http://schemas.microsoft.com/office/powerpoint/2010/main" val="558293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800" dirty="0"/>
              <a:t>The syllabus is your most powerful tool for minimizing the burden on your students’ EF (and your own!)</a:t>
            </a:r>
          </a:p>
        </p:txBody>
      </p:sp>
    </p:spTree>
    <p:extLst>
      <p:ext uri="{BB962C8B-B14F-4D97-AF65-F5344CB8AC3E}">
        <p14:creationId xmlns:p14="http://schemas.microsoft.com/office/powerpoint/2010/main" val="404175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5400" dirty="0"/>
              <a:t>What are the elements of an EF-friendly syllabus?</a:t>
            </a:r>
          </a:p>
        </p:txBody>
      </p:sp>
    </p:spTree>
    <p:extLst>
      <p:ext uri="{BB962C8B-B14F-4D97-AF65-F5344CB8AC3E}">
        <p14:creationId xmlns:p14="http://schemas.microsoft.com/office/powerpoint/2010/main" val="667192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latin typeface="+mn-lt"/>
            </a:endParaRPr>
          </a:p>
        </p:txBody>
      </p:sp>
      <p:sp>
        <p:nvSpPr>
          <p:cNvPr id="3" name="Content Placeholder 2"/>
          <p:cNvSpPr>
            <a:spLocks noGrp="1"/>
          </p:cNvSpPr>
          <p:nvPr>
            <p:ph idx="1"/>
          </p:nvPr>
        </p:nvSpPr>
        <p:spPr/>
        <p:txBody>
          <a:bodyPr>
            <a:normAutofit/>
          </a:bodyPr>
          <a:lstStyle/>
          <a:p>
            <a:pPr lvl="1"/>
            <a:r>
              <a:rPr lang="en-US" sz="5400" dirty="0"/>
              <a:t>It exists</a:t>
            </a:r>
          </a:p>
          <a:p>
            <a:pPr lvl="1"/>
            <a:endParaRPr lang="en-US" sz="5400" dirty="0"/>
          </a:p>
          <a:p>
            <a:pPr lvl="1"/>
            <a:endParaRPr lang="en-US" sz="5400" dirty="0"/>
          </a:p>
        </p:txBody>
      </p:sp>
    </p:spTree>
    <p:extLst>
      <p:ext uri="{BB962C8B-B14F-4D97-AF65-F5344CB8AC3E}">
        <p14:creationId xmlns:p14="http://schemas.microsoft.com/office/powerpoint/2010/main" val="1700123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228600" lvl="1">
              <a:spcBef>
                <a:spcPts val="1000"/>
              </a:spcBef>
            </a:pPr>
            <a:r>
              <a:rPr lang="en-US" sz="5400" dirty="0"/>
              <a:t>It is available to students at least a week before class begins</a:t>
            </a:r>
          </a:p>
          <a:p>
            <a:endParaRPr lang="en-US" dirty="0"/>
          </a:p>
        </p:txBody>
      </p:sp>
    </p:spTree>
    <p:extLst>
      <p:ext uri="{BB962C8B-B14F-4D97-AF65-F5344CB8AC3E}">
        <p14:creationId xmlns:p14="http://schemas.microsoft.com/office/powerpoint/2010/main" val="383046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atin typeface="+mn-lt"/>
              </a:rPr>
              <a:t>Clarity</a:t>
            </a:r>
          </a:p>
        </p:txBody>
      </p:sp>
      <p:sp>
        <p:nvSpPr>
          <p:cNvPr id="3" name="Content Placeholder 2"/>
          <p:cNvSpPr>
            <a:spLocks noGrp="1"/>
          </p:cNvSpPr>
          <p:nvPr>
            <p:ph idx="1"/>
          </p:nvPr>
        </p:nvSpPr>
        <p:spPr/>
        <p:txBody>
          <a:bodyPr/>
          <a:lstStyle/>
          <a:p>
            <a:r>
              <a:rPr lang="en-US" sz="5400" dirty="0"/>
              <a:t>All due dates and major assignments are easy to identify, preferably in a separate section at the beginning as well as within the weekly calendar</a:t>
            </a:r>
          </a:p>
          <a:p>
            <a:endParaRPr lang="en-US" dirty="0"/>
          </a:p>
        </p:txBody>
      </p:sp>
    </p:spTree>
    <p:extLst>
      <p:ext uri="{BB962C8B-B14F-4D97-AF65-F5344CB8AC3E}">
        <p14:creationId xmlns:p14="http://schemas.microsoft.com/office/powerpoint/2010/main" val="1967936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atin typeface="+mn-lt"/>
              </a:rPr>
              <a:t>Consistency</a:t>
            </a:r>
          </a:p>
        </p:txBody>
      </p:sp>
      <p:sp>
        <p:nvSpPr>
          <p:cNvPr id="3" name="Content Placeholder 2"/>
          <p:cNvSpPr>
            <a:spLocks noGrp="1"/>
          </p:cNvSpPr>
          <p:nvPr>
            <p:ph idx="1"/>
          </p:nvPr>
        </p:nvSpPr>
        <p:spPr/>
        <p:txBody>
          <a:bodyPr>
            <a:normAutofit/>
          </a:bodyPr>
          <a:lstStyle/>
          <a:p>
            <a:pPr marL="228600" lvl="1">
              <a:spcBef>
                <a:spcPts val="1000"/>
              </a:spcBef>
            </a:pPr>
            <a:r>
              <a:rPr lang="en-US" sz="5400" dirty="0"/>
              <a:t>If possible, it does not change over the course of the semester in any substantial way, including pushing back due dates at the last minute</a:t>
            </a:r>
            <a:endParaRPr lang="en-US" dirty="0"/>
          </a:p>
        </p:txBody>
      </p:sp>
    </p:spTree>
    <p:extLst>
      <p:ext uri="{BB962C8B-B14F-4D97-AF65-F5344CB8AC3E}">
        <p14:creationId xmlns:p14="http://schemas.microsoft.com/office/powerpoint/2010/main" val="271442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dirty="0">
              <a:latin typeface="+mn-lt"/>
            </a:endParaRPr>
          </a:p>
        </p:txBody>
      </p:sp>
      <p:sp>
        <p:nvSpPr>
          <p:cNvPr id="3" name="Content Placeholder 2"/>
          <p:cNvSpPr>
            <a:spLocks noGrp="1"/>
          </p:cNvSpPr>
          <p:nvPr>
            <p:ph idx="1"/>
          </p:nvPr>
        </p:nvSpPr>
        <p:spPr/>
        <p:txBody>
          <a:bodyPr>
            <a:normAutofit/>
          </a:bodyPr>
          <a:lstStyle/>
          <a:p>
            <a:r>
              <a:rPr lang="en-US" sz="6600" dirty="0"/>
              <a:t>In an EF-friendly syllabus, instruction is explicit rather than implicit</a:t>
            </a:r>
          </a:p>
        </p:txBody>
      </p:sp>
    </p:spTree>
    <p:extLst>
      <p:ext uri="{BB962C8B-B14F-4D97-AF65-F5344CB8AC3E}">
        <p14:creationId xmlns:p14="http://schemas.microsoft.com/office/powerpoint/2010/main" val="1240324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For example:</a:t>
            </a:r>
          </a:p>
        </p:txBody>
      </p:sp>
      <p:sp>
        <p:nvSpPr>
          <p:cNvPr id="3" name="Content Placeholder 2"/>
          <p:cNvSpPr>
            <a:spLocks noGrp="1"/>
          </p:cNvSpPr>
          <p:nvPr>
            <p:ph idx="1"/>
          </p:nvPr>
        </p:nvSpPr>
        <p:spPr/>
        <p:txBody>
          <a:bodyPr/>
          <a:lstStyle/>
          <a:p>
            <a:r>
              <a:rPr lang="en-US" sz="5400" dirty="0"/>
              <a:t>What does good participation look like?  Is it measured by the sheer volume of contribution or are there other factors?</a:t>
            </a:r>
          </a:p>
          <a:p>
            <a:endParaRPr lang="en-US" dirty="0"/>
          </a:p>
        </p:txBody>
      </p:sp>
    </p:spTree>
    <p:extLst>
      <p:ext uri="{BB962C8B-B14F-4D97-AF65-F5344CB8AC3E}">
        <p14:creationId xmlns:p14="http://schemas.microsoft.com/office/powerpoint/2010/main" val="535769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executive function?</a:t>
            </a:r>
          </a:p>
        </p:txBody>
      </p:sp>
      <p:sp>
        <p:nvSpPr>
          <p:cNvPr id="3" name="Content Placeholder 2"/>
          <p:cNvSpPr>
            <a:spLocks noGrp="1"/>
          </p:cNvSpPr>
          <p:nvPr>
            <p:ph idx="1"/>
          </p:nvPr>
        </p:nvSpPr>
        <p:spPr/>
        <p:txBody>
          <a:bodyPr>
            <a:noAutofit/>
          </a:bodyPr>
          <a:lstStyle/>
          <a:p>
            <a:r>
              <a:rPr lang="en-US" sz="4000" dirty="0"/>
              <a:t>According to Dr. Thomas E. Brown, “executive function” is an umbrella term covering “the cognitive management system of the human brain.”  His model identifies six clusters of functions, in the areas of activation, focus, effort, emotion, memory and action (http://</a:t>
            </a:r>
            <a:r>
              <a:rPr lang="en-US" sz="4000" dirty="0" err="1"/>
              <a:t>www.brownadhdclinic.com</a:t>
            </a:r>
            <a:r>
              <a:rPr lang="en-US" sz="4000" dirty="0"/>
              <a:t>/add-</a:t>
            </a:r>
            <a:r>
              <a:rPr lang="en-US" sz="4000" dirty="0" err="1"/>
              <a:t>adhd</a:t>
            </a:r>
            <a:r>
              <a:rPr lang="en-US" sz="4000" dirty="0"/>
              <a:t>-model/)</a:t>
            </a:r>
          </a:p>
        </p:txBody>
      </p:sp>
    </p:spTree>
    <p:extLst>
      <p:ext uri="{BB962C8B-B14F-4D97-AF65-F5344CB8AC3E}">
        <p14:creationId xmlns:p14="http://schemas.microsoft.com/office/powerpoint/2010/main" val="289657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5400" dirty="0"/>
              <a:t>If your class involves learned skills (like a lab) what level of skill are students assumed to have achieved prior to your class?  If students are worried about their skill level, how and where can they get help?</a:t>
            </a:r>
          </a:p>
          <a:p>
            <a:endParaRPr lang="en-US" dirty="0"/>
          </a:p>
        </p:txBody>
      </p:sp>
    </p:spTree>
    <p:extLst>
      <p:ext uri="{BB962C8B-B14F-4D97-AF65-F5344CB8AC3E}">
        <p14:creationId xmlns:p14="http://schemas.microsoft.com/office/powerpoint/2010/main" val="1857240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800" dirty="0"/>
              <a:t>How do you want students to approach readings?  Lightly skim to orient themselves, or read texts deeply?  Do readings prepare students for lectures or do lectures prepare students for readings? </a:t>
            </a:r>
          </a:p>
          <a:p>
            <a:endParaRPr lang="en-US" dirty="0"/>
          </a:p>
        </p:txBody>
      </p:sp>
    </p:spTree>
    <p:extLst>
      <p:ext uri="{BB962C8B-B14F-4D97-AF65-F5344CB8AC3E}">
        <p14:creationId xmlns:p14="http://schemas.microsoft.com/office/powerpoint/2010/main" val="943717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sz="4800" dirty="0"/>
              <a:t>How do you structure your availability to students?  How do you want them to address you?  What is your typical response time on emails? What is ok to ask about in email and what needs to be discussed in person? Is it ok to grab you after class or do you prefer planned meetings?</a:t>
            </a:r>
          </a:p>
          <a:p>
            <a:endParaRPr lang="en-US" dirty="0"/>
          </a:p>
        </p:txBody>
      </p:sp>
    </p:spTree>
    <p:extLst>
      <p:ext uri="{BB962C8B-B14F-4D97-AF65-F5344CB8AC3E}">
        <p14:creationId xmlns:p14="http://schemas.microsoft.com/office/powerpoint/2010/main" val="2039419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In other words</a:t>
            </a:r>
            <a:r>
              <a:rPr lang="mr-IN" dirty="0">
                <a:latin typeface="+mn-lt"/>
              </a:rPr>
              <a:t>…</a:t>
            </a:r>
            <a:endParaRPr lang="en-US" dirty="0">
              <a:latin typeface="+mn-lt"/>
            </a:endParaRPr>
          </a:p>
        </p:txBody>
      </p:sp>
      <p:sp>
        <p:nvSpPr>
          <p:cNvPr id="3" name="Content Placeholder 2"/>
          <p:cNvSpPr>
            <a:spLocks noGrp="1"/>
          </p:cNvSpPr>
          <p:nvPr>
            <p:ph idx="1"/>
          </p:nvPr>
        </p:nvSpPr>
        <p:spPr/>
        <p:txBody>
          <a:bodyPr>
            <a:normAutofit/>
          </a:bodyPr>
          <a:lstStyle/>
          <a:p>
            <a:r>
              <a:rPr lang="en-US" sz="4800" b="1" dirty="0"/>
              <a:t>Operate from the assumption that your class is a new environment where everyone needs guidance about how to succeed, no matter what their previous learning environments have been</a:t>
            </a:r>
          </a:p>
        </p:txBody>
      </p:sp>
    </p:spTree>
    <p:extLst>
      <p:ext uri="{BB962C8B-B14F-4D97-AF65-F5344CB8AC3E}">
        <p14:creationId xmlns:p14="http://schemas.microsoft.com/office/powerpoint/2010/main" val="2108631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5400" dirty="0"/>
              <a:t>An EF-friendly syllabus offers a choice of assignment format (if possible)</a:t>
            </a:r>
          </a:p>
        </p:txBody>
      </p:sp>
    </p:spTree>
    <p:extLst>
      <p:ext uri="{BB962C8B-B14F-4D97-AF65-F5344CB8AC3E}">
        <p14:creationId xmlns:p14="http://schemas.microsoft.com/office/powerpoint/2010/main" val="1544368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latin typeface="+mn-lt"/>
              </a:rPr>
              <a:t>In designing assignments, it is important to ask:</a:t>
            </a:r>
          </a:p>
        </p:txBody>
      </p:sp>
      <p:sp>
        <p:nvSpPr>
          <p:cNvPr id="3" name="Content Placeholder 2"/>
          <p:cNvSpPr>
            <a:spLocks noGrp="1"/>
          </p:cNvSpPr>
          <p:nvPr>
            <p:ph idx="1"/>
          </p:nvPr>
        </p:nvSpPr>
        <p:spPr/>
        <p:txBody>
          <a:bodyPr>
            <a:normAutofit/>
          </a:bodyPr>
          <a:lstStyle/>
          <a:p>
            <a:endParaRPr lang="en-US" sz="4800" dirty="0"/>
          </a:p>
          <a:p>
            <a:r>
              <a:rPr lang="en-US" sz="4800" dirty="0"/>
              <a:t>What is the </a:t>
            </a:r>
            <a:r>
              <a:rPr lang="en-US" sz="4800" b="1" dirty="0"/>
              <a:t>intrinsic</a:t>
            </a:r>
            <a:r>
              <a:rPr lang="en-US" sz="4800" dirty="0"/>
              <a:t> cognitive load?  i.e., what is the thing with which the student must struggle to meet the learning goal?</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79309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5400" dirty="0"/>
              <a:t>What is the </a:t>
            </a:r>
            <a:r>
              <a:rPr lang="en-US" sz="5400" b="1" dirty="0"/>
              <a:t>extraneous</a:t>
            </a:r>
            <a:r>
              <a:rPr lang="en-US" sz="5400" dirty="0"/>
              <a:t> cognitive load?  i.e., what must the student do to complete the assignment in this particular format that is not essential to the learning goal?</a:t>
            </a:r>
          </a:p>
          <a:p>
            <a:endParaRPr lang="en-US" dirty="0"/>
          </a:p>
        </p:txBody>
      </p:sp>
    </p:spTree>
    <p:extLst>
      <p:ext uri="{BB962C8B-B14F-4D97-AF65-F5344CB8AC3E}">
        <p14:creationId xmlns:p14="http://schemas.microsoft.com/office/powerpoint/2010/main" val="610778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sz="4800" dirty="0"/>
              <a:t>For example, depending on the learning goals of the course, writing one’s critical thinking in the form of a paper may represent either </a:t>
            </a:r>
            <a:r>
              <a:rPr lang="en-US" sz="4800" b="1" dirty="0"/>
              <a:t>intrinsic</a:t>
            </a:r>
            <a:r>
              <a:rPr lang="en-US" sz="4800" dirty="0"/>
              <a:t> cognitive load or </a:t>
            </a:r>
            <a:r>
              <a:rPr lang="en-US" sz="4800" b="1" dirty="0"/>
              <a:t>extraneous</a:t>
            </a:r>
            <a:r>
              <a:rPr lang="en-US" sz="4800" dirty="0"/>
              <a:t> cognitive load. If it’s extraneous, can you offer an alternative format, e.g. an oral presentation? A poster?  A video?</a:t>
            </a:r>
          </a:p>
          <a:p>
            <a:endParaRPr lang="en-US" dirty="0"/>
          </a:p>
        </p:txBody>
      </p:sp>
    </p:spTree>
    <p:extLst>
      <p:ext uri="{BB962C8B-B14F-4D97-AF65-F5344CB8AC3E}">
        <p14:creationId xmlns:p14="http://schemas.microsoft.com/office/powerpoint/2010/main" val="3446201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5400" dirty="0"/>
              <a:t>An EF-friendly syllabus builds in flexibility with due dates (if possible)</a:t>
            </a:r>
          </a:p>
        </p:txBody>
      </p:sp>
    </p:spTree>
    <p:extLst>
      <p:ext uri="{BB962C8B-B14F-4D97-AF65-F5344CB8AC3E}">
        <p14:creationId xmlns:p14="http://schemas.microsoft.com/office/powerpoint/2010/main" val="267028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5400" dirty="0"/>
              <a:t>If you can build in some flexibility with due dates, you will reduce the number of requests for extensions you need to navigate, as well as lowering students’ stress</a:t>
            </a:r>
          </a:p>
        </p:txBody>
      </p:sp>
    </p:spTree>
    <p:extLst>
      <p:ext uri="{BB962C8B-B14F-4D97-AF65-F5344CB8AC3E}">
        <p14:creationId xmlns:p14="http://schemas.microsoft.com/office/powerpoint/2010/main" val="1747513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800" dirty="0"/>
              <a:t>For the purposes of our discussion, we are talking about the collection of mental processes that allow us to figure out what we need to do, make a plan to do it, and execute the plan.  It involves self-regulation in the service of a goal.</a:t>
            </a:r>
          </a:p>
        </p:txBody>
      </p:sp>
    </p:spTree>
    <p:extLst>
      <p:ext uri="{BB962C8B-B14F-4D97-AF65-F5344CB8AC3E}">
        <p14:creationId xmlns:p14="http://schemas.microsoft.com/office/powerpoint/2010/main" val="4464559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Successful strategies Middlebury faculty have employed include</a:t>
            </a:r>
          </a:p>
        </p:txBody>
      </p:sp>
      <p:sp>
        <p:nvSpPr>
          <p:cNvPr id="3" name="Content Placeholder 2"/>
          <p:cNvSpPr>
            <a:spLocks noGrp="1"/>
          </p:cNvSpPr>
          <p:nvPr>
            <p:ph idx="1"/>
          </p:nvPr>
        </p:nvSpPr>
        <p:spPr/>
        <p:txBody>
          <a:bodyPr>
            <a:normAutofit fontScale="92500" lnSpcReduction="20000"/>
          </a:bodyPr>
          <a:lstStyle/>
          <a:p>
            <a:pPr lvl="1"/>
            <a:r>
              <a:rPr lang="en-US" sz="3200" dirty="0"/>
              <a:t>A weekly assignment where you drop the lowest or two lowest grades</a:t>
            </a:r>
          </a:p>
          <a:p>
            <a:pPr lvl="1"/>
            <a:r>
              <a:rPr lang="en-US" sz="3200" dirty="0"/>
              <a:t>For classes with papers/projects/homework: give a budget of automatic extension days for the semester that students can use as they need</a:t>
            </a:r>
          </a:p>
          <a:p>
            <a:pPr lvl="1"/>
            <a:r>
              <a:rPr lang="en-US" sz="3200" dirty="0"/>
              <a:t>For classes with papers/projects: in a class that requires 3 papers/projects, offer 5 possible assignments/due dates</a:t>
            </a:r>
          </a:p>
          <a:p>
            <a:pPr lvl="1"/>
            <a:r>
              <a:rPr lang="en-US" sz="3200" dirty="0"/>
              <a:t>Offer alternative forms of class participation, such as online discussions</a:t>
            </a:r>
          </a:p>
          <a:p>
            <a:pPr lvl="1"/>
            <a:r>
              <a:rPr lang="en-US" sz="3200" dirty="0"/>
              <a:t>Test, exams and quizzes which can be taken online at a time and place of the student’s choosing</a:t>
            </a:r>
          </a:p>
          <a:p>
            <a:endParaRPr lang="en-US" dirty="0"/>
          </a:p>
        </p:txBody>
      </p:sp>
    </p:spTree>
    <p:extLst>
      <p:ext uri="{BB962C8B-B14F-4D97-AF65-F5344CB8AC3E}">
        <p14:creationId xmlns:p14="http://schemas.microsoft.com/office/powerpoint/2010/main" val="6854820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mn-lt"/>
              </a:rPr>
              <a:t>Flexibility needs to be specific</a:t>
            </a:r>
          </a:p>
        </p:txBody>
      </p:sp>
      <p:sp>
        <p:nvSpPr>
          <p:cNvPr id="3" name="Content Placeholder 2"/>
          <p:cNvSpPr>
            <a:spLocks noGrp="1"/>
          </p:cNvSpPr>
          <p:nvPr>
            <p:ph idx="1"/>
          </p:nvPr>
        </p:nvSpPr>
        <p:spPr/>
        <p:txBody>
          <a:bodyPr>
            <a:noAutofit/>
          </a:bodyPr>
          <a:lstStyle/>
          <a:p>
            <a:r>
              <a:rPr lang="en-US" sz="4800" dirty="0"/>
              <a:t>Students do not benefit when professors do not have clear policies around late work or attendance </a:t>
            </a:r>
            <a:r>
              <a:rPr lang="mr-IN" sz="4800" dirty="0"/>
              <a:t>–</a:t>
            </a:r>
            <a:r>
              <a:rPr lang="en-US" sz="4800" dirty="0"/>
              <a:t> or when they do not enforce them. Flexibility does not mean “anything goes”</a:t>
            </a:r>
          </a:p>
        </p:txBody>
      </p:sp>
    </p:spTree>
    <p:extLst>
      <p:ext uri="{BB962C8B-B14F-4D97-AF65-F5344CB8AC3E}">
        <p14:creationId xmlns:p14="http://schemas.microsoft.com/office/powerpoint/2010/main" val="20445792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latin typeface="+mn-lt"/>
            </a:endParaRPr>
          </a:p>
        </p:txBody>
      </p:sp>
      <p:sp>
        <p:nvSpPr>
          <p:cNvPr id="3" name="Content Placeholder 2"/>
          <p:cNvSpPr>
            <a:spLocks noGrp="1"/>
          </p:cNvSpPr>
          <p:nvPr>
            <p:ph idx="1"/>
          </p:nvPr>
        </p:nvSpPr>
        <p:spPr/>
        <p:txBody>
          <a:bodyPr>
            <a:normAutofit/>
          </a:bodyPr>
          <a:lstStyle/>
          <a:p>
            <a:r>
              <a:rPr lang="en-US" sz="4800" dirty="0"/>
              <a:t>Common strategies/occurrences which can unintentionally create additional burden on EF in the classroom</a:t>
            </a:r>
          </a:p>
        </p:txBody>
      </p:sp>
    </p:spTree>
    <p:extLst>
      <p:ext uri="{BB962C8B-B14F-4D97-AF65-F5344CB8AC3E}">
        <p14:creationId xmlns:p14="http://schemas.microsoft.com/office/powerpoint/2010/main" val="13507016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5400" dirty="0"/>
              <a:t>Ice breakers that require people to share intimate details of their lives.  Not all stories are equally safe to share. </a:t>
            </a:r>
          </a:p>
          <a:p>
            <a:endParaRPr lang="en-US" dirty="0"/>
          </a:p>
        </p:txBody>
      </p:sp>
    </p:spTree>
    <p:extLst>
      <p:ext uri="{BB962C8B-B14F-4D97-AF65-F5344CB8AC3E}">
        <p14:creationId xmlns:p14="http://schemas.microsoft.com/office/powerpoint/2010/main" val="13147458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800" dirty="0"/>
              <a:t>Classroom technology policies that out students with accommodations (e.g., “no electronic devices in the classroom unless you have accommodations, in which case you can see me”)</a:t>
            </a:r>
          </a:p>
          <a:p>
            <a:endParaRPr lang="en-US" dirty="0"/>
          </a:p>
        </p:txBody>
      </p:sp>
    </p:spTree>
    <p:extLst>
      <p:ext uri="{BB962C8B-B14F-4D97-AF65-F5344CB8AC3E}">
        <p14:creationId xmlns:p14="http://schemas.microsoft.com/office/powerpoint/2010/main" val="2773588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4800" dirty="0"/>
              <a:t>For those of you who employ mindfulness and meditation as part of your pedagogy, please be aware that for some people (those with PTSD, anxiety disorders, or those on the spectrum, to name a few possibilities) meditation practices that ask them to direct attention inward can actually be destabilizing and cause distress</a:t>
            </a:r>
            <a:endParaRPr lang="en-US" dirty="0"/>
          </a:p>
        </p:txBody>
      </p:sp>
    </p:spTree>
    <p:extLst>
      <p:ext uri="{BB962C8B-B14F-4D97-AF65-F5344CB8AC3E}">
        <p14:creationId xmlns:p14="http://schemas.microsoft.com/office/powerpoint/2010/main" val="13642185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600" dirty="0"/>
              <a:t>If you want to begin class with an exercise that allows students to get grounded, it’s recommended to do something that asks people to externalize their attention instead.   For example, ask people to pick out something to look at, then something to listen to, then something to touch.  For each of these sensory experiences, ask them to come up with three details.  For example, they might notice that the carpet is grey, rough, and has mud on it.</a:t>
            </a:r>
          </a:p>
        </p:txBody>
      </p:sp>
    </p:spTree>
    <p:extLst>
      <p:ext uri="{BB962C8B-B14F-4D97-AF65-F5344CB8AC3E}">
        <p14:creationId xmlns:p14="http://schemas.microsoft.com/office/powerpoint/2010/main" val="1681298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dirty="0"/>
              <a:t>Even if something is “optional,” if you are not careful about how you structure your request, many students will elect to do something that is difficult or painful for them rather than be outed as “different”</a:t>
            </a:r>
          </a:p>
          <a:p>
            <a:endParaRPr lang="en-US" sz="4800" dirty="0"/>
          </a:p>
        </p:txBody>
      </p:sp>
    </p:spTree>
    <p:extLst>
      <p:ext uri="{BB962C8B-B14F-4D97-AF65-F5344CB8AC3E}">
        <p14:creationId xmlns:p14="http://schemas.microsoft.com/office/powerpoint/2010/main" val="8036786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4800" b="1" dirty="0"/>
              <a:t>Talking about any identity or experience in a way that suggests you do not expect it to be present in the room --  “no one like that could be at Middlebury</a:t>
            </a:r>
            <a:r>
              <a:rPr lang="en-US" sz="4800" dirty="0"/>
              <a:t>”</a:t>
            </a:r>
          </a:p>
        </p:txBody>
      </p:sp>
    </p:spTree>
    <p:extLst>
      <p:ext uri="{BB962C8B-B14F-4D97-AF65-F5344CB8AC3E}">
        <p14:creationId xmlns:p14="http://schemas.microsoft.com/office/powerpoint/2010/main" val="9866133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Elements of A Syllabus That Supports EF</a:t>
            </a:r>
          </a:p>
        </p:txBody>
      </p:sp>
      <p:sp>
        <p:nvSpPr>
          <p:cNvPr id="3" name="Content Placeholder 2"/>
          <p:cNvSpPr>
            <a:spLocks noGrp="1"/>
          </p:cNvSpPr>
          <p:nvPr>
            <p:ph idx="1"/>
          </p:nvPr>
        </p:nvSpPr>
        <p:spPr/>
        <p:txBody>
          <a:bodyPr>
            <a:noAutofit/>
          </a:bodyPr>
          <a:lstStyle/>
          <a:p>
            <a:r>
              <a:rPr lang="en-US" sz="4400" dirty="0"/>
              <a:t>Clarity</a:t>
            </a:r>
          </a:p>
          <a:p>
            <a:r>
              <a:rPr lang="en-US" sz="4400" dirty="0"/>
              <a:t>Consistency</a:t>
            </a:r>
          </a:p>
          <a:p>
            <a:r>
              <a:rPr lang="en-US" sz="4400" dirty="0"/>
              <a:t>Explicit instruction</a:t>
            </a:r>
          </a:p>
          <a:p>
            <a:r>
              <a:rPr lang="en-US" sz="4400" dirty="0"/>
              <a:t>Specific flexibility (where possible) in both formats and due dates for assignments</a:t>
            </a:r>
          </a:p>
          <a:p>
            <a:r>
              <a:rPr lang="en-US" sz="4400" dirty="0"/>
              <a:t>An expectation of difference</a:t>
            </a:r>
          </a:p>
        </p:txBody>
      </p:sp>
    </p:spTree>
    <p:extLst>
      <p:ext uri="{BB962C8B-B14F-4D97-AF65-F5344CB8AC3E}">
        <p14:creationId xmlns:p14="http://schemas.microsoft.com/office/powerpoint/2010/main" val="1668797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sz="4800" dirty="0"/>
              <a:t>You may have seen or heard that ADHD and ADD are not real issues.  That myth has been debunked.  A diagnosis of ADHD/ADD indicates clinically significant deficits in EF.  It has been proven that these conditions are hard-wired into the brain: they are life long chronic conditions.</a:t>
            </a:r>
            <a:endParaRPr lang="en-US" dirty="0"/>
          </a:p>
        </p:txBody>
      </p:sp>
    </p:spTree>
    <p:extLst>
      <p:ext uri="{BB962C8B-B14F-4D97-AF65-F5344CB8AC3E}">
        <p14:creationId xmlns:p14="http://schemas.microsoft.com/office/powerpoint/2010/main" val="848798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lnSpcReduction="10000"/>
          </a:bodyPr>
          <a:lstStyle/>
          <a:p>
            <a:r>
              <a:rPr lang="en-US" sz="4800" dirty="0"/>
              <a:t>There is a 2</a:t>
            </a:r>
            <a:r>
              <a:rPr lang="en-US" sz="4800" baseline="30000" dirty="0"/>
              <a:t>nd</a:t>
            </a:r>
            <a:r>
              <a:rPr lang="en-US" sz="4800" dirty="0"/>
              <a:t> group of people who do not have ADHD/ADD but whose executive function is temporarily and situationally compromised due to a number of different factors, including but not limited to the following:</a:t>
            </a:r>
            <a:br>
              <a:rPr lang="en-US" sz="4800" dirty="0"/>
            </a:br>
            <a:endParaRPr lang="en-US" sz="4800" dirty="0"/>
          </a:p>
        </p:txBody>
      </p:sp>
    </p:spTree>
    <p:extLst>
      <p:ext uri="{BB962C8B-B14F-4D97-AF65-F5344CB8AC3E}">
        <p14:creationId xmlns:p14="http://schemas.microsoft.com/office/powerpoint/2010/main" val="1108747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1"/>
            <a:r>
              <a:rPr lang="en-US" sz="4800" dirty="0"/>
              <a:t>Mental illness</a:t>
            </a:r>
          </a:p>
          <a:p>
            <a:pPr lvl="1"/>
            <a:r>
              <a:rPr lang="en-US" sz="4800" dirty="0"/>
              <a:t>Physical illness or injury (especially concussion)</a:t>
            </a:r>
          </a:p>
          <a:p>
            <a:pPr lvl="1"/>
            <a:r>
              <a:rPr lang="en-US" sz="4800" dirty="0"/>
              <a:t>Trauma</a:t>
            </a:r>
          </a:p>
          <a:p>
            <a:pPr lvl="1"/>
            <a:r>
              <a:rPr lang="en-US" sz="4800" dirty="0"/>
              <a:t>Bereavement or other significant loss</a:t>
            </a:r>
          </a:p>
          <a:p>
            <a:pPr lvl="1"/>
            <a:r>
              <a:rPr lang="en-US" sz="4800" dirty="0"/>
              <a:t>Over-functioning</a:t>
            </a:r>
          </a:p>
          <a:p>
            <a:pPr lvl="1"/>
            <a:r>
              <a:rPr lang="en-US" sz="4800" dirty="0"/>
              <a:t>Operating in a non-primary language</a:t>
            </a:r>
          </a:p>
          <a:p>
            <a:pPr lvl="1"/>
            <a:r>
              <a:rPr lang="en-US" sz="4800" dirty="0"/>
              <a:t>Operating in a new culture</a:t>
            </a:r>
          </a:p>
          <a:p>
            <a:pPr lvl="1"/>
            <a:r>
              <a:rPr lang="en-US" sz="4800" dirty="0"/>
              <a:t>Experiencing stereotype threat or other forms of systemic oppression</a:t>
            </a:r>
          </a:p>
          <a:p>
            <a:endParaRPr lang="en-US" dirty="0"/>
          </a:p>
        </p:txBody>
      </p:sp>
    </p:spTree>
    <p:extLst>
      <p:ext uri="{BB962C8B-B14F-4D97-AF65-F5344CB8AC3E}">
        <p14:creationId xmlns:p14="http://schemas.microsoft.com/office/powerpoint/2010/main" val="1488725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000" dirty="0"/>
              <a:t>In other words, every person is vulnerable to impaired executive functioning</a:t>
            </a:r>
          </a:p>
        </p:txBody>
      </p:sp>
    </p:spTree>
    <p:extLst>
      <p:ext uri="{BB962C8B-B14F-4D97-AF65-F5344CB8AC3E}">
        <p14:creationId xmlns:p14="http://schemas.microsoft.com/office/powerpoint/2010/main" val="1612465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r>
              <a:rPr lang="en-US" sz="4800" dirty="0"/>
              <a:t>This does not mean that the conditions and circumstances which affect EF are either </a:t>
            </a:r>
            <a:r>
              <a:rPr lang="en-US" sz="4800" b="1" dirty="0"/>
              <a:t>similar</a:t>
            </a:r>
            <a:r>
              <a:rPr lang="en-US" sz="4800" dirty="0"/>
              <a:t> or </a:t>
            </a:r>
            <a:r>
              <a:rPr lang="en-US" sz="4800" b="1" dirty="0"/>
              <a:t>equivalent in their impact</a:t>
            </a:r>
          </a:p>
          <a:p>
            <a:endParaRPr lang="en-US" sz="4800" b="1" dirty="0"/>
          </a:p>
          <a:p>
            <a:endParaRPr lang="en-US" b="1" dirty="0"/>
          </a:p>
        </p:txBody>
      </p:sp>
    </p:spTree>
    <p:extLst>
      <p:ext uri="{BB962C8B-B14F-4D97-AF65-F5344CB8AC3E}">
        <p14:creationId xmlns:p14="http://schemas.microsoft.com/office/powerpoint/2010/main" val="511219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800" dirty="0"/>
              <a:t>EF support will generally </a:t>
            </a:r>
            <a:r>
              <a:rPr lang="en-US" sz="4800" b="1" dirty="0"/>
              <a:t>not</a:t>
            </a:r>
            <a:r>
              <a:rPr lang="en-US" sz="4800" dirty="0"/>
              <a:t> be sufficient to treat or resolve the negative impact of these conditions and circumstances, either at the individual or systemic level</a:t>
            </a:r>
          </a:p>
          <a:p>
            <a:endParaRPr lang="en-US" dirty="0"/>
          </a:p>
        </p:txBody>
      </p:sp>
    </p:spTree>
    <p:extLst>
      <p:ext uri="{BB962C8B-B14F-4D97-AF65-F5344CB8AC3E}">
        <p14:creationId xmlns:p14="http://schemas.microsoft.com/office/powerpoint/2010/main" val="1803843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11609</TotalTime>
  <Words>1347</Words>
  <Application>Microsoft Macintosh PowerPoint</Application>
  <PresentationFormat>Widescreen</PresentationFormat>
  <Paragraphs>70</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Mangal</vt:lpstr>
      <vt:lpstr>Office Theme</vt:lpstr>
      <vt:lpstr>Supporting Executive Function (EF)</vt:lpstr>
      <vt:lpstr>What is executive function?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And yet, it’s an inclusive approach:</vt:lpstr>
      <vt:lpstr>PowerPoint Presentation</vt:lpstr>
      <vt:lpstr>PowerPoint Presentation</vt:lpstr>
      <vt:lpstr>PowerPoint Presentation</vt:lpstr>
      <vt:lpstr>PowerPoint Presentation</vt:lpstr>
      <vt:lpstr>PowerPoint Presentation</vt:lpstr>
      <vt:lpstr>Clarity</vt:lpstr>
      <vt:lpstr>Consistency</vt:lpstr>
      <vt:lpstr>PowerPoint Presentation</vt:lpstr>
      <vt:lpstr>For example:</vt:lpstr>
      <vt:lpstr>PowerPoint Presentation</vt:lpstr>
      <vt:lpstr>PowerPoint Presentation</vt:lpstr>
      <vt:lpstr>PowerPoint Presentation</vt:lpstr>
      <vt:lpstr>In other words…</vt:lpstr>
      <vt:lpstr>PowerPoint Presentation</vt:lpstr>
      <vt:lpstr>In designing assignments, it is important to ask:</vt:lpstr>
      <vt:lpstr>PowerPoint Presentation</vt:lpstr>
      <vt:lpstr>PowerPoint Presentation</vt:lpstr>
      <vt:lpstr>PowerPoint Presentation</vt:lpstr>
      <vt:lpstr>PowerPoint Presentation</vt:lpstr>
      <vt:lpstr>Successful strategies Middlebury faculty have employed include</vt:lpstr>
      <vt:lpstr>Flexibility needs to be specific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Elements of A Syllabus That Supports EF</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Executive Function</dc:title>
  <dc:creator>Bates, Jennifer A.</dc:creator>
  <cp:lastModifiedBy>Vila, Hector J.</cp:lastModifiedBy>
  <cp:revision>62</cp:revision>
  <cp:lastPrinted>2018-08-09T16:27:57Z</cp:lastPrinted>
  <dcterms:created xsi:type="dcterms:W3CDTF">2018-08-01T14:37:14Z</dcterms:created>
  <dcterms:modified xsi:type="dcterms:W3CDTF">2018-08-12T12:47:12Z</dcterms:modified>
</cp:coreProperties>
</file>