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58" r:id="rId4"/>
    <p:sldId id="259" r:id="rId5"/>
    <p:sldId id="266" r:id="rId6"/>
    <p:sldId id="264" r:id="rId7"/>
    <p:sldId id="265" r:id="rId8"/>
    <p:sldId id="262" r:id="rId9"/>
    <p:sldId id="263"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cfarlane, Carrie Miyoshi" initials="CMM"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p:restoredLeft sz="15620"/>
    <p:restoredTop sz="63328" autoAdjust="0"/>
  </p:normalViewPr>
  <p:slideViewPr>
    <p:cSldViewPr snapToGrid="0" snapToObjects="1">
      <p:cViewPr varScale="1">
        <p:scale>
          <a:sx n="57" d="100"/>
          <a:sy n="57" d="100"/>
        </p:scale>
        <p:origin x="-172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commentAuthors" Target="commentAuthors.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F8FBBED-9A28-D948-8352-E18EC38E6823}" type="datetimeFigureOut">
              <a:rPr lang="en-US" smtClean="0"/>
              <a:t>8/21/16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E55BCC-3E53-6147-8D18-5EB638F69A32}" type="slidenum">
              <a:rPr lang="en-US" smtClean="0"/>
              <a:t>‹#›</a:t>
            </a:fld>
            <a:endParaRPr lang="en-US"/>
          </a:p>
        </p:txBody>
      </p:sp>
    </p:spTree>
    <p:extLst>
      <p:ext uri="{BB962C8B-B14F-4D97-AF65-F5344CB8AC3E}">
        <p14:creationId xmlns:p14="http://schemas.microsoft.com/office/powerpoint/2010/main" val="44273028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 Id="rId3" Type="http://schemas.openxmlformats.org/officeDocument/2006/relationships/hyperlink" Target="http://www.ala.org/acrl/publications/whitepapers/presidential"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HV – Assumptions</a:t>
            </a:r>
          </a:p>
          <a:p>
            <a:pPr marL="171450" marR="0" lvl="1"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solidFill>
                  <a:srgbClr val="FF0000"/>
                </a:solidFill>
              </a:rPr>
              <a:t>Add?: Students already know how to search (“they’re online all the time” “they</a:t>
            </a:r>
            <a:r>
              <a:rPr lang="en-US" baseline="0" dirty="0" smtClean="0">
                <a:solidFill>
                  <a:srgbClr val="FF0000"/>
                </a:solidFill>
              </a:rPr>
              <a:t> told me they already know how to use the library”</a:t>
            </a:r>
            <a:r>
              <a:rPr lang="en-US" dirty="0" smtClean="0">
                <a:solidFill>
                  <a:srgbClr val="FF0000"/>
                </a:solidFill>
              </a:rPr>
              <a:t>)</a:t>
            </a:r>
          </a:p>
          <a:p>
            <a:endParaRPr lang="en-US" dirty="0" smtClean="0"/>
          </a:p>
          <a:p>
            <a:endParaRPr lang="en-US" dirty="0" smtClean="0"/>
          </a:p>
          <a:p>
            <a:r>
              <a:rPr lang="en-US" dirty="0" smtClean="0"/>
              <a:t>CM - Realities</a:t>
            </a:r>
          </a:p>
          <a:p>
            <a:pPr marL="628650" lvl="1" indent="-171450">
              <a:buFont typeface="Arial" panose="020B0604020202020204" pitchFamily="34" charset="0"/>
              <a:buChar char="•"/>
            </a:pPr>
            <a:r>
              <a:rPr lang="en-US" dirty="0" smtClean="0"/>
              <a:t>Another set of eyes</a:t>
            </a:r>
            <a:r>
              <a:rPr lang="en-US" baseline="0" dirty="0" smtClean="0"/>
              <a:t> – Simply put (like asking a colleague to read a manuscript)</a:t>
            </a:r>
            <a:endParaRPr lang="en-US" dirty="0" smtClean="0"/>
          </a:p>
          <a:p>
            <a:pPr marL="628650" lvl="1" indent="-171450">
              <a:buFont typeface="Arial" panose="020B0604020202020204" pitchFamily="34" charset="0"/>
              <a:buChar char="•"/>
            </a:pPr>
            <a:r>
              <a:rPr lang="en-US" dirty="0" smtClean="0"/>
              <a:t>Different collection of experiences – Everyone</a:t>
            </a:r>
            <a:r>
              <a:rPr lang="en-US" baseline="0" dirty="0" smtClean="0"/>
              <a:t> has their own history, a foundation on which they build</a:t>
            </a:r>
            <a:endParaRPr lang="en-US" dirty="0" smtClean="0"/>
          </a:p>
          <a:p>
            <a:pPr marL="628650" lvl="1" indent="-171450">
              <a:buFont typeface="Arial" panose="020B0604020202020204" pitchFamily="34" charset="0"/>
              <a:buChar char="•"/>
            </a:pPr>
            <a:r>
              <a:rPr lang="en-US" dirty="0" smtClean="0"/>
              <a:t>Different perspective –</a:t>
            </a:r>
            <a:r>
              <a:rPr lang="en-US" baseline="0" dirty="0" smtClean="0"/>
              <a:t> and expertise. When it comes to students, librarians think a lot about student research skills. Can point to needs that previously have gone “under the radar.” (mention articles from literature review… move from next slide)</a:t>
            </a:r>
            <a:endParaRPr lang="en-US" dirty="0" smtClean="0"/>
          </a:p>
          <a:p>
            <a:endParaRPr lang="en-US" dirty="0"/>
          </a:p>
        </p:txBody>
      </p:sp>
      <p:sp>
        <p:nvSpPr>
          <p:cNvPr id="4" name="Slide Number Placeholder 3"/>
          <p:cNvSpPr>
            <a:spLocks noGrp="1"/>
          </p:cNvSpPr>
          <p:nvPr>
            <p:ph type="sldNum" sz="quarter" idx="10"/>
          </p:nvPr>
        </p:nvSpPr>
        <p:spPr/>
        <p:txBody>
          <a:bodyPr/>
          <a:lstStyle/>
          <a:p>
            <a:fld id="{7EE55BCC-3E53-6147-8D18-5EB638F69A32}" type="slidenum">
              <a:rPr lang="en-US" smtClean="0"/>
              <a:t>2</a:t>
            </a:fld>
            <a:endParaRPr lang="en-US"/>
          </a:p>
        </p:txBody>
      </p:sp>
    </p:spTree>
    <p:extLst>
      <p:ext uri="{BB962C8B-B14F-4D97-AF65-F5344CB8AC3E}">
        <p14:creationId xmlns:p14="http://schemas.microsoft.com/office/powerpoint/2010/main" val="1039433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HV – Faculty</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It’s what we want students to do with each other – we have to model behavior</a:t>
            </a:r>
          </a:p>
          <a:p>
            <a:endParaRPr lang="en-US" dirty="0" smtClean="0"/>
          </a:p>
          <a:p>
            <a:endParaRPr lang="en-US" dirty="0" smtClean="0"/>
          </a:p>
          <a:p>
            <a:r>
              <a:rPr lang="en-US" dirty="0" smtClean="0"/>
              <a:t>CM – Librarian</a:t>
            </a:r>
          </a:p>
          <a:p>
            <a:pPr marL="171450" indent="-171450">
              <a:buFont typeface="Arial" panose="020B0604020202020204" pitchFamily="34" charset="0"/>
              <a:buChar char="•"/>
            </a:pPr>
            <a:r>
              <a:rPr lang="en-US" dirty="0" smtClean="0"/>
              <a:t>Anticipates needs - H</a:t>
            </a:r>
            <a:r>
              <a:rPr lang="en-US" sz="1200" b="0" i="0" u="none" strike="noStrike" kern="1200" dirty="0" smtClean="0">
                <a:solidFill>
                  <a:schemeClr val="tx1"/>
                </a:solidFill>
                <a:effectLst/>
                <a:latin typeface="+mn-lt"/>
                <a:ea typeface="+mn-ea"/>
                <a:cs typeface="+mn-cs"/>
              </a:rPr>
              <a:t>elps a professor anticipate their students’ level of familiarity with research techniques</a:t>
            </a:r>
          </a:p>
          <a:p>
            <a:pPr marL="171450" indent="-171450">
              <a:buFont typeface="Arial" panose="020B0604020202020204" pitchFamily="34" charset="0"/>
              <a:buChar char="•"/>
            </a:pPr>
            <a:r>
              <a:rPr lang="en-US" sz="1200" b="0" i="0" u="none" strike="noStrike" kern="1200" dirty="0" smtClean="0">
                <a:solidFill>
                  <a:schemeClr val="tx1"/>
                </a:solidFill>
                <a:effectLst/>
                <a:latin typeface="+mn-lt"/>
                <a:ea typeface="+mn-ea"/>
                <a:cs typeface="+mn-cs"/>
              </a:rPr>
              <a:t>Engages</a:t>
            </a:r>
            <a:r>
              <a:rPr lang="en-US" sz="1200" b="0" i="0" u="none" strike="noStrike" kern="1200" baseline="0" dirty="0" smtClean="0">
                <a:solidFill>
                  <a:schemeClr val="tx1"/>
                </a:solidFill>
                <a:effectLst/>
                <a:latin typeface="+mn-lt"/>
                <a:ea typeface="+mn-ea"/>
                <a:cs typeface="+mn-cs"/>
              </a:rPr>
              <a:t> in planning and teaching - </a:t>
            </a:r>
            <a:r>
              <a:rPr lang="en-US" sz="1200" b="0" i="0" u="none" strike="noStrike" kern="1200" dirty="0" smtClean="0">
                <a:solidFill>
                  <a:schemeClr val="tx1"/>
                </a:solidFill>
                <a:effectLst/>
                <a:latin typeface="+mn-lt"/>
                <a:ea typeface="+mn-ea"/>
                <a:cs typeface="+mn-cs"/>
              </a:rPr>
              <a:t>recommends relevant resources, and guides students through the process of using those resources efficiently</a:t>
            </a:r>
          </a:p>
          <a:p>
            <a:pPr marL="171450" indent="-171450">
              <a:buFont typeface="Arial" panose="020B0604020202020204" pitchFamily="34" charset="0"/>
              <a:buChar char="•"/>
            </a:pPr>
            <a:r>
              <a:rPr lang="en-US" sz="1200" b="0" i="0" u="none" strike="noStrike" kern="1200" dirty="0" smtClean="0">
                <a:solidFill>
                  <a:schemeClr val="tx1"/>
                </a:solidFill>
                <a:effectLst/>
                <a:latin typeface="+mn-lt"/>
                <a:ea typeface="+mn-ea"/>
                <a:cs typeface="+mn-cs"/>
              </a:rPr>
              <a:t>Seeks feedback – Notes</a:t>
            </a:r>
            <a:r>
              <a:rPr lang="en-US" sz="1200" b="0" i="0" u="none" strike="noStrike" kern="1200" baseline="0" dirty="0" smtClean="0">
                <a:solidFill>
                  <a:schemeClr val="tx1"/>
                </a:solidFill>
                <a:effectLst/>
                <a:latin typeface="+mn-lt"/>
                <a:ea typeface="+mn-ea"/>
                <a:cs typeface="+mn-cs"/>
              </a:rPr>
              <a:t> what went well and what should be adjusted next time</a:t>
            </a:r>
          </a:p>
          <a:p>
            <a:pPr marL="171450" indent="-171450">
              <a:buFont typeface="Arial" panose="020B0604020202020204" pitchFamily="34" charset="0"/>
              <a:buChar char="•"/>
            </a:pPr>
            <a:endParaRPr lang="en-US" sz="1200" b="0" i="0" u="none" strike="noStrike" kern="1200" baseline="0" dirty="0" smtClean="0">
              <a:solidFill>
                <a:schemeClr val="tx1"/>
              </a:solidFill>
              <a:effectLst/>
              <a:latin typeface="+mn-lt"/>
              <a:ea typeface="+mn-ea"/>
              <a:cs typeface="+mn-cs"/>
            </a:endParaRPr>
          </a:p>
          <a:p>
            <a:pPr marL="0" marR="0" lvl="1"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400" dirty="0" smtClean="0"/>
              <a:t>Foot note: It works!</a:t>
            </a:r>
          </a:p>
          <a:p>
            <a:pPr rtl="0"/>
            <a:r>
              <a:rPr lang="en-US" sz="2400" dirty="0" smtClean="0"/>
              <a:t>[</a:t>
            </a:r>
            <a:r>
              <a:rPr lang="en-US" sz="1200" b="0" i="0" u="none" strike="noStrike" kern="1200" dirty="0" smtClean="0">
                <a:solidFill>
                  <a:schemeClr val="tx1"/>
                </a:solidFill>
                <a:effectLst/>
                <a:latin typeface="+mn-lt"/>
                <a:ea typeface="+mn-ea"/>
                <a:cs typeface="+mn-cs"/>
              </a:rPr>
              <a:t>Numerous papers demonstrate the full spectrum of reasons why course integration is worthwhile. Stevens and Campbell have documented how course-related library instruction can help students put together a compelling research proposal for an introductory-level political science course (2008). In an advanced-level agricultural economics course, library instruction can give students the tools they need to apply theoretical concepts to real-world problems (Dugan &amp; Fulton, 2012). Even at the graduate level, course-related library instruction remains valuable; as </a:t>
            </a:r>
            <a:r>
              <a:rPr lang="en-US" sz="1200" b="0" i="0" u="none" strike="noStrike" kern="1200" dirty="0" err="1" smtClean="0">
                <a:solidFill>
                  <a:schemeClr val="tx1"/>
                </a:solidFill>
                <a:effectLst/>
                <a:latin typeface="+mn-lt"/>
                <a:ea typeface="+mn-ea"/>
                <a:cs typeface="+mn-cs"/>
              </a:rPr>
              <a:t>Matthies</a:t>
            </a:r>
            <a:r>
              <a:rPr lang="en-US" sz="1200" b="0" i="0" u="none" strike="noStrike" kern="1200" dirty="0" smtClean="0">
                <a:solidFill>
                  <a:schemeClr val="tx1"/>
                </a:solidFill>
                <a:effectLst/>
                <a:latin typeface="+mn-lt"/>
                <a:ea typeface="+mn-ea"/>
                <a:cs typeface="+mn-cs"/>
              </a:rPr>
              <a:t> explains, learning how to locate, evaluate and integrate sources from library databases is an essential component of an assignment that asks students to make a thorough comparison of two different businesses (2004). [also could cite Freeman &amp; Lynd-Balta, intro-level bio class at small liberal arts class, 2010]</a:t>
            </a:r>
            <a:r>
              <a:rPr lang="en-US" sz="1200" dirty="0" smtClean="0"/>
              <a:t>]</a:t>
            </a:r>
          </a:p>
          <a:p>
            <a:pPr marL="0" indent="0">
              <a:buFont typeface="Arial" panose="020B0604020202020204" pitchFamily="34" charset="0"/>
              <a:buNone/>
            </a:pPr>
            <a:endParaRPr lang="en-US" dirty="0" smtClean="0"/>
          </a:p>
          <a:p>
            <a:r>
              <a:rPr lang="en-US" dirty="0" smtClean="0"/>
              <a:t>	</a:t>
            </a:r>
          </a:p>
        </p:txBody>
      </p:sp>
      <p:sp>
        <p:nvSpPr>
          <p:cNvPr id="4" name="Slide Number Placeholder 3"/>
          <p:cNvSpPr>
            <a:spLocks noGrp="1"/>
          </p:cNvSpPr>
          <p:nvPr>
            <p:ph type="sldNum" sz="quarter" idx="10"/>
          </p:nvPr>
        </p:nvSpPr>
        <p:spPr/>
        <p:txBody>
          <a:bodyPr/>
          <a:lstStyle/>
          <a:p>
            <a:fld id="{7EE55BCC-3E53-6147-8D18-5EB638F69A32}" type="slidenum">
              <a:rPr lang="en-US" smtClean="0"/>
              <a:t>3</a:t>
            </a:fld>
            <a:endParaRPr lang="en-US"/>
          </a:p>
        </p:txBody>
      </p:sp>
    </p:spTree>
    <p:extLst>
      <p:ext uri="{BB962C8B-B14F-4D97-AF65-F5344CB8AC3E}">
        <p14:creationId xmlns:p14="http://schemas.microsoft.com/office/powerpoint/2010/main" val="1022978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smtClean="0">
                <a:solidFill>
                  <a:schemeClr val="tx1"/>
                </a:solidFill>
                <a:effectLst/>
                <a:latin typeface="+mn-lt"/>
                <a:ea typeface="+mn-ea"/>
                <a:cs typeface="+mn-cs"/>
              </a:rPr>
              <a:t>CM</a:t>
            </a:r>
          </a:p>
          <a:p>
            <a:pPr marL="171450" indent="-171450">
              <a:buFont typeface="Arial" panose="020B0604020202020204" pitchFamily="34" charset="0"/>
              <a:buChar char="•"/>
            </a:pPr>
            <a:r>
              <a:rPr lang="en-US" sz="1200" b="0" i="0" u="none" strike="noStrike" kern="1200" dirty="0" smtClean="0">
                <a:solidFill>
                  <a:schemeClr val="tx1"/>
                </a:solidFill>
                <a:effectLst/>
                <a:latin typeface="+mn-lt"/>
                <a:ea typeface="+mn-ea"/>
                <a:cs typeface="+mn-cs"/>
              </a:rPr>
              <a:t>“Information Literacy” - In some circles, it’s well-established that undergraduates struggle with the finer points of academic research. Academic librarians have been discussing students’ proficiency with finding, evaluating and using information since even before these skills were given the name of “information literacy” in 1989 by the Association of College and Research Libraries. (“</a:t>
            </a:r>
            <a:r>
              <a:rPr lang="en-US" sz="1200" b="0" i="0" u="sng" strike="noStrike" kern="1200" dirty="0" smtClean="0">
                <a:solidFill>
                  <a:schemeClr val="tx1"/>
                </a:solidFill>
                <a:effectLst/>
                <a:latin typeface="+mn-lt"/>
                <a:ea typeface="+mn-ea"/>
                <a:cs typeface="+mn-cs"/>
                <a:hlinkClick r:id="rId3"/>
              </a:rPr>
              <a:t>Presidential Committee on Information Literacy: Final Report</a:t>
            </a:r>
            <a:r>
              <a:rPr lang="en-US" sz="1200" b="0" i="0" u="none" strike="noStrike" kern="1200" dirty="0" smtClean="0">
                <a:solidFill>
                  <a:schemeClr val="tx1"/>
                </a:solidFill>
                <a:effectLst/>
                <a:latin typeface="+mn-lt"/>
                <a:ea typeface="+mn-ea"/>
                <a:cs typeface="+mn-cs"/>
              </a:rPr>
              <a:t>,” 1989). </a:t>
            </a:r>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Google ≠ </a:t>
            </a:r>
            <a:r>
              <a:rPr lang="en-US" dirty="0" err="1" smtClean="0"/>
              <a:t>PsycINFO</a:t>
            </a:r>
            <a:r>
              <a:rPr lang="en-US" dirty="0" smtClean="0"/>
              <a:t> </a:t>
            </a:r>
            <a:r>
              <a:rPr lang="en-US" baseline="0" dirty="0" smtClean="0"/>
              <a:t> - (or, MLA, or any vehicle through which researchers find peer-reviewed, relevant literature). </a:t>
            </a:r>
            <a:r>
              <a:rPr lang="en-US" sz="1200" b="0" i="0" u="none" strike="noStrike" kern="1200" dirty="0" smtClean="0">
                <a:solidFill>
                  <a:schemeClr val="tx1"/>
                </a:solidFill>
                <a:effectLst/>
                <a:latin typeface="+mn-lt"/>
                <a:ea typeface="+mn-ea"/>
                <a:cs typeface="+mn-cs"/>
              </a:rPr>
              <a:t>Students repeatedly overestimate their own ability to perform academic research effectively [insert citations]. As a result, faculty may conclude that their guesses about students’ research experience are accurate.</a:t>
            </a:r>
          </a:p>
          <a:p>
            <a:pPr marL="171450" indent="-171450">
              <a:buFont typeface="Arial" panose="020B0604020202020204" pitchFamily="34" charset="0"/>
              <a:buChar char="•"/>
            </a:pPr>
            <a:r>
              <a:rPr lang="en-US" sz="1200" b="0" i="0" u="none" strike="noStrike" kern="1200" dirty="0" smtClean="0">
                <a:solidFill>
                  <a:schemeClr val="tx1"/>
                </a:solidFill>
                <a:effectLst/>
                <a:latin typeface="+mn-lt"/>
                <a:ea typeface="+mn-ea"/>
                <a:cs typeface="+mn-cs"/>
              </a:rPr>
              <a:t>Calls for collaboration - For just as many years, librarians and faculty have called for more collaborative teaching in order to help students become information-literate. In her study on the development of effective learning programs, Ruth Ivey extracted four key ingredients of successful faculty-librarian collaborations: shared goals, trust, competence, and communication. (Ivey, 2003)  Whether these ingredients exist to a greater or a lesser extent will determine the quality of the end product. When two people work together, communication habits become familiar. If competence is demonstrated then trust can be established, and future collaboration becomes easier.</a:t>
            </a:r>
            <a:endParaRPr lang="en-US" baseline="0" dirty="0" smtClean="0"/>
          </a:p>
        </p:txBody>
      </p:sp>
      <p:sp>
        <p:nvSpPr>
          <p:cNvPr id="4" name="Slide Number Placeholder 3"/>
          <p:cNvSpPr>
            <a:spLocks noGrp="1"/>
          </p:cNvSpPr>
          <p:nvPr>
            <p:ph type="sldNum" sz="quarter" idx="10"/>
          </p:nvPr>
        </p:nvSpPr>
        <p:spPr/>
        <p:txBody>
          <a:bodyPr/>
          <a:lstStyle/>
          <a:p>
            <a:fld id="{7EE55BCC-3E53-6147-8D18-5EB638F69A32}" type="slidenum">
              <a:rPr lang="en-US" smtClean="0"/>
              <a:t>4</a:t>
            </a:fld>
            <a:endParaRPr lang="en-US"/>
          </a:p>
        </p:txBody>
      </p:sp>
    </p:spTree>
    <p:extLst>
      <p:ext uri="{BB962C8B-B14F-4D97-AF65-F5344CB8AC3E}">
        <p14:creationId xmlns:p14="http://schemas.microsoft.com/office/powerpoint/2010/main" val="346418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effectLst/>
                <a:latin typeface="+mn-lt"/>
                <a:ea typeface="+mn-ea"/>
                <a:cs typeface="+mn-cs"/>
              </a:rPr>
              <a:t>How to find books: </a:t>
            </a:r>
          </a:p>
          <a:p>
            <a:pPr marL="171450" indent="-171450">
              <a:buFont typeface="Arial" panose="020B0604020202020204" pitchFamily="34" charset="0"/>
              <a:buChar char="•"/>
            </a:pPr>
            <a:r>
              <a:rPr lang="en-US" sz="1200" b="0" i="0" u="none" strike="noStrike" kern="1200" dirty="0" smtClean="0">
                <a:solidFill>
                  <a:schemeClr val="tx1"/>
                </a:solidFill>
                <a:effectLst/>
                <a:latin typeface="+mn-lt"/>
                <a:ea typeface="+mn-ea"/>
                <a:cs typeface="+mn-cs"/>
              </a:rPr>
              <a:t>At the end of the first session, the students were asked a few questions in order to help them reflect and absorb what they had learned.  Many students were glad to know how to reach a librarian, search electronic resources, obtain books from other libraries, and get help with citing sources. This was good news. </a:t>
            </a:r>
          </a:p>
          <a:p>
            <a:pPr marL="171450" indent="-171450">
              <a:buFont typeface="Arial" panose="020B0604020202020204" pitchFamily="34" charset="0"/>
              <a:buChar char="•"/>
            </a:pPr>
            <a:r>
              <a:rPr lang="en-US" sz="1200" b="0" i="0" u="none" strike="noStrike" kern="1200" dirty="0" smtClean="0">
                <a:solidFill>
                  <a:schemeClr val="tx1"/>
                </a:solidFill>
                <a:effectLst/>
                <a:latin typeface="+mn-lt"/>
                <a:ea typeface="+mn-ea"/>
                <a:cs typeface="+mn-cs"/>
              </a:rPr>
              <a:t>The surprise came in response to an open-ended question that asked the students what else they wanted to learn.  Unprompted and without prior group discussion, more than half of the students said they wanted to know how to find a book on the shelf. </a:t>
            </a:r>
          </a:p>
          <a:p>
            <a:pPr marL="171450" indent="-171450" rtl="0">
              <a:buFont typeface="Arial" panose="020B0604020202020204" pitchFamily="34" charset="0"/>
              <a:buChar char="•"/>
            </a:pPr>
            <a:r>
              <a:rPr lang="en-US" sz="1200" b="0" i="0" u="none" strike="noStrike" kern="1200" dirty="0" smtClean="0">
                <a:solidFill>
                  <a:schemeClr val="tx1"/>
                </a:solidFill>
                <a:effectLst/>
                <a:latin typeface="+mn-lt"/>
                <a:ea typeface="+mn-ea"/>
                <a:cs typeface="+mn-cs"/>
              </a:rPr>
              <a:t>In the original plan, the second session was to be focused on searching databases and identifying relevant scholarly articles. Because of the students’ comments at the end of the first session, however, a brief book-finding exercise was added to the plan. </a:t>
            </a:r>
          </a:p>
          <a:p>
            <a:pPr marL="171450" indent="-171450" rtl="0">
              <a:buFont typeface="Arial" panose="020B0604020202020204" pitchFamily="34" charset="0"/>
              <a:buChar char="•"/>
            </a:pPr>
            <a:r>
              <a:rPr lang="en-US" sz="1200" b="0" i="0" u="none" strike="noStrike" kern="1200" dirty="0" smtClean="0">
                <a:solidFill>
                  <a:schemeClr val="tx1"/>
                </a:solidFill>
                <a:effectLst/>
                <a:latin typeface="+mn-lt"/>
                <a:ea typeface="+mn-ea"/>
                <a:cs typeface="+mn-cs"/>
              </a:rPr>
              <a:t>As it turned out, the brief book-finding exercise required nearly all of the second session. The failure rate was 100%. Not a single group was able to find a book. The fact that students had some trouble was not surprising. What was surprising was the degree of difficulty that they experienced. </a:t>
            </a:r>
          </a:p>
          <a:p>
            <a:pPr marL="171450" indent="-171450" rtl="0">
              <a:buFont typeface="Arial" panose="020B0604020202020204" pitchFamily="34" charset="0"/>
              <a:buChar char="•"/>
            </a:pPr>
            <a:endParaRPr lang="en-US" sz="1200" b="0" i="0" u="none" strike="noStrike" kern="1200" dirty="0" smtClean="0">
              <a:solidFill>
                <a:schemeClr val="tx1"/>
              </a:solidFill>
              <a:effectLst/>
              <a:latin typeface="+mn-lt"/>
              <a:ea typeface="+mn-ea"/>
              <a:cs typeface="+mn-cs"/>
            </a:endParaRPr>
          </a:p>
          <a:p>
            <a:pPr marL="0" indent="0" rtl="0">
              <a:buFont typeface="Arial" panose="020B0604020202020204" pitchFamily="34" charset="0"/>
              <a:buNone/>
            </a:pPr>
            <a:r>
              <a:rPr lang="en-US" sz="1200" b="0" i="0" u="none" strike="noStrike" kern="1200" dirty="0" smtClean="0">
                <a:solidFill>
                  <a:schemeClr val="tx1"/>
                </a:solidFill>
                <a:effectLst/>
                <a:latin typeface="+mn-lt"/>
                <a:ea typeface="+mn-ea"/>
                <a:cs typeface="+mn-cs"/>
              </a:rPr>
              <a:t>(and more)</a:t>
            </a:r>
          </a:p>
          <a:p>
            <a:pPr marL="171450" indent="-171450" rtl="0">
              <a:buFont typeface="Arial" panose="020B0604020202020204" pitchFamily="34" charset="0"/>
              <a:buChar char="•"/>
            </a:pPr>
            <a:r>
              <a:rPr lang="en-US" sz="1200" b="0" i="0" u="none" strike="noStrike" kern="1200" dirty="0" smtClean="0">
                <a:solidFill>
                  <a:schemeClr val="tx1"/>
                </a:solidFill>
                <a:effectLst/>
                <a:latin typeface="+mn-lt"/>
                <a:ea typeface="+mn-ea"/>
                <a:cs typeface="+mn-cs"/>
              </a:rPr>
              <a:t>The book-finding exercise was worthwhile, but extending it through to completion left only a few minutes for students to explore library databases. We know that students have trouble both with figuring out where to start their research, and with revising their online searches to improve their results. As one student in the class said later on, it’s not hard to search; what’s difficult is finding good sources.  Giving students time to explore library databases was essential, so a third class period was opened up to all the students to do their own research while an expert was nearby.</a:t>
            </a:r>
          </a:p>
          <a:p>
            <a:pPr marL="171450" indent="-171450" rtl="0">
              <a:buFont typeface="Arial" panose="020B0604020202020204" pitchFamily="34" charset="0"/>
              <a:buChar char="•"/>
            </a:pPr>
            <a:endParaRPr lang="en-US" sz="1200" b="0" i="0" u="none" strike="noStrike" kern="1200" dirty="0" smtClean="0">
              <a:solidFill>
                <a:schemeClr val="tx1"/>
              </a:solidFill>
              <a:effectLst/>
              <a:latin typeface="+mn-lt"/>
              <a:ea typeface="+mn-ea"/>
              <a:cs typeface="+mn-cs"/>
            </a:endParaRPr>
          </a:p>
          <a:p>
            <a:pPr marL="0" indent="0" rtl="0">
              <a:buFont typeface="Arial" panose="020B0604020202020204" pitchFamily="34" charset="0"/>
              <a:buNone/>
            </a:pPr>
            <a:r>
              <a:rPr lang="en-US" sz="1200" b="0" i="0" u="none" strike="noStrike" kern="1200" dirty="0" smtClean="0">
                <a:solidFill>
                  <a:schemeClr val="tx1"/>
                </a:solidFill>
                <a:effectLst/>
                <a:latin typeface="+mn-lt"/>
                <a:ea typeface="+mn-ea"/>
                <a:cs typeface="+mn-cs"/>
              </a:rPr>
              <a:t>Results</a:t>
            </a:r>
          </a:p>
          <a:p>
            <a:pPr marL="171450" indent="-171450" rtl="0">
              <a:buFont typeface="Arial" panose="020B0604020202020204" pitchFamily="34" charset="0"/>
              <a:buChar char="•"/>
            </a:pPr>
            <a:r>
              <a:rPr lang="en-US" sz="1200" b="0" i="0" u="none" strike="noStrike" kern="1200" dirty="0" smtClean="0">
                <a:solidFill>
                  <a:schemeClr val="tx1"/>
                </a:solidFill>
                <a:effectLst/>
                <a:latin typeface="+mn-lt"/>
                <a:ea typeface="+mn-ea"/>
                <a:cs typeface="+mn-cs"/>
              </a:rPr>
              <a:t>The effectiveness of the library instruction was assessed through classroom observation, evaluation of student work, and a survey at the end of the semester. The findings have, once again, inspired this team to make additional changes in future collaborations.</a:t>
            </a:r>
          </a:p>
          <a:p>
            <a:pPr marL="171450" indent="-171450" rtl="0">
              <a:buFont typeface="Arial" panose="020B0604020202020204" pitchFamily="34" charset="0"/>
              <a:buChar char="•"/>
            </a:pPr>
            <a:r>
              <a:rPr lang="en-US" sz="1200" b="0" i="0" u="none" strike="noStrike" kern="1200" dirty="0" smtClean="0">
                <a:solidFill>
                  <a:schemeClr val="tx1"/>
                </a:solidFill>
                <a:effectLst/>
                <a:latin typeface="+mn-lt"/>
                <a:ea typeface="+mn-ea"/>
                <a:cs typeface="+mn-cs"/>
              </a:rPr>
              <a:t>During the workshops, the students learned by doing. This type of instruction allowed an assessment of the finer points of the students’ understanding that was almost anthropological in nature.  In the book-finding exercise, for example, by following the students to the shelf, the librarian was able to see how students were interpreting call numbers and talk them through their areas of difficulty. </a:t>
            </a:r>
          </a:p>
          <a:p>
            <a:pPr marL="171450" indent="-171450" rtl="0">
              <a:buFont typeface="Arial" panose="020B0604020202020204" pitchFamily="34" charset="0"/>
              <a:buChar char="•"/>
            </a:pPr>
            <a:r>
              <a:rPr lang="en-US" sz="1200" b="0" i="0" u="none" strike="noStrike" kern="1200" dirty="0" smtClean="0">
                <a:solidFill>
                  <a:schemeClr val="tx1"/>
                </a:solidFill>
                <a:effectLst/>
                <a:latin typeface="+mn-lt"/>
                <a:ea typeface="+mn-ea"/>
                <a:cs typeface="+mn-cs"/>
              </a:rPr>
              <a:t>The instructors also observed the students as they taught one another. When students use their own language to describe new concepts, they are able to position the concepts appropriately within their own information ecosystems. This type of instruction also opens a window of assessment for instructors. In the academic integrity exercise, for example, the instructors heard one group of students move from certainty to uncertainty regarding when it’s necessary to cite a source. </a:t>
            </a:r>
          </a:p>
          <a:p>
            <a:pPr marL="171450" indent="-171450" rtl="0">
              <a:buFont typeface="Arial" panose="020B0604020202020204" pitchFamily="34" charset="0"/>
              <a:buChar char="•"/>
            </a:pPr>
            <a:r>
              <a:rPr lang="en-US" sz="1200" b="0" i="0" u="none" strike="noStrike" kern="1200" dirty="0" smtClean="0">
                <a:solidFill>
                  <a:schemeClr val="tx1"/>
                </a:solidFill>
                <a:effectLst/>
                <a:latin typeface="+mn-lt"/>
                <a:ea typeface="+mn-ea"/>
                <a:cs typeface="+mn-cs"/>
              </a:rPr>
              <a:t>At the end of the semester, we asked the students a few questions in a survey to help us gauge their comfort level with the skills we had hoped they would learn.  Because we didn’t poll them at the beginning of the semester, it’s difficult to draw strong conclusions regarding the effectiveness of our instruction. However, we were encouraged to see that only 2 out of 13 respondents reported that finding books still was difficult. </a:t>
            </a:r>
          </a:p>
          <a:p>
            <a:pPr marL="171450" indent="-171450" rtl="0">
              <a:buFont typeface="Arial" panose="020B0604020202020204" pitchFamily="34" charset="0"/>
              <a:buChar char="•"/>
            </a:pPr>
            <a:r>
              <a:rPr lang="en-US" sz="1200" b="0" i="0" u="none" strike="noStrike" kern="1200" dirty="0" smtClean="0">
                <a:solidFill>
                  <a:schemeClr val="tx1"/>
                </a:solidFill>
                <a:effectLst/>
                <a:latin typeface="+mn-lt"/>
                <a:ea typeface="+mn-ea"/>
                <a:cs typeface="+mn-cs"/>
              </a:rPr>
              <a:t>Hector: Observed more</a:t>
            </a:r>
            <a:r>
              <a:rPr lang="en-US" sz="1200" b="0" i="0" u="none" strike="noStrike" kern="1200" baseline="0" dirty="0" smtClean="0">
                <a:solidFill>
                  <a:schemeClr val="tx1"/>
                </a:solidFill>
                <a:effectLst/>
                <a:latin typeface="+mn-lt"/>
                <a:ea typeface="+mn-ea"/>
                <a:cs typeface="+mn-cs"/>
              </a:rPr>
              <a:t> confidence among students when they were asked to look for one additional source. Papers were better.</a:t>
            </a:r>
            <a:endParaRPr lang="en-US" sz="1200" b="0" i="0" u="none" strike="noStrike"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EE55BCC-3E53-6147-8D18-5EB638F69A32}" type="slidenum">
              <a:rPr lang="en-US" smtClean="0"/>
              <a:t>5</a:t>
            </a:fld>
            <a:endParaRPr lang="en-US"/>
          </a:p>
        </p:txBody>
      </p:sp>
    </p:spTree>
    <p:extLst>
      <p:ext uri="{BB962C8B-B14F-4D97-AF65-F5344CB8AC3E}">
        <p14:creationId xmlns:p14="http://schemas.microsoft.com/office/powerpoint/2010/main" val="696725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thought we’d reflect,</a:t>
            </a:r>
            <a:r>
              <a:rPr lang="en-US" baseline="0" dirty="0" smtClean="0"/>
              <a:t> each of us, on what we’ve been doing … </a:t>
            </a:r>
            <a:endParaRPr lang="en-US" dirty="0"/>
          </a:p>
        </p:txBody>
      </p:sp>
      <p:sp>
        <p:nvSpPr>
          <p:cNvPr id="4" name="Slide Number Placeholder 3"/>
          <p:cNvSpPr>
            <a:spLocks noGrp="1"/>
          </p:cNvSpPr>
          <p:nvPr>
            <p:ph type="sldNum" sz="quarter" idx="10"/>
          </p:nvPr>
        </p:nvSpPr>
        <p:spPr/>
        <p:txBody>
          <a:bodyPr/>
          <a:lstStyle/>
          <a:p>
            <a:fld id="{7EE55BCC-3E53-6147-8D18-5EB638F69A32}" type="slidenum">
              <a:rPr lang="en-US" smtClean="0"/>
              <a:t>6</a:t>
            </a:fld>
            <a:endParaRPr lang="en-US"/>
          </a:p>
        </p:txBody>
      </p:sp>
    </p:spTree>
    <p:extLst>
      <p:ext uri="{BB962C8B-B14F-4D97-AF65-F5344CB8AC3E}">
        <p14:creationId xmlns:p14="http://schemas.microsoft.com/office/powerpoint/2010/main" val="393433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a:t>
            </a:r>
            <a:r>
              <a:rPr lang="en-US" smtClean="0"/>
              <a:t>is for</a:t>
            </a:r>
            <a:r>
              <a:rPr lang="en-US" baseline="0" smtClean="0"/>
              <a:t> you …. </a:t>
            </a:r>
            <a:endParaRPr lang="en-US"/>
          </a:p>
        </p:txBody>
      </p:sp>
      <p:sp>
        <p:nvSpPr>
          <p:cNvPr id="4" name="Slide Number Placeholder 3"/>
          <p:cNvSpPr>
            <a:spLocks noGrp="1"/>
          </p:cNvSpPr>
          <p:nvPr>
            <p:ph type="sldNum" sz="quarter" idx="10"/>
          </p:nvPr>
        </p:nvSpPr>
        <p:spPr/>
        <p:txBody>
          <a:bodyPr/>
          <a:lstStyle/>
          <a:p>
            <a:fld id="{7EE55BCC-3E53-6147-8D18-5EB638F69A32}" type="slidenum">
              <a:rPr lang="en-US" smtClean="0"/>
              <a:t>7</a:t>
            </a:fld>
            <a:endParaRPr lang="en-US"/>
          </a:p>
        </p:txBody>
      </p:sp>
    </p:spTree>
    <p:extLst>
      <p:ext uri="{BB962C8B-B14F-4D97-AF65-F5344CB8AC3E}">
        <p14:creationId xmlns:p14="http://schemas.microsoft.com/office/powerpoint/2010/main" val="21449829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E55BCC-3E53-6147-8D18-5EB638F69A32}" type="slidenum">
              <a:rPr lang="en-US" smtClean="0"/>
              <a:t>9</a:t>
            </a:fld>
            <a:endParaRPr lang="en-US"/>
          </a:p>
        </p:txBody>
      </p:sp>
    </p:spTree>
    <p:extLst>
      <p:ext uri="{BB962C8B-B14F-4D97-AF65-F5344CB8AC3E}">
        <p14:creationId xmlns:p14="http://schemas.microsoft.com/office/powerpoint/2010/main" val="235217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C68035-11EC-BE4C-BD24-5695861E7031}" type="datetimeFigureOut">
              <a:rPr lang="en-US" smtClean="0"/>
              <a:t>8/21/16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F35EEE-BE95-4042-957C-1A9A93E937C3}" type="slidenum">
              <a:rPr lang="en-US" smtClean="0"/>
              <a:t>‹#›</a:t>
            </a:fld>
            <a:endParaRPr lang="en-US"/>
          </a:p>
        </p:txBody>
      </p:sp>
    </p:spTree>
    <p:extLst>
      <p:ext uri="{BB962C8B-B14F-4D97-AF65-F5344CB8AC3E}">
        <p14:creationId xmlns:p14="http://schemas.microsoft.com/office/powerpoint/2010/main" val="2253534710"/>
      </p:ext>
    </p:extLst>
  </p:cSld>
  <p:clrMapOvr>
    <a:masterClrMapping/>
  </p:clrMapOvr>
  <mc:AlternateContent xmlns:mc="http://schemas.openxmlformats.org/markup-compatibility/2006">
    <mc:Choice xmlns:p14="http://schemas.microsoft.com/office/powerpoint/2010/main" Requires="p14">
      <p:transition spd="slow" p14:dur="900">
        <p:fade/>
      </p:transition>
    </mc:Choice>
    <mc:Fallback>
      <p:transition xmlns:p14="http://schemas.microsoft.com/office/powerpoint/2010/mai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C68035-11EC-BE4C-BD24-5695861E7031}" type="datetimeFigureOut">
              <a:rPr lang="en-US" smtClean="0"/>
              <a:t>8/21/16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F35EEE-BE95-4042-957C-1A9A93E937C3}" type="slidenum">
              <a:rPr lang="en-US" smtClean="0"/>
              <a:t>‹#›</a:t>
            </a:fld>
            <a:endParaRPr lang="en-US"/>
          </a:p>
        </p:txBody>
      </p:sp>
    </p:spTree>
    <p:extLst>
      <p:ext uri="{BB962C8B-B14F-4D97-AF65-F5344CB8AC3E}">
        <p14:creationId xmlns:p14="http://schemas.microsoft.com/office/powerpoint/2010/main" val="1504284880"/>
      </p:ext>
    </p:extLst>
  </p:cSld>
  <p:clrMapOvr>
    <a:masterClrMapping/>
  </p:clrMapOvr>
  <mc:AlternateContent xmlns:mc="http://schemas.openxmlformats.org/markup-compatibility/2006">
    <mc:Choice xmlns:p14="http://schemas.microsoft.com/office/powerpoint/2010/main" Requires="p14">
      <p:transition spd="slow" p14:dur="900">
        <p:fade/>
      </p:transition>
    </mc:Choice>
    <mc:Fallback>
      <p:transition xmlns:p14="http://schemas.microsoft.com/office/powerpoint/2010/mai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C68035-11EC-BE4C-BD24-5695861E7031}" type="datetimeFigureOut">
              <a:rPr lang="en-US" smtClean="0"/>
              <a:t>8/21/16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F35EEE-BE95-4042-957C-1A9A93E937C3}" type="slidenum">
              <a:rPr lang="en-US" smtClean="0"/>
              <a:t>‹#›</a:t>
            </a:fld>
            <a:endParaRPr lang="en-US"/>
          </a:p>
        </p:txBody>
      </p:sp>
    </p:spTree>
    <p:extLst>
      <p:ext uri="{BB962C8B-B14F-4D97-AF65-F5344CB8AC3E}">
        <p14:creationId xmlns:p14="http://schemas.microsoft.com/office/powerpoint/2010/main" val="1959901830"/>
      </p:ext>
    </p:extLst>
  </p:cSld>
  <p:clrMapOvr>
    <a:masterClrMapping/>
  </p:clrMapOvr>
  <mc:AlternateContent xmlns:mc="http://schemas.openxmlformats.org/markup-compatibility/2006">
    <mc:Choice xmlns:p14="http://schemas.microsoft.com/office/powerpoint/2010/main" Requires="p14">
      <p:transition spd="slow" p14:dur="900">
        <p:fade/>
      </p:transition>
    </mc:Choice>
    <mc:Fallback>
      <p:transition xmlns:p14="http://schemas.microsoft.com/office/powerpoint/2010/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C68035-11EC-BE4C-BD24-5695861E7031}" type="datetimeFigureOut">
              <a:rPr lang="en-US" smtClean="0"/>
              <a:t>8/21/16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F35EEE-BE95-4042-957C-1A9A93E937C3}" type="slidenum">
              <a:rPr lang="en-US" smtClean="0"/>
              <a:t>‹#›</a:t>
            </a:fld>
            <a:endParaRPr lang="en-US"/>
          </a:p>
        </p:txBody>
      </p:sp>
    </p:spTree>
    <p:extLst>
      <p:ext uri="{BB962C8B-B14F-4D97-AF65-F5344CB8AC3E}">
        <p14:creationId xmlns:p14="http://schemas.microsoft.com/office/powerpoint/2010/main" val="1833365089"/>
      </p:ext>
    </p:extLst>
  </p:cSld>
  <p:clrMapOvr>
    <a:masterClrMapping/>
  </p:clrMapOvr>
  <mc:AlternateContent xmlns:mc="http://schemas.openxmlformats.org/markup-compatibility/2006">
    <mc:Choice xmlns:p14="http://schemas.microsoft.com/office/powerpoint/2010/main" Requires="p14">
      <p:transition spd="slow" p14:dur="900">
        <p:fade/>
      </p:transition>
    </mc:Choice>
    <mc:Fallback>
      <p:transition xmlns:p14="http://schemas.microsoft.com/office/powerpoint/2010/mai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C68035-11EC-BE4C-BD24-5695861E7031}" type="datetimeFigureOut">
              <a:rPr lang="en-US" smtClean="0"/>
              <a:t>8/21/16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F35EEE-BE95-4042-957C-1A9A93E937C3}" type="slidenum">
              <a:rPr lang="en-US" smtClean="0"/>
              <a:t>‹#›</a:t>
            </a:fld>
            <a:endParaRPr lang="en-US"/>
          </a:p>
        </p:txBody>
      </p:sp>
    </p:spTree>
    <p:extLst>
      <p:ext uri="{BB962C8B-B14F-4D97-AF65-F5344CB8AC3E}">
        <p14:creationId xmlns:p14="http://schemas.microsoft.com/office/powerpoint/2010/main" val="1627054786"/>
      </p:ext>
    </p:extLst>
  </p:cSld>
  <p:clrMapOvr>
    <a:masterClrMapping/>
  </p:clrMapOvr>
  <mc:AlternateContent xmlns:mc="http://schemas.openxmlformats.org/markup-compatibility/2006">
    <mc:Choice xmlns:p14="http://schemas.microsoft.com/office/powerpoint/2010/main" Requires="p14">
      <p:transition spd="slow" p14:dur="900">
        <p:fade/>
      </p:transition>
    </mc:Choice>
    <mc:Fallback>
      <p:transition xmlns:p14="http://schemas.microsoft.com/office/powerpoint/2010/mai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C68035-11EC-BE4C-BD24-5695861E7031}" type="datetimeFigureOut">
              <a:rPr lang="en-US" smtClean="0"/>
              <a:t>8/21/16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F35EEE-BE95-4042-957C-1A9A93E937C3}" type="slidenum">
              <a:rPr lang="en-US" smtClean="0"/>
              <a:t>‹#›</a:t>
            </a:fld>
            <a:endParaRPr lang="en-US"/>
          </a:p>
        </p:txBody>
      </p:sp>
    </p:spTree>
    <p:extLst>
      <p:ext uri="{BB962C8B-B14F-4D97-AF65-F5344CB8AC3E}">
        <p14:creationId xmlns:p14="http://schemas.microsoft.com/office/powerpoint/2010/main" val="1808476485"/>
      </p:ext>
    </p:extLst>
  </p:cSld>
  <p:clrMapOvr>
    <a:masterClrMapping/>
  </p:clrMapOvr>
  <mc:AlternateContent xmlns:mc="http://schemas.openxmlformats.org/markup-compatibility/2006">
    <mc:Choice xmlns:p14="http://schemas.microsoft.com/office/powerpoint/2010/main" Requires="p14">
      <p:transition spd="slow" p14:dur="900">
        <p:fade/>
      </p:transition>
    </mc:Choice>
    <mc:Fallback>
      <p:transition xmlns:p14="http://schemas.microsoft.com/office/powerpoint/2010/mai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C68035-11EC-BE4C-BD24-5695861E7031}" type="datetimeFigureOut">
              <a:rPr lang="en-US" smtClean="0"/>
              <a:t>8/21/16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F35EEE-BE95-4042-957C-1A9A93E937C3}" type="slidenum">
              <a:rPr lang="en-US" smtClean="0"/>
              <a:t>‹#›</a:t>
            </a:fld>
            <a:endParaRPr lang="en-US"/>
          </a:p>
        </p:txBody>
      </p:sp>
    </p:spTree>
    <p:extLst>
      <p:ext uri="{BB962C8B-B14F-4D97-AF65-F5344CB8AC3E}">
        <p14:creationId xmlns:p14="http://schemas.microsoft.com/office/powerpoint/2010/main" val="523361889"/>
      </p:ext>
    </p:extLst>
  </p:cSld>
  <p:clrMapOvr>
    <a:masterClrMapping/>
  </p:clrMapOvr>
  <mc:AlternateContent xmlns:mc="http://schemas.openxmlformats.org/markup-compatibility/2006">
    <mc:Choice xmlns:p14="http://schemas.microsoft.com/office/powerpoint/2010/main" Requires="p14">
      <p:transition spd="slow" p14:dur="900">
        <p:fade/>
      </p:transition>
    </mc:Choice>
    <mc:Fallback>
      <p:transition xmlns:p14="http://schemas.microsoft.com/office/powerpoint/2010/mai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C68035-11EC-BE4C-BD24-5695861E7031}" type="datetimeFigureOut">
              <a:rPr lang="en-US" smtClean="0"/>
              <a:t>8/21/16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F35EEE-BE95-4042-957C-1A9A93E937C3}" type="slidenum">
              <a:rPr lang="en-US" smtClean="0"/>
              <a:t>‹#›</a:t>
            </a:fld>
            <a:endParaRPr lang="en-US"/>
          </a:p>
        </p:txBody>
      </p:sp>
    </p:spTree>
    <p:extLst>
      <p:ext uri="{BB962C8B-B14F-4D97-AF65-F5344CB8AC3E}">
        <p14:creationId xmlns:p14="http://schemas.microsoft.com/office/powerpoint/2010/main" val="2809449194"/>
      </p:ext>
    </p:extLst>
  </p:cSld>
  <p:clrMapOvr>
    <a:masterClrMapping/>
  </p:clrMapOvr>
  <mc:AlternateContent xmlns:mc="http://schemas.openxmlformats.org/markup-compatibility/2006">
    <mc:Choice xmlns:p14="http://schemas.microsoft.com/office/powerpoint/2010/main" Requires="p14">
      <p:transition spd="slow" p14:dur="900">
        <p:fade/>
      </p:transition>
    </mc:Choice>
    <mc:Fallback>
      <p:transition xmlns:p14="http://schemas.microsoft.com/office/powerpoint/2010/mai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C68035-11EC-BE4C-BD24-5695861E7031}" type="datetimeFigureOut">
              <a:rPr lang="en-US" smtClean="0"/>
              <a:t>8/21/16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F35EEE-BE95-4042-957C-1A9A93E937C3}" type="slidenum">
              <a:rPr lang="en-US" smtClean="0"/>
              <a:t>‹#›</a:t>
            </a:fld>
            <a:endParaRPr lang="en-US"/>
          </a:p>
        </p:txBody>
      </p:sp>
    </p:spTree>
    <p:extLst>
      <p:ext uri="{BB962C8B-B14F-4D97-AF65-F5344CB8AC3E}">
        <p14:creationId xmlns:p14="http://schemas.microsoft.com/office/powerpoint/2010/main" val="3404928751"/>
      </p:ext>
    </p:extLst>
  </p:cSld>
  <p:clrMapOvr>
    <a:masterClrMapping/>
  </p:clrMapOvr>
  <mc:AlternateContent xmlns:mc="http://schemas.openxmlformats.org/markup-compatibility/2006">
    <mc:Choice xmlns:p14="http://schemas.microsoft.com/office/powerpoint/2010/main" Requires="p14">
      <p:transition spd="slow" p14:dur="900">
        <p:fade/>
      </p:transition>
    </mc:Choice>
    <mc:Fallback>
      <p:transition xmlns:p14="http://schemas.microsoft.com/office/powerpoint/2010/mai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C68035-11EC-BE4C-BD24-5695861E7031}" type="datetimeFigureOut">
              <a:rPr lang="en-US" smtClean="0"/>
              <a:t>8/21/16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F35EEE-BE95-4042-957C-1A9A93E937C3}" type="slidenum">
              <a:rPr lang="en-US" smtClean="0"/>
              <a:t>‹#›</a:t>
            </a:fld>
            <a:endParaRPr lang="en-US"/>
          </a:p>
        </p:txBody>
      </p:sp>
    </p:spTree>
    <p:extLst>
      <p:ext uri="{BB962C8B-B14F-4D97-AF65-F5344CB8AC3E}">
        <p14:creationId xmlns:p14="http://schemas.microsoft.com/office/powerpoint/2010/main" val="447029148"/>
      </p:ext>
    </p:extLst>
  </p:cSld>
  <p:clrMapOvr>
    <a:masterClrMapping/>
  </p:clrMapOvr>
  <mc:AlternateContent xmlns:mc="http://schemas.openxmlformats.org/markup-compatibility/2006">
    <mc:Choice xmlns:p14="http://schemas.microsoft.com/office/powerpoint/2010/main" Requires="p14">
      <p:transition spd="slow" p14:dur="900">
        <p:fade/>
      </p:transition>
    </mc:Choice>
    <mc:Fallback>
      <p:transition xmlns:p14="http://schemas.microsoft.com/office/powerpoint/2010/mai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C68035-11EC-BE4C-BD24-5695861E7031}" type="datetimeFigureOut">
              <a:rPr lang="en-US" smtClean="0"/>
              <a:t>8/21/16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F35EEE-BE95-4042-957C-1A9A93E937C3}" type="slidenum">
              <a:rPr lang="en-US" smtClean="0"/>
              <a:t>‹#›</a:t>
            </a:fld>
            <a:endParaRPr lang="en-US"/>
          </a:p>
        </p:txBody>
      </p:sp>
    </p:spTree>
    <p:extLst>
      <p:ext uri="{BB962C8B-B14F-4D97-AF65-F5344CB8AC3E}">
        <p14:creationId xmlns:p14="http://schemas.microsoft.com/office/powerpoint/2010/main" val="2582309610"/>
      </p:ext>
    </p:extLst>
  </p:cSld>
  <p:clrMapOvr>
    <a:masterClrMapping/>
  </p:clrMapOvr>
  <mc:AlternateContent xmlns:mc="http://schemas.openxmlformats.org/markup-compatibility/2006">
    <mc:Choice xmlns:p14="http://schemas.microsoft.com/office/powerpoint/2010/main" Requires="p14">
      <p:transition spd="slow" p14:dur="900">
        <p:fade/>
      </p:transition>
    </mc:Choice>
    <mc:Fallback>
      <p:transition xmlns:p14="http://schemas.microsoft.com/office/powerpoint/2010/mai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C68035-11EC-BE4C-BD24-5695861E7031}" type="datetimeFigureOut">
              <a:rPr lang="en-US" smtClean="0"/>
              <a:t>8/21/16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F35EEE-BE95-4042-957C-1A9A93E937C3}" type="slidenum">
              <a:rPr lang="en-US" smtClean="0"/>
              <a:t>‹#›</a:t>
            </a:fld>
            <a:endParaRPr lang="en-US"/>
          </a:p>
        </p:txBody>
      </p:sp>
    </p:spTree>
    <p:extLst>
      <p:ext uri="{BB962C8B-B14F-4D97-AF65-F5344CB8AC3E}">
        <p14:creationId xmlns:p14="http://schemas.microsoft.com/office/powerpoint/2010/main" val="2877216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900">
        <p:fade/>
      </p:transition>
    </mc:Choice>
    <mc:Fallback>
      <p:transition xmlns:p14="http://schemas.microsoft.com/office/powerpoint/2010/main" spd="slow">
        <p:fade/>
      </p:transition>
    </mc:Fallback>
  </mc:AlternateConten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81057"/>
            <a:ext cx="7086600" cy="1005143"/>
          </a:xfrm>
        </p:spPr>
        <p:txBody>
          <a:bodyPr>
            <a:noAutofit/>
          </a:bodyPr>
          <a:lstStyle/>
          <a:p>
            <a:endParaRPr lang="en-US" dirty="0"/>
          </a:p>
        </p:txBody>
      </p:sp>
      <p:pic>
        <p:nvPicPr>
          <p:cNvPr id="8" name="Picture 7" descr="Retreat_16PP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258" y="758988"/>
            <a:ext cx="8611585" cy="5178267"/>
          </a:xfrm>
          <a:prstGeom prst="rect">
            <a:avLst/>
          </a:prstGeom>
        </p:spPr>
      </p:pic>
    </p:spTree>
    <p:extLst>
      <p:ext uri="{BB962C8B-B14F-4D97-AF65-F5344CB8AC3E}">
        <p14:creationId xmlns:p14="http://schemas.microsoft.com/office/powerpoint/2010/main" val="3830225407"/>
      </p:ext>
    </p:extLst>
  </p:cSld>
  <p:clrMapOvr>
    <a:masterClrMapping/>
  </p:clrMapOvr>
  <mc:AlternateContent xmlns:mc="http://schemas.openxmlformats.org/markup-compatibility/2006">
    <mc:Choice xmlns:p14="http://schemas.microsoft.com/office/powerpoint/2010/main" Requires="p14">
      <p:transition spd="slow" p14:dur="900">
        <p:fad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3366FF"/>
                </a:solidFill>
              </a:rPr>
              <a:t>Another Set of Eyes: Assumptions</a:t>
            </a:r>
            <a:endParaRPr lang="en-US" b="1" dirty="0">
              <a:solidFill>
                <a:srgbClr val="3366FF"/>
              </a:solidFill>
            </a:endParaRPr>
          </a:p>
        </p:txBody>
      </p:sp>
      <p:sp>
        <p:nvSpPr>
          <p:cNvPr id="3" name="Content Placeholder 2"/>
          <p:cNvSpPr>
            <a:spLocks noGrp="1"/>
          </p:cNvSpPr>
          <p:nvPr>
            <p:ph idx="1"/>
          </p:nvPr>
        </p:nvSpPr>
        <p:spPr/>
        <p:txBody>
          <a:bodyPr>
            <a:normAutofit fontScale="92500" lnSpcReduction="10000"/>
          </a:bodyPr>
          <a:lstStyle/>
          <a:p>
            <a:r>
              <a:rPr lang="en-US" b="1" u="sng" dirty="0" smtClean="0">
                <a:solidFill>
                  <a:srgbClr val="3366FF"/>
                </a:solidFill>
              </a:rPr>
              <a:t>Assumptions: </a:t>
            </a:r>
          </a:p>
          <a:p>
            <a:pPr lvl="1"/>
            <a:r>
              <a:rPr lang="en-US" dirty="0" smtClean="0"/>
              <a:t>Not enough time for content</a:t>
            </a:r>
          </a:p>
          <a:p>
            <a:pPr lvl="1"/>
            <a:r>
              <a:rPr lang="en-US" dirty="0" smtClean="0"/>
              <a:t>It’s an add on – and more work for “me”</a:t>
            </a:r>
          </a:p>
          <a:p>
            <a:pPr lvl="1"/>
            <a:r>
              <a:rPr lang="en-US" dirty="0" smtClean="0"/>
              <a:t>Students will forget what they’ve done</a:t>
            </a:r>
          </a:p>
          <a:p>
            <a:pPr lvl="1"/>
            <a:r>
              <a:rPr lang="en-US" dirty="0" smtClean="0"/>
              <a:t>Students already know how to search</a:t>
            </a:r>
          </a:p>
          <a:p>
            <a:pPr lvl="1"/>
            <a:endParaRPr lang="en-US" dirty="0" smtClean="0"/>
          </a:p>
          <a:p>
            <a:r>
              <a:rPr lang="en-US" b="1" u="sng" dirty="0" smtClean="0">
                <a:solidFill>
                  <a:srgbClr val="3366FF"/>
                </a:solidFill>
              </a:rPr>
              <a:t>Realities: </a:t>
            </a:r>
          </a:p>
          <a:p>
            <a:pPr lvl="1"/>
            <a:r>
              <a:rPr lang="en-US" dirty="0" smtClean="0"/>
              <a:t>Another set of eyes</a:t>
            </a:r>
          </a:p>
          <a:p>
            <a:pPr lvl="1"/>
            <a:r>
              <a:rPr lang="en-US" dirty="0" smtClean="0"/>
              <a:t>Different collection of experiences</a:t>
            </a:r>
          </a:p>
          <a:p>
            <a:pPr lvl="1"/>
            <a:r>
              <a:rPr lang="en-US" dirty="0" smtClean="0"/>
              <a:t>Different perspective</a:t>
            </a:r>
          </a:p>
          <a:p>
            <a:pPr marL="457200" lvl="1" indent="0">
              <a:buNone/>
            </a:pPr>
            <a:endParaRPr lang="en-US" dirty="0" smtClean="0"/>
          </a:p>
        </p:txBody>
      </p:sp>
    </p:spTree>
    <p:extLst>
      <p:ext uri="{BB962C8B-B14F-4D97-AF65-F5344CB8AC3E}">
        <p14:creationId xmlns:p14="http://schemas.microsoft.com/office/powerpoint/2010/main" val="1199762820"/>
      </p:ext>
    </p:extLst>
  </p:cSld>
  <p:clrMapOvr>
    <a:masterClrMapping/>
  </p:clrMapOvr>
  <p:transition xmlns:p14="http://schemas.microsoft.com/office/powerpoint/2010/main" spd="slow">
    <p:fad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3366FF"/>
                </a:solidFill>
              </a:rPr>
              <a:t>Key term: Collaboration</a:t>
            </a:r>
            <a:r>
              <a:rPr lang="en-US" dirty="0" smtClean="0"/>
              <a:t>	</a:t>
            </a:r>
            <a:endParaRPr lang="en-US" dirty="0"/>
          </a:p>
        </p:txBody>
      </p:sp>
      <p:sp>
        <p:nvSpPr>
          <p:cNvPr id="3" name="Content Placeholder 2"/>
          <p:cNvSpPr>
            <a:spLocks noGrp="1"/>
          </p:cNvSpPr>
          <p:nvPr>
            <p:ph idx="1"/>
          </p:nvPr>
        </p:nvSpPr>
        <p:spPr>
          <a:xfrm>
            <a:off x="457200" y="1404833"/>
            <a:ext cx="8229600" cy="5195472"/>
          </a:xfrm>
        </p:spPr>
        <p:txBody>
          <a:bodyPr>
            <a:noAutofit/>
          </a:bodyPr>
          <a:lstStyle/>
          <a:p>
            <a:pPr marL="0" indent="0">
              <a:buNone/>
            </a:pPr>
            <a:r>
              <a:rPr lang="en-US" sz="2600" b="1" dirty="0" smtClean="0">
                <a:solidFill>
                  <a:srgbClr val="3366FF"/>
                </a:solidFill>
              </a:rPr>
              <a:t>Faculty</a:t>
            </a:r>
            <a:endParaRPr lang="en-US" sz="2600" dirty="0"/>
          </a:p>
          <a:p>
            <a:pPr marL="457200" lvl="1" indent="-457200"/>
            <a:r>
              <a:rPr lang="en-US" sz="2600" dirty="0" smtClean="0"/>
              <a:t>Describes goals</a:t>
            </a:r>
          </a:p>
          <a:p>
            <a:pPr marL="457200" lvl="1" indent="-457200"/>
            <a:r>
              <a:rPr lang="en-US" sz="2600" dirty="0" smtClean="0"/>
              <a:t>Engages </a:t>
            </a:r>
            <a:r>
              <a:rPr lang="en-US" sz="2600" dirty="0"/>
              <a:t>in </a:t>
            </a:r>
            <a:r>
              <a:rPr lang="en-US" sz="2600" dirty="0" smtClean="0"/>
              <a:t>planning and teaching</a:t>
            </a:r>
          </a:p>
          <a:p>
            <a:pPr marL="457200" lvl="1" indent="-457200"/>
            <a:r>
              <a:rPr lang="en-US" sz="2600" dirty="0" smtClean="0"/>
              <a:t>Provides feedback</a:t>
            </a:r>
          </a:p>
          <a:p>
            <a:pPr marL="0" lvl="1" indent="0">
              <a:buNone/>
            </a:pPr>
            <a:endParaRPr lang="en-US" sz="2600" dirty="0" smtClean="0"/>
          </a:p>
          <a:p>
            <a:pPr marL="0" indent="0">
              <a:buNone/>
            </a:pPr>
            <a:r>
              <a:rPr lang="en-US" sz="2600" b="1" dirty="0" smtClean="0">
                <a:solidFill>
                  <a:srgbClr val="3366FF"/>
                </a:solidFill>
              </a:rPr>
              <a:t>Librarian</a:t>
            </a:r>
            <a:endParaRPr lang="en-US" sz="2600" dirty="0"/>
          </a:p>
          <a:p>
            <a:pPr marL="457200" lvl="1" indent="-457200"/>
            <a:r>
              <a:rPr lang="en-US" sz="2600" dirty="0" smtClean="0"/>
              <a:t>Anticipates needs</a:t>
            </a:r>
          </a:p>
          <a:p>
            <a:pPr marL="457200" lvl="1" indent="-457200"/>
            <a:r>
              <a:rPr lang="en-US" sz="2600" dirty="0"/>
              <a:t>Engages in planning and teaching</a:t>
            </a:r>
          </a:p>
          <a:p>
            <a:pPr marL="457200" lvl="1" indent="-457200"/>
            <a:r>
              <a:rPr lang="en-US" sz="2600" dirty="0" smtClean="0"/>
              <a:t>Seeks feedback</a:t>
            </a:r>
          </a:p>
        </p:txBody>
      </p:sp>
    </p:spTree>
    <p:extLst>
      <p:ext uri="{BB962C8B-B14F-4D97-AF65-F5344CB8AC3E}">
        <p14:creationId xmlns:p14="http://schemas.microsoft.com/office/powerpoint/2010/main" val="2384066119"/>
      </p:ext>
    </p:extLst>
  </p:cSld>
  <p:clrMapOvr>
    <a:masterClrMapping/>
  </p:clrMapOvr>
  <mc:AlternateContent xmlns:mc="http://schemas.openxmlformats.org/markup-compatibility/2006">
    <mc:Choice xmlns:p14="http://schemas.microsoft.com/office/powerpoint/2010/main" Requires="p14">
      <p:transition spd="slow" p14:dur="900">
        <p:fad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3366FF"/>
                </a:solidFill>
              </a:rPr>
              <a:t>The Library Perspective</a:t>
            </a:r>
            <a:endParaRPr lang="en-US" b="1" dirty="0">
              <a:solidFill>
                <a:srgbClr val="3366FF"/>
              </a:solidFill>
            </a:endParaRPr>
          </a:p>
        </p:txBody>
      </p:sp>
      <p:sp>
        <p:nvSpPr>
          <p:cNvPr id="3" name="Content Placeholder 2"/>
          <p:cNvSpPr>
            <a:spLocks noGrp="1"/>
          </p:cNvSpPr>
          <p:nvPr>
            <p:ph idx="1"/>
          </p:nvPr>
        </p:nvSpPr>
        <p:spPr/>
        <p:txBody>
          <a:bodyPr/>
          <a:lstStyle/>
          <a:p>
            <a:pPr>
              <a:buFontTx/>
              <a:buChar char="-"/>
            </a:pPr>
            <a:r>
              <a:rPr lang="en-US" dirty="0" smtClean="0"/>
              <a:t>“Information Literacy”</a:t>
            </a:r>
          </a:p>
          <a:p>
            <a:pPr>
              <a:buFontTx/>
              <a:buChar char="-"/>
            </a:pPr>
            <a:r>
              <a:rPr lang="en-US" dirty="0" smtClean="0"/>
              <a:t>Google ≠ </a:t>
            </a:r>
            <a:r>
              <a:rPr lang="en-US" dirty="0" err="1" smtClean="0"/>
              <a:t>PsycINFO</a:t>
            </a:r>
            <a:r>
              <a:rPr lang="en-US" dirty="0" smtClean="0"/>
              <a:t> </a:t>
            </a:r>
          </a:p>
          <a:p>
            <a:pPr>
              <a:buFontTx/>
              <a:buChar char="-"/>
            </a:pPr>
            <a:r>
              <a:rPr lang="en-US" dirty="0" smtClean="0"/>
              <a:t>Calls for collaboration</a:t>
            </a:r>
          </a:p>
          <a:p>
            <a:endParaRPr lang="en-US" dirty="0" smtClean="0"/>
          </a:p>
          <a:p>
            <a:endParaRPr lang="en-US" dirty="0"/>
          </a:p>
        </p:txBody>
      </p:sp>
    </p:spTree>
    <p:extLst>
      <p:ext uri="{BB962C8B-B14F-4D97-AF65-F5344CB8AC3E}">
        <p14:creationId xmlns:p14="http://schemas.microsoft.com/office/powerpoint/2010/main" val="2005114010"/>
      </p:ext>
    </p:extLst>
  </p:cSld>
  <p:clrMapOvr>
    <a:masterClrMapping/>
  </p:clrMapOvr>
  <mc:AlternateContent xmlns:mc="http://schemas.openxmlformats.org/markup-compatibility/2006">
    <mc:Choice xmlns:p14="http://schemas.microsoft.com/office/powerpoint/2010/main" Requires="p14">
      <p:transition spd="slow" p14:dur="900">
        <p:fad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3366FF"/>
                </a:solidFill>
              </a:rPr>
              <a:t>Surprises? WE Can </a:t>
            </a:r>
            <a:r>
              <a:rPr lang="en-US" b="1" dirty="0">
                <a:solidFill>
                  <a:srgbClr val="3366FF"/>
                </a:solidFill>
              </a:rPr>
              <a:t>A</a:t>
            </a:r>
            <a:r>
              <a:rPr lang="en-US" b="1" dirty="0" smtClean="0">
                <a:solidFill>
                  <a:srgbClr val="3366FF"/>
                </a:solidFill>
              </a:rPr>
              <a:t>dapt</a:t>
            </a:r>
            <a:endParaRPr lang="en-US" dirty="0"/>
          </a:p>
        </p:txBody>
      </p:sp>
      <p:sp>
        <p:nvSpPr>
          <p:cNvPr id="3" name="Content Placeholder 2"/>
          <p:cNvSpPr>
            <a:spLocks noGrp="1"/>
          </p:cNvSpPr>
          <p:nvPr>
            <p:ph idx="1"/>
          </p:nvPr>
        </p:nvSpPr>
        <p:spPr/>
        <p:txBody>
          <a:bodyPr/>
          <a:lstStyle/>
          <a:p>
            <a:pPr>
              <a:buFontTx/>
              <a:buChar char="-"/>
            </a:pPr>
            <a:r>
              <a:rPr lang="en-US" dirty="0" smtClean="0"/>
              <a:t>How to find books </a:t>
            </a:r>
          </a:p>
          <a:p>
            <a:pPr>
              <a:buFontTx/>
              <a:buChar char="-"/>
            </a:pPr>
            <a:r>
              <a:rPr lang="en-US" dirty="0" smtClean="0"/>
              <a:t>(…and more)</a:t>
            </a:r>
          </a:p>
          <a:p>
            <a:pPr>
              <a:buFontTx/>
              <a:buChar char="-"/>
            </a:pPr>
            <a:r>
              <a:rPr lang="en-US" dirty="0" smtClean="0"/>
              <a:t>Results</a:t>
            </a:r>
          </a:p>
          <a:p>
            <a:pPr marL="0" indent="0">
              <a:buNone/>
            </a:pPr>
            <a:endParaRPr lang="en-US" dirty="0" smtClean="0"/>
          </a:p>
          <a:p>
            <a:pPr>
              <a:buFontTx/>
              <a:buChar char="-"/>
            </a:pPr>
            <a:endParaRPr lang="en-US" dirty="0" smtClean="0"/>
          </a:p>
          <a:p>
            <a:pPr>
              <a:buFontTx/>
              <a:buChar char="-"/>
            </a:pPr>
            <a:endParaRPr lang="en-US" dirty="0"/>
          </a:p>
          <a:p>
            <a:endParaRPr lang="en-US" dirty="0"/>
          </a:p>
          <a:p>
            <a:endParaRPr lang="en-US" dirty="0"/>
          </a:p>
        </p:txBody>
      </p:sp>
      <p:pic>
        <p:nvPicPr>
          <p:cNvPr id="1026" name="Picture 2" descr="C:\Users\cmacfarl\Desktop\How to Read a Call Numbe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73537" y="3461498"/>
            <a:ext cx="4419147" cy="2860608"/>
          </a:xfrm>
          <a:prstGeom prst="rect">
            <a:avLst/>
          </a:prstGeom>
          <a:noFill/>
          <a:ln>
            <a:solidFill>
              <a:schemeClr val="bg1">
                <a:lumMod val="65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1038624"/>
      </p:ext>
    </p:extLst>
  </p:cSld>
  <p:clrMapOvr>
    <a:masterClrMapping/>
  </p:clrMapOvr>
  <mc:AlternateContent xmlns:mc="http://schemas.openxmlformats.org/markup-compatibility/2006">
    <mc:Choice xmlns:p14="http://schemas.microsoft.com/office/powerpoint/2010/main" Requires="p14">
      <p:transition spd="slow" p14:dur="900">
        <p:fad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3366FF"/>
                </a:solidFill>
              </a:rPr>
              <a:t>Takeaways</a:t>
            </a:r>
            <a:endParaRPr lang="en-US" b="1" dirty="0">
              <a:solidFill>
                <a:srgbClr val="3366FF"/>
              </a:solidFill>
            </a:endParaRPr>
          </a:p>
        </p:txBody>
      </p:sp>
      <p:sp>
        <p:nvSpPr>
          <p:cNvPr id="3" name="Content Placeholder 2"/>
          <p:cNvSpPr>
            <a:spLocks noGrp="1"/>
          </p:cNvSpPr>
          <p:nvPr>
            <p:ph idx="1"/>
          </p:nvPr>
        </p:nvSpPr>
        <p:spPr/>
        <p:txBody>
          <a:bodyPr/>
          <a:lstStyle/>
          <a:p>
            <a:pPr marL="0" indent="0">
              <a:buNone/>
            </a:pPr>
            <a:r>
              <a:rPr lang="en-US" b="1" u="sng" dirty="0" smtClean="0">
                <a:solidFill>
                  <a:srgbClr val="3366FF"/>
                </a:solidFill>
              </a:rPr>
              <a:t>Faculty:</a:t>
            </a:r>
          </a:p>
          <a:p>
            <a:pPr>
              <a:buFont typeface="Wingdings" charset="2"/>
              <a:buChar char="ü"/>
            </a:pPr>
            <a:r>
              <a:rPr lang="en-US" dirty="0" smtClean="0"/>
              <a:t>Carrie is another, critical set of eyes, a teacher to students, my teacher too.</a:t>
            </a:r>
          </a:p>
          <a:p>
            <a:pPr>
              <a:buFont typeface="Wingdings" charset="2"/>
              <a:buChar char="ü"/>
            </a:pPr>
            <a:r>
              <a:rPr lang="en-US" dirty="0" smtClean="0"/>
              <a:t>Must have reasons for doing what I do &amp; be able to describe them to Carrie.</a:t>
            </a:r>
          </a:p>
          <a:p>
            <a:pPr>
              <a:buFont typeface="Wingdings" charset="2"/>
              <a:buChar char="ü"/>
            </a:pPr>
            <a:r>
              <a:rPr lang="en-US" dirty="0" smtClean="0"/>
              <a:t>I’m asked to consider the nature of assignments, the role of writing, the role of research and how to assign it – and when.</a:t>
            </a:r>
          </a:p>
          <a:p>
            <a:pPr>
              <a:buFont typeface="Wingdings" charset="2"/>
              <a:buChar char="ü"/>
            </a:pPr>
            <a:endParaRPr lang="en-US" dirty="0"/>
          </a:p>
        </p:txBody>
      </p:sp>
    </p:spTree>
    <p:extLst>
      <p:ext uri="{BB962C8B-B14F-4D97-AF65-F5344CB8AC3E}">
        <p14:creationId xmlns:p14="http://schemas.microsoft.com/office/powerpoint/2010/main" val="3154870617"/>
      </p:ext>
    </p:extLst>
  </p:cSld>
  <p:clrMapOvr>
    <a:masterClrMapping/>
  </p:clrMapOvr>
  <mc:AlternateContent xmlns:mc="http://schemas.openxmlformats.org/markup-compatibility/2006">
    <mc:Choice xmlns:p14="http://schemas.microsoft.com/office/powerpoint/2010/main" Requires="p14">
      <p:transition spd="slow" p14:dur="900">
        <p:fad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3366FF"/>
                </a:solidFill>
              </a:rPr>
              <a:t>Takeaways</a:t>
            </a:r>
            <a:endParaRPr lang="en-US" b="1" dirty="0">
              <a:solidFill>
                <a:srgbClr val="3366FF"/>
              </a:solidFill>
            </a:endParaRPr>
          </a:p>
        </p:txBody>
      </p:sp>
      <p:sp>
        <p:nvSpPr>
          <p:cNvPr id="3" name="Content Placeholder 2"/>
          <p:cNvSpPr>
            <a:spLocks noGrp="1"/>
          </p:cNvSpPr>
          <p:nvPr>
            <p:ph idx="1"/>
          </p:nvPr>
        </p:nvSpPr>
        <p:spPr/>
        <p:txBody>
          <a:bodyPr/>
          <a:lstStyle/>
          <a:p>
            <a:pPr marL="0" indent="0">
              <a:buNone/>
            </a:pPr>
            <a:r>
              <a:rPr lang="en-US" b="1" u="sng" dirty="0" smtClean="0">
                <a:solidFill>
                  <a:srgbClr val="3366FF"/>
                </a:solidFill>
              </a:rPr>
              <a:t>Librarian</a:t>
            </a:r>
            <a:endParaRPr lang="en-US" b="1" u="sng" dirty="0">
              <a:solidFill>
                <a:srgbClr val="3366FF"/>
              </a:solidFill>
            </a:endParaRPr>
          </a:p>
          <a:p>
            <a:pPr>
              <a:buFont typeface="Wingdings" charset="2"/>
              <a:buChar char="ü"/>
            </a:pPr>
            <a:r>
              <a:rPr lang="en-US" dirty="0" smtClean="0"/>
              <a:t>Conversations allow me to develop plans that respond to Hector’s priorities for the class</a:t>
            </a:r>
          </a:p>
          <a:p>
            <a:pPr>
              <a:buFont typeface="Wingdings" charset="2"/>
              <a:buChar char="ü"/>
            </a:pPr>
            <a:r>
              <a:rPr lang="en-US" dirty="0" smtClean="0"/>
              <a:t>Time with students provides opportunity for diagnosis and correction</a:t>
            </a:r>
          </a:p>
          <a:p>
            <a:pPr>
              <a:buFont typeface="Wingdings" charset="2"/>
              <a:buChar char="ü"/>
            </a:pPr>
            <a:r>
              <a:rPr lang="en-US" dirty="0" smtClean="0"/>
              <a:t>Reflection and repetition = improvement </a:t>
            </a:r>
          </a:p>
          <a:p>
            <a:pPr>
              <a:buFont typeface="Wingdings" charset="2"/>
              <a:buChar char="ü"/>
            </a:pPr>
            <a:endParaRPr lang="en-US" dirty="0" smtClean="0"/>
          </a:p>
        </p:txBody>
      </p:sp>
    </p:spTree>
    <p:extLst>
      <p:ext uri="{BB962C8B-B14F-4D97-AF65-F5344CB8AC3E}">
        <p14:creationId xmlns:p14="http://schemas.microsoft.com/office/powerpoint/2010/main" val="4159170115"/>
      </p:ext>
    </p:extLst>
  </p:cSld>
  <p:clrMapOvr>
    <a:masterClrMapping/>
  </p:clrMapOvr>
  <mc:AlternateContent xmlns:mc="http://schemas.openxmlformats.org/markup-compatibility/2006">
    <mc:Choice xmlns:p14="http://schemas.microsoft.com/office/powerpoint/2010/main" Requires="p14">
      <p:transition spd="slow" p14:dur="900">
        <p:fad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3366FF"/>
                </a:solidFill>
              </a:rPr>
              <a:t>Plans, the Fall &amp; Beyond: Student-Centered Approach</a:t>
            </a:r>
            <a:endParaRPr lang="en-US" b="1" dirty="0">
              <a:solidFill>
                <a:srgbClr val="3366FF"/>
              </a:solidFill>
            </a:endParaRPr>
          </a:p>
        </p:txBody>
      </p:sp>
      <p:sp>
        <p:nvSpPr>
          <p:cNvPr id="3" name="Content Placeholder 2"/>
          <p:cNvSpPr>
            <a:spLocks noGrp="1"/>
          </p:cNvSpPr>
          <p:nvPr>
            <p:ph idx="1"/>
          </p:nvPr>
        </p:nvSpPr>
        <p:spPr/>
        <p:txBody>
          <a:bodyPr>
            <a:normAutofit fontScale="92500"/>
          </a:bodyPr>
          <a:lstStyle/>
          <a:p>
            <a:r>
              <a:rPr lang="en-US" dirty="0" smtClean="0"/>
              <a:t>Ask students: </a:t>
            </a:r>
            <a:r>
              <a:rPr lang="en-US" b="1" dirty="0" smtClean="0">
                <a:solidFill>
                  <a:srgbClr val="008000"/>
                </a:solidFill>
              </a:rPr>
              <a:t>What do you want to know?</a:t>
            </a:r>
          </a:p>
          <a:p>
            <a:r>
              <a:rPr lang="en-US" dirty="0" smtClean="0"/>
              <a:t>Inclusion of reflective writing, after writing assignments, focused on the research needs of a subject: </a:t>
            </a:r>
            <a:r>
              <a:rPr lang="en-US" b="1" dirty="0" smtClean="0">
                <a:solidFill>
                  <a:srgbClr val="008000"/>
                </a:solidFill>
              </a:rPr>
              <a:t>What is a subject? What questions do you have about this subject? How did you find answers?, etc…</a:t>
            </a:r>
          </a:p>
          <a:p>
            <a:r>
              <a:rPr lang="en-US" dirty="0" smtClean="0"/>
              <a:t>Additional reflective writing </a:t>
            </a:r>
            <a:r>
              <a:rPr lang="en-US" b="1" dirty="0" smtClean="0">
                <a:solidFill>
                  <a:srgbClr val="008000"/>
                </a:solidFill>
              </a:rPr>
              <a:t>asking students to analyze and describe their research methods</a:t>
            </a:r>
            <a:r>
              <a:rPr lang="en-US" dirty="0" smtClean="0"/>
              <a:t>.</a:t>
            </a:r>
          </a:p>
          <a:p>
            <a:r>
              <a:rPr lang="en-US" b="1" dirty="0" smtClean="0">
                <a:solidFill>
                  <a:srgbClr val="008000"/>
                </a:solidFill>
              </a:rPr>
              <a:t>Plan for ‘unplanned’ library instruction time</a:t>
            </a:r>
            <a:r>
              <a:rPr lang="en-US" dirty="0" smtClean="0"/>
              <a:t>.</a:t>
            </a:r>
            <a:endParaRPr lang="en-US" dirty="0"/>
          </a:p>
        </p:txBody>
      </p:sp>
    </p:spTree>
    <p:extLst>
      <p:ext uri="{BB962C8B-B14F-4D97-AF65-F5344CB8AC3E}">
        <p14:creationId xmlns:p14="http://schemas.microsoft.com/office/powerpoint/2010/main" val="1666939596"/>
      </p:ext>
    </p:extLst>
  </p:cSld>
  <p:clrMapOvr>
    <a:masterClrMapping/>
  </p:clrMapOvr>
  <mc:AlternateContent xmlns:mc="http://schemas.openxmlformats.org/markup-compatibility/2006">
    <mc:Choice xmlns:p14="http://schemas.microsoft.com/office/powerpoint/2010/main" Requires="p14">
      <p:transition spd="slow" p14:dur="900">
        <p:fad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8000"/>
                </a:solidFill>
              </a:rPr>
              <a:t>Questions for Faculty and Librarians</a:t>
            </a:r>
            <a:endParaRPr lang="en-US" b="1" dirty="0">
              <a:solidFill>
                <a:srgbClr val="008000"/>
              </a:solidFill>
            </a:endParaRPr>
          </a:p>
        </p:txBody>
      </p:sp>
      <p:sp>
        <p:nvSpPr>
          <p:cNvPr id="3" name="Content Placeholder 2"/>
          <p:cNvSpPr>
            <a:spLocks noGrp="1"/>
          </p:cNvSpPr>
          <p:nvPr>
            <p:ph idx="1"/>
          </p:nvPr>
        </p:nvSpPr>
        <p:spPr>
          <a:xfrm>
            <a:off x="457200" y="1600201"/>
            <a:ext cx="8229600" cy="4022508"/>
          </a:xfrm>
        </p:spPr>
        <p:txBody>
          <a:bodyPr>
            <a:normAutofit fontScale="70000" lnSpcReduction="20000"/>
          </a:bodyPr>
          <a:lstStyle/>
          <a:p>
            <a:r>
              <a:rPr lang="en-US" dirty="0" smtClean="0"/>
              <a:t>How do we better work together so that the students see the faculty member and the librarian as equal contributors to the course?</a:t>
            </a:r>
          </a:p>
          <a:p>
            <a:r>
              <a:rPr lang="en-US" dirty="0" smtClean="0"/>
              <a:t>How do we work together to advance what we’ve already done?</a:t>
            </a:r>
          </a:p>
          <a:p>
            <a:r>
              <a:rPr lang="en-US" dirty="0" smtClean="0"/>
              <a:t>How do we work together to (a) address the ongoing needs of an always changing student body and (b) to address the ever-changing world of information literacy as new technologies and methods come online?</a:t>
            </a:r>
          </a:p>
          <a:p>
            <a:r>
              <a:rPr lang="en-US" dirty="0" smtClean="0"/>
              <a:t>And, how do we work together to assist students in learning how to work more independently, since this, too, is what is being asked of them – of all of us – by technologies: if you don’t know the answer, go online and find it, seek out your own solutions to technical problems, and so on ..</a:t>
            </a:r>
            <a:endParaRPr lang="en-US" dirty="0"/>
          </a:p>
        </p:txBody>
      </p:sp>
    </p:spTree>
    <p:extLst>
      <p:ext uri="{BB962C8B-B14F-4D97-AF65-F5344CB8AC3E}">
        <p14:creationId xmlns:p14="http://schemas.microsoft.com/office/powerpoint/2010/main" val="4289667715"/>
      </p:ext>
    </p:extLst>
  </p:cSld>
  <p:clrMapOvr>
    <a:masterClrMapping/>
  </p:clrMapOvr>
  <mc:AlternateContent xmlns:mc="http://schemas.openxmlformats.org/markup-compatibility/2006">
    <mc:Choice xmlns:p14="http://schemas.microsoft.com/office/powerpoint/2010/main" Requires="p14">
      <p:transition spd="slow" p14:dur="900">
        <p:fade/>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691</TotalTime>
  <Words>1051</Words>
  <Application>Microsoft Macintosh PowerPoint</Application>
  <PresentationFormat>On-screen Show (4:3)</PresentationFormat>
  <Paragraphs>101</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Another Set of Eyes: Assumptions</vt:lpstr>
      <vt:lpstr>Key term: Collaboration </vt:lpstr>
      <vt:lpstr>The Library Perspective</vt:lpstr>
      <vt:lpstr>Surprises? WE Can Adapt</vt:lpstr>
      <vt:lpstr>Takeaways</vt:lpstr>
      <vt:lpstr>Takeaways</vt:lpstr>
      <vt:lpstr>Plans, the Fall &amp; Beyond: Student-Centered Approach</vt:lpstr>
      <vt:lpstr>Questions for Faculty and Librarians</vt:lpstr>
    </vt:vector>
  </TitlesOfParts>
  <Company>middlebury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Story of Collaborative Planning in Library Instruction: The First Year Seminar &amp; Beyond</dc:title>
  <dc:creator>hector vila</dc:creator>
  <cp:lastModifiedBy>hector vila</cp:lastModifiedBy>
  <cp:revision>30</cp:revision>
  <dcterms:created xsi:type="dcterms:W3CDTF">2016-08-10T20:19:42Z</dcterms:created>
  <dcterms:modified xsi:type="dcterms:W3CDTF">2016-08-21T16:33:37Z</dcterms:modified>
</cp:coreProperties>
</file>