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comments/comment5.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9.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0"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a Wiltshire-Gordon" initials="" lastIdx="1" clrIdx="0"/>
  <p:cmAuthor id="1" name="Lauren Ressler" initials="" lastIdx="7" clrIdx="1"/>
  <p:cmAuthor id="2" name="Jeannie Bartlett" initials="" lastIdx="4" clrIdx="2"/>
  <p:cmAuthor id="3" name="Laura Berry"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8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516D974-6293-4D88-87FF-BB55F57BDB03}">
  <a:tblStyle styleId="{4516D974-6293-4D88-87FF-BB55F57BDB0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idx="1">
    <p:pos x="6000" y="0"/>
    <p:text>ADD YOURSELVES TO THE CREDITS SLIDE!!  It's #32 right now, has lots of red comments on top.</p:text>
  </p:cm>
  <p:cm authorId="2" idx="2">
    <p:pos x="6000" y="100"/>
    <p:text>Thoughts on who/how many of us should actually present?  Jon Isham and Bill McKibben I think we'd be especially glad for your perspective.  Balance of people who have been most involved in divestment versus people who can speak the finance language a bit better?</p:text>
  </p:cm>
</p:cmLst>
</file>

<file path=ppt/comments/comment2.xml><?xml version="1.0" encoding="utf-8"?>
<p:cmLst xmlns:a="http://schemas.openxmlformats.org/drawingml/2006/main" xmlns:r="http://schemas.openxmlformats.org/officeDocument/2006/relationships" xmlns:p="http://schemas.openxmlformats.org/presentationml/2006/main">
  <p:cm authorId="1" idx="7">
    <p:pos x="6000" y="0"/>
    <p:text>Remove this text, replace with a photo of an extraction site or BP oil spill</p:text>
  </p:cm>
</p:cmLst>
</file>

<file path=ppt/comments/comment3.xml><?xml version="1.0" encoding="utf-8"?>
<p:cmLst xmlns:a="http://schemas.openxmlformats.org/drawingml/2006/main" xmlns:r="http://schemas.openxmlformats.org/officeDocument/2006/relationships" xmlns:p="http://schemas.openxmlformats.org/presentationml/2006/main">
  <p:cm authorId="1" idx="6">
    <p:pos x="6000" y="0"/>
    <p:text>This doesn't say anything. The notes would only be relevant to presenter. Is there a photo or graph or table or better written thing we can put here?</p:text>
  </p:cm>
</p:cmLst>
</file>

<file path=ppt/comments/comment4.xml><?xml version="1.0" encoding="utf-8"?>
<p:cmLst xmlns:a="http://schemas.openxmlformats.org/drawingml/2006/main" xmlns:r="http://schemas.openxmlformats.org/officeDocument/2006/relationships" xmlns:p="http://schemas.openxmlformats.org/presentationml/2006/main">
  <p:cm authorId="1" idx="5">
    <p:pos x="6000" y="0"/>
    <p:text>Again, doesn't look like full text, could be solved with formatting. Also unclear how 30% decline clearly links to gov leg or random violence. Better description</p:text>
  </p:cm>
</p:cmLst>
</file>

<file path=ppt/comments/comment5.xml><?xml version="1.0" encoding="utf-8"?>
<p:cmLst xmlns:a="http://schemas.openxmlformats.org/drawingml/2006/main" xmlns:r="http://schemas.openxmlformats.org/officeDocument/2006/relationships" xmlns:p="http://schemas.openxmlformats.org/presentationml/2006/main">
  <p:cm authorId="1" idx="4">
    <p:pos x="6000" y="0"/>
    <p:text>No difference in expected returns = important. Is there a statistic that can support this better?</p:text>
  </p:cm>
</p:cmLst>
</file>

<file path=ppt/comments/comment6.xml><?xml version="1.0" encoding="utf-8"?>
<p:cmLst xmlns:a="http://schemas.openxmlformats.org/drawingml/2006/main" xmlns:r="http://schemas.openxmlformats.org/officeDocument/2006/relationships" xmlns:p="http://schemas.openxmlformats.org/presentationml/2006/main">
  <p:cm authorId="1" idx="3">
    <p:pos x="6000" y="0"/>
    <p:text>Better citations for second bullet point</p:text>
  </p:cm>
</p:cmLst>
</file>

<file path=ppt/comments/comment7.xml><?xml version="1.0" encoding="utf-8"?>
<p:cmLst xmlns:a="http://schemas.openxmlformats.org/drawingml/2006/main" xmlns:r="http://schemas.openxmlformats.org/officeDocument/2006/relationships" xmlns:p="http://schemas.openxmlformats.org/presentationml/2006/main">
  <p:cm authorId="1" idx="2">
    <p:pos x="6000" y="0"/>
    <p:text>Photo of SA divest students?</p:text>
  </p:cm>
</p:cmLst>
</file>

<file path=ppt/comments/comment8.xml><?xml version="1.0" encoding="utf-8"?>
<p:cmLst xmlns:a="http://schemas.openxmlformats.org/drawingml/2006/main" xmlns:r="http://schemas.openxmlformats.org/officeDocument/2006/relationships" xmlns:p="http://schemas.openxmlformats.org/presentationml/2006/main">
  <p:cm authorId="1" idx="1">
    <p:pos x="6000" y="0"/>
    <p:text>Note: Patrick thought this was a somewhat weak argument, how can we bolster this?</p:text>
  </p:cm>
</p:cmLst>
</file>

<file path=ppt/comments/comment9.xml><?xml version="1.0" encoding="utf-8"?>
<p:cmLst xmlns:a="http://schemas.openxmlformats.org/drawingml/2006/main" xmlns:r="http://schemas.openxmlformats.org/officeDocument/2006/relationships" xmlns:p="http://schemas.openxmlformats.org/presentationml/2006/main">
  <p:cm authorId="0" idx="1">
    <p:pos x="6000" y="0"/>
    <p:text>the dates are hard to find because they are not on an axis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88993094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docs.google.com/file/d/0B_HYnvzZ7aNlT1FORW9iM3pQQmc/edit"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araint.org/" TargetMode="External"/><Relationship Id="rId4" Type="http://schemas.openxmlformats.org/officeDocument/2006/relationships/hyperlink" Target="http://daraint.org/climate-vulnerability-monitor/climate-vulnerable-forum/"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Hello everyone, first of all thank you so much for making this time for us to speak to you this morning. We're really excited and grateful to get to share what we as students have learned about divestment and the opportunities we see for Middlebury.</a:t>
            </a:r>
          </a:p>
          <a:p>
            <a:pPr lvl="0" rtl="0">
              <a:buNone/>
            </a:pPr>
            <a:r>
              <a:rPr lang="en"/>
              <a:t>My name’s Jeannie Bartlett.  I’m a sophomore from Western Massachusetts majoring in Environmental Studies with a focus in Conservation Biology, I’m the co-president of the Socially Responsible Investing Club, a member of the Advisory Committee on Socially Responsible Investing, and I first engaged in the possibility of divesting from fossil fuels and weapons at the end of last summer.  </a:t>
            </a:r>
          </a:p>
          <a:p>
            <a:endParaRPr lang="en"/>
          </a:p>
          <a:p>
            <a:endParaRPr lang="en"/>
          </a:p>
          <a:p>
            <a:pPr lvl="0" rtl="0">
              <a:buNone/>
            </a:pPr>
            <a:r>
              <a:rPr lang="en"/>
              <a:t>(we want to take the right direction, Middleground?, intergenerational equity)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believe that the study presented at the the Divestment Panel by Mark Kritzman is not applicable to the Board's decision. His model uses assumptions like restricting the investment universe to 500 stocks. The model also requires equal weight investments for all positions, meaning that divested funds cannot be reinvested in already-held positions. Lastly his model restricts 20% of the investment universe, which is about double the size of the restriction we are discussing. Moreover, our equity portfolio is already significantly underweight in the Energy sector, indicating that our active management thesis already relatively averse to fossil fuel investments. There is also no sensitivity analysis for us to draw inferences on how changes to these inputs would affect the analysis, </a:t>
            </a:r>
            <a:r>
              <a:rPr lang="en" b="1"/>
              <a:t>nor does it mention risk</a:t>
            </a:r>
            <a:r>
              <a:rPr lang="en"/>
              <a:t>"</a:t>
            </a:r>
          </a:p>
          <a:p>
            <a:pPr lvl="0" rtl="0">
              <a:buNone/>
            </a:pPr>
            <a:r>
              <a:rPr lang="en"/>
              <a:t>what about Ruud's other criticisms? TOO MANY CRITICISMS AS IS. leave it or shorten it</a:t>
            </a:r>
          </a:p>
          <a:p>
            <a:endParaRPr lang="en"/>
          </a:p>
          <a:p>
            <a:pPr lvl="0" rtl="0">
              <a:buNone/>
            </a:pPr>
            <a:r>
              <a:rPr lang="en"/>
              <a:t>Even the largest Actuary Association agrees: fossil fuels are a risky investment.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Tracking error: standard deviation of the expected returns versus a benchmark</a:t>
            </a:r>
          </a:p>
          <a:p>
            <a:endParaRPr lang="en"/>
          </a:p>
          <a:p>
            <a:pPr lvl="0" rtl="0">
              <a:buNone/>
            </a:pPr>
            <a:r>
              <a:rPr lang="en"/>
              <a:t>Though it does not report specific numbers, the Aperio study reports that the sensitivity of theoretical return penalty percentage is not significant when looking at non-U.S. equities or expanding for global portfolios</a:t>
            </a:r>
          </a:p>
          <a:p>
            <a:endParaRPr lang="en"/>
          </a:p>
          <a:p>
            <a:pPr lvl="0" rtl="0">
              <a:buNone/>
            </a:pPr>
            <a:r>
              <a:rPr lang="en"/>
              <a:t>don't compare to Kritzman finding that there </a:t>
            </a:r>
            <a:r>
              <a:rPr lang="en" i="1"/>
              <a:t>is</a:t>
            </a:r>
            <a:r>
              <a:rPr lang="en"/>
              <a:t> risk.  Just don't mention him again.</a:t>
            </a:r>
          </a:p>
          <a:p>
            <a:pPr lvl="0" rtl="0">
              <a:buNone/>
            </a:pPr>
            <a:r>
              <a:rPr lang="en"/>
              <a:t>____________</a:t>
            </a:r>
          </a:p>
          <a:p>
            <a:endParaRPr lang="en"/>
          </a:p>
          <a:p>
            <a:pPr lvl="0" rtl="0">
              <a:buNone/>
            </a:pPr>
            <a:r>
              <a:rPr lang="en"/>
              <a:t>THIS DOES NOT ADDRESS WEAPONS MANUFACTURING</a:t>
            </a:r>
          </a:p>
          <a:p>
            <a:pPr lvl="0" rtl="0">
              <a:buNone/>
            </a:pPr>
            <a:r>
              <a:rPr lang="en"/>
              <a:t>--&gt; Connect weapons divestment to "this is who we are"</a:t>
            </a:r>
          </a:p>
          <a:p>
            <a:endParaRPr lang="e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200"/>
              <a:t>According to Investure's December 2012 review of our endowment, 3.6% of our portfolio is invested in fossil fuels and 0.6% is invested in weapons manufacturers. This is the part of our portfolio we believe that Middlebury should divest. We recognize that divesting from these industries would restrict a larger percentage of the investment universe (about 10%), but we believe it is also reasonable to assume that the reason these percentages are so low is that to some extent Investure's activement management strategy recognizes the long-term risks posed by the these industries. </a:t>
            </a:r>
          </a:p>
          <a:p>
            <a:endParaRPr lang="en" sz="1200"/>
          </a:p>
          <a:p>
            <a:pPr lvl="0" rtl="0">
              <a:buNone/>
            </a:pPr>
            <a:r>
              <a:rPr lang="en" sz="1200"/>
              <a:t>Are we investing in fossil fuels companies because we see value in those investments? Is the only purpose of this holding to make sure we our returns more closely trakc those of our peers? I want to be clear that I do not mean to understand the significantly more experienced opinions on our Investment Committee. But as a young analyst, it seems like other industries present better opportunities for long-term investments. </a:t>
            </a:r>
          </a:p>
          <a:p>
            <a:endParaRPr lang="en" sz="1200"/>
          </a:p>
          <a:p>
            <a:endParaRPr lang="e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ctr" rtl="0">
              <a:lnSpc>
                <a:spcPct val="115000"/>
              </a:lnSpc>
              <a:buNone/>
            </a:pPr>
            <a:r>
              <a:rPr lang="en" sz="1600"/>
              <a:t>Legality of Divestment</a:t>
            </a:r>
          </a:p>
          <a:p>
            <a:pPr lvl="0" rtl="0">
              <a:lnSpc>
                <a:spcPct val="115000"/>
              </a:lnSpc>
              <a:buNone/>
            </a:pPr>
            <a:r>
              <a:rPr lang="en" sz="1300"/>
              <a:t> </a:t>
            </a:r>
          </a:p>
          <a:p>
            <a:pPr lvl="0" rtl="0">
              <a:buNone/>
            </a:pPr>
            <a:r>
              <a:rPr lang="en" sz="1300"/>
              <a:t>Some of you may be wondering about the legality of divestment. As fiduciaries of the college's endowment, is it legal to consider non-financial criteria such as ESG in your investment decision-making? And is it legal to divest from the fossil fuel or arms manufacturing industries, which would remove a substantial number of companies from our investment universe? Using the divestment movement in South Africa as a case study, it seems evident that these actions are legal.</a:t>
            </a:r>
          </a:p>
          <a:p>
            <a:pPr lvl="0" rtl="0">
              <a:buNone/>
            </a:pPr>
            <a:r>
              <a:rPr lang="en" sz="1300"/>
              <a:t> </a:t>
            </a:r>
          </a:p>
          <a:p>
            <a:pPr lvl="0" rtl="0">
              <a:buNone/>
            </a:pPr>
            <a:r>
              <a:rPr lang="en" sz="1300"/>
              <a:t>Divestment from South Africa provides a precedent for the legality of restricting an investment universe. The University of Cincinnati Law Review rejected the premise that divestment, by reducing a portfolio's asset diversification, could be challenged in courts as violating fiduciary responsibilities. The legal Comment noted that "the courts give wide discretion to trustee investment decisions," and argued that factors such as political risk could be used as justification for divestment from a corporation or industry. And, as Craig discussed, divestment from these industries is unlikely to substantially increase risk in the first place.</a:t>
            </a:r>
          </a:p>
          <a:p>
            <a:pPr lvl="0" rtl="0">
              <a:buClr>
                <a:srgbClr val="000000"/>
              </a:buClr>
              <a:buSzPct val="84615"/>
              <a:buFont typeface="Arial"/>
              <a:buNone/>
            </a:pPr>
            <a:r>
              <a:rPr lang="en" sz="1300"/>
              <a:t> </a:t>
            </a:r>
          </a:p>
          <a:p>
            <a:pPr lvl="0" rtl="0">
              <a:buClr>
                <a:srgbClr val="000000"/>
              </a:buClr>
              <a:buSzPct val="84615"/>
              <a:buFont typeface="Arial"/>
              <a:buNone/>
            </a:pPr>
            <a:r>
              <a:rPr lang="en" sz="1300"/>
              <a:t>Middlebury’s own divestment from South Africa affirms the point that divestment is legally viable. Middlebury Trustees voted in 1986 to divest from companies with operations in apartheid South Africa, which represented approximately 10% of the College’s holdings at the time. (Note that divesting from the fossil fuel and weapons manufacturing industries would affect less than half of what the South African divestment decision did.) From what we know, no one has legally challenged the Middlebury Trustees on this decision. Divestment is legal.</a:t>
            </a:r>
          </a:p>
          <a:p>
            <a:pPr lvl="0" rtl="0">
              <a:buNone/>
            </a:pPr>
            <a:r>
              <a:rPr lang="en" sz="1300"/>
              <a:t> </a:t>
            </a:r>
          </a:p>
          <a:p>
            <a:pPr lvl="0" rtl="0">
              <a:buNone/>
            </a:pPr>
            <a:r>
              <a:rPr lang="en" sz="1300"/>
              <a:t>Taking a step back, we should reconsider the true meaning of fiduciary responsibility. The UNEP Finance Initiative reports in 2005 and 2009 not only confirm the legality of integrating non-financial considerations into investment decisions, but contend that "ESG issues are a critical consideration for all institutional investors.” The UNEP reports clarify that it is within your role as fiduciaries to take all factors into account.</a:t>
            </a:r>
          </a:p>
          <a:p>
            <a:pPr lvl="0" rtl="0">
              <a:buNone/>
            </a:pPr>
            <a:r>
              <a:rPr lang="en" sz="1300"/>
              <a:t> </a:t>
            </a:r>
          </a:p>
          <a:p>
            <a:pPr lvl="0" rtl="0">
              <a:buNone/>
            </a:pPr>
            <a:r>
              <a:rPr lang="en" sz="1300"/>
              <a:t>This brings us back to Middlebury, its mission statement, and its investment objectives. Fiduciary responsibility for an institution like Middlebury does not mandate maximizing financial returns. This is not the stated purpose of the College, nor should it be the stated purpose of the endowment. The introductory paragraph to the College’s investment objectives itself explains that the endowment’s “earnings support the diverse programs and initiatives of the Middlebury College community in perpetuity." Isn’t it fair to consider that our earnings from investments in fossil fuels and weapons </a:t>
            </a:r>
            <a:r>
              <a:rPr lang="en" sz="1300" i="1"/>
              <a:t>do not</a:t>
            </a:r>
            <a:r>
              <a:rPr lang="en" sz="1300"/>
              <a:t> support the college’s initiatives? Let’s face it: Middlebury’s long-term viability as an influential institution of higher education is predicated on more than just financial returns. Our endowment is meant to support the diverse initiatives of the college, and divesting from fossil fuels and weapons manufacturers will do that.</a:t>
            </a:r>
          </a:p>
          <a:p>
            <a:pPr lvl="0" rtl="0">
              <a:buNone/>
            </a:pPr>
            <a:r>
              <a:rPr lang="en" sz="1300"/>
              <a:t> </a:t>
            </a:r>
          </a:p>
          <a:p>
            <a:pPr lvl="0" rtl="0">
              <a:buNone/>
            </a:pPr>
            <a:r>
              <a:rPr lang="en" sz="1300"/>
              <a:t>In conclusion, Middlebury’s own divestment from South Africa affirms the legality of divestment from fossil fuels and weapons. The political and environmental risks associated with these two industries, which Craig described, provide additional justification. In terms of fiduciary responsibility, the UNEP Finance Initiative suggests that Middlebury’s fiduciaries need to consider ESG issues in their decision-making, and truly support the long-term initiatives and values of the college. Now, Laura and others will discuss what divestment at Middlebury can accomplish.</a:t>
            </a:r>
          </a:p>
          <a:p>
            <a:endParaRPr lang="en"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84615"/>
              <a:buFont typeface="Arial"/>
              <a:buNone/>
            </a:pPr>
            <a:r>
              <a:rPr lang="en" sz="1300" dirty="0"/>
              <a:t> </a:t>
            </a:r>
          </a:p>
          <a:p>
            <a:pPr lvl="0">
              <a:buClr>
                <a:srgbClr val="000000"/>
              </a:buClr>
              <a:buSzPct val="84615"/>
              <a:buFont typeface="Arial"/>
              <a:buNone/>
            </a:pPr>
            <a:r>
              <a:rPr lang="en" sz="1300" dirty="0"/>
              <a:t>Middlebury’s own divestment from South Africa affirms the point that divestment is legally viable. Middlebury Trustees voted in 1986 to divest from companies with operations in apartheid South Africa, which represented approximately 10% of the College’s holdings at the time. (Note that divesting from the fossil fuel and weapons manufacturing industries would affect less than half of what the South African divestment decision did.) From what we know, no one has legally challenged the Middlebury Trustees on this decision. Divestment is legal</a:t>
            </a:r>
            <a:r>
              <a:rPr lang="en" sz="1300" dirty="0" smtClean="0"/>
              <a:t>.</a:t>
            </a:r>
            <a:endParaRPr lang="en-US" sz="1300" dirty="0" smtClean="0"/>
          </a:p>
          <a:p>
            <a:pPr lvl="0">
              <a:buClr>
                <a:srgbClr val="000000"/>
              </a:buClr>
              <a:buSzPct val="84615"/>
              <a:buFont typeface="Arial"/>
              <a:buNone/>
            </a:pPr>
            <a:endParaRPr lang="en-US" sz="1300" dirty="0" smtClean="0"/>
          </a:p>
          <a:p>
            <a:pPr marL="0" marR="0" lvl="0" indent="0" algn="l" defTabSz="457200" rtl="0" eaLnBrk="1" fontAlgn="auto" latinLnBrk="0" hangingPunct="1">
              <a:lnSpc>
                <a:spcPct val="100000"/>
              </a:lnSpc>
              <a:spcBef>
                <a:spcPts val="0"/>
              </a:spcBef>
              <a:spcAft>
                <a:spcPts val="0"/>
              </a:spcAft>
              <a:buClr>
                <a:srgbClr val="000000"/>
              </a:buClr>
              <a:buSzPct val="84615"/>
              <a:buFont typeface="Arial"/>
              <a:buNone/>
              <a:tabLst/>
              <a:defRPr/>
            </a:pPr>
            <a:r>
              <a:rPr lang="en-US" sz="1400" dirty="0" smtClean="0"/>
              <a:t>In comparison </a:t>
            </a:r>
            <a:r>
              <a:rPr lang="en" sz="1400" dirty="0" smtClean="0"/>
              <a:t>to the 4.2% that we currently invest in fossil fuels and weapons manufacturing</a:t>
            </a:r>
          </a:p>
          <a:p>
            <a:pPr lvl="0">
              <a:buClr>
                <a:srgbClr val="000000"/>
              </a:buClr>
              <a:buSzPct val="84615"/>
              <a:buFont typeface="Arial"/>
              <a:buNone/>
            </a:pPr>
            <a:endParaRPr lang="en"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84615"/>
              <a:buFont typeface="Arial"/>
              <a:buNone/>
            </a:pPr>
            <a:r>
              <a:rPr lang="en" sz="1300"/>
              <a:t>Taking a step back, we should reconsider the true meaning of fiduciary responsibility. The UNEP Finance Initiative reports in 2005 and 2009 not only confirm the legality of integrating non-financial considerations into investment decisions, but contend that "ESG issues are a critical consideration for all institutional investors.” The UNEP reports clarify that it is within your role as fiduciaries to take all factors into account.</a:t>
            </a:r>
          </a:p>
          <a:p>
            <a:pPr lvl="0" rtl="0">
              <a:buClr>
                <a:srgbClr val="000000"/>
              </a:buClr>
              <a:buSzPct val="84615"/>
              <a:buFont typeface="Arial"/>
              <a:buNone/>
            </a:pPr>
            <a:r>
              <a:rPr lang="en" sz="1300"/>
              <a:t> </a:t>
            </a:r>
          </a:p>
          <a:p>
            <a:pPr lvl="0" rtl="0">
              <a:buClr>
                <a:srgbClr val="000000"/>
              </a:buClr>
              <a:buSzPct val="84615"/>
              <a:buFont typeface="Arial"/>
              <a:buNone/>
            </a:pPr>
            <a:r>
              <a:rPr lang="en" sz="1300"/>
              <a:t>This brings us back to Middlebury, its mission statement, and its investment objectives. Fiduciary responsibility for an institution like Middlebury does not mandate maximizing financial returns. This is not the stated purpose of the College, nor should it be the stated purpose of the endowment. The introductory paragraph to the College’s investment objectives itself explains that the endowment’s “earnings support the diverse programs and initiatives of the Middlebury College community in perpetuity." Isn’t it fair to consider that our earnings from investments in fossil fuels and weapons </a:t>
            </a:r>
            <a:r>
              <a:rPr lang="en" sz="1300" i="1"/>
              <a:t>do not</a:t>
            </a:r>
            <a:r>
              <a:rPr lang="en" sz="1300"/>
              <a:t> support the college’s initiatives? Let’s face it: Middlebury’s long-term viability as an influential institution of higher education is predicated on more than just financial returns. Our endowment is meant to support the diverse initiatives of the college, and divesting from fossil fuels and weapons manufacturers will do that.</a:t>
            </a:r>
          </a:p>
          <a:p>
            <a:pPr lvl="0" rtl="0">
              <a:buClr>
                <a:srgbClr val="000000"/>
              </a:buClr>
              <a:buSzPct val="84615"/>
              <a:buFont typeface="Arial"/>
              <a:buNone/>
            </a:pPr>
            <a:r>
              <a:rPr lang="en" sz="1300"/>
              <a:t> </a:t>
            </a:r>
          </a:p>
          <a:p>
            <a:pPr lvl="0" rtl="0">
              <a:buClr>
                <a:srgbClr val="000000"/>
              </a:buClr>
              <a:buSzPct val="84615"/>
              <a:buFont typeface="Arial"/>
              <a:buNone/>
            </a:pPr>
            <a:r>
              <a:rPr lang="en" sz="1300"/>
              <a:t>In conclusion, Middlebury’s own divestment from South Africa affirms the legality of divestment from fossil fuels and weapons. The political and environmental risks associated with these two industries, which Craig described, provide additional justification. In terms of fiduciary responsibility, the UNEP Finance Initiative suggests that Middlebury’s fiduciaries need to consider ESG issues in their decision-making, and truly support the long-term initiatives and values of the college. Now, Laura and others will discuss what divestment at Middlebury can accomplish.</a:t>
            </a:r>
          </a:p>
          <a:p>
            <a:endParaRPr lang="en" sz="1300"/>
          </a:p>
          <a:p>
            <a:endParaRPr lang="en"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So what is the role of Middlebury as an institution of higher learning in addressing environmental social issues? Middlebury has already placed social and environmental concerns at the forefront of its academics and campus operations, and the global Middlebury community extends much farther than our Vermont campus.</a:t>
            </a:r>
          </a:p>
          <a:p>
            <a:pPr lvl="0" rtl="0">
              <a:buNone/>
            </a:pPr>
            <a:r>
              <a:rPr lang="en"/>
              <a:t> </a:t>
            </a:r>
          </a:p>
          <a:p>
            <a:pPr lvl="0" rtl="0">
              <a:buNone/>
            </a:pPr>
            <a:r>
              <a:rPr lang="en"/>
              <a:t>In 1965, Middlebury established the first environmental studies program in the country, and more than 370 institutions have followed suit in establishing similar academic programs. We also were the first institution to take the pledge to make our campus carbon neutral by 2016, and more than 660 campuses have followed our example and plan to be carbon neutral in the next few decades. Directly as a result of our Carbon Neutrality initiative, Middlebury made the big decision to spend $11 million on the construction of a new biomass plant -- an investment which was made initially for the sake of fulfilling our pledge to carbon neutrality, but has since saved the college a substantial amount of money.</a:t>
            </a:r>
          </a:p>
          <a:p>
            <a:pPr lvl="0" rtl="0">
              <a:buNone/>
            </a:pPr>
            <a:r>
              <a:rPr lang="en"/>
              <a:t>In 2011, we helped to launch the Billion Dollar Green Challenge, a program to which Middlebury pledged $1,000,000 to a Green Revolving Loan fund dedicated to financing energy efficiency upgrades on campus. We have done a lot, and it’s been noticed.</a:t>
            </a:r>
          </a:p>
          <a:p>
            <a:pPr lvl="0" rtl="0">
              <a:buNone/>
            </a:pPr>
            <a:r>
              <a:rPr lang="en"/>
              <a:t> </a:t>
            </a:r>
          </a:p>
          <a:p>
            <a:endParaRPr lang="e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With our public pledge to make Middlebury Carbon Neutral by 2016 came a deluge of positive press and media surrounding the college’s greening process. In the New York Times alone, there were 66 articles that mentioned "Middlebury College Carbon Neutrality," and a plethora of news sources has covered Middlebury's environmental initiatives -- from Time, to National Geographic to the Christian Science MonitAr, the list goes on and on..ccording to Jack Byrne, the director of sustainable integration, Middlebury’s announcement to become carbon neutral generated the equivalent of hundreds of thousands of dollars in free publicity for the college – strengthening Middlebury’s reputation as an environmentally focused and sustainable college.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Link specifically to agenda</a:t>
            </a:r>
          </a:p>
          <a:p>
            <a:pPr lvl="0" rtl="0">
              <a:buNone/>
            </a:pPr>
            <a:r>
              <a:rPr lang="en"/>
              <a:t>So… “the opportunity.”  We’re here today to talk about divesting Middlebury's endowment holdings from fossil fuels and weapons manufacturing industries.  Divestment will include making a public commitment early this spring, freezing investments in those industries, and being completely out by 2016, the same time we fulfill carbon neutrality. Middlebury has demonstrated its leadership on these two urgent social issues, climate change and weapons-based violence, through our mission, our curriculum, our campuses and our student body.  Now we have the opportunity to use the management of our endowment to further advance our mission.  There is a nation-wide movement led by students to divest from the 200 fossil fuel companies with the largest reserves and to divest from arms manufacturers, which will help lead to institutional change, but this is ultimately a </a:t>
            </a:r>
            <a:r>
              <a:rPr lang="en" i="1"/>
              <a:t>Middlebury </a:t>
            </a:r>
            <a:r>
              <a:rPr lang="en"/>
              <a:t>initiative. As an early actor in these movements, Middlebury can strengthen both of them by divesting from the entire fossil fuel and weapons manufacturing industries.  We can set the bar higher for the institutions that follow us in divestment.  Because of our historical commitment to peaceful global relations and environmental issues, and emphasized with our affiliation with Monterey and with scholar-in-residence Bill McKibben, our peer schools and the wider community look to us for leadership.</a:t>
            </a:r>
          </a:p>
          <a:p>
            <a:pPr lvl="0" rtl="0">
              <a:buNone/>
            </a:pPr>
            <a:r>
              <a:rPr lang="en"/>
              <a:t>To address a couple of obvious concerns which will be addressed in more detail later, this is, by our research, a legal and inexpensive initiative to adopt.  Leading studies show no expected difference in returns between screened and non-screened portfolios, and there is significant evidence that the risk of investing fossil fuels and weapons manufacturing industries is currently underestimated.  We’ve also found that institutional divestment is not a breach of fiduciary duty, and South Africa provides a significant precedent for divestment at Middlebury.  We have made these studies available for you in the Trustee Divestment Reader, and we hope to continue to explore evidence with you as new studies are released.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t>This press coverage, alongside all that Middlebury has done in order to establish itself as a green school – it works! According to Nan Jenks Jay, dean of environmental affairs, and the admissions office, more prospective students are interested in environmental studies than other academic programs at Middlebury. I myself am proof that environmental initiatives, such as carbon neutrality, can be a main deciding factor for prospective students. A little less than a year ago, I made the decision to come to Middlebury over other institutions with environmental academic programs, including Cornell, Reed, and Yale specifically because of what I had read about the college’s environmental commitments as an institution.</a:t>
            </a:r>
          </a:p>
          <a:p>
            <a:pPr lvl="0" rtl="0">
              <a:buNone/>
            </a:pPr>
            <a:r>
              <a:rPr lang="en" sz="1000"/>
              <a:t> </a:t>
            </a:r>
          </a:p>
          <a:p>
            <a:pPr lvl="0" rtl="0">
              <a:buNone/>
            </a:pPr>
            <a:r>
              <a:rPr lang="en" sz="1000"/>
              <a:t>Already, the divestment conversation at Middlebury has led to media coverage from multiple sources, bringing Middlebury’s role as an environmental leader back into the spotlight on a national level. This media coverage has been overwhelmingly positive: congratulating and supporting Middlebury in beginning the process towards divestment.</a:t>
            </a:r>
          </a:p>
          <a:p>
            <a:pPr lvl="0" rtl="0">
              <a:buNone/>
            </a:pPr>
            <a:r>
              <a:rPr lang="en" sz="1000"/>
              <a:t> </a:t>
            </a:r>
          </a:p>
          <a:p>
            <a:pPr lvl="0" rtl="0">
              <a:buNone/>
            </a:pPr>
            <a:r>
              <a:rPr lang="en" sz="1000"/>
              <a:t>By divesting from fossil fuels, Middlebury would be at the forefront of a national movement that has already seen 3 US colleges commit to divestment as well as 254 active divestment campaigns on college campuses. If Middlebury were to make such a commitment in line with our environmental and social principles, we would be the first of our peer institutions to do so, and would undoubtedly inspire other institutions in the United States to consider the process of divestment.  </a:t>
            </a:r>
          </a:p>
          <a:p>
            <a:endParaRPr lang="en" sz="1000"/>
          </a:p>
          <a:p>
            <a:endParaRPr lang="en" sz="1000"/>
          </a:p>
          <a:p>
            <a:endParaRPr lang="en"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Already, the divestment conversation at Middlebury, such as the panel on divestment in January, Midd Does the Math, and on campus student involvement, has led to media coverage from multiple sources, bringing Middlebury back into the spotlight on a national level. This media coverage has been overwhelmingly positive: congratulating and supporting Middlebury in beginning the process towards divestment.</a:t>
            </a:r>
          </a:p>
          <a:p>
            <a:pPr lvl="0" rtl="0">
              <a:buNone/>
            </a:pPr>
            <a:r>
              <a:rPr lang="en"/>
              <a:t> </a:t>
            </a:r>
          </a:p>
          <a:p>
            <a:pPr lvl="0" rtl="0">
              <a:buNone/>
            </a:pPr>
            <a:r>
              <a:rPr lang="en"/>
              <a:t>By divesting from fossil fuels, Middlebury would be at the forefront of a national movement that has already seen 3 US colleges commit to divestment as well as 254 active divestment campaigns on college campuses. If Middlebury were to make such a commitment in line with our environmental and social principles, we would be the first of our peer institutions to do so, and would undoubtedly inspire other institutions in the United States to consider the process of divestment.  </a:t>
            </a:r>
          </a:p>
          <a:p>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However, Middlebury’s goal has never simply to been to follow precedent.</a:t>
            </a:r>
          </a:p>
          <a:p>
            <a:pPr lvl="0" rtl="0">
              <a:buNone/>
            </a:pPr>
            <a:r>
              <a:rPr lang="en"/>
              <a:t> </a:t>
            </a:r>
          </a:p>
          <a:p>
            <a:pPr lvl="0" rtl="0">
              <a:buNone/>
            </a:pPr>
            <a:r>
              <a:rPr lang="en"/>
              <a:t>Middlebury is the world headquarters for the Davis Projects for Peace – a program dedicated to supporting students in their efforts to reduce violence and conflict in the world towards a goal of lasting peace. We have study abroad programs and campuses on 5 different continents, and our language schools are some of the best in the world.</a:t>
            </a:r>
          </a:p>
          <a:p>
            <a:pPr lvl="0" rtl="0">
              <a:buNone/>
            </a:pPr>
            <a:r>
              <a:rPr lang="en"/>
              <a:t> </a:t>
            </a:r>
          </a:p>
          <a:p>
            <a:pPr lvl="0" rtl="0">
              <a:buNone/>
            </a:pPr>
            <a:r>
              <a:rPr lang="en"/>
              <a:t>And just last semester, we were visited by His Holiness the Dalai Lama, who told the Middlebury community that “the concept of violence, the concept of war, is outdated.”</a:t>
            </a:r>
          </a:p>
          <a:p>
            <a:pPr lvl="0" rtl="0">
              <a:buNone/>
            </a:pPr>
            <a:r>
              <a:rPr lang="en"/>
              <a:t> </a:t>
            </a:r>
          </a:p>
          <a:p>
            <a:pPr lvl="0" rtl="0">
              <a:buNone/>
            </a:pPr>
            <a:r>
              <a:rPr lang="en"/>
              <a:t>Like climate change, the weapons manufacturing industry poses a real and lasting threat to our global community. Given Middlebury's commitment to the Davis Projects for Peace, the acquisition of Monterrey to make Middlebury a hub for International Relations and Nuclear non-proliferation, and the fact that in 2010, the 452 Middlebury alumni working for the Peace Corps gave us the third-highest participation for ANY college, we feel that divestment from weapons manufacturing companies is as in-line with our institutional values as divestment from fossil fuel-producing companies.  Moreover, given the relatively tiny size of those positions relative to our entire portfolio, we can do take these actions without any meaningful sacrifice to our return.</a:t>
            </a:r>
          </a:p>
          <a:p>
            <a:pPr lvl="0" rtl="0">
              <a:buNone/>
            </a:pPr>
            <a:r>
              <a:rPr lang="en"/>
              <a:t> </a:t>
            </a:r>
          </a:p>
          <a:p>
            <a:pPr lvl="0" rtl="0">
              <a:buNone/>
            </a:pPr>
            <a:r>
              <a:rPr lang="en"/>
              <a:t>We understand that there might be concerns that divestment from these industries could lead to a "slippery slope" of restricting our investment universe, but we feel that those concerns are misplaced. We ask that the Board vote to divest from the fossil fuel and weapons manufacturing industries not only because there is majority support among current students, not only because the business model for these industries starkly contrast the values of our education, not only because the best predictions for the financial impact of divestment support the notion that the sacrifices to risk-adjusted returns, if any, are nearly negligible. We ask the the board vote to divest from fossil fuels and weapons manufacturers because the missions of these companies run directly counter to aspects fundamental to Middlebury, and to the Middlebury education.</a:t>
            </a:r>
          </a:p>
          <a:p>
            <a:pPr lvl="0" rtl="0">
              <a:buNone/>
            </a:pPr>
            <a:r>
              <a:rPr lang="en"/>
              <a:t> </a:t>
            </a:r>
          </a:p>
          <a:p>
            <a:pPr lvl="0" rtl="0">
              <a:buNone/>
            </a:pPr>
            <a:r>
              <a:rPr lang="en"/>
              <a:t>We now have the opportunity to take our role as an environmental leader to the next level—to continue to be as the New York Times called us, “an environmental pioneer,” to truly promote peace and live up to the values that His Holiness presented us with, to value the long-term economic, health, social, and environmental benefits of divestment over the short term challenges that we face – and have the entire Middlebury community, as well as the rest of the world, benefit from doing so. Thank you.</a:t>
            </a:r>
          </a:p>
          <a:p>
            <a:pPr lvl="0" rtl="0">
              <a:buNone/>
            </a:pPr>
            <a:r>
              <a:rPr lang="en"/>
              <a:t> </a:t>
            </a:r>
          </a:p>
          <a:p>
            <a:pPr lvl="0" rtl="0">
              <a:buNone/>
            </a:pPr>
            <a:r>
              <a:rPr lang="en"/>
              <a:t>I’d now like to introduce Christina, who will speak more towards the political and social impacts of divestment.</a:t>
            </a:r>
          </a:p>
          <a:p>
            <a:endParaRPr lang="en"/>
          </a:p>
          <a:p>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91666"/>
              <a:buFont typeface="Arial"/>
              <a:buNone/>
            </a:pPr>
            <a:r>
              <a:rPr lang="en" sz="1200">
                <a:solidFill>
                  <a:schemeClr val="dk1"/>
                </a:solidFill>
              </a:rPr>
              <a:t>KRISTINA: Want to use Desmond Tutu to argue for why Divestment is important? </a:t>
            </a:r>
            <a:r>
              <a:rPr lang="en">
                <a:solidFill>
                  <a:srgbClr val="262716"/>
                </a:solidFill>
              </a:rPr>
              <a:t>“The divestment movement played a key role in helping liberate South Africa. The corporations understood the logics of money even when they weren’t swayed by the dictates of morality,” said Tutu in a video for the campaign. “Climate change is a deeply moral issue too, of course. Here in Africa we see the dreadful suffering of people from worsening drought, from rising food prices, from floods, even though they’ve done nothing to cause the situation. Once again, we can join together as a world and put pressure where it counts.”</a:t>
            </a:r>
          </a:p>
          <a:p>
            <a:endParaRPr lang="en">
              <a:solidFill>
                <a:srgbClr val="262716"/>
              </a:solidFill>
            </a:endParaRPr>
          </a:p>
          <a:p>
            <a:pPr lvl="0" rtl="0">
              <a:spcBef>
                <a:spcPts val="600"/>
              </a:spcBef>
              <a:buClr>
                <a:srgbClr val="000000"/>
              </a:buClr>
              <a:buSzPct val="91666"/>
              <a:buFont typeface="Arial"/>
              <a:buNone/>
            </a:pPr>
            <a:r>
              <a:rPr lang="en" sz="1200">
                <a:solidFill>
                  <a:schemeClr val="dk1"/>
                </a:solidFill>
              </a:rPr>
              <a:t>make two slides-- 250 schools, nationa movement. </a:t>
            </a:r>
          </a:p>
          <a:p>
            <a:pPr lvl="0" rtl="0">
              <a:spcBef>
                <a:spcPts val="600"/>
              </a:spcBef>
              <a:buClr>
                <a:srgbClr val="000000"/>
              </a:buClr>
              <a:buSzPct val="100000"/>
              <a:buFont typeface="Arial"/>
              <a:buNone/>
            </a:pPr>
            <a:r>
              <a:rPr lang="en"/>
              <a:t>Why divestment?  </a:t>
            </a:r>
          </a:p>
          <a:p>
            <a:endParaRPr lang="en"/>
          </a:p>
          <a:p>
            <a:pPr lvl="0" rtl="0">
              <a:spcBef>
                <a:spcPts val="600"/>
              </a:spcBef>
              <a:buClr>
                <a:srgbClr val="000000"/>
              </a:buClr>
              <a:buSzPct val="100000"/>
              <a:buFont typeface="Arial"/>
              <a:buNone/>
            </a:pPr>
            <a:r>
              <a:rPr lang="en"/>
              <a:t>*INTRO yourself, and thank Laura! </a:t>
            </a:r>
          </a:p>
          <a:p>
            <a:pPr lvl="0" rtl="0">
              <a:spcBef>
                <a:spcPts val="600"/>
              </a:spcBef>
              <a:buClr>
                <a:srgbClr val="000000"/>
              </a:buClr>
              <a:buSzPct val="122222"/>
              <a:buFont typeface="Arial"/>
              <a:buNone/>
            </a:pPr>
            <a:r>
              <a:rPr lang="en" sz="900">
                <a:solidFill>
                  <a:srgbClr val="FF00FF"/>
                </a:solidFill>
                <a:latin typeface="Verdana"/>
                <a:ea typeface="Verdana"/>
                <a:cs typeface="Verdana"/>
                <a:sym typeface="Verdana"/>
              </a:rPr>
              <a:t> </a:t>
            </a:r>
            <a:r>
              <a:rPr lang="en" sz="900" b="1">
                <a:solidFill>
                  <a:srgbClr val="FF00FF"/>
                </a:solidFill>
                <a:latin typeface="Verdana"/>
                <a:ea typeface="Verdana"/>
                <a:cs typeface="Verdana"/>
                <a:sym typeface="Verdana"/>
              </a:rPr>
              <a:t>Senators Bernie Sanders (I-VT) and Barbara Boxer (D-CA) just proposed a bill that will </a:t>
            </a:r>
            <a:r>
              <a:rPr lang="en" sz="900">
                <a:solidFill>
                  <a:srgbClr val="FF00FF"/>
                </a:solidFill>
                <a:latin typeface="Verdana"/>
                <a:ea typeface="Verdana"/>
                <a:cs typeface="Verdana"/>
                <a:sym typeface="Verdana"/>
              </a:rPr>
              <a:t>put a price on carbon, making polluters pay $20 fee for each ton of carbon dioxide pollution. This could reduce emissions to 20 percent below 2005 levels by 2025. However, this bill has little chance of passing, in large part because the salience of global warming is so low -- This means that there is broad but shallow support for action on climate change: a majority of Americans want a climate solution, but a minority rank it as a top priority (above other issues like the economy or </a:t>
            </a:r>
          </a:p>
          <a:p>
            <a:pPr lvl="0" rtl="0">
              <a:spcBef>
                <a:spcPts val="600"/>
              </a:spcBef>
              <a:buClr>
                <a:srgbClr val="000000"/>
              </a:buClr>
              <a:buSzPct val="100000"/>
              <a:buFont typeface="Arial"/>
              <a:buNone/>
            </a:pPr>
            <a:r>
              <a:rPr lang="en"/>
              <a:t>(http://www.sanders.senate.gov/newsroom/news/?id=f950f63c-58eb-4022-b582-72a6f4b22e00)</a:t>
            </a:r>
          </a:p>
          <a:p>
            <a:endParaRPr lang="en"/>
          </a:p>
          <a:p>
            <a:pPr lvl="0" rtl="0">
              <a:spcBef>
                <a:spcPts val="600"/>
              </a:spcBef>
              <a:buClr>
                <a:srgbClr val="000000"/>
              </a:buClr>
              <a:buSzPct val="100000"/>
              <a:buFont typeface="Arial"/>
              <a:buNone/>
            </a:pPr>
            <a:r>
              <a:rPr lang="en"/>
              <a:t>why divestment over something else? *** </a:t>
            </a:r>
          </a:p>
          <a:p>
            <a:pPr lvl="0" rtl="0">
              <a:spcBef>
                <a:spcPts val="600"/>
              </a:spcBef>
              <a:buClr>
                <a:srgbClr val="000000"/>
              </a:buClr>
              <a:buSzPct val="100000"/>
              <a:buFont typeface="Arial"/>
              <a:buNone/>
            </a:pPr>
            <a:r>
              <a:rPr lang="en"/>
              <a:t>(shareholder advocacy, individual green initiatives) But these are not enough. In the past, divestment has played a critical role in making change, and today, it can do this again.</a:t>
            </a:r>
          </a:p>
          <a:p>
            <a:endParaRPr lang="en"/>
          </a:p>
          <a:p>
            <a:pPr lvl="0" rtl="0">
              <a:spcBef>
                <a:spcPts val="600"/>
              </a:spcBef>
              <a:buClr>
                <a:srgbClr val="000000"/>
              </a:buClr>
              <a:buSzPct val="100000"/>
              <a:buFont typeface="Arial"/>
              <a:buNone/>
            </a:pPr>
            <a:r>
              <a:rPr lang="en"/>
              <a:t>Divestment is primarily a moral and political strategy.</a:t>
            </a:r>
          </a:p>
          <a:p>
            <a:endParaRPr lang="en"/>
          </a:p>
          <a:p>
            <a:pPr lvl="0" rtl="0">
              <a:spcBef>
                <a:spcPts val="600"/>
              </a:spcBef>
              <a:buClr>
                <a:srgbClr val="000000"/>
              </a:buClr>
              <a:buSzPct val="100000"/>
              <a:buFont typeface="Arial"/>
              <a:buNone/>
            </a:pPr>
            <a:r>
              <a:rPr lang="en"/>
              <a:t>So what specifically will divestment do? </a:t>
            </a:r>
          </a:p>
          <a:p>
            <a:endParaRPr lang="en"/>
          </a:p>
          <a:p>
            <a:pPr lvl="0" rtl="0">
              <a:spcBef>
                <a:spcPts val="600"/>
              </a:spcBef>
              <a:buClr>
                <a:srgbClr val="000000"/>
              </a:buClr>
              <a:buSzPct val="100000"/>
              <a:buFont typeface="Arial"/>
              <a:buNone/>
            </a:pPr>
            <a:r>
              <a:rPr lang="en"/>
              <a:t>This is what divestment will lead to:</a:t>
            </a:r>
          </a:p>
          <a:p>
            <a:pPr lvl="0" rtl="0">
              <a:spcBef>
                <a:spcPts val="600"/>
              </a:spcBef>
              <a:buClr>
                <a:srgbClr val="000000"/>
              </a:buClr>
              <a:buSzPct val="100000"/>
              <a:buFont typeface="Arial"/>
              <a:buNone/>
            </a:pPr>
            <a:r>
              <a:rPr lang="en"/>
              <a:t>1)</a:t>
            </a:r>
            <a:r>
              <a:rPr lang="en" sz="700">
                <a:latin typeface="Times New Roman"/>
                <a:ea typeface="Times New Roman"/>
                <a:cs typeface="Times New Roman"/>
                <a:sym typeface="Times New Roman"/>
              </a:rPr>
              <a:t>	</a:t>
            </a:r>
            <a:r>
              <a:rPr lang="en"/>
              <a:t>It will increase the urgency of addressing climate change and gun </a:t>
            </a:r>
            <a:r>
              <a:rPr lang="en">
                <a:solidFill>
                  <a:srgbClr val="0000FF"/>
                </a:solidFill>
              </a:rPr>
              <a:t>violence). </a:t>
            </a:r>
          </a:p>
          <a:p>
            <a:pPr lvl="0" rtl="0">
              <a:spcBef>
                <a:spcPts val="600"/>
              </a:spcBef>
              <a:buClr>
                <a:srgbClr val="000000"/>
              </a:buClr>
              <a:buSzPct val="100000"/>
              <a:buFont typeface="Arial"/>
              <a:buNone/>
            </a:pPr>
            <a:r>
              <a:rPr lang="en"/>
              <a:t>2)</a:t>
            </a:r>
            <a:r>
              <a:rPr lang="en" sz="700">
                <a:latin typeface="Times New Roman"/>
                <a:ea typeface="Times New Roman"/>
                <a:cs typeface="Times New Roman"/>
                <a:sym typeface="Times New Roman"/>
              </a:rPr>
              <a:t>	</a:t>
            </a:r>
            <a:r>
              <a:rPr lang="en"/>
              <a:t>It will lead to government legislation and policy, EPA carbon regulations.</a:t>
            </a:r>
          </a:p>
          <a:p>
            <a:pPr lvl="0" rtl="0">
              <a:spcBef>
                <a:spcPts val="600"/>
              </a:spcBef>
              <a:buClr>
                <a:srgbClr val="000000"/>
              </a:buClr>
              <a:buSzPct val="100000"/>
              <a:buFont typeface="Arial"/>
              <a:buNone/>
            </a:pPr>
            <a:r>
              <a:rPr lang="en"/>
              <a:t>3)</a:t>
            </a:r>
            <a:r>
              <a:rPr lang="en" sz="700">
                <a:latin typeface="Times New Roman"/>
                <a:ea typeface="Times New Roman"/>
                <a:cs typeface="Times New Roman"/>
                <a:sym typeface="Times New Roman"/>
              </a:rPr>
              <a:t>	</a:t>
            </a:r>
            <a:r>
              <a:rPr lang="en"/>
              <a:t>It will jumpstart the green energy sector and push for energy independence.</a:t>
            </a:r>
          </a:p>
          <a:p>
            <a:endParaRPr lang="en"/>
          </a:p>
          <a:p>
            <a:pPr lvl="0" rtl="0">
              <a:spcBef>
                <a:spcPts val="600"/>
              </a:spcBef>
              <a:buClr>
                <a:srgbClr val="000000"/>
              </a:buClr>
              <a:buSzPct val="100000"/>
              <a:buFont typeface="Arial"/>
              <a:buNone/>
            </a:pPr>
            <a:r>
              <a:rPr lang="en"/>
              <a:t>The goal of divestment is to publicize a crisis—such as climate change--with the hopes to hold the companies that enable that crisis accountable. (delegitimize</a:t>
            </a:r>
            <a:r>
              <a:rPr lang="en" i="1"/>
              <a:t> </a:t>
            </a:r>
            <a:r>
              <a:rPr lang="en"/>
              <a:t>the companies that enable that crisis.)</a:t>
            </a:r>
          </a:p>
          <a:p>
            <a:pPr lvl="0" rtl="0">
              <a:spcBef>
                <a:spcPts val="600"/>
              </a:spcBef>
              <a:buClr>
                <a:srgbClr val="000000"/>
              </a:buClr>
              <a:buSzPct val="100000"/>
              <a:buFont typeface="Arial"/>
              <a:buNone/>
            </a:pPr>
            <a:r>
              <a:rPr lang="en" u="sng"/>
              <a:t>5)</a:t>
            </a:r>
            <a:r>
              <a:rPr lang="en" sz="700" u="sng">
                <a:latin typeface="Times New Roman"/>
                <a:ea typeface="Times New Roman"/>
                <a:cs typeface="Times New Roman"/>
                <a:sym typeface="Times New Roman"/>
              </a:rPr>
              <a:t>	</a:t>
            </a:r>
            <a:r>
              <a:rPr lang="en" u="sng"/>
              <a:t>We are aware that Divestment won’t solve climate change alone, but its a powerful way to exert some leverage and stigmatize the fossil fuel industry and </a:t>
            </a:r>
            <a:r>
              <a:rPr lang="en" b="1" u="sng"/>
              <a:t>end the inaction(</a:t>
            </a:r>
            <a:r>
              <a:rPr lang="en" b="1" u="sng">
                <a:solidFill>
                  <a:srgbClr val="FF0000"/>
                </a:solidFill>
              </a:rPr>
              <a:t>??? hesitancy surrounding global warming)</a:t>
            </a:r>
            <a:r>
              <a:rPr lang="en" b="1" u="sng"/>
              <a:t> around global warming.</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A divestment movement is a negative screen enacted by </a:t>
            </a:r>
            <a:r>
              <a:rPr lang="en" b="1"/>
              <a:t>multiple investors, </a:t>
            </a:r>
            <a:r>
              <a:rPr lang="en"/>
              <a:t>and accompanied</a:t>
            </a:r>
            <a:r>
              <a:rPr lang="en" b="1"/>
              <a:t> by widespread media coverage</a:t>
            </a:r>
            <a:r>
              <a:rPr lang="en"/>
              <a:t>.</a:t>
            </a:r>
          </a:p>
          <a:p>
            <a:pPr lvl="0" rtl="0">
              <a:spcBef>
                <a:spcPts val="600"/>
              </a:spcBef>
              <a:buClr>
                <a:srgbClr val="000000"/>
              </a:buClr>
              <a:buSzPct val="100000"/>
              <a:buFont typeface="Arial"/>
              <a:buNone/>
            </a:pPr>
            <a:r>
              <a:rPr lang="en"/>
              <a:t>Today, divestment is such a strong movement today, National movement—very high profile.</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there are students at over 250 schools dedicated to fossil fuel divestment.</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The California State Teachers Retirement System, CalSTRS , the second largest public pension fund in the country divested from firearm holdings. </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Rahm Emanuel and city of Chicago divested from assault rifle manufacturers.</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The mayor of Seattle, Michael McGinn, stripped all pension funds of fossil fuels.</a:t>
            </a:r>
          </a:p>
          <a:p>
            <a:endParaRPr lang="en"/>
          </a:p>
          <a:p>
            <a:pPr lvl="0" rtl="0">
              <a:spcBef>
                <a:spcPts val="600"/>
              </a:spcBef>
              <a:buClr>
                <a:srgbClr val="000000"/>
              </a:buClr>
              <a:buSzPct val="100000"/>
              <a:buFont typeface="Arial"/>
              <a:buNone/>
            </a:pPr>
            <a:r>
              <a:rPr lang="en" b="1"/>
              <a:t>There is a national movement- with multiple investors and widespread media coverage as you’ve seen, for fossil fuels and arms divestment, and together can have an impact for both climate change legislation and also for gun control policy.</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Divestment won't directly affect stock prices. </a:t>
            </a:r>
            <a:r>
              <a:rPr lang="en">
                <a:solidFill>
                  <a:srgbClr val="FF0000"/>
                </a:solidFill>
              </a:rPr>
              <a:t>won't bankrupt them? </a:t>
            </a:r>
            <a:r>
              <a:rPr lang="en"/>
              <a:t>But companies lose their social license as institutions cut ties to them. Divestment makes climate change a priority.</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Like the anti-tobacco campaigns of the 1990s, our aim is to strip away the industry’s social license and thereby weaken their political power in Washington, and increase government action. </a:t>
            </a:r>
            <a:r>
              <a:rPr lang="en">
                <a:solidFill>
                  <a:srgbClr val="FF0000"/>
                </a:solidFill>
              </a:rPr>
              <a:t>this section needs to be edited. currently the fossil fuel industry is too entrenched to make enough changes by itself, we need to incentivize it to chaneg. etc......It's also too entrenched in washington meaning that it's hard for us as students to 'engage the world')</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To understand ‘'social license,’' consider that Philip Morris was once a respectable company, able to win political battles; tobacco divestment at colleges was one of several tools that helped erode their power.</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b="1"/>
              <a:t>Lobbying power: We need to weaken the fossil fuel industries power (lobbying power).</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we aren't trying to targeting the companies themselves, we are targeting their power and their hold over Washington</a:t>
            </a:r>
          </a:p>
          <a:p>
            <a:pPr lvl="0" rtl="0">
              <a:spcBef>
                <a:spcPts val="600"/>
              </a:spcBef>
              <a:buClr>
                <a:srgbClr val="000000"/>
              </a:buClr>
              <a:buSzPct val="100000"/>
              <a:buFont typeface="Arial"/>
              <a:buNone/>
            </a:pPr>
            <a:r>
              <a:rPr lang="en"/>
              <a:t> (as students and voting citizens this is especially important)</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EPA carbon regulations</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if there is enough pressure, there is legal space to really start imposing a </a:t>
            </a:r>
            <a:r>
              <a:rPr lang="en" i="1"/>
              <a:t> </a:t>
            </a:r>
            <a:r>
              <a:rPr lang="en"/>
              <a:t>carbon tax on the economy by making it expensive to pollute.</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This is happeneing already, with Bernie Sanders about to introduce a carbon tax, we want to make sure Washington makes the right deicison and we believe divestment will send that message.</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For example, Obama could enact cap and trade on coal power plants.</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Cite other countries taxes, Europe cap and trade, etc. USA might do.</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Bernie sanders is about to introduce a carbon tax</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Obama could.....??</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 ·</a:t>
            </a:r>
            <a:r>
              <a:rPr lang="en" sz="700">
                <a:latin typeface="Times New Roman"/>
                <a:ea typeface="Times New Roman"/>
                <a:cs typeface="Times New Roman"/>
                <a:sym typeface="Times New Roman"/>
              </a:rPr>
              <a:t>      </a:t>
            </a:r>
            <a:r>
              <a:rPr lang="en" b="1"/>
              <a:t>Gov needs to use its power of purchasing to buy green—to help jump-start a clean energy sector.</a:t>
            </a:r>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a:t>Stigmatizing the fossil fuel industry helps spark an important discussion about re-investment in renewable/green energy.</a:t>
            </a:r>
          </a:p>
          <a:p>
            <a:pPr lvl="0" rtl="0">
              <a:spcBef>
                <a:spcPts val="600"/>
              </a:spcBef>
              <a:buClr>
                <a:srgbClr val="000000"/>
              </a:buClr>
              <a:buSzPct val="100000"/>
              <a:buFont typeface="Arial"/>
              <a:buNone/>
            </a:pPr>
            <a:r>
              <a:rPr lang="en"/>
              <a:t>-- more on REINVESTMENT!! </a:t>
            </a:r>
          </a:p>
          <a:p>
            <a:endParaRPr lang="en"/>
          </a:p>
          <a:p>
            <a:pPr lvl="0" rtl="0">
              <a:spcBef>
                <a:spcPts val="600"/>
              </a:spcBef>
              <a:buClr>
                <a:srgbClr val="000000"/>
              </a:buClr>
              <a:buSzPct val="100000"/>
              <a:buFont typeface="Arial"/>
              <a:buNone/>
            </a:pPr>
            <a:r>
              <a:rPr lang="en"/>
              <a:t>·</a:t>
            </a:r>
            <a:r>
              <a:rPr lang="en" sz="700">
                <a:latin typeface="Times New Roman"/>
                <a:ea typeface="Times New Roman"/>
                <a:cs typeface="Times New Roman"/>
                <a:sym typeface="Times New Roman"/>
              </a:rPr>
              <a:t>      </a:t>
            </a:r>
            <a:r>
              <a:rPr lang="en" b="1"/>
              <a:t>When looking at climate change,</a:t>
            </a:r>
          </a:p>
          <a:p>
            <a:pPr lvl="0" rtl="0">
              <a:spcBef>
                <a:spcPts val="600"/>
              </a:spcBef>
              <a:buClr>
                <a:srgbClr val="000000"/>
              </a:buClr>
              <a:buSzPct val="100000"/>
              <a:buFont typeface="Arial"/>
              <a:buNone/>
            </a:pPr>
            <a:r>
              <a:rPr lang="en">
                <a:latin typeface="Courier New"/>
                <a:ea typeface="Courier New"/>
                <a:cs typeface="Courier New"/>
                <a:sym typeface="Courier New"/>
              </a:rPr>
              <a:t>o</a:t>
            </a:r>
            <a:r>
              <a:rPr lang="en" sz="700">
                <a:latin typeface="Times New Roman"/>
                <a:ea typeface="Times New Roman"/>
                <a:cs typeface="Times New Roman"/>
                <a:sym typeface="Times New Roman"/>
              </a:rPr>
              <a:t>   </a:t>
            </a:r>
            <a:r>
              <a:rPr lang="en"/>
              <a:t>Its not a technology problem. It’s a political will problem. the power of the fossil fuel industry is impeding meaningful legilstaiton, if we demonstarat widespread support for addressing problems of climate change ....... we know a carbon tax would be good, we know increased carbon legistlation wil....</a:t>
            </a:r>
          </a:p>
          <a:p>
            <a:endParaRPr lang="en"/>
          </a:p>
          <a:p>
            <a:pPr lvl="0" rtl="0">
              <a:spcBef>
                <a:spcPts val="600"/>
              </a:spcBef>
              <a:buClr>
                <a:srgbClr val="000000"/>
              </a:buClr>
              <a:buSzPct val="100000"/>
              <a:buFont typeface="Arial"/>
              <a:buNone/>
            </a:pPr>
            <a:r>
              <a:rPr lang="en">
                <a:latin typeface="Courier New"/>
                <a:ea typeface="Courier New"/>
                <a:cs typeface="Courier New"/>
                <a:sym typeface="Courier New"/>
              </a:rPr>
              <a:t>Divestment offers the unique for social political change with climate change and gun violence.</a:t>
            </a:r>
          </a:p>
          <a:p>
            <a:pPr lvl="0" rtl="0">
              <a:spcBef>
                <a:spcPts val="600"/>
              </a:spcBef>
              <a:buClr>
                <a:srgbClr val="000000"/>
              </a:buClr>
              <a:buSzPct val="100000"/>
              <a:buFont typeface="Arial"/>
              <a:buNone/>
            </a:pPr>
            <a:r>
              <a:rPr lang="en"/>
              <a:t>We know it’s a high profile issue and an incredibly important crisis we must work fast on.</a:t>
            </a:r>
          </a:p>
          <a:p>
            <a:pPr lvl="0" rtl="0">
              <a:spcBef>
                <a:spcPts val="600"/>
              </a:spcBef>
              <a:buClr>
                <a:srgbClr val="000000"/>
              </a:buClr>
              <a:buSzPct val="100000"/>
              <a:buFont typeface="Arial"/>
              <a:buNone/>
            </a:pPr>
            <a:r>
              <a:rPr lang="en"/>
              <a:t>  </a:t>
            </a:r>
          </a:p>
          <a:p>
            <a:pPr lvl="0" rtl="0">
              <a:spcBef>
                <a:spcPts val="600"/>
              </a:spcBef>
              <a:buClr>
                <a:srgbClr val="000000"/>
              </a:buClr>
              <a:buSzPct val="100000"/>
              <a:buFont typeface="Arial"/>
              <a:buNone/>
            </a:pPr>
            <a:r>
              <a:rPr lang="en"/>
              <a:t>*introduce the next speaker.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Middlebury has agreed that climate change is an Environmental Issue that we deeply care about. Bet lets not forget that climate change is ALSO a Social Issue, that it is ultimately about People. So who are the people that you and I should care about?</a:t>
            </a:r>
          </a:p>
          <a:p>
            <a:endParaRPr lang="en"/>
          </a:p>
          <a:p>
            <a:pPr lvl="0" rtl="0">
              <a:buNone/>
            </a:pPr>
            <a:r>
              <a:rPr lang="en"/>
              <a:t>Middlebury IS a global community. A community that goes beyond the Breadloaf, Middlebury and Monterey campuses, and even beyond our schools abroad.</a:t>
            </a:r>
          </a:p>
          <a:p>
            <a:endParaRPr lang="en"/>
          </a:p>
          <a:p>
            <a:pPr lvl="0" rtl="0">
              <a:buNone/>
            </a:pPr>
            <a:r>
              <a:rPr lang="en"/>
              <a:t>I invite you to think of all the people that have a meaningful connection to Middlebury. Me, my peers, the rest of the student body, faculty, staff, parents, alumni, and community partners.</a:t>
            </a:r>
          </a:p>
          <a:p>
            <a:endParaRPr lang="en"/>
          </a:p>
          <a:p>
            <a:pPr lvl="0" rtl="0">
              <a:buNone/>
            </a:pPr>
            <a:r>
              <a:rPr lang="en"/>
              <a:t>Think of the places where we, current, past AND future members of the Middlebury community are from, the places where we work, the places we care about. Think about the people we love --our families, and friends and co-workers.</a:t>
            </a:r>
          </a:p>
          <a:p>
            <a:endParaRPr lang="en"/>
          </a:p>
          <a:p>
            <a:pPr lvl="0" rtl="0">
              <a:buNone/>
            </a:pPr>
            <a:r>
              <a:rPr lang="en"/>
              <a:t>The people I know and care about are from 117 countries and two non-recognized territories. But this is not about me, it is about the people I know and care about, and the people that all other members of our community know and care about.</a:t>
            </a:r>
          </a:p>
          <a:p>
            <a:endParaRPr lang="en"/>
          </a:p>
          <a:p>
            <a:pPr lvl="0" rtl="0">
              <a:buNone/>
            </a:pPr>
            <a:r>
              <a:rPr lang="en"/>
              <a:t>Middlebury students volunteer and do internships and socially oriented projects all over the world. Our alumni go into Peace Corps, Teach for America and Atlas Corps. Increasingly, prospective students are concerned with social and environmental issues all over the world. Current, past and future Middlebury students are out there, </a:t>
            </a:r>
            <a:r>
              <a:rPr lang="en" i="1"/>
              <a:t>engaging the world</a:t>
            </a:r>
            <a:r>
              <a:rPr lang="en"/>
              <a:t>, and we are proud of them. We should be. But we should also acknowledge and honor their commitment and their caring for the communities they serve.</a:t>
            </a:r>
          </a:p>
          <a:p>
            <a:endParaRPr lang="en"/>
          </a:p>
          <a:p>
            <a:pPr lvl="0" rtl="0">
              <a:buNone/>
            </a:pPr>
            <a:r>
              <a:rPr lang="en"/>
              <a:t>And COMMUNITY here is a very important word because it shows that our community is deeply connected to many other communities around the world. Communities that WE care about.</a:t>
            </a:r>
          </a:p>
          <a:p>
            <a:endParaRPr lang="en"/>
          </a:p>
          <a:p>
            <a:pPr lvl="0" rtl="0">
              <a:buNone/>
            </a:pPr>
            <a:r>
              <a:rPr lang="en"/>
              <a:t>And “WE” here, includes YOU. How could it be otherwise? Your work, your</a:t>
            </a:r>
            <a:r>
              <a:rPr lang="en" i="1"/>
              <a:t> being here</a:t>
            </a:r>
            <a:r>
              <a:rPr lang="en"/>
              <a:t> this morning, clearly shows your sincere commitment to Middlebury. </a:t>
            </a:r>
            <a:r>
              <a:rPr lang="en" u="sng"/>
              <a:t>So I Invite you, once again, to think of all the places you’ve been to --within and outside the US-- think of the people you’ve worked with, the people that have helped you and those that you’ve helped; those who you’ve taught and mentored, and those from whom you learned important lessons; those who you’ve meant to help, but have not had the opportunity to.</a:t>
            </a:r>
          </a:p>
          <a:p>
            <a:endParaRPr lang="en" u="sng"/>
          </a:p>
          <a:p>
            <a:pPr lvl="0" rtl="0">
              <a:buNone/>
            </a:pPr>
            <a:r>
              <a:rPr lang="en"/>
              <a:t>Think of the people in this room, think of my peers and our classmates from all over the world; the friends we make and the families we live with when we study abroad. Think of all the communities that you and I and the rest of Middlebury cares about.</a:t>
            </a:r>
          </a:p>
          <a:p>
            <a:endParaRPr lang="en"/>
          </a:p>
          <a:p>
            <a:pPr lvl="0" rtl="0">
              <a:buNone/>
            </a:pPr>
            <a:r>
              <a:rPr lang="en" u="sng"/>
              <a:t>From New York to  New Orleans, from West Virginia to West Bengal, from to Hawaii to Haiti, and from Middlebury to the Maldives - the people who we care about are all over the world. </a:t>
            </a:r>
            <a:r>
              <a:rPr lang="en"/>
              <a:t>They ARE part of our community, and I invite you - I invite </a:t>
            </a:r>
            <a:r>
              <a:rPr lang="en" i="1"/>
              <a:t>US</a:t>
            </a:r>
            <a:r>
              <a:rPr lang="en"/>
              <a:t> to extend our empathy and our commitment to them, just as we should with the people that will work and study here in the Future.</a:t>
            </a:r>
          </a:p>
          <a:p>
            <a:endParaRPr lang="en"/>
          </a:p>
          <a:p>
            <a:pPr lvl="0" rtl="0">
              <a:buNone/>
            </a:pPr>
            <a:r>
              <a:rPr lang="en"/>
              <a:t>We are NOT an isolated community, we are not detached and independent from the rest of the world, we are not immune to the effects of climate change and weapons manufacturing. We ARE a global community and we ARE proud about it. It only makes sense that we honor our responsibility to the members of this community. It only makes sense that we should care for each other.</a:t>
            </a:r>
          </a:p>
          <a:p>
            <a:endParaRPr lang="en"/>
          </a:p>
          <a:p>
            <a:pPr lvl="0" rtl="0">
              <a:buNone/>
            </a:pPr>
            <a:r>
              <a:rPr lang="en"/>
              <a:t>Being a green campus is great first step, but in a melting and world that’s not enough.</a:t>
            </a:r>
          </a:p>
          <a:p>
            <a:endParaRPr lang="en"/>
          </a:p>
          <a:p>
            <a:pPr lvl="0" rtl="0">
              <a:buNone/>
            </a:pPr>
            <a:r>
              <a:rPr lang="en"/>
              <a:t>We have shown that we care about the environment by putting our money forth to green this campus. It is now time to fully embrace our values, to put our ethics forth, and to show that we care about ALL members of our global community. And we can do this by being responsible and transparent about what our money does to the world.</a:t>
            </a:r>
          </a:p>
          <a:p>
            <a:endParaRPr lang="en"/>
          </a:p>
          <a:p>
            <a:pPr lvl="0" rtl="0">
              <a:buNone/>
            </a:pPr>
            <a:r>
              <a:rPr lang="en"/>
              <a:t>My peers and I are convinced of the urgency of this action, but we understand that the decision is ultimately yours. </a:t>
            </a:r>
            <a:r>
              <a:rPr lang="en" i="1"/>
              <a:t>WE</a:t>
            </a:r>
            <a:r>
              <a:rPr lang="en"/>
              <a:t> </a:t>
            </a:r>
            <a:r>
              <a:rPr lang="en" i="1"/>
              <a:t>need</a:t>
            </a:r>
            <a:r>
              <a:rPr lang="en"/>
              <a:t> you. We need you to uphold our shared values, and we are here to support you, to remind you that we want to work with you to achieve this goal.</a:t>
            </a:r>
          </a:p>
          <a:p>
            <a:endParaRPr lang="en"/>
          </a:p>
          <a:p>
            <a:pPr lvl="0" rtl="0">
              <a:buNone/>
            </a:pPr>
            <a:r>
              <a:rPr lang="en"/>
              <a:t>And for that Jeannie will talk about next steps.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Thank you Fernando.  I’d now like to propose how, specifically, Middlebury should use our endowment to protect and promote that global community that we cherish on so many levels.  These next steps are our best representation of the extensive discussing, reasoning and researching among students, faculty, staff, investment professionals, alumni, and other advisors.</a:t>
            </a:r>
          </a:p>
          <a:p>
            <a:endParaRPr lang="en"/>
          </a:p>
          <a:p>
            <a:pPr lvl="0" rtl="0">
              <a:buNone/>
            </a:pPr>
            <a:r>
              <a:rPr lang="en" i="1"/>
              <a:t>(Ultimately, we have received and participated in so much advice and discussion that represent such diverse and sometimes conflicting perspectives that we can’t pretend these next steps represent everyone’s opinions.  But we have listened, and considered, and discussed, and this what we have best come to believe is ethical, effective, and practical.)</a:t>
            </a:r>
          </a:p>
          <a:p>
            <a:endParaRPr lang="en" i="1"/>
          </a:p>
          <a:p>
            <a:pPr lvl="0" rtl="0">
              <a:buNone/>
            </a:pPr>
            <a:r>
              <a:rPr lang="en"/>
              <a:t>-&gt; cite the exact people we've consulted, and their credentials. </a:t>
            </a:r>
          </a:p>
          <a:p>
            <a:pPr lvl="0" rtl="0">
              <a:buNone/>
            </a:pPr>
            <a:r>
              <a:rPr lang="en"/>
              <a:t>Patrick Norton, Ron Liebowitz, Alice Handy</a:t>
            </a:r>
          </a:p>
          <a:p>
            <a:pPr lvl="0" rtl="0">
              <a:buNone/>
            </a:pPr>
            <a:r>
              <a:rPr lang="en"/>
              <a:t>Jon Isham, Prof. of econ, head of ES Program, Faculty director of MCSE</a:t>
            </a:r>
          </a:p>
          <a:p>
            <a:pPr lvl="0" rtl="0">
              <a:buNone/>
            </a:pPr>
            <a:r>
              <a:rPr lang="en"/>
              <a:t>Anders Ferguson, founding principal of Veris Wealth Partners</a:t>
            </a:r>
          </a:p>
          <a:p>
            <a:pPr lvl="0" rtl="0">
              <a:buNone/>
            </a:pPr>
            <a:r>
              <a:rPr lang="en"/>
              <a:t>Paul Ruud, Ph.D. from MIT, UC Berkeley, Prof. of Econ at Vassar and visiting prof. at Middlebury</a:t>
            </a:r>
          </a:p>
          <a:p>
            <a:pPr lvl="0" rtl="0">
              <a:buNone/>
            </a:pPr>
            <a:r>
              <a:rPr lang="en"/>
              <a:t>Nan Jenks-Jay, Dean of Environmental Affairs &amp; Jack Byrne, Director of Sustainability Integration, especially for their information about the process of pledging carbon neutrality</a:t>
            </a:r>
          </a:p>
          <a:p>
            <a:pPr lvl="0" rtl="0">
              <a:buNone/>
            </a:pPr>
            <a:r>
              <a:rPr lang="en"/>
              <a:t>Dan Apfel and Lauren Ressler from the Responsible Endowments Coalition</a:t>
            </a:r>
          </a:p>
          <a:p>
            <a:pPr lvl="0" rtl="0">
              <a:buNone/>
            </a:pPr>
            <a:r>
              <a:rPr lang="en"/>
              <a:t>Chris McNett, VP of SRI at State Street</a:t>
            </a:r>
          </a:p>
          <a:p>
            <a:endParaRPr lang="en"/>
          </a:p>
          <a:p>
            <a:endParaRPr lang="en"/>
          </a:p>
          <a:p>
            <a:endParaRPr lang="e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first step we propose is to choose a strategy.  As you all know, Middlebury is in a somewhat unique situation because our endowment is managed by Investure, together with the endowments of 12 other institutions.  The first option, then, is for Investure to divest all the funds it manages.  The advantage of this is obvious: 13 institutions with a collective $10 billion announcing their divestment from fossil fuels and weapons manufacturing would have a huge impact.   This collective divestment would undoubtedly impact national dialog in higher education, in the general media, in policymaking, and in investment banking.  The challenge of this first option is getting enough of Investure’s clients to support divestment that Investure is willing to make this change to investment practices across the board.  However, since most of Investure’s clients have missions that would be advanced by this divestment, and since there is no expected difference in returns or risk, we believe this option </a:t>
            </a:r>
            <a:r>
              <a:rPr lang="en" i="1"/>
              <a:t>is</a:t>
            </a:r>
            <a:r>
              <a:rPr lang="en"/>
              <a:t> possible.  After all, the Proxy Voting Guidelines created for all of Investure’s managed funds last spring set a real precedent for changes to investment policy at Investure for social reasons.</a:t>
            </a:r>
          </a:p>
          <a:p>
            <a:pPr lvl="0" rtl="0">
              <a:buNone/>
            </a:pPr>
            <a:r>
              <a:rPr lang="en"/>
              <a:t>If, however, some investure clients refuse to have their funds divested, a second option exists.  Only certain Investure clients could divest.  Similar to how two years ago Middlebury, Dickinson, and Rockefeller Brothers set up a separate pooled fund to be managed for positive social investments, we could ask Investure to manage our endowment separately from those who oppose divestment.  We know that at least </a:t>
            </a:r>
            <a:r>
              <a:rPr lang="en" i="1"/>
              <a:t>students</a:t>
            </a:r>
            <a:r>
              <a:rPr lang="en"/>
              <a:t> at 4 of the 5 other Investure schools are advocating for divestment, and I know some of you are in touch with administrators and trustees at those schools.  The advantage to this option is that we would still be acting collectively, which again gives us greater impact and the social security of group action.  The challenge is the logistics of dividing Investure’s managed funds into two pools, screened and not-screened.  When asked at the Divestment Panel just under a month ago, however, Alice Handy of Investure said she would absolutely help look into that possibility.</a:t>
            </a:r>
          </a:p>
          <a:p>
            <a:pPr lvl="0" rtl="0">
              <a:buNone/>
            </a:pPr>
            <a:r>
              <a:rPr lang="en"/>
              <a:t>A third option, of course, is for Middlebury to divest independently of Investure.  Within this there are two possibilities.  The first is that we hire an in-house manager. This was the system in place when Middlebury divested from South Africa 25 years ago, and shows that divestment is possible without the logisitical complications of an outsourced investment manager.  In-house management would also give us the ability to vote our proxies.  However, Middlebury chose to use Investure’s services for real and valuable reasons and our understanding is that leaving Investure would be undesirable for financial reasons.  The second possibility is more creative and kind of exciting:  We could form a new consortium with peer institutions who are also interested in a fossil fuels and weapons manufacturing free portfolio.  At Swarthmore, for instance, we know that students are having similar conversations with their administrators and trustees.  This new consortium would allow Middlebury to continue to reap the financial benefits of collective management while pursuing divestment.  I know many of us students in the SRI club and beyond would be excited to work with an investment manager that is experienced in impact investing and that is as open to a collaborative process as you all in the administration have been this year.</a:t>
            </a:r>
          </a:p>
          <a:p>
            <a:endParaRPr lang="en"/>
          </a:p>
          <a:p>
            <a:pPr lvl="0" rtl="0">
              <a:buNone/>
            </a:pPr>
            <a:r>
              <a:rPr lang="en"/>
              <a:t>----------------</a:t>
            </a:r>
          </a:p>
          <a:p>
            <a:pPr lvl="0" rtl="0">
              <a:buClr>
                <a:srgbClr val="000000"/>
              </a:buClr>
              <a:buSzPct val="100000"/>
              <a:buFont typeface="Arial"/>
              <a:buNone/>
            </a:pPr>
            <a:r>
              <a:rPr lang="en"/>
              <a:t>Craig's Condensed Version:</a:t>
            </a:r>
          </a:p>
          <a:p>
            <a:pPr lvl="0" rtl="0">
              <a:buClr>
                <a:srgbClr val="000000"/>
              </a:buClr>
              <a:buSzPct val="100000"/>
              <a:buFont typeface="Arial"/>
              <a:buNone/>
            </a:pPr>
            <a:r>
              <a:rPr lang="en"/>
              <a:t>557 words -&gt; 320 words</a:t>
            </a:r>
          </a:p>
          <a:p>
            <a:endParaRPr lang="en"/>
          </a:p>
          <a:p>
            <a:pPr lvl="0" rtl="0">
              <a:buNone/>
            </a:pPr>
            <a:r>
              <a:rPr lang="en"/>
              <a:t>The first step we propose is to choose a strategy.  As you all know, Middlebury is in a somewhat unique situation because our endowment is managed by Investure, together with the endowments of 12 other institutions.  The first option, then, is for Investure to divest all the funds it manages.  The advantage of this is obvious: 13 institutions with a collective $10 billion announcing their divestment from fossil fuels and weapons manufacturing would have a huge impact.</a:t>
            </a:r>
            <a:r>
              <a:rPr lang="en" i="1"/>
              <a:t> </a:t>
            </a:r>
            <a:r>
              <a:rPr lang="en"/>
              <a:t>Since most of Investure’s clients have missions that would be advanced by this divestment, and since there is no expected difference in returns or risk, we believe this option </a:t>
            </a:r>
            <a:r>
              <a:rPr lang="en" i="1"/>
              <a:t>is</a:t>
            </a:r>
            <a:r>
              <a:rPr lang="en"/>
              <a:t> possible.  The Proxy Voting Guidelines created for all of Investure’s managed funds last spring set a precedent for changes to investment policy at Investure for social reasons.</a:t>
            </a:r>
          </a:p>
          <a:p>
            <a:pPr lvl="0" rtl="0">
              <a:buNone/>
            </a:pPr>
            <a:r>
              <a:rPr lang="en"/>
              <a:t> </a:t>
            </a:r>
          </a:p>
          <a:p>
            <a:pPr lvl="0" rtl="0">
              <a:buNone/>
            </a:pPr>
            <a:r>
              <a:rPr lang="en"/>
              <a:t>If, however, some Investure clients refuse to have their funds divested,</a:t>
            </a:r>
            <a:r>
              <a:rPr lang="en" i="1"/>
              <a:t> </a:t>
            </a:r>
            <a:r>
              <a:rPr lang="en"/>
              <a:t>only certain Investure clients could divest.  Similar to how two years ago Middlebury, Dickinson College, and Rockefeller Brothers set up a separate pooled fund to be managed for positive social investments, we could ask Investure to manage our endowment separately from those who oppose divestment.  We know that at least </a:t>
            </a:r>
            <a:r>
              <a:rPr lang="en" i="1"/>
              <a:t>students</a:t>
            </a:r>
            <a:r>
              <a:rPr lang="en"/>
              <a:t> at 4 of the 5 other Investure schools are advocating for divestment. When asked at the Divestment Panel just under a month ago, Alice Handy said she would absolutely be willing to look into that possibility.</a:t>
            </a:r>
          </a:p>
          <a:p>
            <a:pPr lvl="0" rtl="0">
              <a:buNone/>
            </a:pPr>
            <a:r>
              <a:rPr lang="en"/>
              <a:t> </a:t>
            </a:r>
          </a:p>
          <a:p>
            <a:pPr lvl="0" rtl="0">
              <a:buNone/>
            </a:pPr>
            <a:r>
              <a:rPr lang="en"/>
              <a:t>The third option is for Middlebury to divest independently of Investure.  We understand that it would be undesirable to lose to advantages of a large-resource manager, but we could form a new consortium with peer institutions who are also interested in a fossil fuels- and weapons manufacturing-free portfolio.  At Swarthmore, for instance, we know that students are having similar conversations with their administrators and trustees.  This new consortium would allow Middlebury to continue to reap the financial benefits of collective management while pursuing divestment.</a:t>
            </a:r>
          </a:p>
          <a:p>
            <a:endParaRPr lang="en"/>
          </a:p>
          <a:p>
            <a:endParaRPr lang="en"/>
          </a:p>
          <a:p>
            <a:endParaRPr lang="en"/>
          </a:p>
          <a:p>
            <a:pPr lvl="0" rtl="0">
              <a:buNone/>
            </a:pPr>
            <a:r>
              <a:rPr lang="en"/>
              <a:t>JEANNIE</a:t>
            </a:r>
          </a:p>
          <a:p>
            <a:pPr lvl="0" rtl="0">
              <a:spcBef>
                <a:spcPts val="600"/>
              </a:spcBef>
              <a:buClr>
                <a:srgbClr val="000000"/>
              </a:buClr>
              <a:buSzPct val="122222"/>
              <a:buFont typeface="Arial"/>
              <a:buNone/>
            </a:pPr>
            <a:r>
              <a:rPr lang="en" sz="900">
                <a:solidFill>
                  <a:schemeClr val="dk1"/>
                </a:solidFill>
              </a:rPr>
              <a:t>5 out of 6 Investure schools engaged + Rock Bros</a:t>
            </a:r>
          </a:p>
          <a:p>
            <a:pPr lvl="0" rtl="0">
              <a:spcBef>
                <a:spcPts val="600"/>
              </a:spcBef>
              <a:buClr>
                <a:srgbClr val="000000"/>
              </a:buClr>
              <a:buSzPct val="122222"/>
              <a:buFont typeface="Arial"/>
              <a:buNone/>
            </a:pPr>
            <a:r>
              <a:rPr lang="en" sz="900">
                <a:solidFill>
                  <a:schemeClr val="dk1"/>
                </a:solidFill>
              </a:rPr>
              <a:t>Confidence in smart people working for us!</a:t>
            </a:r>
          </a:p>
          <a:p>
            <a:pPr lvl="0" rtl="0">
              <a:spcBef>
                <a:spcPts val="600"/>
              </a:spcBef>
              <a:buClr>
                <a:srgbClr val="000000"/>
              </a:buClr>
              <a:buSzPct val="122222"/>
              <a:buFont typeface="Arial"/>
              <a:buNone/>
            </a:pPr>
            <a:r>
              <a:rPr lang="en" sz="900">
                <a:solidFill>
                  <a:schemeClr val="dk1"/>
                </a:solidFill>
              </a:rPr>
              <a:t>"Absolutely." --Alice Handy</a:t>
            </a:r>
          </a:p>
          <a:p>
            <a:pPr lvl="0" rtl="0">
              <a:spcBef>
                <a:spcPts val="600"/>
              </a:spcBef>
              <a:buClr>
                <a:srgbClr val="000000"/>
              </a:buClr>
              <a:buSzPct val="122222"/>
              <a:buFont typeface="Arial"/>
              <a:buNone/>
            </a:pPr>
            <a:r>
              <a:rPr lang="en" sz="900">
                <a:solidFill>
                  <a:schemeClr val="dk1"/>
                </a:solidFill>
              </a:rPr>
              <a:t>deleted: </a:t>
            </a:r>
            <a:r>
              <a:rPr lang="en"/>
              <a:t> By initiating the move with Investure, Middlebury would be a leader but would have 12 instantaneous followers.</a:t>
            </a:r>
          </a:p>
          <a:p>
            <a:endParaRPr lang="e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second step is to make a public commitment to divestment.  We support Middlebury's divestment from all fossil fuel and weapons manufacturing companies as identified by Investure this past December.  We choose this comprehensive divestment because it reflects Middlebury's comprehensive commitment to carbon neutrality and peaceful international relations, and also for a more practical reason:  Divestment is a seldom-used tool and its power is in the announcement.  Divestment should be one, decisive act rather than a quiet, ongoing process.  If we were to divest for anything less, students would be sure to continue to ask for more divestment.  If we act in alignment with current student support and national movements, we can expect to implement only the more positive methods of socially responsible investing in the near future. --I'm confused by this last sentence, and I don't really feel like you need it? vrwg</a:t>
            </a:r>
          </a:p>
          <a:p>
            <a:pPr lvl="0" rtl="0">
              <a:buNone/>
            </a:pPr>
            <a:r>
              <a:rPr lang="en"/>
              <a:t>The public commitment should include an explicit list of those companies we will divest from.  Just as every paper we write for class requires evidence for our claims, this announcement needs evidence too.  Students will be happy to help with this list, but will need it to be confirmed and ultimately released by the school.</a:t>
            </a:r>
          </a:p>
          <a:p>
            <a:pPr lvl="0" rtl="0">
              <a:buNone/>
            </a:pPr>
            <a:r>
              <a:rPr lang="en"/>
              <a:t>Finally, we also hope to pair this announcement with commentary on the social, political, environmental and financial justifications for Middlebury's divestment.  This is an aspect that we as students are especially prepared to collaborate on with you.</a:t>
            </a:r>
          </a:p>
          <a:p>
            <a:pPr lvl="0" rtl="0">
              <a:buClr>
                <a:srgbClr val="000000"/>
              </a:buClr>
              <a:buSzPct val="100000"/>
              <a:buFont typeface="Arial"/>
              <a:buNone/>
            </a:pPr>
            <a:r>
              <a:rPr lang="en"/>
              <a:t>To be clear, this statement would express as much commitment as Middlebury can at that moment.  If the commitment announces middlebury has put screens in place, </a:t>
            </a:r>
            <a:r>
              <a:rPr lang="en" i="1"/>
              <a:t>terrific, </a:t>
            </a:r>
            <a:r>
              <a:rPr lang="en"/>
              <a:t>but we realize the logistics of any of the strategies we've outlined will probably take more time to implement than that.  The commitment should at the least identify a strategy for divestment, set a timeline for implementation, and dedicate paid time and energy into implementation.</a:t>
            </a:r>
          </a:p>
          <a:p>
            <a:endParaRPr lang="en"/>
          </a:p>
          <a:p>
            <a:endParaRPr lang="en"/>
          </a:p>
          <a:p>
            <a:endParaRPr lang="en"/>
          </a:p>
          <a:p>
            <a:pPr>
              <a:buNone/>
            </a:pPr>
            <a:r>
              <a:rPr lang="en"/>
              <a:t>the commentary also means their fiduciary duty is taken care of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Seven students are presenting to you today, but many others have contributed. Over 25 students were directly involved in creating this presentation. Many faculty and staff, some in this room, have provided valuable information, perspectives and advice.  As of this January, more than 60% of students support divestment from either fossil fuels, weapons manufacturers, or both, and only 15% of students oppose divestment.  At Monterey, students are holding a rally in solidarity with us this morning.  The Middlebury community is engaged on this issue.  Clearly you are, too, as you have given us this time to present and many of you, I know, are already in dialog about this.  </a:t>
            </a:r>
          </a:p>
          <a:p>
            <a:pPr lvl="0" rtl="0">
              <a:buNone/>
            </a:pPr>
            <a:r>
              <a:rPr lang="en"/>
              <a:t>Now I’ll hand it over to Laura Berry who will talk about weapons-based violence and why it's important for us to address through divestment.</a:t>
            </a:r>
          </a:p>
          <a:p>
            <a:endParaRPr lang="en"/>
          </a:p>
          <a:p>
            <a:endParaRPr lang="en"/>
          </a:p>
          <a:p>
            <a:pPr lvl="0" rtl="0">
              <a:buNone/>
            </a:pPr>
            <a:r>
              <a:rPr lang="en"/>
              <a:t>climate change and the political changes that are needed to keep this planet livable for the extended Middlebury community.</a:t>
            </a:r>
          </a:p>
          <a:p>
            <a:endParaRPr lang="en"/>
          </a:p>
          <a:p>
            <a:endParaRPr lang="en"/>
          </a:p>
          <a:p>
            <a:endParaRPr lang="en"/>
          </a:p>
          <a:p>
            <a:endParaRPr lang="en"/>
          </a:p>
          <a:p>
            <a:endParaRPr lang="en"/>
          </a:p>
          <a:p>
            <a:endParaRPr lang="en"/>
          </a:p>
          <a:p>
            <a:endParaRPr lang="en"/>
          </a:p>
          <a:p>
            <a:pPr lvl="0" rtl="0">
              <a:buNone/>
            </a:pPr>
            <a:r>
              <a:rPr lang="en"/>
              <a:t>Introductions &amp; personal narratives.</a:t>
            </a:r>
          </a:p>
          <a:p>
            <a:pPr lvl="0" rtl="0">
              <a:buNone/>
            </a:pPr>
            <a:r>
              <a:rPr lang="en"/>
              <a:t>Who we represent. "Our group, Divest for our Future, has a dedicated membership"</a:t>
            </a:r>
          </a:p>
          <a:p>
            <a:pPr lvl="0" rtl="0">
              <a:buNone/>
            </a:pPr>
            <a:r>
              <a:rPr lang="en"/>
              <a:t>SGA Results (1295 total respondents) 60.69 in favor, 15.75% opposed, 23.55 no opinion</a:t>
            </a:r>
          </a:p>
          <a:p>
            <a:pPr lvl="0" rtl="0">
              <a:buNone/>
            </a:pPr>
            <a:r>
              <a:rPr lang="en"/>
              <a:t>example: Hi, I'm [          ] and I'm interested in divestment because it is one of the few ways for students to directly confront the challenge of our generation, climate change, and the impetus behind </a:t>
            </a:r>
          </a:p>
          <a:p>
            <a:endParaRPr lang="en"/>
          </a:p>
          <a:p>
            <a:pPr lvl="0" rtl="0">
              <a:buNone/>
            </a:pPr>
            <a:r>
              <a:rPr lang="en"/>
              <a:t>Our small group here in front of you represents a much larger faction of Middlebury students concerned with the issue of divestment. From a recent all-campus survey conducted by the SGA, 60.69% of the student body supports the idea of the college divesting its endowment from fossil fuels and arms manufacturing, 15.75% do not support Middlebury divesting from these industries, and 23.55% have no opinion. Charlie quote from panel about importance of divestment to students</a:t>
            </a:r>
          </a:p>
          <a:p>
            <a:pPr lvl="0" rtl="0">
              <a:buNone/>
            </a:pPr>
            <a:r>
              <a:rPr lang="en"/>
              <a:t>(this represents overwhelming approval)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is the timeline we propose for the public commitment. </a:t>
            </a:r>
          </a:p>
          <a:p>
            <a:endParaRPr lang="en"/>
          </a:p>
          <a:p>
            <a:pPr lvl="0" rtl="0">
              <a:buNone/>
            </a:pPr>
            <a:r>
              <a:rPr lang="en"/>
              <a:t>On March fourth, students are marching forth to support divestment, and we hope that you can join us then with a positive announcement.  That date would not only be a strategic opportunity for media coverage and celebration, but it would demonstrate that the Middlebury trustees are ready to act with the urgency these issues deserve.</a:t>
            </a:r>
          </a:p>
          <a:p>
            <a:endParaRPr lang="en"/>
          </a:p>
          <a:p>
            <a:pPr lvl="0" rtl="0">
              <a:buNone/>
            </a:pPr>
            <a:r>
              <a:rPr lang="en"/>
              <a:t>Recognizing that we want the public commitment to be truly meaningful and represent the absolute dedication of the school to divestment, we expect a response by March 15, a full month from now.</a:t>
            </a:r>
          </a:p>
          <a:p>
            <a:endParaRPr lang="en"/>
          </a:p>
          <a:p>
            <a:pPr lvl="0" rtl="0">
              <a:buNone/>
            </a:pPr>
            <a:r>
              <a:rPr lang="en"/>
              <a:t>To give a little history, students first brought divestment into conversations with President Liebowitz and Vice President Norton back in October of last fall.  On November 20, two </a:t>
            </a:r>
            <a:r>
              <a:rPr lang="en" u="sng">
                <a:solidFill>
                  <a:schemeClr val="hlink"/>
                </a:solidFill>
                <a:hlinkClick r:id="rId3"/>
              </a:rPr>
              <a:t>resolution</a:t>
            </a:r>
            <a:r>
              <a:rPr lang="en"/>
              <a:t>s were submitted to the President and Board of Trustees.  In December, Pr. Liebowitz released the percentage of our holdings in these companies and attracted national media attention.  On January 18 and 20 two divestment events on campus attracted more than 300 students, faculty, staff and trustees each.  I bring up this history, quick though it is, to put our timeline in a little broader context.  We recognize that one month from today is an aggressive timeline for researching and deciding on a strategy for divestment thoroughly enough to make a public commitment, but this </a:t>
            </a:r>
            <a:r>
              <a:rPr lang="en" i="1"/>
              <a:t>is</a:t>
            </a:r>
            <a:r>
              <a:rPr lang="en"/>
              <a:t> the timeline that was proposed three months ago in our November resolutions.  </a:t>
            </a:r>
          </a:p>
          <a:p>
            <a:endParaRPr lang="en"/>
          </a:p>
          <a:p>
            <a:pPr lvl="0" rtl="0">
              <a:buNone/>
            </a:pPr>
            <a:r>
              <a:rPr lang="en"/>
              <a:t>instead of deadline use response date or response expected </a:t>
            </a:r>
          </a:p>
          <a:p>
            <a:pPr lvl="0" rtl="0">
              <a:buNone/>
            </a:pPr>
            <a:r>
              <a:rPr lang="en"/>
              <a:t>our expectation for a response is march 15th</a:t>
            </a:r>
          </a:p>
          <a:p>
            <a:endParaRPr lang="e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With the public commitment comes the fun stuff: media and outreach.  Students have developed a lot of media contacts already, and we're happy to take a leadership role in promoting Middlebury's message through the Communications Office.  We hope this media and outreach will help other institutions follow our lead and give our divestment real impact on the social and economic norms that have created the problems we are addressing.</a:t>
            </a:r>
          </a:p>
          <a:p>
            <a:endParaRPr lang="en"/>
          </a:p>
          <a:p>
            <a:endParaRPr lang="en"/>
          </a:p>
          <a:p>
            <a:endParaRPr lang="en"/>
          </a:p>
          <a:p>
            <a:endParaRPr lang="en"/>
          </a:p>
          <a:p>
            <a:pPr lvl="0" rtl="0">
              <a:buNone/>
            </a:pPr>
            <a:r>
              <a:rPr lang="en"/>
              <a:t>is the president of unity college an open resource? is his editorial in the packet? his name anywhere? </a:t>
            </a:r>
          </a:p>
          <a:p>
            <a:pPr lvl="0" rtl="0">
              <a:buNone/>
            </a:pPr>
            <a:r>
              <a:rPr lang="en"/>
              <a:t>Snappier: keep it as we are here to work with you </a:t>
            </a:r>
          </a:p>
          <a:p>
            <a:endParaRPr lang="en"/>
          </a:p>
          <a:p>
            <a:endParaRPr lang="e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Over the next three years, through whatever strategy Middlebury employs, screens should be put in place and our current holdings divested until in 2016, at the same time as we fulfill carbon neutrality, we announce that our portfolio is free of fossil fuel companies and arms manufacturers.  The list of companies should be re-publicized, and we can include a second round of press and dialog.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Finally, investing to advance Middlebury's mission is an ongoing process.  We can </a:t>
            </a:r>
          </a:p>
          <a:p>
            <a:endParaRPr lang="en"/>
          </a:p>
          <a:p>
            <a:pPr lvl="0" rtl="0">
              <a:buNone/>
            </a:pPr>
            <a:r>
              <a:rPr lang="en"/>
              <a:t>maybe not that mistakes will be made, but just that it is an ongoing process </a:t>
            </a:r>
          </a:p>
          <a:p>
            <a:pPr lvl="0" rtl="0">
              <a:buNone/>
            </a:pPr>
            <a:r>
              <a:rPr lang="en"/>
              <a:t>This is detracting a bit! </a:t>
            </a:r>
          </a:p>
          <a:p>
            <a:pPr>
              <a:buNone/>
            </a:pPr>
            <a:r>
              <a:rPr lang="en" sz="1200">
                <a:solidFill>
                  <a:schemeClr val="dk1"/>
                </a:solidFill>
              </a:rPr>
              <a:t>Hire a professional impact-investing advisor to consult on aligning investments with the mission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t>Thank you. My name is Laura Berry and I am a freshman looking to major in Environmental Studies with a focus in policy or economics.</a:t>
            </a:r>
          </a:p>
          <a:p>
            <a:pPr lvl="0" rtl="0">
              <a:buNone/>
            </a:pPr>
            <a:r>
              <a:rPr lang="en" sz="1000"/>
              <a:t> </a:t>
            </a:r>
          </a:p>
          <a:p>
            <a:pPr lvl="0" rtl="0">
              <a:buNone/>
            </a:pPr>
            <a:r>
              <a:rPr lang="en" sz="1000" b="1"/>
              <a:t>GLOBAL/ARMS/WAR</a:t>
            </a:r>
          </a:p>
          <a:p>
            <a:pPr lvl="0" rtl="0">
              <a:buNone/>
            </a:pPr>
            <a:r>
              <a:rPr lang="en" sz="1000"/>
              <a:t> </a:t>
            </a:r>
          </a:p>
          <a:p>
            <a:pPr lvl="0" rtl="0">
              <a:buNone/>
            </a:pPr>
            <a:r>
              <a:rPr lang="en" sz="1000"/>
              <a:t>We feel as though it is important to speak about some of the main issues with which we are engaging by having this discussion in the first place. At the core of the group of students working towards divestment is the desire to be part of a Middlebury that lives up to its values and to its mission statement. We are working towards a Middlebury that both engages the world and engages it’s problems. As a result, one of our major concerns is the presence of weapons-related violence in this world. From the stagnant rate of firearm murder in the United States and the mass tragedies such as the Sandy Hook Massacre and the Aurora theatre shooting, the horrifying presence of firearm related violence in the United States is more evident than ever. On the global scale, the continuous war and conflict destroying civilian homes, families, and lives around the world, in places that some Middlebury students call home, and the US military budget encompassing 43% of global military spending, nearly 700 billion dollars a year, we cannot ignore the costs of the presence of war in the international community and our lives.</a:t>
            </a:r>
          </a:p>
          <a:p>
            <a:endParaRPr lang="en" sz="1000"/>
          </a:p>
          <a:p>
            <a:pPr lvl="0" rtl="0">
              <a:buNone/>
            </a:pPr>
            <a:r>
              <a:rPr lang="en" sz="1000"/>
              <a:t>However, we want to want to make clear the distinction between our efforts to fully dissociate Middlebury from violence and the intended targets of such a statement like divestment. We respect the lives of military service members and understand the depth of their sacrifice and efforts. But a Middlebury that continues to invest in the weapons manufacturing industries providing the tools of war and gun crime is not one that is in line with its values or its mission statement, and contradicts the work we have already done as a college to promote global peace and widespread cultural understanding.</a:t>
            </a:r>
          </a:p>
          <a:p>
            <a:pPr lvl="0" rtl="0">
              <a:buNone/>
            </a:pPr>
            <a:r>
              <a:rPr lang="en" sz="1000"/>
              <a:t> </a:t>
            </a:r>
          </a:p>
          <a:p>
            <a:pPr lvl="0" rtl="0">
              <a:buNone/>
            </a:pPr>
            <a:r>
              <a:rPr lang="en" sz="1000"/>
              <a:t>We firmly believe that "doing good does not undo doing bad" and that the efforts of any group towards a better society, and in this case, Middlebury's efforts, must be non-contradictory as well as comprehensive.</a:t>
            </a:r>
          </a:p>
          <a:p>
            <a:endParaRPr lang="en" sz="1000"/>
          </a:p>
          <a:p>
            <a:pPr lvl="0" rtl="0">
              <a:buNone/>
            </a:pPr>
            <a:r>
              <a:rPr lang="en" sz="1000"/>
              <a:t>I'll now hand it over to Teddy, who will speak towards the environmental concerns that divestment seeks to address.</a:t>
            </a:r>
          </a:p>
          <a:p>
            <a:endParaRPr lang="en" sz="1000"/>
          </a:p>
          <a:p>
            <a:endParaRPr lang="en" sz="1000"/>
          </a:p>
          <a:p>
            <a:endParaRPr lang="en"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Hi, thank you Jeannie and Board. I'm Teddy Smyth, a sophomore Environmental Policy major from Augusta, Georgia. I just want to </a:t>
            </a:r>
            <a:r>
              <a:rPr lang="en" b="1"/>
              <a:t>quickly reiterate some things you probably already know, as the same board that passed Carbon Neutrality: Anthropogenic, or </a:t>
            </a:r>
            <a:r>
              <a:rPr lang="en" b="1" i="1"/>
              <a:t>human-caused</a:t>
            </a:r>
            <a:r>
              <a:rPr lang="en" b="1"/>
              <a:t>, climate change is the most pressing challenge facing our world today, and especially my generation. I have spent my entire lifetime on a warming earth, and it's only getting hotter: Since March of 1985, every single month has been warmer than the historical global average.  On our current trajectory, the International Panel on Climate Change projects that temperatures will increase by over 2 [</a:t>
            </a:r>
            <a:r>
              <a:rPr lang="en" sz="900"/>
              <a:t>0.8-2.6]</a:t>
            </a:r>
            <a:r>
              <a:rPr lang="en" b="1"/>
              <a:t> degrees Celsius by 2050. [The graph shown, a comparison by NASA of several studies, shows the clear warming trend of yearly temperature deviations from the mean.]</a:t>
            </a:r>
          </a:p>
          <a:p>
            <a:endParaRPr lang="en" b="1"/>
          </a:p>
          <a:p>
            <a:pPr lvl="0" rtl="0">
              <a:buNone/>
            </a:pPr>
            <a:r>
              <a:rPr lang="en" b="1"/>
              <a:t>The global effects of warming are severe, and the costs are already high. According to a recent study by the DARA group, a European think-tank, global warming contributes to the deaths of </a:t>
            </a:r>
            <a:r>
              <a:rPr lang="en" b="1" i="1"/>
              <a:t>400,000 people a year</a:t>
            </a:r>
            <a:r>
              <a:rPr lang="en" b="1"/>
              <a:t> and costs the world $1.2 trillion dollars annually. </a:t>
            </a:r>
          </a:p>
          <a:p>
            <a:endParaRPr lang="en" b="1"/>
          </a:p>
          <a:p>
            <a:pPr lvl="0" rtl="0">
              <a:buClr>
                <a:srgbClr val="000000"/>
              </a:buClr>
              <a:buSzPct val="100000"/>
              <a:buFont typeface="Arial"/>
              <a:buNone/>
            </a:pPr>
            <a:r>
              <a:rPr lang="en" b="1"/>
              <a:t>[The effects of too much atmospheric carbon dioxide are innumerable: ocean acidification, melting arctic ice, melting permafrost, water shortages and droughts, floods, loss of biodiversity, coastline erosion, increase in heat waves,and the disappearance of entire countries like the Maldives as sea levels rise.]</a:t>
            </a:r>
          </a:p>
          <a:p>
            <a:endParaRPr lang="en" b="1"/>
          </a:p>
          <a:p>
            <a:pPr lvl="0" rtl="0">
              <a:buClr>
                <a:srgbClr val="000000"/>
              </a:buClr>
              <a:buSzPct val="100000"/>
              <a:buFont typeface="Arial"/>
              <a:buNone/>
            </a:pPr>
            <a:r>
              <a:rPr lang="en" b="1"/>
              <a:t>I'm not trying to scare you into taking action -- but the threat is urgent and the threat is real. </a:t>
            </a:r>
          </a:p>
          <a:p>
            <a:endParaRPr lang="en" b="1"/>
          </a:p>
          <a:p>
            <a:endParaRPr lang="en" b="1"/>
          </a:p>
          <a:p>
            <a:endParaRPr lang="en" b="1"/>
          </a:p>
          <a:p>
            <a:endParaRPr lang="en" b="1"/>
          </a:p>
          <a:p>
            <a:endParaRPr lang="en" b="1"/>
          </a:p>
          <a:p>
            <a:pPr lvl="0" rtl="0">
              <a:buNone/>
            </a:pPr>
            <a:r>
              <a:rPr lang="en" b="1"/>
              <a:t>There is a clear link between climate change and more frequent, more extreme weather events - a reality which is already evident. A hotter atmosphere holds more humidity, which has been shown to increase the frequency and strength of extreme weather events. Disasters like Hurricane Sandy -- which killed XXXX many people and cost $50 billion dollars -- and the Great Drought in the Midwest this past year --- that caused severe grain shortages and cut the US GDP by .5- 1 percentage points -- will happen more and more often.  </a:t>
            </a:r>
          </a:p>
          <a:p>
            <a:endParaRPr lang="en" b="1"/>
          </a:p>
          <a:p>
            <a:endParaRPr lang="en" b="1"/>
          </a:p>
          <a:p>
            <a:endParaRPr lang="en" b="1"/>
          </a:p>
          <a:p>
            <a:pPr lvl="0" rtl="0">
              <a:buNone/>
            </a:pPr>
            <a:r>
              <a:rPr lang="en" b="1"/>
              <a:t>Entire countries like the Maldives will disappear as sea-levels rise. ( </a:t>
            </a:r>
            <a:r>
              <a:rPr lang="en"/>
              <a:t>there's probably some statistic about this if you have time to find it about how much 3rd world countries burn compared to developed countries also there's this  which states that "</a:t>
            </a:r>
            <a:r>
              <a:rPr lang="en">
                <a:solidFill>
                  <a:srgbClr val="555555"/>
                </a:solidFill>
                <a:latin typeface="Georgia"/>
                <a:ea typeface="Georgia"/>
                <a:cs typeface="Georgia"/>
                <a:sym typeface="Georgia"/>
              </a:rPr>
              <a:t>developing countries are estimated to bear 75-80 per cent of the costs of damages related to climate change as a result of droughts, floods, strong storms and rising sea levels." </a:t>
            </a:r>
            <a:r>
              <a:rPr lang="en"/>
              <a:t>http://reliefweb.int/report/world/burden-climate-change-poor-countries but also just to be clear this is important but not actually a focus I think?--vrwg</a:t>
            </a:r>
            <a:r>
              <a:rPr lang="en" b="1"/>
              <a:t>)</a:t>
            </a:r>
          </a:p>
          <a:p>
            <a:endParaRPr lang="en" b="1"/>
          </a:p>
          <a:p>
            <a:pPr lvl="0" rtl="0">
              <a:buClr>
                <a:srgbClr val="000000"/>
              </a:buClr>
              <a:buSzPct val="100000"/>
              <a:buFont typeface="Arial"/>
              <a:buNone/>
            </a:pPr>
            <a:r>
              <a:rPr lang="en" b="1"/>
              <a:t>But the brunt of the effects of climate change will fall on those who have done the least to cause it. </a:t>
            </a:r>
          </a:p>
          <a:p>
            <a:pPr lvl="0" rtl="0">
              <a:buNone/>
            </a:pPr>
            <a:r>
              <a:rPr lang="en" b="1"/>
              <a:t>Look at all the people it's already affected. </a:t>
            </a:r>
          </a:p>
          <a:p>
            <a:endParaRPr lang="en" b="1"/>
          </a:p>
          <a:p>
            <a:pPr lvl="0" rtl="0">
              <a:buNone/>
            </a:pPr>
            <a:r>
              <a:rPr lang="en" b="1"/>
              <a:t>The current global temperature is .78 degrees Celsius above historical levels. </a:t>
            </a:r>
          </a:p>
          <a:p>
            <a:endParaRPr lang="en" b="1"/>
          </a:p>
          <a:p>
            <a:endParaRPr lang="en" b="1"/>
          </a:p>
          <a:p>
            <a:endParaRPr lang="en" b="1"/>
          </a:p>
          <a:p>
            <a:pPr lvl="0" rtl="0">
              <a:buNone/>
            </a:pPr>
            <a:r>
              <a:rPr lang="en"/>
              <a:t>hese catastrophic effects are driven by the burning of fossil fuels. </a:t>
            </a:r>
          </a:p>
          <a:p>
            <a:endParaRPr lang="en"/>
          </a:p>
          <a:p>
            <a:endParaRPr lang="en"/>
          </a:p>
          <a:p>
            <a:pPr lvl="0" rtl="0">
              <a:buNone/>
            </a:pPr>
            <a:r>
              <a:rPr lang="en" b="1"/>
              <a:t>glacial retreats I'm just adding a bunch pick out the good ones..--vrwg)</a:t>
            </a:r>
          </a:p>
          <a:p>
            <a:endParaRPr lang="en" b="1"/>
          </a:p>
          <a:p>
            <a:endParaRPr lang="en" b="1"/>
          </a:p>
          <a:p>
            <a:endParaRPr lang="en" b="1"/>
          </a:p>
          <a:p>
            <a:endParaRPr lang="en" b="1"/>
          </a:p>
          <a:p>
            <a:pPr lvl="0" rtl="0">
              <a:buNone/>
            </a:pPr>
            <a:r>
              <a:rPr lang="en"/>
              <a:t>This graph </a:t>
            </a:r>
          </a:p>
          <a:p>
            <a:endParaRPr lang="en"/>
          </a:p>
          <a:p>
            <a:pPr lvl="0" rtl="0">
              <a:buClr>
                <a:srgbClr val="000000"/>
              </a:buClr>
              <a:buSzPct val="100000"/>
              <a:buFont typeface="Arial"/>
              <a:buNone/>
            </a:pPr>
            <a:r>
              <a:rPr lang="en"/>
              <a:t>-effects of carbon in the atmosphere == more </a:t>
            </a:r>
            <a:r>
              <a:rPr lang="en" b="1"/>
              <a:t>humidity in the air</a:t>
            </a:r>
            <a:r>
              <a:rPr lang="en"/>
              <a:t> makes more storms</a:t>
            </a:r>
          </a:p>
          <a:p>
            <a:pPr lvl="0" rtl="0">
              <a:buClr>
                <a:srgbClr val="000000"/>
              </a:buClr>
              <a:buSzPct val="100000"/>
              <a:buFont typeface="Arial"/>
              <a:buNone/>
            </a:pPr>
            <a:r>
              <a:rPr lang="en"/>
              <a:t>-ocean acidification</a:t>
            </a:r>
          </a:p>
          <a:p>
            <a:pPr lvl="0" rtl="0">
              <a:buClr>
                <a:srgbClr val="000000"/>
              </a:buClr>
              <a:buSzPct val="100000"/>
              <a:buFont typeface="Arial"/>
              <a:buNone/>
            </a:pPr>
            <a:r>
              <a:rPr lang="en"/>
              <a:t>-stats about last year: hottest year on record. </a:t>
            </a:r>
          </a:p>
          <a:p>
            <a:pPr lvl="0" rtl="0">
              <a:buNone/>
            </a:pPr>
            <a:r>
              <a:rPr lang="en"/>
              <a:t>-list out more effects. </a:t>
            </a:r>
          </a:p>
          <a:p>
            <a:endParaRPr lang="en"/>
          </a:p>
          <a:p>
            <a:pPr lvl="0" rtl="0">
              <a:buNone/>
            </a:pPr>
            <a:r>
              <a:rPr lang="en"/>
              <a:t>The graph on the left, from Antarctic ice core samples taken by [     ], shows the clear correlation between atmospheric CO2 levels in blue and temperature in blue. </a:t>
            </a:r>
          </a:p>
          <a:p>
            <a:endParaRPr lang="en"/>
          </a:p>
          <a:p>
            <a:pPr lvl="0" rtl="0">
              <a:buClr>
                <a:srgbClr val="000000"/>
              </a:buClr>
              <a:buSzPct val="100000"/>
              <a:buFont typeface="Arial"/>
              <a:buNone/>
            </a:pPr>
            <a:r>
              <a:rPr lang="en"/>
              <a:t>The graph on the right, from NASA, shows the warming trend over the past 100 years, as supported by calculations from 3 scientific institutes across the world. </a:t>
            </a:r>
          </a:p>
          <a:p>
            <a:pPr lvl="0" rtl="0">
              <a:buNone/>
            </a:pPr>
            <a:r>
              <a:rPr lang="en"/>
              <a:t>And the graph on the left, constructing from Antarctic ice core samples, shows the clear correlation between atmospheric CO2 concentrations and global temperature, and how current CO2 levels are exponentially higher than at any time before. The burning of fossil fuels is responsible for the majority of this rise. According to the most recent IPCC report, CO2 from the burning of fossil fuels accounts for 56.6% of global greenhouse gases</a:t>
            </a:r>
          </a:p>
          <a:p>
            <a:endParaRPr lang="en"/>
          </a:p>
          <a:p>
            <a:endParaRPr lang="en"/>
          </a:p>
          <a:p>
            <a:pPr lvl="0" rtl="0">
              <a:buNone/>
            </a:pPr>
            <a:r>
              <a:rPr lang="en"/>
              <a:t>innumerable, so I will only list only a few occurring now: more hurricanes (like Sandy, cost $50 billion dollars), more frequent drought, like </a:t>
            </a:r>
          </a:p>
          <a:p>
            <a:pPr lvl="0" rtl="0">
              <a:buNone/>
            </a:pPr>
            <a:r>
              <a:rPr lang="en" b="1"/>
              <a:t>There are many financial implications of climate change</a:t>
            </a:r>
            <a:r>
              <a:rPr lang="en"/>
              <a:t>. </a:t>
            </a:r>
          </a:p>
          <a:p>
            <a:pPr lvl="0" rtl="0">
              <a:buNone/>
            </a:pPr>
            <a:r>
              <a:rPr lang="en" b="1"/>
              <a:t>The link between global warming and more frequent climate disasters has been made explicit by a number of studies. the great drought this past year in the West (which is expected to cut US GDP by .5- 1 % points == $1.5 trillion</a:t>
            </a:r>
            <a:r>
              <a:rPr lang="en"/>
              <a:t> -- not exactly what we want as we continue to try to recover from the Recession), </a:t>
            </a:r>
          </a:p>
          <a:p>
            <a:pPr lvl="0" rtl="0">
              <a:buNone/>
            </a:pPr>
            <a:r>
              <a:rPr lang="en" b="1"/>
              <a:t>Sandy, cost $50 billion dollars</a:t>
            </a:r>
          </a:p>
          <a:p>
            <a:pPr lvl="0" rtl="0">
              <a:buNone/>
            </a:pPr>
            <a:r>
              <a:rPr lang="en"/>
              <a:t>rising sea levels that will literally make entire countries like the Maldives disappear, creating a new global crisis of climate displaced peoples. </a:t>
            </a:r>
          </a:p>
          <a:p>
            <a:endParaRPr lang="en"/>
          </a:p>
          <a:p>
            <a:pPr lvl="0" rtl="0">
              <a:buNone/>
            </a:pPr>
            <a:r>
              <a:rPr lang="en"/>
              <a:t>And </a:t>
            </a:r>
            <a:r>
              <a:rPr lang="en" b="1"/>
              <a:t>the effects of climate change are already happening now, and the brunt of the burden is on those who have done the least to cause it. ( can we add just a line of evidence about this?)</a:t>
            </a:r>
          </a:p>
          <a:p>
            <a:pPr lvl="0" rtl="0">
              <a:buNone/>
            </a:pPr>
            <a:r>
              <a:rPr lang="en"/>
              <a:t>Transition line</a:t>
            </a:r>
          </a:p>
          <a:p>
            <a:endParaRPr lang="en"/>
          </a:p>
          <a:p>
            <a:pPr lvl="0" rtl="0">
              <a:buClr>
                <a:srgbClr val="000000"/>
              </a:buClr>
              <a:buSzPct val="100000"/>
              <a:buFont typeface="Arial"/>
              <a:buNone/>
            </a:pPr>
            <a:r>
              <a:rPr lang="en"/>
              <a:t>DEFINE ANTHROPOGENIC CLIMATE CHANGE. </a:t>
            </a:r>
          </a:p>
          <a:p>
            <a:pPr lvl="0" rtl="0">
              <a:buClr>
                <a:srgbClr val="000000"/>
              </a:buClr>
              <a:buSzPct val="100000"/>
              <a:buFont typeface="Arial"/>
              <a:buNone/>
            </a:pPr>
            <a:r>
              <a:rPr lang="en"/>
              <a:t>-mention 4% or whatever here. </a:t>
            </a:r>
          </a:p>
          <a:p>
            <a:endParaRPr lang="en"/>
          </a:p>
          <a:p>
            <a:endParaRPr lang="en"/>
          </a:p>
          <a:p>
            <a:endParaRPr lang="en"/>
          </a:p>
          <a:p>
            <a:pPr lvl="0" rtl="0">
              <a:buNone/>
            </a:pPr>
            <a:r>
              <a:rPr lang="en"/>
              <a:t>While our commitments to sustainability, carbon neutrality as splendid -- we need broad-based government support</a:t>
            </a:r>
          </a:p>
          <a:p>
            <a:pPr lvl="0" rtl="0">
              <a:buNone/>
            </a:pPr>
            <a:r>
              <a:rPr lang="en"/>
              <a:t>Citations:</a:t>
            </a:r>
          </a:p>
          <a:p>
            <a:pPr lvl="0" rtl="0">
              <a:buNone/>
            </a:pPr>
            <a:r>
              <a:rPr lang="en"/>
              <a:t>http://www.southwestclimatechange.org/figures/icecore_records</a:t>
            </a:r>
          </a:p>
          <a:p>
            <a:pPr lvl="0" rtl="0">
              <a:buNone/>
            </a:pPr>
            <a:r>
              <a:rPr lang="en"/>
              <a:t>http://www.guardian.co.uk/environment/2012/sep/26/climate-change-damaging-global-economy</a:t>
            </a:r>
          </a:p>
          <a:p>
            <a:pPr lvl="0" rtl="0">
              <a:buNone/>
            </a:pPr>
            <a:r>
              <a:rPr lang="en"/>
              <a:t>http://climate.nasa.gov/scientific-consensus</a:t>
            </a:r>
          </a:p>
          <a:p>
            <a:pPr lvl="0" rtl="0">
              <a:buNone/>
            </a:pPr>
            <a:r>
              <a:rPr lang="en"/>
              <a:t>http://earthobservatory.nasa.gov/IOTD/view.php?id=80167</a:t>
            </a:r>
          </a:p>
          <a:p>
            <a:pPr lvl="0" rtl="0">
              <a:buNone/>
            </a:pPr>
            <a:r>
              <a:rPr lang="en"/>
              <a:t>http://www.ipcc.ch/ipccreports/tar/wg2/index.php?idp=29</a:t>
            </a:r>
          </a:p>
          <a:p>
            <a:pPr>
              <a:buNone/>
            </a:pPr>
            <a:r>
              <a:rPr lang="en">
                <a:solidFill>
                  <a:srgbClr val="333333"/>
                </a:solidFill>
              </a:rPr>
              <a:t>Climate Vulnerability Monitor: A Guide to the Cold Calculus of A Hot Planet and published on Wednesday, was carried out by the </a:t>
            </a:r>
            <a:r>
              <a:rPr lang="en" u="sng">
                <a:solidFill>
                  <a:srgbClr val="005689"/>
                </a:solidFill>
                <a:hlinkClick r:id="rId3"/>
              </a:rPr>
              <a:t>DARA group</a:t>
            </a:r>
            <a:r>
              <a:rPr lang="en">
                <a:solidFill>
                  <a:srgbClr val="333333"/>
                </a:solidFill>
              </a:rPr>
              <a:t>, a non-governmental organisation based in Europe, and the </a:t>
            </a:r>
            <a:r>
              <a:rPr lang="en" u="sng">
                <a:solidFill>
                  <a:srgbClr val="005689"/>
                </a:solidFill>
                <a:hlinkClick r:id="rId4"/>
              </a:rPr>
              <a:t>Climate Vulnerable Forum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Now, the world has agreed to only one thing when it comes to climate change, in the Copenhagen Accord: the highest "safe" temperature rise is 2 degrees Celsius. This graph, based on data from the Carbon Tracker Institute, shows the huge disparity between the amount of fossil fuels we can burn and the amount we are trying to burn. On the right is the total quantity of proven fossil fuel reserves held worldwide by governments and corporations. On the left is the total amount of carbon we can burn for an 80% chance of global warming staying below 2 degrees. Now, we've already gone through a third of our 50 year carbon budget in the first 10 years of the century. If we burn through all of our reserves, as currently projected, we will exceed our carbon budget 5 times over. Now, I know Middlebury would never exceed its budget by a factor of 5, so why should we as a planet? Carbon reserves are a loan we can't ever pay back. </a:t>
            </a:r>
          </a:p>
          <a:p>
            <a:endParaRPr lang="en"/>
          </a:p>
          <a:p>
            <a:pPr lvl="0" rtl="0">
              <a:buClr>
                <a:srgbClr val="000000"/>
              </a:buClr>
              <a:buSzPct val="100000"/>
              <a:buFont typeface="Arial"/>
              <a:buNone/>
            </a:pPr>
            <a:r>
              <a:rPr lang="en"/>
              <a:t>Now, i</a:t>
            </a:r>
            <a:r>
              <a:rPr lang="en" sz="1200">
                <a:latin typeface="Times New Roman"/>
                <a:ea typeface="Times New Roman"/>
                <a:cs typeface="Times New Roman"/>
                <a:sym typeface="Times New Roman"/>
              </a:rPr>
              <a:t>f we're willing to play the odds with the planet, we have a little flexibility for a solution, and can burn a little more -- for a 50% chance of exceeding 2 degrees, we can burn almost a half of our reserves (</a:t>
            </a:r>
            <a:r>
              <a:rPr lang="en">
                <a:solidFill>
                  <a:srgbClr val="222222"/>
                </a:solidFill>
              </a:rPr>
              <a:t>1,437 GtCO2).</a:t>
            </a:r>
            <a:r>
              <a:rPr lang="en"/>
              <a:t> Natural gas could serve a limited role as a bridge fuel, but the shift from coal to natural gas to renewable energy must be quick and on a national scale. </a:t>
            </a:r>
          </a:p>
          <a:p>
            <a:pPr lvl="0" rtl="0">
              <a:buNone/>
            </a:pPr>
            <a:r>
              <a:rPr lang="en" sz="1200" b="1">
                <a:latin typeface="Times New Roman"/>
                <a:ea typeface="Times New Roman"/>
                <a:cs typeface="Times New Roman"/>
                <a:sym typeface="Times New Roman"/>
              </a:rPr>
              <a:t>So we're left with a dichotomy: Either we continue burning through our reserves and blow past the 2 degree target, or we lock up a large portion of the carbon reserves worldwide. This will require an enormous policy and cultural shift away from dependence on fossil fuels, as most reserves are held by countries across the world. Divestment can help support the institutional change needed on the path to any solution by raising the salience of climate change, rallying support behind a multifarious solution. </a:t>
            </a:r>
          </a:p>
          <a:p>
            <a:pPr lvl="0" rtl="0">
              <a:buNone/>
            </a:pPr>
            <a:r>
              <a:rPr lang="en" sz="1200" b="1">
                <a:latin typeface="Times New Roman"/>
                <a:ea typeface="Times New Roman"/>
                <a:cs typeface="Times New Roman"/>
                <a:sym typeface="Times New Roman"/>
              </a:rPr>
              <a:t>[switch slides] And now I'll introduce Craig Thompson, who will talk about the financial implications of divestment and the risks of fossil fuel and arms companies. </a:t>
            </a:r>
          </a:p>
          <a:p>
            <a:endParaRPr lang="en" sz="1200" b="1">
              <a:latin typeface="Times New Roman"/>
              <a:ea typeface="Times New Roman"/>
              <a:cs typeface="Times New Roman"/>
              <a:sym typeface="Times New Roman"/>
            </a:endParaRPr>
          </a:p>
          <a:p>
            <a:pPr lvl="0" rtl="0">
              <a:buNone/>
            </a:pPr>
            <a:r>
              <a:rPr lang="en"/>
              <a:t>-too many "thirds"</a:t>
            </a:r>
          </a:p>
          <a:p>
            <a:pPr lvl="0" rtl="0">
              <a:buNone/>
            </a:pPr>
            <a:r>
              <a:rPr lang="en"/>
              <a:t>This is our carbon budget, but the reserves contain 5 times more carbon than we can safely burn. </a:t>
            </a:r>
          </a:p>
          <a:p>
            <a:endParaRPr lang="en"/>
          </a:p>
          <a:p>
            <a:pPr lvl="0" rtl="0">
              <a:buClr>
                <a:srgbClr val="000000"/>
              </a:buClr>
              <a:buSzPct val="91666"/>
              <a:buFont typeface="Arial"/>
              <a:buNone/>
            </a:pPr>
            <a:r>
              <a:rPr lang="en" sz="1200" b="1">
                <a:latin typeface="Times New Roman"/>
                <a:ea typeface="Times New Roman"/>
                <a:cs typeface="Times New Roman"/>
                <a:sym typeface="Times New Roman"/>
              </a:rPr>
              <a:t>be a difficult task [[</a:t>
            </a:r>
            <a:r>
              <a:rPr lang="en"/>
              <a:t>We need a carbon tax, that will increase the price of fossil fuels, that will decrease ]]</a:t>
            </a:r>
          </a:p>
          <a:p>
            <a:endParaRPr lang="en"/>
          </a:p>
          <a:p>
            <a:endParaRPr lang="en"/>
          </a:p>
          <a:p>
            <a:pPr lvl="0">
              <a:buClr>
                <a:srgbClr val="000000"/>
              </a:buClr>
              <a:buSzPct val="100000"/>
              <a:buFont typeface="Arial"/>
              <a:buNone/>
            </a:pPr>
            <a:r>
              <a:rPr lang="en"/>
              <a:t>If we continue consuming fossil fuels on our current trajectory, we will use up our carbon budget in the next 15 years - Right when I turn 35, maybe start having my own kids.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a:t>Thank you Teddy. My name is Craig...etc.</a:t>
            </a:r>
          </a:p>
          <a:p>
            <a:endParaRPr lang="en" b="1"/>
          </a:p>
          <a:p>
            <a:pPr lvl="0" rtl="0">
              <a:buNone/>
            </a:pPr>
            <a:r>
              <a:rPr lang="en" b="1"/>
              <a:t>The current valuations of fossil fuel companies are driven by the amount of carbon reserves they have or are expected to find, as well as how efficiently they can extract and sell those assets. There appears to be a flaw with this valuation model, however, which is that it assumes that all found carbon will actually be burnt. The "Carbon Bubble" is a phenomenon recently mentioned in a report by energy sector analysts at HSBC, which stated that up to 60% of the fossil fuel industry's assets could be at risk due to anti-carbon emission legislation in response to climate change.</a:t>
            </a:r>
          </a:p>
          <a:p>
            <a:endParaRPr lang="en" b="1"/>
          </a:p>
          <a:p>
            <a:pPr lvl="0" rtl="0">
              <a:buNone/>
            </a:pPr>
            <a:r>
              <a:rPr lang="en" b="1"/>
              <a:t>Even if it takes years for government legislation to be approved by government, the effect of fossil fuel company valuations would still be dramatic. A study conducted by McKinsey and the Carbon Trust reported that more than 50% of the value of fossil fuel companies comes from cash flow projected to be generated in year 11 onwards. </a:t>
            </a:r>
          </a:p>
          <a:p>
            <a:endParaRPr lang="en" b="1"/>
          </a:p>
          <a:p>
            <a:pPr lvl="0" rtl="0">
              <a:buNone/>
            </a:pPr>
            <a:r>
              <a:rPr lang="en" b="1"/>
              <a:t>carbon currently priced into As a result, the valuations of fossil fuel companies are beholden Even even analysts could perfectly predict the amount of </a:t>
            </a:r>
          </a:p>
          <a:p>
            <a:endParaRPr lang="en" b="1"/>
          </a:p>
          <a:p>
            <a:endParaRPr lang="en" b="1"/>
          </a:p>
          <a:p>
            <a:endParaRPr lang="en" b="1"/>
          </a:p>
          <a:p>
            <a:pPr lvl="0" rtl="0">
              <a:buNone/>
            </a:pPr>
            <a:r>
              <a:rPr lang="en" b="1"/>
              <a:t>Teddy just spoke about the urgency of addressing climate change now. A problem with the market's valuation of fossil fuel companies is that it continues to value carbon that, pending govt regulation, would not be able to be brought to market. As a result, there is a carbon bubble -- most recently referenced in an report by HSBC --</a:t>
            </a:r>
            <a:r>
              <a:rPr lang="en"/>
              <a:t> which states that up to 60^% of the fossil fuel industry's assets are at risk of becoming "stranded assets". On the one hand, it is environmentally unsustainable to burn the quantity of fossil fuels already priced into these company's valuations, which means that many of these assets are at risk of being </a:t>
            </a:r>
            <a:r>
              <a:rPr lang="en" b="1"/>
              <a:t>left underground</a:t>
            </a:r>
            <a:r>
              <a:rPr lang="en"/>
              <a:t>. At the same time, taxes or emission caps will hurt future profitability as profit margins diminish and fossil fuel affordability becomes more problematic for many consumers. The message here is that this carbon bubble is not priced in the current valuations and it represents a serious risk to traditional energy sector investors.</a:t>
            </a:r>
          </a:p>
          <a:p>
            <a:endParaRPr lang="en"/>
          </a:p>
          <a:p>
            <a:pPr lvl="0" rtl="0">
              <a:buNone/>
            </a:pPr>
            <a:r>
              <a:rPr lang="en"/>
              <a:t>http://www.carbontracker.org/wp-content/uploads/downloads/2012/08/Unburnable-Carbon-Full1.pdf</a:t>
            </a:r>
          </a:p>
          <a:p>
            <a:endParaRPr lang="en"/>
          </a:p>
          <a:p>
            <a:endParaRPr lang="en"/>
          </a:p>
          <a:p>
            <a:endParaRPr lang="en"/>
          </a:p>
          <a:p>
            <a:endParaRPr lang="en"/>
          </a:p>
          <a:p>
            <a:endParaRPr lang="en"/>
          </a:p>
          <a:p>
            <a:endParaRPr lang="en"/>
          </a:p>
          <a:p>
            <a:pPr lvl="0" rtl="0">
              <a:spcBef>
                <a:spcPts val="600"/>
              </a:spcBef>
              <a:buClr>
                <a:srgbClr val="000000"/>
              </a:buClr>
              <a:buSzPct val="100000"/>
              <a:buFont typeface="Arial"/>
              <a:buNone/>
            </a:pPr>
            <a:r>
              <a:rPr lang="en"/>
              <a:t>1) deleted: - </a:t>
            </a:r>
            <a:r>
              <a:rPr lang="en">
                <a:solidFill>
                  <a:schemeClr val="dk1"/>
                </a:solidFill>
              </a:rPr>
              <a:t>Tom Steyer, billionaire ex-hedge fund manager, on divestment:</a:t>
            </a:r>
          </a:p>
          <a:p>
            <a:pPr lvl="0" rtl="0">
              <a:spcBef>
                <a:spcPts val="600"/>
              </a:spcBef>
              <a:buClr>
                <a:srgbClr val="000000"/>
              </a:buClr>
              <a:buSzPct val="100000"/>
              <a:buFont typeface="Arial"/>
              <a:buNone/>
            </a:pPr>
            <a:r>
              <a:rPr lang="en">
                <a:solidFill>
                  <a:schemeClr val="dk1"/>
                </a:solidFill>
              </a:rPr>
              <a:t>	      - "It can be done."</a:t>
            </a:r>
          </a:p>
          <a:p>
            <a:pPr lvl="0" rtl="0">
              <a:spcBef>
                <a:spcPts val="600"/>
              </a:spcBef>
              <a:buClr>
                <a:srgbClr val="000000"/>
              </a:buClr>
              <a:buSzPct val="100000"/>
              <a:buFont typeface="Arial"/>
              <a:buNone/>
            </a:pPr>
            <a:r>
              <a:rPr lang="en">
                <a:solidFill>
                  <a:schemeClr val="dk1"/>
                </a:solidFill>
              </a:rPr>
              <a:t>	      - "A fossil fuel free portfolio is a good investment strategy."</a:t>
            </a:r>
          </a:p>
          <a:p>
            <a:pPr lvl="0" rtl="0">
              <a:spcBef>
                <a:spcPts val="600"/>
              </a:spcBef>
              <a:buNone/>
            </a:pPr>
            <a:r>
              <a:rPr lang="en">
                <a:solidFill>
                  <a:schemeClr val="dk1"/>
                </a:solidFill>
              </a:rPr>
              <a:t>	      - 'Proxy voting won't work'.</a:t>
            </a:r>
          </a:p>
          <a:p>
            <a:pPr lvl="0" rtl="0">
              <a:spcBef>
                <a:spcPts val="600"/>
              </a:spcBef>
              <a:buNone/>
            </a:pPr>
            <a:r>
              <a:rPr lang="en"/>
              <a:t>Notes:</a:t>
            </a:r>
          </a:p>
          <a:p>
            <a:pPr lvl="0" rtl="0">
              <a:spcBef>
                <a:spcPts val="600"/>
              </a:spcBef>
              <a:buNone/>
            </a:pPr>
            <a:r>
              <a:rPr lang="en"/>
              <a:t>- January, 2012: Chinese Ministry of Finance to levy $1.59/ton (for perspective, 8.33 billion tons released in 2010. Even at 10% of 2010 levels that is $11.9 billion is taxes). Even if consumers bear a significant burden of the tax it still changes the value tradeoff of investing in renewables. </a:t>
            </a:r>
          </a:p>
          <a:p>
            <a:pPr lvl="0" rtl="0">
              <a:spcBef>
                <a:spcPts val="600"/>
              </a:spcBef>
              <a:buNone/>
            </a:pPr>
            <a:r>
              <a:rPr lang="en"/>
              <a:t>- Coal tax in India</a:t>
            </a:r>
          </a:p>
          <a:p>
            <a:pPr lvl="0" rtl="0">
              <a:spcBef>
                <a:spcPts val="600"/>
              </a:spcBef>
              <a:buNone/>
            </a:pPr>
            <a:r>
              <a:rPr lang="en"/>
              <a:t>- Cap-and-trade in 27 EU countries plus Iceland, Norway, Liechtenstein</a:t>
            </a:r>
          </a:p>
          <a:p>
            <a:pPr lvl="0" rtl="0">
              <a:spcBef>
                <a:spcPts val="600"/>
              </a:spcBef>
              <a:buNone/>
            </a:pPr>
            <a:r>
              <a:rPr lang="en"/>
              <a:t>Sources: Reuters (http://www.reuters.com/article/2012/01/05/china-carbon-idUSL3E8C5D1220120105)</a:t>
            </a:r>
          </a:p>
          <a:p>
            <a:pPr lvl="0" rtl="0">
              <a:spcBef>
                <a:spcPts val="600"/>
              </a:spcBef>
              <a:buNone/>
            </a:pPr>
            <a:r>
              <a:rPr lang="en"/>
              <a:t>http://www.sbs.com.au/news/article/1492651/Factbox-Carbon-taxes-around-the-world</a:t>
            </a:r>
          </a:p>
          <a:p>
            <a:endParaRPr lang="en"/>
          </a:p>
          <a:p>
            <a:pPr lvl="0" rtl="0">
              <a:spcBef>
                <a:spcPts val="600"/>
              </a:spcBef>
              <a:buNone/>
            </a:pPr>
            <a:r>
              <a:rPr lang="en"/>
              <a:t>- Calvert has not divested (though it is highly underweight at 2.24% as of 12/4/2012) -&gt; instead, they are overweight information technology, financials and consumer discretionaries </a:t>
            </a:r>
          </a:p>
          <a:p>
            <a:pPr lvl="0" rtl="0">
              <a:spcBef>
                <a:spcPts val="600"/>
              </a:spcBef>
              <a:buNone/>
            </a:pPr>
            <a:r>
              <a:rPr lang="en"/>
              <a:t>http://www.calvert.com/newsArticle.html?article=20055</a:t>
            </a:r>
          </a:p>
          <a:p>
            <a:pPr lvl="0" rtl="0">
              <a:spcBef>
                <a:spcPts val="600"/>
              </a:spcBef>
              <a:buNone/>
            </a:pPr>
            <a:r>
              <a:rPr lang="en"/>
              <a:t>We do not want to say that we can't have the same effect as California state pension fund </a:t>
            </a:r>
          </a:p>
          <a:p>
            <a:pPr lvl="0" rtl="0">
              <a:spcBef>
                <a:spcPts val="600"/>
              </a:spcBef>
              <a:buClr>
                <a:srgbClr val="000000"/>
              </a:buClr>
              <a:buSzPct val="100000"/>
              <a:buFont typeface="Arial"/>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Thank you Teddy. My name is Craig...etc.</a:t>
            </a:r>
          </a:p>
          <a:p>
            <a:endParaRPr lang="en"/>
          </a:p>
          <a:p>
            <a:pPr lvl="0" rtl="0">
              <a:buNone/>
            </a:pPr>
            <a:r>
              <a:rPr lang="en"/>
              <a:t>Teddy just spoke about the urgency of addressing climate change now. A problem with the market's valuation of fossil fuel companies is that it continues to value carbon that, pending govt regulation, would not be able to be brought to market. As a result, there is a carbon bubble -- most recently referenced by an report by HSBC --</a:t>
            </a:r>
            <a:r>
              <a:rPr lang="en" b="1"/>
              <a:t> which means that up to 60^% of the fossil fuel industry's assets are at risk of becoming "stranded assets". </a:t>
            </a:r>
          </a:p>
          <a:p>
            <a:endParaRPr lang="en" b="1"/>
          </a:p>
          <a:p>
            <a:pPr lvl="0" rtl="0">
              <a:buNone/>
            </a:pPr>
            <a:r>
              <a:rPr lang="en" b="1"/>
              <a:t>It is environmentally unsustainable to burn the quantity of fossil fuels already priced into company's valuations, and as such many of these assets are at risk of being left underground. At the same time, taxes or emission caps will hurt future profitability as profit margins diminish and fossil fuel affordability becomes more problematic.</a:t>
            </a:r>
          </a:p>
          <a:p>
            <a:endParaRPr lang="en" b="1"/>
          </a:p>
          <a:p>
            <a:pPr lvl="0" rtl="0">
              <a:buNone/>
            </a:pPr>
            <a:r>
              <a:rPr lang="en"/>
              <a:t>In their report, HSBC cites investors' demand for short-term returns as a reason for the absence of a price correction. Middlebury invests its endowment with an infinite horizon with respect to returns, and as a result the question of when anti-carbon emission legislation will occur, either in one year or in ten, does not change the fact that there will be significant impact to affect intermediate- and long-term profitability. </a:t>
            </a:r>
          </a:p>
          <a:p>
            <a:endParaRPr lang="en"/>
          </a:p>
          <a:p>
            <a:endParaRPr lang="en"/>
          </a:p>
          <a:p>
            <a:pPr lvl="0" rtl="0">
              <a:spcBef>
                <a:spcPts val="600"/>
              </a:spcBef>
              <a:buClr>
                <a:srgbClr val="000000"/>
              </a:buClr>
              <a:buSzPct val="100000"/>
              <a:buFont typeface="Arial"/>
              <a:buNone/>
            </a:pPr>
            <a:r>
              <a:rPr lang="en"/>
              <a:t>1) deleted: - </a:t>
            </a:r>
            <a:r>
              <a:rPr lang="en">
                <a:solidFill>
                  <a:schemeClr val="dk1"/>
                </a:solidFill>
              </a:rPr>
              <a:t>Tom Steyer, billionaire ex-hedge fund manager, on divestment:</a:t>
            </a:r>
          </a:p>
          <a:p>
            <a:pPr lvl="0" rtl="0">
              <a:spcBef>
                <a:spcPts val="600"/>
              </a:spcBef>
              <a:buClr>
                <a:srgbClr val="000000"/>
              </a:buClr>
              <a:buSzPct val="100000"/>
              <a:buFont typeface="Arial"/>
              <a:buNone/>
            </a:pPr>
            <a:r>
              <a:rPr lang="en">
                <a:solidFill>
                  <a:schemeClr val="dk1"/>
                </a:solidFill>
              </a:rPr>
              <a:t>	      - "It can be done."</a:t>
            </a:r>
          </a:p>
          <a:p>
            <a:pPr lvl="0" rtl="0">
              <a:spcBef>
                <a:spcPts val="600"/>
              </a:spcBef>
              <a:buClr>
                <a:srgbClr val="000000"/>
              </a:buClr>
              <a:buSzPct val="100000"/>
              <a:buFont typeface="Arial"/>
              <a:buNone/>
            </a:pPr>
            <a:r>
              <a:rPr lang="en">
                <a:solidFill>
                  <a:schemeClr val="dk1"/>
                </a:solidFill>
              </a:rPr>
              <a:t>	      - "A fossil fuel free portfolio is a good investment strategy."</a:t>
            </a:r>
          </a:p>
          <a:p>
            <a:pPr lvl="0" rtl="0">
              <a:spcBef>
                <a:spcPts val="600"/>
              </a:spcBef>
              <a:buNone/>
            </a:pPr>
            <a:r>
              <a:rPr lang="en">
                <a:solidFill>
                  <a:schemeClr val="dk1"/>
                </a:solidFill>
              </a:rPr>
              <a:t>	      - 'Proxy voting won't work'.</a:t>
            </a:r>
          </a:p>
          <a:p>
            <a:pPr lvl="0" rtl="0">
              <a:spcBef>
                <a:spcPts val="600"/>
              </a:spcBef>
              <a:buNone/>
            </a:pPr>
            <a:r>
              <a:rPr lang="en"/>
              <a:t>Notes:</a:t>
            </a:r>
          </a:p>
          <a:p>
            <a:pPr lvl="0" rtl="0">
              <a:spcBef>
                <a:spcPts val="600"/>
              </a:spcBef>
              <a:buNone/>
            </a:pPr>
            <a:r>
              <a:rPr lang="en"/>
              <a:t>- January, 2012: Chinese Ministry of Finance to levy $1.59/ton (for perspective, 8.33 billion tons released in 2010. Even at 10% of 2010 levels that is $11.9 billion is taxes). Even if consumers bear a significant burden of the tax it still changes the value tradeoff of investing in renewables. </a:t>
            </a:r>
          </a:p>
          <a:p>
            <a:pPr lvl="0" rtl="0">
              <a:spcBef>
                <a:spcPts val="600"/>
              </a:spcBef>
              <a:buNone/>
            </a:pPr>
            <a:r>
              <a:rPr lang="en"/>
              <a:t>- Coal tax in India</a:t>
            </a:r>
          </a:p>
          <a:p>
            <a:pPr lvl="0" rtl="0">
              <a:spcBef>
                <a:spcPts val="600"/>
              </a:spcBef>
              <a:buNone/>
            </a:pPr>
            <a:r>
              <a:rPr lang="en"/>
              <a:t>- Cap-and-trade in 27 EU countries plus Iceland, Norway, Liechtenstein</a:t>
            </a:r>
          </a:p>
          <a:p>
            <a:pPr lvl="0" rtl="0">
              <a:spcBef>
                <a:spcPts val="600"/>
              </a:spcBef>
              <a:buNone/>
            </a:pPr>
            <a:r>
              <a:rPr lang="en"/>
              <a:t>Sources: Reuters (http://www.reuters.com/article/2012/01/05/china-carbon-idUSL3E8C5D1220120105)</a:t>
            </a:r>
          </a:p>
          <a:p>
            <a:pPr lvl="0" rtl="0">
              <a:spcBef>
                <a:spcPts val="600"/>
              </a:spcBef>
              <a:buNone/>
            </a:pPr>
            <a:r>
              <a:rPr lang="en"/>
              <a:t>http://www.sbs.com.au/news/article/1492651/Factbox-Carbon-taxes-around-the-world</a:t>
            </a:r>
          </a:p>
          <a:p>
            <a:endParaRPr lang="en"/>
          </a:p>
          <a:p>
            <a:pPr lvl="0" rtl="0">
              <a:spcBef>
                <a:spcPts val="600"/>
              </a:spcBef>
              <a:buNone/>
            </a:pPr>
            <a:r>
              <a:rPr lang="en"/>
              <a:t>- Calvert has not divested (though it is highly underweight at 2.24% as of 12/4/2012) -&gt; instead, they are overweight information technology, financials and consumer discretionaries </a:t>
            </a:r>
          </a:p>
          <a:p>
            <a:pPr lvl="0" rtl="0">
              <a:spcBef>
                <a:spcPts val="600"/>
              </a:spcBef>
              <a:buNone/>
            </a:pPr>
            <a:r>
              <a:rPr lang="en"/>
              <a:t>http://www.calvert.com/newsArticle.html?article=20055</a:t>
            </a:r>
          </a:p>
          <a:p>
            <a:pPr lvl="0" rtl="0">
              <a:spcBef>
                <a:spcPts val="600"/>
              </a:spcBef>
              <a:buNone/>
            </a:pPr>
            <a:r>
              <a:rPr lang="en"/>
              <a:t>We do not want to say that we can't have the same effect as California state pension fund </a:t>
            </a:r>
          </a:p>
          <a:p>
            <a:pPr lvl="0" rtl="0">
              <a:spcBef>
                <a:spcPts val="600"/>
              </a:spcBef>
              <a:buClr>
                <a:srgbClr val="000000"/>
              </a:buClr>
              <a:buSzPct val="100000"/>
              <a:buFont typeface="Arial"/>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potential for this carbon bubble makes government regulation a significant risk. In fact, given the dire environmental outlook, restrictions on using this carbon seem almost inevitable if the planet as we know it is survive, further underscoring this risk.</a:t>
            </a:r>
          </a:p>
          <a:p>
            <a:endParaRPr lang="en"/>
          </a:p>
          <a:p>
            <a:pPr lvl="0" rtl="0">
              <a:buNone/>
            </a:pPr>
            <a:r>
              <a:rPr lang="en"/>
              <a:t>To go along with regulatory risk, carbon extraction  risk factor, a report by Calvert Investments demonstrates ways in which increases in severe weather frequency from climate change is actually detrimental to the fossil fuel company's operations in the extreme environments. For example, deep water drilling becomes more risky when there are more frequent high powered storms. </a:t>
            </a:r>
          </a:p>
          <a:p>
            <a:endParaRPr lang="en"/>
          </a:p>
          <a:p>
            <a:endParaRPr lang="en"/>
          </a:p>
          <a:p>
            <a:endParaRPr lang="en"/>
          </a:p>
          <a:p>
            <a:endParaRPr lang="en"/>
          </a:p>
          <a:p>
            <a:endParaRPr lang="en"/>
          </a:p>
          <a:p>
            <a:endParaRPr lang="en"/>
          </a:p>
          <a:p>
            <a:endParaRPr lang="en"/>
          </a:p>
          <a:p>
            <a:pPr lvl="0" rtl="0">
              <a:buClr>
                <a:srgbClr val="000000"/>
              </a:buClr>
              <a:buSzPct val="100000"/>
              <a:buFont typeface="Arial"/>
              <a:buNone/>
            </a:pPr>
            <a:r>
              <a:rPr lang="en"/>
              <a:t>A company gets its value from the amount of cash it makes. The projected money inflows should be much more heavily discounted, This is the most common method to value a company. Years 10 to infinity are usually 60% of a company's value. </a:t>
            </a:r>
          </a:p>
          <a:p>
            <a:endParaRPr lang="en"/>
          </a:p>
          <a:p>
            <a:endParaRPr lang="en"/>
          </a:p>
          <a:p>
            <a:pPr lvl="0" rtl="0">
              <a:buNone/>
            </a:pPr>
            <a:r>
              <a:rPr lang="en"/>
              <a:t>CRAIGs changes:</a:t>
            </a:r>
          </a:p>
          <a:p>
            <a:endParaRPr lang="en"/>
          </a:p>
          <a:p>
            <a:pPr lvl="0" rtl="0">
              <a:spcBef>
                <a:spcPts val="600"/>
              </a:spcBef>
              <a:buClr>
                <a:srgbClr val="000000"/>
              </a:buClr>
              <a:buSzPct val="100000"/>
              <a:buFont typeface="Arial"/>
              <a:buNone/>
            </a:pPr>
            <a:r>
              <a:rPr lang="en"/>
              <a:t>1) deleted: - </a:t>
            </a:r>
            <a:r>
              <a:rPr lang="en">
                <a:solidFill>
                  <a:schemeClr val="dk1"/>
                </a:solidFill>
              </a:rPr>
              <a:t>Tom Steyer, billionaire ex-hedge fund manager, on divestment:</a:t>
            </a:r>
          </a:p>
          <a:p>
            <a:pPr lvl="0" rtl="0">
              <a:spcBef>
                <a:spcPts val="600"/>
              </a:spcBef>
              <a:buClr>
                <a:srgbClr val="000000"/>
              </a:buClr>
              <a:buSzPct val="100000"/>
              <a:buFont typeface="Arial"/>
              <a:buNone/>
            </a:pPr>
            <a:r>
              <a:rPr lang="en">
                <a:solidFill>
                  <a:schemeClr val="dk1"/>
                </a:solidFill>
              </a:rPr>
              <a:t>	      - "It can be done."</a:t>
            </a:r>
          </a:p>
          <a:p>
            <a:pPr lvl="0" rtl="0">
              <a:spcBef>
                <a:spcPts val="600"/>
              </a:spcBef>
              <a:buClr>
                <a:srgbClr val="000000"/>
              </a:buClr>
              <a:buSzPct val="100000"/>
              <a:buFont typeface="Arial"/>
              <a:buNone/>
            </a:pPr>
            <a:r>
              <a:rPr lang="en">
                <a:solidFill>
                  <a:schemeClr val="dk1"/>
                </a:solidFill>
              </a:rPr>
              <a:t>	      - "A fossil fuel free portfolio is a good investment strategy."</a:t>
            </a:r>
          </a:p>
          <a:p>
            <a:pPr lvl="0" rtl="0">
              <a:spcBef>
                <a:spcPts val="600"/>
              </a:spcBef>
              <a:buNone/>
            </a:pPr>
            <a:r>
              <a:rPr lang="en">
                <a:solidFill>
                  <a:schemeClr val="dk1"/>
                </a:solidFill>
              </a:rPr>
              <a:t>	      - 'Proxy voting won't work'.</a:t>
            </a:r>
          </a:p>
          <a:p>
            <a:pPr lvl="0" rtl="0">
              <a:spcBef>
                <a:spcPts val="600"/>
              </a:spcBef>
              <a:buNone/>
            </a:pPr>
            <a:r>
              <a:rPr lang="en"/>
              <a:t>Notes:</a:t>
            </a:r>
          </a:p>
          <a:p>
            <a:pPr lvl="0" rtl="0">
              <a:spcBef>
                <a:spcPts val="600"/>
              </a:spcBef>
              <a:buNone/>
            </a:pPr>
            <a:r>
              <a:rPr lang="en"/>
              <a:t>- January, 2012: Chinese Ministry of Finance to levy $1.59/ton (for perspective, 8.33 billion tons released in 2010. Even at 10% of 2010 levels that is $11.9 billion is taxes). Even if consumers bear a significant burden of the tax it still changes the value tradeoff of investing in renewables. </a:t>
            </a:r>
          </a:p>
          <a:p>
            <a:pPr lvl="0" rtl="0">
              <a:spcBef>
                <a:spcPts val="600"/>
              </a:spcBef>
              <a:buNone/>
            </a:pPr>
            <a:r>
              <a:rPr lang="en"/>
              <a:t>- Coal tax in India</a:t>
            </a:r>
          </a:p>
          <a:p>
            <a:pPr lvl="0" rtl="0">
              <a:spcBef>
                <a:spcPts val="600"/>
              </a:spcBef>
              <a:buNone/>
            </a:pPr>
            <a:r>
              <a:rPr lang="en"/>
              <a:t>- Cap-and-trade in 27 EU countries plus Iceland, Norway, Liechtenstein</a:t>
            </a:r>
          </a:p>
          <a:p>
            <a:pPr lvl="0" rtl="0">
              <a:spcBef>
                <a:spcPts val="600"/>
              </a:spcBef>
              <a:buNone/>
            </a:pPr>
            <a:r>
              <a:rPr lang="en"/>
              <a:t>Sources: Reuters (http://www.reuters.com/article/2012/01/05/china-carbon-idUSL3E8C5D1220120105)</a:t>
            </a:r>
          </a:p>
          <a:p>
            <a:pPr lvl="0" rtl="0">
              <a:spcBef>
                <a:spcPts val="600"/>
              </a:spcBef>
              <a:buNone/>
            </a:pPr>
            <a:r>
              <a:rPr lang="en"/>
              <a:t>http://www.sbs.com.au/news/article/1492651/Factbox-Carbon-taxes-around-the-world</a:t>
            </a:r>
          </a:p>
          <a:p>
            <a:endParaRPr lang="en"/>
          </a:p>
          <a:p>
            <a:pPr lvl="0" rtl="0">
              <a:spcBef>
                <a:spcPts val="600"/>
              </a:spcBef>
              <a:buNone/>
            </a:pPr>
            <a:r>
              <a:rPr lang="en"/>
              <a:t>- Calvert has not divested (though it is highly underweight at 2.24% as of 12/4/2012) -&gt; instead, they are overweight information technology, financials and consumer discretionaries </a:t>
            </a:r>
          </a:p>
          <a:p>
            <a:pPr lvl="0" rtl="0">
              <a:spcBef>
                <a:spcPts val="600"/>
              </a:spcBef>
              <a:buNone/>
            </a:pPr>
            <a:r>
              <a:rPr lang="en"/>
              <a:t>http://www.calvert.com/newsArticle.html?article=20055</a:t>
            </a:r>
          </a:p>
          <a:p>
            <a:pPr lvl="0" rtl="0">
              <a:spcBef>
                <a:spcPts val="600"/>
              </a:spcBef>
              <a:buNone/>
            </a:pPr>
            <a:r>
              <a:rPr lang="en"/>
              <a:t>We do not want to say that we can't have the same effect as California state pension fund </a:t>
            </a:r>
          </a:p>
          <a:p>
            <a:pPr lvl="0" rtl="0">
              <a:spcBef>
                <a:spcPts val="600"/>
              </a:spcBef>
              <a:buClr>
                <a:srgbClr val="000000"/>
              </a:buClr>
              <a:buSzPct val="100000"/>
              <a:buFont typeface="Arial"/>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lexisnexis.com/hottopics/lnacademic/?verb=sr&amp;csi=7376&amp;sr=TITLE(South+African+Divestment+Debate)+and+date+is+1986" TargetMode="External"/><Relationship Id="rId4"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hyperlink" Target="http://www.unepfi.org/fileadmin/documents/fiduciaryII.pdf" TargetMode="External"/><Relationship Id="rId4" Type="http://schemas.openxmlformats.org/officeDocument/2006/relationships/hyperlink" Target="http://www.middlebury.edu/media/view/292147/original/middlebury_investment_policy.pdf" TargetMode="External"/><Relationship Id="rId5"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1" Type="http://schemas.openxmlformats.org/officeDocument/2006/relationships/image" Target="../media/image23.jpg"/><Relationship Id="rId12" Type="http://schemas.openxmlformats.org/officeDocument/2006/relationships/image" Target="../media/image24.jpg"/><Relationship Id="rId13" Type="http://schemas.openxmlformats.org/officeDocument/2006/relationships/image" Target="../media/image25.jpg"/><Relationship Id="rId14" Type="http://schemas.openxmlformats.org/officeDocument/2006/relationships/image" Target="../media/image26.jpg"/><Relationship Id="rId15" Type="http://schemas.openxmlformats.org/officeDocument/2006/relationships/image" Target="../media/image27.jpg"/><Relationship Id="rId16" Type="http://schemas.openxmlformats.org/officeDocument/2006/relationships/image" Target="../media/image28.jpg"/><Relationship Id="rId17"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1.jpg"/><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35.jpg"/><Relationship Id="rId9" Type="http://schemas.openxmlformats.org/officeDocument/2006/relationships/image" Target="../media/image36.jpg"/><Relationship Id="rId10"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grpSp>
        <p:nvGrpSpPr>
          <p:cNvPr id="23" name="Shape 23"/>
          <p:cNvGrpSpPr/>
          <p:nvPr/>
        </p:nvGrpSpPr>
        <p:grpSpPr>
          <a:xfrm>
            <a:off x="407942" y="-1450805"/>
            <a:ext cx="8328115" cy="5084974"/>
            <a:chOff x="1084375" y="161200"/>
            <a:chExt cx="7121699" cy="4762549"/>
          </a:xfrm>
        </p:grpSpPr>
        <p:sp>
          <p:nvSpPr>
            <p:cNvPr id="24" name="Shape 24"/>
            <p:cNvSpPr/>
            <p:nvPr/>
          </p:nvSpPr>
          <p:spPr>
            <a:xfrm>
              <a:off x="1099025" y="177545"/>
              <a:ext cx="7092455" cy="4745559"/>
            </a:xfrm>
            <a:prstGeom prst="rect">
              <a:avLst/>
            </a:prstGeom>
            <a:blipFill>
              <a:blip r:embed="rId3"/>
              <a:stretch>
                <a:fillRect/>
              </a:stretch>
            </a:blipFill>
            <a:ln>
              <a:noFill/>
            </a:ln>
          </p:spPr>
        </p:sp>
        <p:sp>
          <p:nvSpPr>
            <p:cNvPr id="25" name="Shape 25"/>
            <p:cNvSpPr/>
            <p:nvPr/>
          </p:nvSpPr>
          <p:spPr>
            <a:xfrm>
              <a:off x="1084375" y="161200"/>
              <a:ext cx="7106999" cy="1436100"/>
            </a:xfrm>
            <a:prstGeom prst="rect">
              <a:avLst/>
            </a:prstGeom>
            <a:solidFill>
              <a:srgbClr val="FFFFFF"/>
            </a:solidFill>
            <a:ln>
              <a:noFill/>
            </a:ln>
          </p:spPr>
          <p:txBody>
            <a:bodyPr lIns="91425" tIns="91425" rIns="91425" bIns="91425" anchor="ctr" anchorCtr="0">
              <a:noAutofit/>
            </a:bodyPr>
            <a:lstStyle/>
            <a:p>
              <a:endParaRPr/>
            </a:p>
          </p:txBody>
        </p:sp>
        <p:sp>
          <p:nvSpPr>
            <p:cNvPr id="26" name="Shape 26"/>
            <p:cNvSpPr/>
            <p:nvPr/>
          </p:nvSpPr>
          <p:spPr>
            <a:xfrm>
              <a:off x="1084375" y="4234950"/>
              <a:ext cx="7121699" cy="688799"/>
            </a:xfrm>
            <a:prstGeom prst="rect">
              <a:avLst/>
            </a:prstGeom>
            <a:solidFill>
              <a:srgbClr val="FFFFFF"/>
            </a:solidFill>
            <a:ln>
              <a:noFill/>
            </a:ln>
          </p:spPr>
          <p:txBody>
            <a:bodyPr lIns="91425" tIns="91425" rIns="91425" bIns="91425" anchor="ctr" anchorCtr="0">
              <a:noAutofit/>
            </a:bodyPr>
            <a:lstStyle/>
            <a:p>
              <a:endParaRPr/>
            </a:p>
          </p:txBody>
        </p:sp>
      </p:grpSp>
      <p:sp>
        <p:nvSpPr>
          <p:cNvPr id="27" name="Shape 27"/>
          <p:cNvSpPr txBox="1">
            <a:spLocks noGrp="1"/>
          </p:cNvSpPr>
          <p:nvPr>
            <p:ph type="ctrTitle"/>
          </p:nvPr>
        </p:nvSpPr>
        <p:spPr>
          <a:xfrm>
            <a:off x="274621" y="3020352"/>
            <a:ext cx="8444246" cy="727306"/>
          </a:xfrm>
          <a:prstGeom prst="rect">
            <a:avLst/>
          </a:prstGeom>
        </p:spPr>
        <p:txBody>
          <a:bodyPr lIns="91425" tIns="91425" rIns="91425" bIns="91425" anchor="b" anchorCtr="0">
            <a:noAutofit/>
          </a:bodyPr>
          <a:lstStyle/>
          <a:p>
            <a:r>
              <a:rPr lang="en-US" dirty="0" smtClean="0">
                <a:solidFill>
                  <a:srgbClr val="FF6600"/>
                </a:solidFill>
                <a:latin typeface="Georgia"/>
                <a:cs typeface="Georgia"/>
              </a:rPr>
              <a:t/>
            </a:r>
            <a:br>
              <a:rPr lang="en-US" dirty="0" smtClean="0">
                <a:solidFill>
                  <a:srgbClr val="FF6600"/>
                </a:solidFill>
                <a:latin typeface="Georgia"/>
                <a:cs typeface="Georgia"/>
              </a:rPr>
            </a:br>
            <a:r>
              <a:rPr lang="en" dirty="0" smtClean="0">
                <a:solidFill>
                  <a:srgbClr val="FF6600"/>
                </a:solidFill>
                <a:latin typeface="Georgia"/>
                <a:cs typeface="Georgia"/>
              </a:rPr>
              <a:t>Divestment </a:t>
            </a:r>
            <a:r>
              <a:rPr lang="en" dirty="0">
                <a:solidFill>
                  <a:srgbClr val="FF6600"/>
                </a:solidFill>
                <a:latin typeface="Georgia"/>
                <a:cs typeface="Georgia"/>
              </a:rPr>
              <a:t>at Middlebury</a:t>
            </a:r>
            <a:endParaRPr lang="en" dirty="0">
              <a:solidFill>
                <a:srgbClr val="FF6600"/>
              </a:solidFill>
              <a:latin typeface="Georgia"/>
              <a:cs typeface="Georgia"/>
            </a:endParaRPr>
          </a:p>
        </p:txBody>
      </p:sp>
      <p:sp>
        <p:nvSpPr>
          <p:cNvPr id="28" name="Shape 28"/>
          <p:cNvSpPr txBox="1">
            <a:spLocks noGrp="1"/>
          </p:cNvSpPr>
          <p:nvPr>
            <p:ph type="subTitle" idx="1"/>
          </p:nvPr>
        </p:nvSpPr>
        <p:spPr>
          <a:xfrm>
            <a:off x="685800" y="3174801"/>
            <a:ext cx="7772400" cy="1218438"/>
          </a:xfrm>
          <a:prstGeom prst="rect">
            <a:avLst/>
          </a:prstGeom>
        </p:spPr>
        <p:txBody>
          <a:bodyPr lIns="91425" tIns="91425" rIns="91425" bIns="91425" anchor="t" anchorCtr="0">
            <a:noAutofit/>
          </a:bodyPr>
          <a:lstStyle/>
          <a:p>
            <a:pPr>
              <a:buNone/>
            </a:pPr>
            <a:r>
              <a:rPr lang="en" dirty="0">
                <a:latin typeface="Georgia"/>
                <a:cs typeface="Georgia"/>
              </a:rPr>
              <a:t>
</a:t>
            </a:r>
            <a:r>
              <a:rPr lang="en-US" sz="1800" b="1" dirty="0" smtClean="0">
                <a:solidFill>
                  <a:srgbClr val="000000"/>
                </a:solidFill>
                <a:latin typeface="Georgia"/>
                <a:cs typeface="Georgia"/>
              </a:rPr>
              <a:t>FEBRUARY 16, 2013</a:t>
            </a:r>
            <a:endParaRPr lang="en" sz="1800" b="1" dirty="0">
              <a:solidFill>
                <a:srgbClr val="000000"/>
              </a:solidFill>
              <a:latin typeface="Georgia"/>
              <a:cs typeface="Georgia"/>
            </a:endParaRPr>
          </a:p>
        </p:txBody>
      </p:sp>
      <p:sp>
        <p:nvSpPr>
          <p:cNvPr id="29" name="Shape 29"/>
          <p:cNvSpPr txBox="1"/>
          <p:nvPr/>
        </p:nvSpPr>
        <p:spPr>
          <a:xfrm>
            <a:off x="1357100" y="4240003"/>
            <a:ext cx="6601799" cy="2084699"/>
          </a:xfrm>
          <a:prstGeom prst="rect">
            <a:avLst/>
          </a:prstGeom>
        </p:spPr>
        <p:txBody>
          <a:bodyPr lIns="91425" tIns="91425" rIns="91425" bIns="91425" anchor="ctr" anchorCtr="0">
            <a:noAutofit/>
          </a:bodyPr>
          <a:lstStyle/>
          <a:p>
            <a:pPr lvl="0" algn="ctr" rtl="0">
              <a:buNone/>
            </a:pPr>
            <a:r>
              <a:rPr lang="en" sz="2000" b="1" i="1" dirty="0">
                <a:latin typeface="Georgia"/>
                <a:cs typeface="Georgia"/>
              </a:rPr>
              <a:t>"Divestment is the act of removing stocks from a portfolio based on mainly ethical, non-financial objections to business activities of one or more companies." </a:t>
            </a:r>
          </a:p>
          <a:p>
            <a:pPr lvl="0" algn="ctr" rtl="0">
              <a:buNone/>
            </a:pPr>
            <a:r>
              <a:rPr lang="en" sz="2000" b="1" i="1" dirty="0">
                <a:latin typeface="Georgia"/>
                <a:cs typeface="Georgia"/>
              </a:rPr>
              <a:t>-Responsible Endowments Coalition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304644"/>
            <a:ext cx="8229600" cy="1127999"/>
          </a:xfrm>
          <a:prstGeom prst="rect">
            <a:avLst/>
          </a:prstGeom>
        </p:spPr>
        <p:txBody>
          <a:bodyPr lIns="91425" tIns="91425" rIns="91425" bIns="91425" anchor="b" anchorCtr="0">
            <a:noAutofit/>
          </a:bodyPr>
          <a:lstStyle/>
          <a:p>
            <a:pPr algn="ctr">
              <a:buNone/>
            </a:pPr>
            <a:r>
              <a:rPr lang="en" dirty="0">
                <a:latin typeface="Georgia"/>
                <a:cs typeface="Georgia"/>
              </a:rPr>
              <a:t>Long-term risks associated with Weapons Manufacturers</a:t>
            </a:r>
          </a:p>
        </p:txBody>
      </p:sp>
      <p:sp>
        <p:nvSpPr>
          <p:cNvPr id="91" name="Shape 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endParaRPr lang="en-US" dirty="0" smtClean="0">
              <a:latin typeface="Georgia"/>
              <a:cs typeface="Georgia"/>
            </a:endParaRPr>
          </a:p>
          <a:p>
            <a:pPr lvl="0" rtl="0">
              <a:buNone/>
            </a:pPr>
            <a:r>
              <a:rPr lang="en" dirty="0" smtClean="0">
                <a:latin typeface="Georgia"/>
                <a:cs typeface="Georgia"/>
              </a:rPr>
              <a:t>Government </a:t>
            </a:r>
            <a:r>
              <a:rPr lang="en" dirty="0">
                <a:latin typeface="Georgia"/>
                <a:cs typeface="Georgia"/>
              </a:rPr>
              <a:t>legislation</a:t>
            </a:r>
          </a:p>
          <a:p>
            <a:pPr marL="914400" lvl="0" indent="-419100" rtl="0">
              <a:buClr>
                <a:schemeClr val="dk1"/>
              </a:buClr>
              <a:buSzPct val="166666"/>
              <a:buFont typeface="Arial"/>
              <a:buChar char="•"/>
            </a:pPr>
            <a:r>
              <a:rPr lang="en-US" dirty="0" smtClean="0">
                <a:latin typeface="Georgia"/>
                <a:cs typeface="Georgia"/>
              </a:rPr>
              <a:t>Significant decline in market price in day after </a:t>
            </a:r>
            <a:r>
              <a:rPr lang="en-US" dirty="0" smtClean="0">
                <a:latin typeface="Georgia"/>
                <a:cs typeface="Georgia"/>
              </a:rPr>
              <a:t>Sandy Hook massacre</a:t>
            </a:r>
          </a:p>
          <a:p>
            <a:pPr marL="1352550" lvl="1" indent="-457200"/>
            <a:r>
              <a:rPr lang="en" dirty="0" smtClean="0">
                <a:latin typeface="Georgia"/>
                <a:cs typeface="Georgia"/>
              </a:rPr>
              <a:t>Smith </a:t>
            </a:r>
            <a:r>
              <a:rPr lang="en" dirty="0">
                <a:latin typeface="Georgia"/>
                <a:cs typeface="Georgia"/>
              </a:rPr>
              <a:t>&amp; </a:t>
            </a:r>
            <a:r>
              <a:rPr lang="en" dirty="0" smtClean="0">
                <a:latin typeface="Georgia"/>
                <a:cs typeface="Georgia"/>
              </a:rPr>
              <a:t>Wesson</a:t>
            </a:r>
            <a:r>
              <a:rPr lang="en-US" dirty="0" smtClean="0">
                <a:latin typeface="Georgia"/>
                <a:cs typeface="Georgia"/>
              </a:rPr>
              <a:t> (-18% on 12/15/12)</a:t>
            </a:r>
          </a:p>
          <a:p>
            <a:pPr marL="1352550" lvl="1" indent="-457200"/>
            <a:r>
              <a:rPr lang="en" dirty="0" smtClean="0">
                <a:latin typeface="Georgia"/>
                <a:cs typeface="Georgia"/>
              </a:rPr>
              <a:t>Sturm</a:t>
            </a:r>
            <a:r>
              <a:rPr lang="en" dirty="0">
                <a:latin typeface="Georgia"/>
                <a:cs typeface="Georgia"/>
              </a:rPr>
              <a:t>, Ruger &amp; Co. </a:t>
            </a:r>
            <a:r>
              <a:rPr lang="en-US" dirty="0" smtClean="0">
                <a:latin typeface="Georgia"/>
                <a:cs typeface="Georgia"/>
              </a:rPr>
              <a:t>(-16% on 12/15/12)</a:t>
            </a:r>
            <a:endParaRPr lang="en" dirty="0">
              <a:latin typeface="Georgia"/>
              <a:cs typeface="Georgia"/>
            </a:endParaRPr>
          </a:p>
          <a:p>
            <a:pPr marL="914400" lvl="0" indent="-419100" rtl="0">
              <a:buClr>
                <a:schemeClr val="dk1"/>
              </a:buClr>
              <a:buSzPct val="166666"/>
              <a:buFont typeface="Arial"/>
              <a:buChar char="•"/>
            </a:pPr>
            <a:r>
              <a:rPr lang="en" dirty="0">
                <a:latin typeface="Georgia"/>
                <a:cs typeface="Georgia"/>
              </a:rPr>
              <a:t>Cerberus sells stake in Freedom Group</a:t>
            </a:r>
          </a:p>
          <a:p>
            <a:endParaRPr lang="en" dirty="0">
              <a:latin typeface="Georgia"/>
              <a:cs typeface="Georgia"/>
            </a:endParaRPr>
          </a:p>
          <a:p>
            <a:pPr>
              <a:buNone/>
            </a:pPr>
            <a:r>
              <a:rPr lang="en" dirty="0">
                <a:latin typeface="Georgia"/>
                <a:cs typeface="Georgi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873000"/>
          </a:xfrm>
          <a:prstGeom prst="rect">
            <a:avLst/>
          </a:prstGeom>
        </p:spPr>
        <p:txBody>
          <a:bodyPr lIns="91425" tIns="91425" rIns="91425" bIns="91425" anchor="b" anchorCtr="0">
            <a:noAutofit/>
          </a:bodyPr>
          <a:lstStyle/>
          <a:p>
            <a:pPr lvl="0" algn="ctr" rtl="0">
              <a:buNone/>
            </a:pPr>
            <a:r>
              <a:rPr lang="en" dirty="0">
                <a:latin typeface="Georgia"/>
                <a:cs typeface="Georgia"/>
              </a:rPr>
              <a:t>Financial Impacts of Divestment</a:t>
            </a:r>
          </a:p>
        </p:txBody>
      </p:sp>
      <p:sp>
        <p:nvSpPr>
          <p:cNvPr id="97" name="Shape 97"/>
          <p:cNvSpPr txBox="1">
            <a:spLocks noGrp="1"/>
          </p:cNvSpPr>
          <p:nvPr>
            <p:ph type="body" idx="1"/>
          </p:nvPr>
        </p:nvSpPr>
        <p:spPr>
          <a:xfrm>
            <a:off x="457200" y="1285072"/>
            <a:ext cx="8229600" cy="5282700"/>
          </a:xfrm>
          <a:prstGeom prst="rect">
            <a:avLst/>
          </a:prstGeom>
        </p:spPr>
        <p:txBody>
          <a:bodyPr lIns="91425" tIns="91425" rIns="91425" bIns="91425" anchor="t" anchorCtr="0">
            <a:noAutofit/>
          </a:bodyPr>
          <a:lstStyle/>
          <a:p>
            <a:pPr marL="0" lvl="0" indent="0" rtl="0">
              <a:buNone/>
            </a:pPr>
            <a:endParaRPr lang="en-US" b="1" dirty="0" smtClean="0">
              <a:latin typeface="Georgia"/>
              <a:cs typeface="Georgia"/>
            </a:endParaRPr>
          </a:p>
          <a:p>
            <a:pPr marL="0" lvl="0" indent="0" rtl="0">
              <a:buNone/>
            </a:pPr>
            <a:r>
              <a:rPr lang="en" b="1" dirty="0" smtClean="0">
                <a:latin typeface="Georgia"/>
                <a:cs typeface="Georgia"/>
              </a:rPr>
              <a:t>No </a:t>
            </a:r>
            <a:r>
              <a:rPr lang="en" b="1" dirty="0">
                <a:latin typeface="Georgia"/>
                <a:cs typeface="Georgia"/>
              </a:rPr>
              <a:t>Difference in Expected Returns</a:t>
            </a:r>
          </a:p>
          <a:p>
            <a:pPr marL="495300" indent="0">
              <a:buNone/>
            </a:pPr>
            <a:r>
              <a:rPr lang="en" dirty="0">
                <a:latin typeface="Georgia"/>
                <a:cs typeface="Georgia"/>
              </a:rPr>
              <a:t>Claim supported by several studies:</a:t>
            </a:r>
          </a:p>
          <a:p>
            <a:pPr marL="1371600" lvl="1" indent="-381000" rtl="0">
              <a:spcBef>
                <a:spcPts val="600"/>
              </a:spcBef>
              <a:buClr>
                <a:schemeClr val="dk1"/>
              </a:buClr>
              <a:buSzPct val="80000"/>
              <a:buFont typeface="Courier New"/>
              <a:buChar char="o"/>
            </a:pPr>
            <a:r>
              <a:rPr lang="en" sz="2800" dirty="0">
                <a:latin typeface="Georgia"/>
                <a:cs typeface="Georgia"/>
              </a:rPr>
              <a:t>State Street Global Advisors</a:t>
            </a:r>
          </a:p>
          <a:p>
            <a:pPr marL="1371600" lvl="1" indent="-381000" rtl="0">
              <a:spcBef>
                <a:spcPts val="600"/>
              </a:spcBef>
              <a:buClr>
                <a:schemeClr val="dk1"/>
              </a:buClr>
              <a:buSzPct val="80000"/>
              <a:buFont typeface="Courier New"/>
              <a:buChar char="o"/>
            </a:pPr>
            <a:r>
              <a:rPr lang="en" sz="2800" dirty="0">
                <a:latin typeface="Georgia"/>
                <a:cs typeface="Georgia"/>
              </a:rPr>
              <a:t>UN Environmental Programme Finance Initiative</a:t>
            </a:r>
          </a:p>
          <a:p>
            <a:pPr marL="1371600" lvl="1" indent="-381000" rtl="0">
              <a:spcBef>
                <a:spcPts val="600"/>
              </a:spcBef>
              <a:buClr>
                <a:schemeClr val="dk1"/>
              </a:buClr>
              <a:buSzPct val="80000"/>
              <a:buFont typeface="Courier New"/>
              <a:buChar char="o"/>
            </a:pPr>
            <a:r>
              <a:rPr lang="en" sz="2800" dirty="0">
                <a:latin typeface="Georgia"/>
                <a:cs typeface="Georgia"/>
              </a:rPr>
              <a:t>Mercer Investment Consulting </a:t>
            </a:r>
            <a:r>
              <a:rPr lang="en" sz="2800" dirty="0" smtClean="0">
                <a:latin typeface="Georgia"/>
                <a:cs typeface="Georgia"/>
              </a:rPr>
              <a:t>Group</a:t>
            </a:r>
            <a:endParaRPr lang="en" sz="2800" dirty="0">
              <a:latin typeface="Georgia"/>
              <a:cs typeface="Georgia"/>
            </a:endParaRPr>
          </a:p>
          <a:p>
            <a:pPr marL="0" indent="0">
              <a:buNone/>
            </a:pPr>
            <a:endParaRPr lang="en" sz="3000" dirty="0">
              <a:latin typeface="Georgia"/>
              <a:cs typeface="Georgia"/>
            </a:endParaRPr>
          </a:p>
          <a:p>
            <a:endParaRPr lang="en" sz="3000" dirty="0">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842999"/>
          </a:xfrm>
          <a:prstGeom prst="rect">
            <a:avLst/>
          </a:prstGeom>
        </p:spPr>
        <p:txBody>
          <a:bodyPr lIns="91425" tIns="91425" rIns="91425" bIns="91425" anchor="b" anchorCtr="0">
            <a:noAutofit/>
          </a:bodyPr>
          <a:lstStyle/>
          <a:p>
            <a:pPr lvl="0" rtl="0">
              <a:buNone/>
            </a:pPr>
            <a:r>
              <a:rPr lang="en" dirty="0">
                <a:latin typeface="Georgia"/>
                <a:cs typeface="Georgia"/>
              </a:rPr>
              <a:t>Financial Impacts of Divestment</a:t>
            </a:r>
          </a:p>
        </p:txBody>
      </p:sp>
      <p:sp>
        <p:nvSpPr>
          <p:cNvPr id="103" name="Shape 103"/>
          <p:cNvSpPr txBox="1">
            <a:spLocks noGrp="1"/>
          </p:cNvSpPr>
          <p:nvPr>
            <p:ph type="body" idx="1"/>
          </p:nvPr>
        </p:nvSpPr>
        <p:spPr>
          <a:xfrm>
            <a:off x="457199" y="1188547"/>
            <a:ext cx="8229600" cy="5027699"/>
          </a:xfrm>
          <a:prstGeom prst="rect">
            <a:avLst/>
          </a:prstGeom>
        </p:spPr>
        <p:txBody>
          <a:bodyPr lIns="91425" tIns="91425" rIns="91425" bIns="91425" anchor="t" anchorCtr="0">
            <a:noAutofit/>
          </a:bodyPr>
          <a:lstStyle/>
          <a:p>
            <a:pPr lvl="0" rtl="0">
              <a:buClr>
                <a:srgbClr val="000000"/>
              </a:buClr>
              <a:buSzPct val="36666"/>
              <a:buFont typeface="Arial"/>
              <a:buNone/>
            </a:pPr>
            <a:r>
              <a:rPr lang="en" b="1" dirty="0">
                <a:latin typeface="Georgia"/>
                <a:cs typeface="Georgia"/>
              </a:rPr>
              <a:t>Small Increase in Risk</a:t>
            </a:r>
          </a:p>
          <a:p>
            <a:pPr lvl="0" indent="457200" rtl="0">
              <a:buNone/>
            </a:pPr>
            <a:r>
              <a:rPr lang="en" dirty="0">
                <a:latin typeface="Georgia"/>
                <a:cs typeface="Georgia"/>
              </a:rPr>
              <a:t>Aperio study: Full divestment leads to </a:t>
            </a:r>
          </a:p>
          <a:p>
            <a:pPr lvl="0" indent="457200" rtl="0">
              <a:buNone/>
            </a:pPr>
            <a:r>
              <a:rPr lang="en" dirty="0">
                <a:latin typeface="Georgia"/>
                <a:cs typeface="Georgia"/>
              </a:rPr>
              <a:t>.0044% average expected tracking error </a:t>
            </a:r>
          </a:p>
          <a:p>
            <a:pPr lvl="0" indent="457200" rtl="0">
              <a:buClr>
                <a:srgbClr val="000000"/>
              </a:buClr>
              <a:buSzPct val="36666"/>
              <a:buFont typeface="Arial"/>
              <a:buNone/>
            </a:pPr>
            <a:r>
              <a:rPr lang="en" dirty="0">
                <a:latin typeface="Georgia"/>
                <a:cs typeface="Georgia"/>
              </a:rPr>
              <a:t>relative to Russell 3000</a:t>
            </a:r>
          </a:p>
          <a:p>
            <a:endParaRPr lang="en" dirty="0">
              <a:latin typeface="Georgia"/>
              <a:cs typeface="Georgia"/>
            </a:endParaRPr>
          </a:p>
        </p:txBody>
      </p:sp>
      <p:graphicFrame>
        <p:nvGraphicFramePr>
          <p:cNvPr id="104" name="Shape 104"/>
          <p:cNvGraphicFramePr/>
          <p:nvPr>
            <p:extLst>
              <p:ext uri="{D42A27DB-BD31-4B8C-83A1-F6EECF244321}">
                <p14:modId xmlns:p14="http://schemas.microsoft.com/office/powerpoint/2010/main" val="2731376573"/>
              </p:ext>
            </p:extLst>
          </p:nvPr>
        </p:nvGraphicFramePr>
        <p:xfrm>
          <a:off x="178300" y="3329250"/>
          <a:ext cx="8769199" cy="3209825"/>
        </p:xfrm>
        <a:graphic>
          <a:graphicData uri="http://schemas.openxmlformats.org/drawingml/2006/table">
            <a:tbl>
              <a:tblPr>
                <a:noFill/>
                <a:tableStyleId>{4516D974-6293-4D88-87FF-BB55F57BDB03}</a:tableStyleId>
              </a:tblPr>
              <a:tblGrid>
                <a:gridCol w="3666141"/>
                <a:gridCol w="1391811"/>
                <a:gridCol w="1265149"/>
                <a:gridCol w="2446098"/>
              </a:tblGrid>
              <a:tr h="1050506">
                <a:tc>
                  <a:txBody>
                    <a:bodyPr/>
                    <a:lstStyle/>
                    <a:p>
                      <a:endParaRPr sz="1800">
                        <a:latin typeface="Georgia"/>
                        <a:cs typeface="Georgia"/>
                      </a:endParaRPr>
                    </a:p>
                  </a:txBody>
                  <a:tcPr marL="91425" marR="91425" marT="91425" marB="91425"/>
                </a:tc>
                <a:tc>
                  <a:txBody>
                    <a:bodyPr/>
                    <a:lstStyle/>
                    <a:p>
                      <a:pPr>
                        <a:buNone/>
                      </a:pPr>
                      <a:r>
                        <a:rPr lang="en" sz="1800">
                          <a:latin typeface="Georgia"/>
                          <a:cs typeface="Georgia"/>
                        </a:rPr>
                        <a:t>Standard Deviation</a:t>
                      </a:r>
                    </a:p>
                  </a:txBody>
                  <a:tcPr marL="91425" marR="91425" marT="91425" marB="91425"/>
                </a:tc>
                <a:tc>
                  <a:txBody>
                    <a:bodyPr/>
                    <a:lstStyle/>
                    <a:p>
                      <a:pPr>
                        <a:buNone/>
                      </a:pPr>
                      <a:r>
                        <a:rPr lang="en" sz="1800">
                          <a:latin typeface="Georgia"/>
                          <a:cs typeface="Georgia"/>
                        </a:rPr>
                        <a:t>Variance</a:t>
                      </a:r>
                    </a:p>
                  </a:txBody>
                  <a:tcPr marL="91425" marR="91425" marT="91425" marB="91425"/>
                </a:tc>
                <a:tc>
                  <a:txBody>
                    <a:bodyPr/>
                    <a:lstStyle/>
                    <a:p>
                      <a:pPr lvl="0" rtl="0">
                        <a:buNone/>
                      </a:pPr>
                      <a:r>
                        <a:rPr lang="en" sz="1800">
                          <a:latin typeface="Georgia"/>
                          <a:cs typeface="Georgia"/>
                        </a:rPr>
                        <a:t>Theoretical Risk-Adjusted</a:t>
                      </a:r>
                    </a:p>
                    <a:p>
                      <a:pPr>
                        <a:buNone/>
                      </a:pPr>
                      <a:r>
                        <a:rPr lang="en" sz="1800">
                          <a:latin typeface="Georgia"/>
                          <a:cs typeface="Georgia"/>
                        </a:rPr>
                        <a:t>Return Penalty</a:t>
                      </a:r>
                    </a:p>
                  </a:txBody>
                  <a:tcPr marL="91425" marR="91425" marT="91425" marB="91425"/>
                </a:tc>
              </a:tr>
              <a:tr h="466876">
                <a:tc>
                  <a:txBody>
                    <a:bodyPr/>
                    <a:lstStyle/>
                    <a:p>
                      <a:pPr>
                        <a:buNone/>
                      </a:pPr>
                      <a:r>
                        <a:rPr lang="en" sz="1800">
                          <a:latin typeface="Georgia"/>
                          <a:cs typeface="Georgia"/>
                        </a:rPr>
                        <a:t>Market Risk (Russell 3000)</a:t>
                      </a:r>
                    </a:p>
                  </a:txBody>
                  <a:tcPr marL="91425" marR="91425" marT="91425" marB="91425"/>
                </a:tc>
                <a:tc>
                  <a:txBody>
                    <a:bodyPr/>
                    <a:lstStyle/>
                    <a:p>
                      <a:pPr>
                        <a:buNone/>
                      </a:pPr>
                      <a:r>
                        <a:rPr lang="en" sz="1800">
                          <a:latin typeface="Georgia"/>
                          <a:cs typeface="Georgia"/>
                        </a:rPr>
                        <a:t>17.6657%</a:t>
                      </a:r>
                    </a:p>
                  </a:txBody>
                  <a:tcPr marL="91425" marR="91425" marT="91425" marB="91425"/>
                </a:tc>
                <a:tc>
                  <a:txBody>
                    <a:bodyPr/>
                    <a:lstStyle/>
                    <a:p>
                      <a:pPr>
                        <a:buNone/>
                      </a:pPr>
                      <a:r>
                        <a:rPr lang="en" sz="1800">
                          <a:latin typeface="Georgia"/>
                          <a:cs typeface="Georgia"/>
                        </a:rPr>
                        <a:t>3.1208%</a:t>
                      </a:r>
                    </a:p>
                  </a:txBody>
                  <a:tcPr marL="91425" marR="91425" marT="91425" marB="91425"/>
                </a:tc>
                <a:tc>
                  <a:txBody>
                    <a:bodyPr/>
                    <a:lstStyle/>
                    <a:p>
                      <a:endParaRPr sz="1800" dirty="0">
                        <a:latin typeface="Georgia"/>
                        <a:cs typeface="Georgia"/>
                      </a:endParaRPr>
                    </a:p>
                  </a:txBody>
                  <a:tcPr marL="91425" marR="91425" marT="91425" marB="91425"/>
                </a:tc>
              </a:tr>
              <a:tr h="758691">
                <a:tc>
                  <a:txBody>
                    <a:bodyPr/>
                    <a:lstStyle/>
                    <a:p>
                      <a:pPr>
                        <a:buNone/>
                      </a:pPr>
                      <a:r>
                        <a:rPr lang="en" sz="1800" dirty="0">
                          <a:latin typeface="Georgia"/>
                          <a:cs typeface="Georgia"/>
                        </a:rPr>
                        <a:t>Tracking Error vs. Russell 3000</a:t>
                      </a:r>
                    </a:p>
                  </a:txBody>
                  <a:tcPr marL="91425" marR="91425" marT="91425" marB="91425"/>
                </a:tc>
                <a:tc>
                  <a:txBody>
                    <a:bodyPr/>
                    <a:lstStyle/>
                    <a:p>
                      <a:pPr>
                        <a:buNone/>
                      </a:pPr>
                      <a:r>
                        <a:rPr lang="en" sz="1800">
                          <a:latin typeface="Georgia"/>
                          <a:cs typeface="Georgia"/>
                        </a:rPr>
                        <a:t>0.5978%</a:t>
                      </a:r>
                    </a:p>
                  </a:txBody>
                  <a:tcPr marL="91425" marR="91425" marT="91425" marB="91425"/>
                </a:tc>
                <a:tc>
                  <a:txBody>
                    <a:bodyPr/>
                    <a:lstStyle/>
                    <a:p>
                      <a:pPr>
                        <a:buNone/>
                      </a:pPr>
                      <a:r>
                        <a:rPr lang="en" sz="1800">
                          <a:latin typeface="Georgia"/>
                          <a:cs typeface="Georgia"/>
                        </a:rPr>
                        <a:t>0.0036%</a:t>
                      </a:r>
                    </a:p>
                  </a:txBody>
                  <a:tcPr marL="91425" marR="91425" marT="91425" marB="91425"/>
                </a:tc>
                <a:tc>
                  <a:txBody>
                    <a:bodyPr/>
                    <a:lstStyle/>
                    <a:p>
                      <a:endParaRPr sz="1800" dirty="0">
                        <a:latin typeface="Georgia"/>
                        <a:cs typeface="Georgia"/>
                      </a:endParaRPr>
                    </a:p>
                  </a:txBody>
                  <a:tcPr marL="91425" marR="91425" marT="91425" marB="91425"/>
                </a:tc>
              </a:tr>
              <a:tr h="466876">
                <a:tc>
                  <a:txBody>
                    <a:bodyPr/>
                    <a:lstStyle/>
                    <a:p>
                      <a:pPr>
                        <a:buNone/>
                      </a:pPr>
                      <a:r>
                        <a:rPr lang="en" sz="1800">
                          <a:latin typeface="Georgia"/>
                          <a:cs typeface="Georgia"/>
                        </a:rPr>
                        <a:t>Screened Portfolio</a:t>
                      </a:r>
                    </a:p>
                  </a:txBody>
                  <a:tcPr marL="91425" marR="91425" marT="91425" marB="91425"/>
                </a:tc>
                <a:tc>
                  <a:txBody>
                    <a:bodyPr/>
                    <a:lstStyle/>
                    <a:p>
                      <a:pPr>
                        <a:buNone/>
                      </a:pPr>
                      <a:r>
                        <a:rPr lang="en" sz="1800">
                          <a:latin typeface="Georgia"/>
                          <a:cs typeface="Georgia"/>
                        </a:rPr>
                        <a:t>16.6758%</a:t>
                      </a:r>
                    </a:p>
                  </a:txBody>
                  <a:tcPr marL="91425" marR="91425" marT="91425" marB="91425"/>
                </a:tc>
                <a:tc>
                  <a:txBody>
                    <a:bodyPr/>
                    <a:lstStyle/>
                    <a:p>
                      <a:pPr>
                        <a:buNone/>
                      </a:pPr>
                      <a:r>
                        <a:rPr lang="en" sz="1800">
                          <a:latin typeface="Georgia"/>
                          <a:cs typeface="Georgia"/>
                        </a:rPr>
                        <a:t>3.1243%</a:t>
                      </a:r>
                    </a:p>
                  </a:txBody>
                  <a:tcPr marL="91425" marR="91425" marT="91425" marB="91425"/>
                </a:tc>
                <a:tc>
                  <a:txBody>
                    <a:bodyPr/>
                    <a:lstStyle/>
                    <a:p>
                      <a:endParaRPr sz="1800">
                        <a:latin typeface="Georgia"/>
                        <a:cs typeface="Georgia"/>
                      </a:endParaRPr>
                    </a:p>
                  </a:txBody>
                  <a:tcPr marL="91425" marR="91425" marT="91425" marB="91425"/>
                </a:tc>
              </a:tr>
              <a:tr h="466876">
                <a:tc>
                  <a:txBody>
                    <a:bodyPr/>
                    <a:lstStyle/>
                    <a:p>
                      <a:pPr>
                        <a:buNone/>
                      </a:pPr>
                      <a:r>
                        <a:rPr lang="en" sz="1800">
                          <a:latin typeface="Georgia"/>
                          <a:cs typeface="Georgia"/>
                        </a:rPr>
                        <a:t>Incremental Risk</a:t>
                      </a:r>
                    </a:p>
                  </a:txBody>
                  <a:tcPr marL="91425" marR="91425" marT="91425" marB="91425"/>
                </a:tc>
                <a:tc>
                  <a:txBody>
                    <a:bodyPr/>
                    <a:lstStyle/>
                    <a:p>
                      <a:pPr>
                        <a:buNone/>
                      </a:pPr>
                      <a:r>
                        <a:rPr lang="en" sz="1800">
                          <a:latin typeface="Georgia"/>
                          <a:cs typeface="Georgia"/>
                        </a:rPr>
                        <a:t>0.0101%</a:t>
                      </a:r>
                    </a:p>
                  </a:txBody>
                  <a:tcPr marL="91425" marR="91425" marT="91425" marB="91425"/>
                </a:tc>
                <a:tc>
                  <a:txBody>
                    <a:bodyPr/>
                    <a:lstStyle/>
                    <a:p>
                      <a:endParaRPr sz="1800">
                        <a:latin typeface="Georgia"/>
                        <a:cs typeface="Georgia"/>
                      </a:endParaRPr>
                    </a:p>
                  </a:txBody>
                  <a:tcPr marL="91425" marR="91425" marT="91425" marB="91425"/>
                </a:tc>
                <a:tc>
                  <a:txBody>
                    <a:bodyPr/>
                    <a:lstStyle/>
                    <a:p>
                      <a:pPr>
                        <a:buNone/>
                      </a:pPr>
                      <a:r>
                        <a:rPr lang="en" sz="1800" dirty="0">
                          <a:latin typeface="Georgia"/>
                          <a:cs typeface="Georgia"/>
                        </a:rPr>
                        <a:t>0.0034%</a:t>
                      </a:r>
                    </a:p>
                  </a:txBody>
                  <a:tcPr marL="91425" marR="91425" marT="91425" marB="91425"/>
                </a:tc>
              </a:tr>
            </a:tbl>
          </a:graphicData>
        </a:graphic>
      </p:graphicFrame>
      <p:sp>
        <p:nvSpPr>
          <p:cNvPr id="105" name="Shape 105"/>
          <p:cNvSpPr txBox="1"/>
          <p:nvPr/>
        </p:nvSpPr>
        <p:spPr>
          <a:xfrm>
            <a:off x="457198" y="6539075"/>
            <a:ext cx="8490301" cy="142826"/>
          </a:xfrm>
          <a:prstGeom prst="rect">
            <a:avLst/>
          </a:prstGeom>
          <a:noFill/>
        </p:spPr>
        <p:txBody>
          <a:bodyPr lIns="91425" tIns="91425" rIns="91425" bIns="91425" anchor="t" anchorCtr="0">
            <a:noAutofit/>
          </a:bodyPr>
          <a:lstStyle/>
          <a:p>
            <a:pPr algn="r">
              <a:buNone/>
            </a:pPr>
            <a:r>
              <a:rPr lang="en" dirty="0"/>
              <a:t>Source: Barra Aegis &amp; Aperio Group. Numbers may not sum exactly due to rounding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798000"/>
          </a:xfrm>
          <a:prstGeom prst="rect">
            <a:avLst/>
          </a:prstGeom>
        </p:spPr>
        <p:txBody>
          <a:bodyPr lIns="91425" tIns="91425" rIns="91425" bIns="91425" anchor="b" anchorCtr="0">
            <a:noAutofit/>
          </a:bodyPr>
          <a:lstStyle/>
          <a:p>
            <a:pPr lvl="0" rtl="0">
              <a:buNone/>
            </a:pPr>
            <a:r>
              <a:rPr lang="en" dirty="0">
                <a:latin typeface="Georgia"/>
                <a:cs typeface="Georgia"/>
              </a:rPr>
              <a:t>Financial Impacts of Divestment</a:t>
            </a:r>
          </a:p>
        </p:txBody>
      </p:sp>
      <p:sp>
        <p:nvSpPr>
          <p:cNvPr id="111" name="Shape 111"/>
          <p:cNvSpPr/>
          <p:nvPr/>
        </p:nvSpPr>
        <p:spPr>
          <a:xfrm>
            <a:off x="1305558" y="1417637"/>
            <a:ext cx="6532883" cy="5105400"/>
          </a:xfrm>
          <a:prstGeom prst="rect">
            <a:avLst/>
          </a:prstGeom>
          <a:blipFill>
            <a:blip r:embed="rId3"/>
            <a:stretch>
              <a:fillRect/>
            </a:stretch>
          </a:blipFill>
        </p:spPr>
      </p:sp>
      <p:sp>
        <p:nvSpPr>
          <p:cNvPr id="112" name="Shape 112"/>
          <p:cNvSpPr txBox="1"/>
          <p:nvPr/>
        </p:nvSpPr>
        <p:spPr>
          <a:xfrm>
            <a:off x="276450" y="6474475"/>
            <a:ext cx="8751000" cy="151500"/>
          </a:xfrm>
          <a:prstGeom prst="rect">
            <a:avLst/>
          </a:prstGeom>
          <a:noFill/>
        </p:spPr>
        <p:txBody>
          <a:bodyPr lIns="91425" tIns="91425" rIns="91425" bIns="91425" anchor="t" anchorCtr="0">
            <a:noAutofit/>
          </a:bodyPr>
          <a:lstStyle/>
          <a:p>
            <a:pPr marL="457200" lvl="0" indent="0" algn="r" rtl="0">
              <a:buNone/>
            </a:pPr>
            <a:r>
              <a:rPr lang="en" dirty="0"/>
              <a:t>       Source: Aperio Group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377603" y="501226"/>
            <a:ext cx="8461740" cy="1060433"/>
          </a:xfrm>
          <a:prstGeom prst="rect">
            <a:avLst/>
          </a:prstGeom>
        </p:spPr>
        <p:txBody>
          <a:bodyPr lIns="91425" tIns="91425" rIns="91425" bIns="91425" anchor="b" anchorCtr="0">
            <a:noAutofit/>
          </a:bodyPr>
          <a:lstStyle/>
          <a:p>
            <a:pPr lvl="0" rtl="0">
              <a:buNone/>
            </a:pPr>
            <a:r>
              <a:rPr lang="en" dirty="0">
                <a:latin typeface="Georgia"/>
                <a:cs typeface="Georgia"/>
              </a:rPr>
              <a:t>
</a:t>
            </a:r>
            <a:r>
              <a:rPr lang="en-US" dirty="0">
                <a:latin typeface="Georgia"/>
                <a:cs typeface="Georgia"/>
              </a:rPr>
              <a:t/>
            </a:r>
            <a:br>
              <a:rPr lang="en-US" dirty="0">
                <a:latin typeface="Georgia"/>
                <a:cs typeface="Georgia"/>
              </a:rPr>
            </a:br>
            <a:r>
              <a:rPr lang="en" dirty="0" smtClean="0">
                <a:latin typeface="Georgia"/>
                <a:cs typeface="Georgia"/>
              </a:rPr>
              <a:t>Middlebury's Endowment</a:t>
            </a:r>
            <a:endParaRPr lang="en" dirty="0">
              <a:latin typeface="Georgia"/>
              <a:cs typeface="Georgia"/>
            </a:endParaRPr>
          </a:p>
        </p:txBody>
      </p:sp>
      <p:sp>
        <p:nvSpPr>
          <p:cNvPr id="118" name="Shape 118"/>
          <p:cNvSpPr txBox="1">
            <a:spLocks noGrp="1"/>
          </p:cNvSpPr>
          <p:nvPr>
            <p:ph type="subTitle" idx="1"/>
          </p:nvPr>
        </p:nvSpPr>
        <p:spPr>
          <a:xfrm>
            <a:off x="594350" y="2011698"/>
            <a:ext cx="7772400" cy="3240899"/>
          </a:xfrm>
          <a:prstGeom prst="rect">
            <a:avLst/>
          </a:prstGeom>
        </p:spPr>
        <p:txBody>
          <a:bodyPr lIns="91425" tIns="91425" rIns="91425" bIns="91425" anchor="t" anchorCtr="0">
            <a:noAutofit/>
          </a:bodyPr>
          <a:lstStyle/>
          <a:p>
            <a:pPr lvl="0" rtl="0">
              <a:buNone/>
            </a:pPr>
            <a:r>
              <a:rPr lang="en" sz="2400" dirty="0">
                <a:solidFill>
                  <a:srgbClr val="000000"/>
                </a:solidFill>
                <a:latin typeface="Georgia"/>
                <a:cs typeface="Georgia"/>
              </a:rPr>
              <a:t>According to Investure's December 2012 estimates our investments total:</a:t>
            </a:r>
            <a:r>
              <a:rPr lang="en" dirty="0">
                <a:solidFill>
                  <a:srgbClr val="000000"/>
                </a:solidFill>
                <a:latin typeface="Georgia"/>
                <a:cs typeface="Georgia"/>
              </a:rPr>
              <a:t> </a:t>
            </a:r>
          </a:p>
          <a:p>
            <a:endParaRPr lang="en" dirty="0">
              <a:solidFill>
                <a:srgbClr val="000000"/>
              </a:solidFill>
              <a:latin typeface="Georgia"/>
              <a:cs typeface="Georgia"/>
            </a:endParaRPr>
          </a:p>
          <a:p>
            <a:pPr marL="0" lvl="0" indent="0" rtl="0">
              <a:buNone/>
            </a:pPr>
            <a:r>
              <a:rPr lang="en" sz="3600" dirty="0">
                <a:solidFill>
                  <a:srgbClr val="000000"/>
                </a:solidFill>
                <a:latin typeface="Georgia"/>
                <a:cs typeface="Georgia"/>
              </a:rPr>
              <a:t>3.6% in fossil fuels</a:t>
            </a:r>
          </a:p>
          <a:p>
            <a:endParaRPr lang="en" sz="3600" dirty="0">
              <a:solidFill>
                <a:srgbClr val="000000"/>
              </a:solidFill>
              <a:latin typeface="Georgia"/>
              <a:cs typeface="Georgia"/>
            </a:endParaRPr>
          </a:p>
          <a:p>
            <a:pPr lvl="0" rtl="0">
              <a:buNone/>
            </a:pPr>
            <a:r>
              <a:rPr lang="en" sz="3600" dirty="0">
                <a:solidFill>
                  <a:srgbClr val="000000"/>
                </a:solidFill>
                <a:latin typeface="Georgia"/>
                <a:cs typeface="Georgia"/>
              </a:rPr>
              <a:t>0.6% in weapons manufacturing</a:t>
            </a:r>
          </a:p>
          <a:p>
            <a:endParaRPr lang="en" sz="3600" dirty="0">
              <a:solidFill>
                <a:srgbClr val="000000"/>
              </a:solidFill>
              <a:latin typeface="Georgia"/>
              <a:cs typeface="Georgia"/>
            </a:endParaRPr>
          </a:p>
          <a:p>
            <a:endParaRPr lang="en" sz="3600" dirty="0">
              <a:solidFill>
                <a:srgbClr val="000000"/>
              </a:solidFill>
              <a:latin typeface="Georgia"/>
              <a:cs typeface="Georgia"/>
            </a:endParaRPr>
          </a:p>
          <a:p>
            <a:endParaRPr lang="en" sz="3600" dirty="0">
              <a:solidFill>
                <a:srgbClr val="000000"/>
              </a:solidFill>
              <a:latin typeface="Georgia"/>
              <a:cs typeface="Georgia"/>
            </a:endParaRPr>
          </a:p>
          <a:p>
            <a:endParaRPr lang="en" sz="3600" dirty="0">
              <a:solidFill>
                <a:srgbClr val="000000"/>
              </a:solidFill>
              <a:latin typeface="Georgia"/>
              <a:cs typeface="Georgia"/>
            </a:endParaRPr>
          </a:p>
          <a:p>
            <a:endParaRPr lang="en" sz="3600" dirty="0">
              <a:solidFill>
                <a:srgbClr val="000000"/>
              </a:solidFill>
              <a:latin typeface="Georgia"/>
              <a:cs typeface="Georgia"/>
            </a:endParaRPr>
          </a:p>
          <a:p>
            <a:endParaRPr lang="en" sz="3600" dirty="0">
              <a:solidFill>
                <a:srgbClr val="000000"/>
              </a:solidFill>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720706"/>
          </a:xfrm>
          <a:prstGeom prst="rect">
            <a:avLst/>
          </a:prstGeom>
        </p:spPr>
        <p:txBody>
          <a:bodyPr lIns="91425" tIns="91425" rIns="91425" bIns="91425" anchor="b" anchorCtr="0">
            <a:noAutofit/>
          </a:bodyPr>
          <a:lstStyle/>
          <a:p>
            <a:pPr algn="ctr">
              <a:buNone/>
            </a:pPr>
            <a:r>
              <a:rPr lang="en" dirty="0">
                <a:latin typeface="Georgia"/>
                <a:cs typeface="Georgia"/>
              </a:rPr>
              <a:t>Legality of Divestment</a:t>
            </a:r>
          </a:p>
        </p:txBody>
      </p:sp>
      <p:sp>
        <p:nvSpPr>
          <p:cNvPr id="3" name="Text Placeholder 2"/>
          <p:cNvSpPr>
            <a:spLocks noGrp="1"/>
          </p:cNvSpPr>
          <p:nvPr>
            <p:ph type="body" idx="1"/>
          </p:nvPr>
        </p:nvSpPr>
        <p:spPr/>
        <p:txBody>
          <a:bodyPr/>
          <a:lstStyle/>
          <a:p>
            <a:pPr lvl="0">
              <a:buNone/>
            </a:pPr>
            <a:r>
              <a:rPr lang="en" dirty="0">
                <a:latin typeface="Georgia"/>
                <a:cs typeface="Georgia"/>
              </a:rPr>
              <a:t>Legal Comment on Divestment in South Africa (</a:t>
            </a:r>
            <a:r>
              <a:rPr lang="en" u="sng" dirty="0">
                <a:solidFill>
                  <a:schemeClr val="hlink"/>
                </a:solidFill>
                <a:latin typeface="Georgia"/>
                <a:cs typeface="Georgia"/>
                <a:hlinkClick r:id="rId3"/>
              </a:rPr>
              <a:t>U of Cincinnati 1986</a:t>
            </a:r>
            <a:r>
              <a:rPr lang="en" dirty="0">
                <a:latin typeface="Georgia"/>
                <a:cs typeface="Georgia"/>
              </a:rPr>
              <a:t>):</a:t>
            </a:r>
          </a:p>
          <a:p>
            <a:pPr marL="457200" lvl="0" indent="-419100"/>
            <a:r>
              <a:rPr lang="en" dirty="0">
                <a:latin typeface="Georgia"/>
                <a:cs typeface="Georgia"/>
              </a:rPr>
              <a:t>"courts give wide discretion to trustee investment decisions" </a:t>
            </a:r>
          </a:p>
          <a:p>
            <a:pPr marL="457200" lvl="0" indent="-419100"/>
            <a:r>
              <a:rPr lang="en" dirty="0">
                <a:latin typeface="Georgia"/>
                <a:cs typeface="Georgia"/>
              </a:rPr>
              <a:t>political risks can be factored into investment decisions</a:t>
            </a:r>
          </a:p>
          <a:p>
            <a:endParaRPr lang="en-US" dirty="0">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14998"/>
            <a:ext cx="8229600" cy="1524599"/>
          </a:xfrm>
          <a:prstGeom prst="rect">
            <a:avLst/>
          </a:prstGeom>
        </p:spPr>
        <p:txBody>
          <a:bodyPr lIns="91425" tIns="91425" rIns="91425" bIns="91425" anchor="b" anchorCtr="0">
            <a:noAutofit/>
          </a:bodyPr>
          <a:lstStyle/>
          <a:p>
            <a:pPr lvl="0" algn="ctr" rtl="0">
              <a:buNone/>
            </a:pPr>
            <a:r>
              <a:rPr lang="en" dirty="0">
                <a:latin typeface="Georgia"/>
                <a:cs typeface="Georgia"/>
              </a:rPr>
              <a:t>Middlebury's Divestment from </a:t>
            </a:r>
          </a:p>
          <a:p>
            <a:pPr algn="ctr">
              <a:buNone/>
            </a:pPr>
            <a:r>
              <a:rPr lang="en" dirty="0">
                <a:latin typeface="Georgia"/>
                <a:cs typeface="Georgia"/>
              </a:rPr>
              <a:t>South Africa</a:t>
            </a:r>
          </a:p>
        </p:txBody>
      </p:sp>
      <p:sp>
        <p:nvSpPr>
          <p:cNvPr id="130" name="Shape 130"/>
          <p:cNvSpPr txBox="1">
            <a:spLocks noGrp="1"/>
          </p:cNvSpPr>
          <p:nvPr>
            <p:ph type="body" idx="1"/>
          </p:nvPr>
        </p:nvSpPr>
        <p:spPr>
          <a:xfrm>
            <a:off x="457200" y="1270047"/>
            <a:ext cx="8229600" cy="5298000"/>
          </a:xfrm>
          <a:prstGeom prst="rect">
            <a:avLst/>
          </a:prstGeom>
        </p:spPr>
        <p:txBody>
          <a:bodyPr lIns="91425" tIns="91425" rIns="91425" bIns="91425" anchor="t" anchorCtr="0">
            <a:noAutofit/>
          </a:bodyPr>
          <a:lstStyle/>
          <a:p>
            <a:pPr marL="38100" lvl="0" indent="0" rtl="0">
              <a:lnSpc>
                <a:spcPct val="150000"/>
              </a:lnSpc>
              <a:spcBef>
                <a:spcPts val="600"/>
              </a:spcBef>
              <a:buClr>
                <a:schemeClr val="dk1"/>
              </a:buClr>
              <a:buSzPct val="166666"/>
              <a:buNone/>
            </a:pPr>
            <a:r>
              <a:rPr lang="en" sz="3000" dirty="0" smtClean="0">
                <a:latin typeface="Georgia"/>
                <a:cs typeface="Georgia"/>
              </a:rPr>
              <a:t>Trustees </a:t>
            </a:r>
            <a:r>
              <a:rPr lang="en" sz="3000" dirty="0">
                <a:latin typeface="Georgia"/>
                <a:cs typeface="Georgia"/>
              </a:rPr>
              <a:t>voted to divest in 1986</a:t>
            </a:r>
          </a:p>
          <a:p>
            <a:pPr marL="38100" lvl="0" indent="0" rtl="0">
              <a:lnSpc>
                <a:spcPct val="150000"/>
              </a:lnSpc>
              <a:spcBef>
                <a:spcPts val="600"/>
              </a:spcBef>
              <a:buClr>
                <a:schemeClr val="dk1"/>
              </a:buClr>
              <a:buSzPct val="166666"/>
              <a:buNone/>
            </a:pPr>
            <a:r>
              <a:rPr lang="en" sz="3000" dirty="0">
                <a:latin typeface="Georgia"/>
                <a:cs typeface="Georgia"/>
              </a:rPr>
              <a:t>Divestment from 10</a:t>
            </a:r>
            <a:r>
              <a:rPr lang="en" sz="3000" dirty="0" smtClean="0">
                <a:latin typeface="Georgia"/>
                <a:cs typeface="Georgia"/>
              </a:rPr>
              <a:t>%</a:t>
            </a:r>
            <a:r>
              <a:rPr lang="en-US" dirty="0">
                <a:latin typeface="Georgia"/>
                <a:cs typeface="Georgia"/>
              </a:rPr>
              <a:t>*</a:t>
            </a:r>
            <a:r>
              <a:rPr lang="en" sz="3000" dirty="0" smtClean="0">
                <a:latin typeface="Georgia"/>
                <a:cs typeface="Georgia"/>
              </a:rPr>
              <a:t> </a:t>
            </a:r>
            <a:r>
              <a:rPr lang="en" sz="3000" dirty="0">
                <a:latin typeface="Georgia"/>
                <a:cs typeface="Georgia"/>
              </a:rPr>
              <a:t>of the </a:t>
            </a:r>
            <a:r>
              <a:rPr lang="en" sz="3000" dirty="0" smtClean="0">
                <a:latin typeface="Georgia"/>
                <a:cs typeface="Georgia"/>
              </a:rPr>
              <a:t>endowmen</a:t>
            </a:r>
            <a:r>
              <a:rPr lang="en-US" dirty="0" smtClean="0">
                <a:latin typeface="Georgia"/>
                <a:cs typeface="Georgia"/>
              </a:rPr>
              <a:t>t</a:t>
            </a:r>
          </a:p>
          <a:p>
            <a:pPr marL="323850" indent="-285750">
              <a:lnSpc>
                <a:spcPct val="150000"/>
              </a:lnSpc>
            </a:pPr>
            <a:r>
              <a:rPr lang="en-US" sz="1800" dirty="0" smtClean="0">
                <a:latin typeface="Georgia"/>
                <a:cs typeface="Georgia"/>
              </a:rPr>
              <a:t>In comparison to current 4.2% in fossil fuels and weapons manufacturing</a:t>
            </a:r>
            <a:endParaRPr lang="en-US" sz="1800" dirty="0">
              <a:latin typeface="Georgia"/>
              <a:cs typeface="Georgia"/>
            </a:endParaRPr>
          </a:p>
          <a:p>
            <a:pPr lvl="0" rtl="0">
              <a:lnSpc>
                <a:spcPct val="100000"/>
              </a:lnSpc>
              <a:buNone/>
            </a:pPr>
            <a:endParaRPr lang="en-US" dirty="0">
              <a:latin typeface="Georgia"/>
              <a:cs typeface="Georgia"/>
            </a:endParaRPr>
          </a:p>
          <a:p>
            <a:pPr lvl="0" rtl="0">
              <a:lnSpc>
                <a:spcPct val="100000"/>
              </a:lnSpc>
              <a:buNone/>
            </a:pPr>
            <a:r>
              <a:rPr lang="en-US" dirty="0" smtClean="0">
                <a:latin typeface="Georgia"/>
                <a:cs typeface="Georgia"/>
              </a:rPr>
              <a:t>B</a:t>
            </a:r>
            <a:r>
              <a:rPr lang="en" dirty="0" smtClean="0">
                <a:latin typeface="Georgia"/>
                <a:cs typeface="Georgia"/>
              </a:rPr>
              <a:t>aseline</a:t>
            </a:r>
            <a:r>
              <a:rPr lang="en" i="1" dirty="0">
                <a:latin typeface="Georgia"/>
                <a:cs typeface="Georgia"/>
              </a:rPr>
              <a:t>: </a:t>
            </a:r>
            <a:r>
              <a:rPr lang="en-US" b="1" i="1" dirty="0">
                <a:latin typeface="Georgia"/>
                <a:cs typeface="Georgia"/>
              </a:rPr>
              <a:t>D</a:t>
            </a:r>
            <a:r>
              <a:rPr lang="en" b="1" i="1" dirty="0" smtClean="0">
                <a:latin typeface="Georgia"/>
                <a:cs typeface="Georgia"/>
              </a:rPr>
              <a:t>ivestment </a:t>
            </a:r>
            <a:r>
              <a:rPr lang="en" b="1" i="1" dirty="0">
                <a:latin typeface="Georgia"/>
                <a:cs typeface="Georgia"/>
              </a:rPr>
              <a:t>from fossil fuels and weapons manufacturers is highly unlikely to be legally challenged</a:t>
            </a:r>
            <a:r>
              <a:rPr lang="en" i="1" dirty="0" smtClean="0">
                <a:latin typeface="Georgia"/>
                <a:cs typeface="Georgia"/>
              </a:rPr>
              <a:t>.</a:t>
            </a:r>
            <a:endParaRPr lang="en-US" i="1" dirty="0">
              <a:latin typeface="Georgia"/>
              <a:cs typeface="Georgia"/>
            </a:endParaRPr>
          </a:p>
          <a:p>
            <a:pPr lvl="0">
              <a:buNone/>
            </a:pPr>
            <a:endParaRPr lang="en-US" sz="1200" i="1" dirty="0">
              <a:latin typeface="Georgia"/>
              <a:cs typeface="Georgia"/>
            </a:endParaRPr>
          </a:p>
          <a:p>
            <a:pPr lvl="0">
              <a:buNone/>
            </a:pPr>
            <a:endParaRPr lang="en-US" sz="1200" dirty="0" smtClean="0">
              <a:latin typeface="Georgia"/>
              <a:cs typeface="Georgia"/>
            </a:endParaRPr>
          </a:p>
          <a:p>
            <a:pPr lvl="0" algn="r">
              <a:buNone/>
            </a:pPr>
            <a:r>
              <a:rPr lang="en-US" sz="1200" dirty="0" smtClean="0">
                <a:latin typeface="Georgia"/>
                <a:cs typeface="Georgia"/>
              </a:rPr>
              <a:t>*</a:t>
            </a:r>
            <a:r>
              <a:rPr lang="en-US" sz="1200" i="1" dirty="0">
                <a:latin typeface="Georgia"/>
                <a:cs typeface="Georgia"/>
              </a:rPr>
              <a:t>The Campus,</a:t>
            </a:r>
            <a:r>
              <a:rPr lang="en-US" sz="1200" dirty="0">
                <a:latin typeface="Georgia"/>
                <a:cs typeface="Georgia"/>
              </a:rPr>
              <a:t> September 19, </a:t>
            </a:r>
            <a:r>
              <a:rPr lang="en-US" sz="1200" dirty="0" smtClean="0">
                <a:latin typeface="Georgia"/>
                <a:cs typeface="Georgia"/>
              </a:rPr>
              <a:t>1986</a:t>
            </a:r>
            <a:endParaRPr lang="en" sz="1200" dirty="0">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20484"/>
            <a:ext cx="8229600" cy="1143000"/>
          </a:xfrm>
          <a:prstGeom prst="rect">
            <a:avLst/>
          </a:prstGeom>
        </p:spPr>
        <p:txBody>
          <a:bodyPr lIns="91425" tIns="91425" rIns="91425" bIns="91425" anchor="b" anchorCtr="0">
            <a:noAutofit/>
          </a:bodyPr>
          <a:lstStyle/>
          <a:p>
            <a:pPr lvl="0" algn="ctr" rtl="0">
              <a:buNone/>
            </a:pPr>
            <a:r>
              <a:rPr lang="en" dirty="0">
                <a:latin typeface="Georgia"/>
                <a:cs typeface="Georgia"/>
              </a:rPr>
              <a:t>Fiduciary Responsibility</a:t>
            </a:r>
          </a:p>
        </p:txBody>
      </p:sp>
      <p:sp>
        <p:nvSpPr>
          <p:cNvPr id="3" name="Text Placeholder 2"/>
          <p:cNvSpPr>
            <a:spLocks noGrp="1"/>
          </p:cNvSpPr>
          <p:nvPr>
            <p:ph type="body" idx="1"/>
          </p:nvPr>
        </p:nvSpPr>
        <p:spPr/>
        <p:txBody>
          <a:bodyPr/>
          <a:lstStyle/>
          <a:p>
            <a:pPr lvl="0">
              <a:buNone/>
            </a:pPr>
            <a:r>
              <a:rPr lang="en" dirty="0">
                <a:latin typeface="Georgia"/>
                <a:cs typeface="Georgia"/>
              </a:rPr>
              <a:t>UNEP Finance Initiative: "ESG issues are a critical consideration for all institutional investors" </a:t>
            </a:r>
            <a:endParaRPr lang="en-US" dirty="0" smtClean="0">
              <a:latin typeface="Georgia"/>
              <a:cs typeface="Georgia"/>
            </a:endParaRPr>
          </a:p>
          <a:p>
            <a:pPr lvl="0">
              <a:buNone/>
            </a:pPr>
            <a:r>
              <a:rPr lang="en" dirty="0" smtClean="0">
                <a:latin typeface="Georgia"/>
                <a:cs typeface="Georgia"/>
              </a:rPr>
              <a:t>(</a:t>
            </a:r>
            <a:r>
              <a:rPr lang="en-US" dirty="0" smtClean="0">
                <a:latin typeface="Georgia"/>
                <a:cs typeface="Georgia"/>
                <a:hlinkClick r:id="rId3"/>
              </a:rPr>
              <a:t>“</a:t>
            </a:r>
            <a:r>
              <a:rPr lang="en" u="sng" dirty="0" smtClean="0">
                <a:solidFill>
                  <a:schemeClr val="hlink"/>
                </a:solidFill>
                <a:latin typeface="Georgia"/>
                <a:cs typeface="Georgia"/>
                <a:hlinkClick r:id="rId3"/>
              </a:rPr>
              <a:t>Fiduciary  </a:t>
            </a:r>
            <a:r>
              <a:rPr lang="en" u="sng" dirty="0">
                <a:solidFill>
                  <a:schemeClr val="hlink"/>
                </a:solidFill>
                <a:latin typeface="Georgia"/>
                <a:cs typeface="Georgia"/>
                <a:hlinkClick r:id="rId3"/>
              </a:rPr>
              <a:t>Responsibility," UNEP FI</a:t>
            </a:r>
            <a:r>
              <a:rPr lang="en" dirty="0">
                <a:latin typeface="Georgia"/>
                <a:cs typeface="Georgia"/>
              </a:rPr>
              <a:t>)</a:t>
            </a:r>
          </a:p>
          <a:p>
            <a:endParaRPr lang="en" dirty="0">
              <a:latin typeface="Georgia"/>
              <a:cs typeface="Georgia"/>
            </a:endParaRPr>
          </a:p>
          <a:p>
            <a:pPr lvl="0">
              <a:buNone/>
            </a:pPr>
            <a:r>
              <a:rPr lang="en" dirty="0">
                <a:latin typeface="Georgia"/>
                <a:cs typeface="Georgia"/>
              </a:rPr>
              <a:t>Middlebury's investment objectives:</a:t>
            </a:r>
          </a:p>
          <a:p>
            <a:pPr marL="495300" indent="-457200"/>
            <a:r>
              <a:rPr lang="en" dirty="0">
                <a:latin typeface="Georgia"/>
                <a:cs typeface="Georgia"/>
              </a:rPr>
              <a:t>Endowment earnings "support the diverse programs and initiatives of the Middlebury College community in </a:t>
            </a:r>
            <a:r>
              <a:rPr lang="en" dirty="0" smtClean="0">
                <a:latin typeface="Georgia"/>
                <a:cs typeface="Georgia"/>
              </a:rPr>
              <a:t>perpetuity” </a:t>
            </a:r>
            <a:endParaRPr lang="en-US" dirty="0" smtClean="0">
              <a:latin typeface="Georgia"/>
              <a:cs typeface="Georgia"/>
            </a:endParaRPr>
          </a:p>
          <a:p>
            <a:pPr marL="38100" lvl="0" indent="0">
              <a:buNone/>
            </a:pPr>
            <a:r>
              <a:rPr lang="en" dirty="0" smtClean="0">
                <a:latin typeface="Georgia"/>
                <a:cs typeface="Georgia"/>
              </a:rPr>
              <a:t>(</a:t>
            </a:r>
            <a:r>
              <a:rPr lang="en" u="sng" dirty="0">
                <a:solidFill>
                  <a:schemeClr val="hlink"/>
                </a:solidFill>
                <a:latin typeface="Georgia"/>
                <a:cs typeface="Georgia"/>
                <a:hlinkClick r:id="rId4"/>
              </a:rPr>
              <a:t>Midd Investment Objectives and Policies</a:t>
            </a:r>
            <a:r>
              <a:rPr lang="en" dirty="0">
                <a:latin typeface="Georgia"/>
                <a:cs typeface="Georgia"/>
              </a:rPr>
              <a:t>)</a:t>
            </a:r>
          </a:p>
          <a:p>
            <a:endParaRPr lang="en" dirty="0">
              <a:latin typeface="Georgia"/>
              <a:cs typeface="Georgia"/>
            </a:endParaRPr>
          </a:p>
          <a:p>
            <a:endParaRPr lang="en-US" dirty="0">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 y="250309"/>
            <a:ext cx="9144000" cy="830400"/>
          </a:xfrm>
          <a:prstGeom prst="rect">
            <a:avLst/>
          </a:prstGeom>
        </p:spPr>
        <p:txBody>
          <a:bodyPr lIns="91425" tIns="91425" rIns="91425" bIns="91425" anchor="b" anchorCtr="0">
            <a:noAutofit/>
          </a:bodyPr>
          <a:lstStyle/>
          <a:p>
            <a:pPr algn="ctr">
              <a:buNone/>
            </a:pPr>
            <a:r>
              <a:rPr lang="en-US" dirty="0" smtClean="0">
                <a:latin typeface="Georgia"/>
                <a:cs typeface="Georgia"/>
              </a:rPr>
              <a:t/>
            </a:r>
            <a:br>
              <a:rPr lang="en-US" dirty="0" smtClean="0">
                <a:latin typeface="Georgia"/>
                <a:cs typeface="Georgia"/>
              </a:rPr>
            </a:br>
            <a:r>
              <a:rPr lang="en" dirty="0" smtClean="0">
                <a:latin typeface="Georgia"/>
                <a:cs typeface="Georgia"/>
              </a:rPr>
              <a:t>Environmental </a:t>
            </a:r>
            <a:r>
              <a:rPr lang="en" dirty="0">
                <a:latin typeface="Georgia"/>
                <a:cs typeface="Georgia"/>
              </a:rPr>
              <a:t>and Social Leadership</a:t>
            </a:r>
          </a:p>
        </p:txBody>
      </p:sp>
      <p:sp>
        <p:nvSpPr>
          <p:cNvPr id="142" name="Shape 142"/>
          <p:cNvSpPr txBox="1">
            <a:spLocks noGrp="1"/>
          </p:cNvSpPr>
          <p:nvPr>
            <p:ph type="body" idx="1"/>
          </p:nvPr>
        </p:nvSpPr>
        <p:spPr>
          <a:xfrm>
            <a:off x="457200" y="1210047"/>
            <a:ext cx="8229600" cy="5447999"/>
          </a:xfrm>
          <a:prstGeom prst="rect">
            <a:avLst/>
          </a:prstGeom>
        </p:spPr>
        <p:txBody>
          <a:bodyPr lIns="91425" tIns="91425" rIns="91425" bIns="91425" anchor="t" anchorCtr="0">
            <a:noAutofit/>
          </a:bodyPr>
          <a:lstStyle/>
          <a:p>
            <a:pPr lvl="0" rtl="0">
              <a:buNone/>
            </a:pPr>
            <a:r>
              <a:rPr lang="en" sz="3600"/>
              <a:t>
</a:t>
            </a:r>
          </a:p>
        </p:txBody>
      </p:sp>
      <p:sp>
        <p:nvSpPr>
          <p:cNvPr id="143" name="Shape 143"/>
          <p:cNvSpPr/>
          <p:nvPr/>
        </p:nvSpPr>
        <p:spPr>
          <a:xfrm>
            <a:off x="209837" y="1307336"/>
            <a:ext cx="8724323" cy="5253421"/>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pic>
        <p:nvPicPr>
          <p:cNvPr id="5" name="Picture 4" descr="CO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403" y="1458693"/>
            <a:ext cx="5032647" cy="3672472"/>
          </a:xfrm>
          <a:prstGeom prst="rect">
            <a:avLst/>
          </a:prstGeom>
        </p:spPr>
      </p:pic>
      <p:grpSp>
        <p:nvGrpSpPr>
          <p:cNvPr id="150" name="Shape 150"/>
          <p:cNvGrpSpPr/>
          <p:nvPr/>
        </p:nvGrpSpPr>
        <p:grpSpPr>
          <a:xfrm>
            <a:off x="3772675" y="2520625"/>
            <a:ext cx="3762375" cy="4267200"/>
            <a:chOff x="2160950" y="1105175"/>
            <a:chExt cx="3762375" cy="4267200"/>
          </a:xfrm>
        </p:grpSpPr>
        <p:sp>
          <p:nvSpPr>
            <p:cNvPr id="151" name="Shape 151"/>
            <p:cNvSpPr/>
            <p:nvPr/>
          </p:nvSpPr>
          <p:spPr>
            <a:xfrm>
              <a:off x="2363425" y="2324375"/>
              <a:ext cx="2476500" cy="3048000"/>
            </a:xfrm>
            <a:prstGeom prst="rect">
              <a:avLst/>
            </a:prstGeom>
            <a:blipFill>
              <a:blip r:embed="rId4"/>
              <a:stretch>
                <a:fillRect/>
              </a:stretch>
            </a:blipFill>
            <a:ln>
              <a:noFill/>
            </a:ln>
          </p:spPr>
        </p:sp>
        <p:sp>
          <p:nvSpPr>
            <p:cNvPr id="152" name="Shape 152"/>
            <p:cNvSpPr/>
            <p:nvPr/>
          </p:nvSpPr>
          <p:spPr>
            <a:xfrm>
              <a:off x="2160950" y="1105175"/>
              <a:ext cx="3762375" cy="1219200"/>
            </a:xfrm>
            <a:prstGeom prst="rect">
              <a:avLst/>
            </a:prstGeom>
            <a:blipFill>
              <a:blip r:embed="rId5"/>
              <a:stretch>
                <a:fillRect/>
              </a:stretch>
            </a:blipFill>
            <a:ln>
              <a:noFill/>
            </a:ln>
          </p:spPr>
        </p:sp>
      </p:grpSp>
      <p:sp>
        <p:nvSpPr>
          <p:cNvPr id="153" name="Shape 153"/>
          <p:cNvSpPr/>
          <p:nvPr/>
        </p:nvSpPr>
        <p:spPr>
          <a:xfrm>
            <a:off x="-494870" y="3815275"/>
            <a:ext cx="5528891" cy="2061445"/>
          </a:xfrm>
          <a:prstGeom prst="rect">
            <a:avLst/>
          </a:prstGeom>
          <a:blipFill>
            <a:blip r:embed="rId6"/>
            <a:stretch>
              <a:fillRect/>
            </a:stretch>
          </a:blipFill>
          <a:ln>
            <a:noFill/>
          </a:ln>
        </p:spPr>
      </p:sp>
      <p:sp>
        <p:nvSpPr>
          <p:cNvPr id="154" name="Shape 154"/>
          <p:cNvSpPr/>
          <p:nvPr/>
        </p:nvSpPr>
        <p:spPr>
          <a:xfrm>
            <a:off x="109650" y="2797650"/>
            <a:ext cx="3076575" cy="1485900"/>
          </a:xfrm>
          <a:prstGeom prst="rect">
            <a:avLst/>
          </a:prstGeom>
          <a:blipFill>
            <a:blip r:embed="rId7"/>
            <a:stretch>
              <a:fillRect/>
            </a:stretch>
          </a:blipFill>
          <a:ln>
            <a:noFill/>
          </a:ln>
        </p:spPr>
      </p:sp>
      <p:sp>
        <p:nvSpPr>
          <p:cNvPr id="155" name="Shape 155"/>
          <p:cNvSpPr/>
          <p:nvPr/>
        </p:nvSpPr>
        <p:spPr>
          <a:xfrm>
            <a:off x="457200" y="274637"/>
            <a:ext cx="4722516" cy="658047"/>
          </a:xfrm>
          <a:prstGeom prst="rect">
            <a:avLst/>
          </a:prstGeom>
          <a:blipFill>
            <a:blip r:embed="rId8"/>
            <a:stretch>
              <a:fillRect/>
            </a:stretch>
          </a:blipFill>
          <a:ln>
            <a:noFill/>
          </a:ln>
        </p:spPr>
      </p:sp>
      <p:grpSp>
        <p:nvGrpSpPr>
          <p:cNvPr id="156" name="Shape 156"/>
          <p:cNvGrpSpPr/>
          <p:nvPr/>
        </p:nvGrpSpPr>
        <p:grpSpPr>
          <a:xfrm>
            <a:off x="5334000" y="0"/>
            <a:ext cx="3810000" cy="3815275"/>
            <a:chOff x="5923325" y="-214275"/>
            <a:chExt cx="3810000" cy="3815275"/>
          </a:xfrm>
        </p:grpSpPr>
        <p:sp>
          <p:nvSpPr>
            <p:cNvPr id="157" name="Shape 157"/>
            <p:cNvSpPr/>
            <p:nvPr/>
          </p:nvSpPr>
          <p:spPr>
            <a:xfrm>
              <a:off x="6313850" y="2086525"/>
              <a:ext cx="3028950" cy="1514475"/>
            </a:xfrm>
            <a:prstGeom prst="rect">
              <a:avLst/>
            </a:prstGeom>
            <a:blipFill>
              <a:blip r:embed="rId9"/>
              <a:stretch>
                <a:fillRect/>
              </a:stretch>
            </a:blipFill>
            <a:ln>
              <a:noFill/>
            </a:ln>
          </p:spPr>
        </p:sp>
        <p:sp>
          <p:nvSpPr>
            <p:cNvPr id="158" name="Shape 158"/>
            <p:cNvSpPr/>
            <p:nvPr/>
          </p:nvSpPr>
          <p:spPr>
            <a:xfrm>
              <a:off x="5923325" y="-214275"/>
              <a:ext cx="3810000" cy="2533650"/>
            </a:xfrm>
            <a:prstGeom prst="rect">
              <a:avLst/>
            </a:prstGeom>
            <a:blipFill>
              <a:blip r:embed="rId10"/>
              <a:stretch>
                <a:fillRect/>
              </a:stretch>
            </a:blipFill>
            <a:ln>
              <a:noFill/>
            </a:ln>
          </p:spPr>
        </p:sp>
      </p:grpSp>
      <p:sp>
        <p:nvSpPr>
          <p:cNvPr id="159" name="Shape 159"/>
          <p:cNvSpPr/>
          <p:nvPr/>
        </p:nvSpPr>
        <p:spPr>
          <a:xfrm>
            <a:off x="6074100" y="5656337"/>
            <a:ext cx="5351125" cy="1131487"/>
          </a:xfrm>
          <a:prstGeom prst="rect">
            <a:avLst/>
          </a:prstGeom>
          <a:blipFill>
            <a:blip r:embed="rId11"/>
            <a:stretch>
              <a:fillRect/>
            </a:stretch>
          </a:blipFill>
          <a:ln>
            <a:noFill/>
          </a:ln>
        </p:spPr>
      </p:sp>
      <p:sp>
        <p:nvSpPr>
          <p:cNvPr id="160" name="Shape 160"/>
          <p:cNvSpPr/>
          <p:nvPr/>
        </p:nvSpPr>
        <p:spPr>
          <a:xfrm>
            <a:off x="6981357" y="3420550"/>
            <a:ext cx="2162642" cy="1355293"/>
          </a:xfrm>
          <a:prstGeom prst="rect">
            <a:avLst/>
          </a:prstGeom>
          <a:blipFill>
            <a:blip r:embed="rId12"/>
            <a:stretch>
              <a:fillRect/>
            </a:stretch>
          </a:blipFill>
          <a:ln>
            <a:noFill/>
          </a:ln>
        </p:spPr>
      </p:sp>
      <p:sp>
        <p:nvSpPr>
          <p:cNvPr id="161" name="Shape 161"/>
          <p:cNvSpPr/>
          <p:nvPr/>
        </p:nvSpPr>
        <p:spPr>
          <a:xfrm>
            <a:off x="180262" y="715641"/>
            <a:ext cx="1744570" cy="2064071"/>
          </a:xfrm>
          <a:prstGeom prst="rect">
            <a:avLst/>
          </a:prstGeom>
          <a:blipFill>
            <a:blip r:embed="rId13"/>
            <a:stretch>
              <a:fillRect/>
            </a:stretch>
          </a:blipFill>
          <a:ln>
            <a:noFill/>
          </a:ln>
        </p:spPr>
      </p:sp>
      <p:sp>
        <p:nvSpPr>
          <p:cNvPr id="162" name="Shape 162"/>
          <p:cNvSpPr/>
          <p:nvPr/>
        </p:nvSpPr>
        <p:spPr>
          <a:xfrm>
            <a:off x="109650" y="5329150"/>
            <a:ext cx="3486150" cy="1314450"/>
          </a:xfrm>
          <a:prstGeom prst="rect">
            <a:avLst/>
          </a:prstGeom>
          <a:blipFill>
            <a:blip r:embed="rId14"/>
            <a:stretch>
              <a:fillRect/>
            </a:stretch>
          </a:blipFill>
          <a:ln>
            <a:noFill/>
          </a:ln>
        </p:spPr>
      </p:sp>
      <p:sp>
        <p:nvSpPr>
          <p:cNvPr id="163" name="Shape 163"/>
          <p:cNvSpPr/>
          <p:nvPr/>
        </p:nvSpPr>
        <p:spPr>
          <a:xfrm>
            <a:off x="6477000" y="4283550"/>
            <a:ext cx="1524000" cy="1524000"/>
          </a:xfrm>
          <a:prstGeom prst="rect">
            <a:avLst/>
          </a:prstGeom>
          <a:blipFill>
            <a:blip r:embed="rId15"/>
            <a:stretch>
              <a:fillRect/>
            </a:stretch>
          </a:blipFill>
          <a:ln>
            <a:noFill/>
          </a:ln>
        </p:spPr>
      </p:sp>
      <p:sp>
        <p:nvSpPr>
          <p:cNvPr id="164" name="Shape 164"/>
          <p:cNvSpPr/>
          <p:nvPr/>
        </p:nvSpPr>
        <p:spPr>
          <a:xfrm>
            <a:off x="1793994" y="906689"/>
            <a:ext cx="2776630" cy="3023221"/>
          </a:xfrm>
          <a:prstGeom prst="rect">
            <a:avLst/>
          </a:prstGeom>
          <a:blipFill>
            <a:blip r:embed="rId16"/>
            <a:stretch>
              <a:fillRect/>
            </a:stretch>
          </a:blipFill>
          <a:ln>
            <a:noFill/>
          </a:ln>
        </p:spPr>
      </p:sp>
      <p:sp>
        <p:nvSpPr>
          <p:cNvPr id="165" name="Shape 165"/>
          <p:cNvSpPr/>
          <p:nvPr/>
        </p:nvSpPr>
        <p:spPr>
          <a:xfrm>
            <a:off x="3314625" y="503912"/>
            <a:ext cx="2876550" cy="1590675"/>
          </a:xfrm>
          <a:prstGeom prst="rect">
            <a:avLst/>
          </a:prstGeom>
          <a:blipFill>
            <a:blip r:embed="rId17"/>
            <a:stretch>
              <a:fillRect/>
            </a:stretch>
          </a:blipFill>
          <a:ln>
            <a:noFill/>
          </a:ln>
        </p:spPr>
      </p:sp>
      <p:sp>
        <p:nvSpPr>
          <p:cNvPr id="166" name="Shape 166"/>
          <p:cNvSpPr txBox="1"/>
          <p:nvPr/>
        </p:nvSpPr>
        <p:spPr>
          <a:xfrm>
            <a:off x="0" y="120127"/>
            <a:ext cx="9143999" cy="6667697"/>
          </a:xfrm>
          <a:prstGeom prst="rect">
            <a:avLst/>
          </a:prstGeom>
          <a:solidFill>
            <a:srgbClr val="1C4587"/>
          </a:solidFill>
        </p:spPr>
        <p:txBody>
          <a:bodyPr lIns="91425" tIns="91425" rIns="91425" bIns="91425" anchor="t" anchorCtr="0">
            <a:noAutofit/>
          </a:bodyPr>
          <a:lstStyle/>
          <a:p>
            <a:pPr algn="ctr">
              <a:buNone/>
            </a:pPr>
            <a:endParaRPr lang="en-US" sz="4800" dirty="0" smtClean="0">
              <a:solidFill>
                <a:srgbClr val="FFFFFF"/>
              </a:solidFill>
              <a:latin typeface="Georgia"/>
              <a:cs typeface="Georgia"/>
            </a:endParaRPr>
          </a:p>
          <a:p>
            <a:pPr algn="ctr">
              <a:buNone/>
            </a:pPr>
            <a:r>
              <a:rPr lang="en" sz="4800" dirty="0" smtClean="0">
                <a:solidFill>
                  <a:srgbClr val="FFFFFF"/>
                </a:solidFill>
                <a:latin typeface="Georgia"/>
                <a:cs typeface="Georgia"/>
              </a:rPr>
              <a:t>"</a:t>
            </a:r>
            <a:r>
              <a:rPr lang="en" sz="4800" dirty="0">
                <a:solidFill>
                  <a:srgbClr val="FFFFFF"/>
                </a:solidFill>
                <a:latin typeface="Georgia"/>
                <a:cs typeface="Georgia"/>
              </a:rPr>
              <a:t>We probably have had the equivalent of hundreds of thousands of dollars in free publicity through these stories and media."  Jack Byrne, Director of Sustainability Integration</a:t>
            </a:r>
          </a:p>
        </p:txBody>
      </p:sp>
      <p:sp>
        <p:nvSpPr>
          <p:cNvPr id="4" name="TextBox 3"/>
          <p:cNvSpPr txBox="1"/>
          <p:nvPr/>
        </p:nvSpPr>
        <p:spPr>
          <a:xfrm>
            <a:off x="10950487" y="4496205"/>
            <a:ext cx="184666" cy="307777"/>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200"/>
                                        <p:tgtEl>
                                          <p:spTgt spid="15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200"/>
                                        <p:tgtEl>
                                          <p:spTgt spid="15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200"/>
                                        <p:tgtEl>
                                          <p:spTgt spid="153"/>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additive="base">
                                        <p:cTn id="22" dur="300"/>
                                        <p:tgtEl>
                                          <p:spTgt spid="15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200"/>
                                        <p:tgtEl>
                                          <p:spTgt spid="15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64"/>
                                        </p:tgtEl>
                                        <p:attrNameLst>
                                          <p:attrName>style.visibility</p:attrName>
                                        </p:attrNameLst>
                                      </p:cBhvr>
                                      <p:to>
                                        <p:strVal val="visible"/>
                                      </p:to>
                                    </p:set>
                                    <p:anim calcmode="lin" valueType="num">
                                      <p:cBhvr additive="base">
                                        <p:cTn id="32" dur="200"/>
                                        <p:tgtEl>
                                          <p:spTgt spid="164"/>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1"/>
                                        </p:tgtEl>
                                        <p:attrNameLst>
                                          <p:attrName>style.visibility</p:attrName>
                                        </p:attrNameLst>
                                      </p:cBhvr>
                                      <p:to>
                                        <p:strVal val="visible"/>
                                      </p:to>
                                    </p:set>
                                    <p:anim calcmode="lin" valueType="num">
                                      <p:cBhvr additive="base">
                                        <p:cTn id="37" dur="200"/>
                                        <p:tgtEl>
                                          <p:spTgt spid="16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62"/>
                                        </p:tgtEl>
                                        <p:attrNameLst>
                                          <p:attrName>style.visibility</p:attrName>
                                        </p:attrNameLst>
                                      </p:cBhvr>
                                      <p:to>
                                        <p:strVal val="visible"/>
                                      </p:to>
                                    </p:set>
                                    <p:anim calcmode="lin" valueType="num">
                                      <p:cBhvr additive="base">
                                        <p:cTn id="42" dur="100"/>
                                        <p:tgtEl>
                                          <p:spTgt spid="162"/>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59"/>
                                        </p:tgtEl>
                                        <p:attrNameLst>
                                          <p:attrName>style.visibility</p:attrName>
                                        </p:attrNameLst>
                                      </p:cBhvr>
                                      <p:to>
                                        <p:strVal val="visible"/>
                                      </p:to>
                                    </p:set>
                                    <p:anim calcmode="lin" valueType="num">
                                      <p:cBhvr additive="base">
                                        <p:cTn id="47" dur="100"/>
                                        <p:tgtEl>
                                          <p:spTgt spid="159"/>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65"/>
                                        </p:tgtEl>
                                        <p:attrNameLst>
                                          <p:attrName>style.visibility</p:attrName>
                                        </p:attrNameLst>
                                      </p:cBhvr>
                                      <p:to>
                                        <p:strVal val="visible"/>
                                      </p:to>
                                    </p:set>
                                    <p:anim calcmode="lin" valueType="num">
                                      <p:cBhvr additive="base">
                                        <p:cTn id="52" dur="100"/>
                                        <p:tgtEl>
                                          <p:spTgt spid="165"/>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63"/>
                                        </p:tgtEl>
                                        <p:attrNameLst>
                                          <p:attrName>style.visibility</p:attrName>
                                        </p:attrNameLst>
                                      </p:cBhvr>
                                      <p:to>
                                        <p:strVal val="visible"/>
                                      </p:to>
                                    </p:set>
                                    <p:anim calcmode="lin" valueType="num">
                                      <p:cBhvr additive="base">
                                        <p:cTn id="57" dur="100"/>
                                        <p:tgtEl>
                                          <p:spTgt spid="163"/>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60"/>
                                        </p:tgtEl>
                                        <p:attrNameLst>
                                          <p:attrName>style.visibility</p:attrName>
                                        </p:attrNameLst>
                                      </p:cBhvr>
                                      <p:to>
                                        <p:strVal val="visible"/>
                                      </p:to>
                                    </p:set>
                                    <p:anim calcmode="lin" valueType="num">
                                      <p:cBhvr additive="base">
                                        <p:cTn id="62" dur="100"/>
                                        <p:tgtEl>
                                          <p:spTgt spid="160"/>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166"/>
                                        </p:tgtEl>
                                        <p:attrNameLst>
                                          <p:attrName>style.visibility</p:attrName>
                                        </p:attrNameLst>
                                      </p:cBhvr>
                                      <p:to>
                                        <p:strVal val="visible"/>
                                      </p:to>
                                    </p:set>
                                    <p:anim calcmode="lin" valueType="num">
                                      <p:cBhvr additive="base">
                                        <p:cTn id="67" dur="400"/>
                                        <p:tgtEl>
                                          <p:spTgt spid="166"/>
                                        </p:tgtEl>
                                        <p:attrNameLst>
                                          <p:attrName>ppt_w</p:attrName>
                                        </p:attrNameLst>
                                      </p:cBhvr>
                                      <p:tavLst>
                                        <p:tav tm="0">
                                          <p:val>
                                            <p:strVal val="0"/>
                                          </p:val>
                                        </p:tav>
                                        <p:tav tm="100000">
                                          <p:val>
                                            <p:strVal val="#ppt_w"/>
                                          </p:val>
                                        </p:tav>
                                      </p:tavLst>
                                    </p:anim>
                                    <p:anim calcmode="lin" valueType="num">
                                      <p:cBhvr additive="base">
                                        <p:cTn id="68" dur="400"/>
                                        <p:tgtEl>
                                          <p:spTgt spid="1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68700" y="164017"/>
            <a:ext cx="8229600" cy="744900"/>
          </a:xfrm>
          <a:prstGeom prst="rect">
            <a:avLst/>
          </a:prstGeom>
        </p:spPr>
        <p:txBody>
          <a:bodyPr lIns="91425" tIns="91425" rIns="91425" bIns="91425" anchor="b" anchorCtr="0">
            <a:noAutofit/>
          </a:bodyPr>
          <a:lstStyle/>
          <a:p>
            <a:pPr>
              <a:buNone/>
            </a:pPr>
            <a:r>
              <a:rPr lang="en" sz="2800" dirty="0">
                <a:latin typeface="Georgia"/>
                <a:cs typeface="Georgia"/>
              </a:rPr>
              <a:t>Agenda:</a:t>
            </a:r>
          </a:p>
        </p:txBody>
      </p:sp>
      <p:sp>
        <p:nvSpPr>
          <p:cNvPr id="35" name="Shape 35"/>
          <p:cNvSpPr txBox="1">
            <a:spLocks noGrp="1"/>
          </p:cNvSpPr>
          <p:nvPr>
            <p:ph type="body" idx="1"/>
          </p:nvPr>
        </p:nvSpPr>
        <p:spPr>
          <a:xfrm>
            <a:off x="457200" y="1002899"/>
            <a:ext cx="8229600" cy="5565000"/>
          </a:xfrm>
          <a:prstGeom prst="rect">
            <a:avLst/>
          </a:prstGeom>
        </p:spPr>
        <p:txBody>
          <a:bodyPr lIns="91425" tIns="91425" rIns="91425" bIns="91425" anchor="t" anchorCtr="0">
            <a:noAutofit/>
          </a:bodyPr>
          <a:lstStyle/>
          <a:p>
            <a:pPr marL="457200" lvl="0" indent="-419100" rtl="0">
              <a:buClr>
                <a:schemeClr val="dk1"/>
              </a:buClr>
              <a:buSzPct val="125000"/>
              <a:buFont typeface="Arial"/>
              <a:buAutoNum type="arabicPeriod"/>
            </a:pPr>
            <a:r>
              <a:rPr lang="en" sz="2400" dirty="0" smtClean="0">
                <a:latin typeface="Georgia"/>
                <a:cs typeface="Georgia"/>
              </a:rPr>
              <a:t>Review </a:t>
            </a:r>
            <a:r>
              <a:rPr lang="en" sz="2400" dirty="0">
                <a:latin typeface="Georgia"/>
                <a:cs typeface="Georgia"/>
              </a:rPr>
              <a:t>of the Issues: </a:t>
            </a:r>
          </a:p>
          <a:p>
            <a:pPr marL="876300" lvl="1" indent="-342900">
              <a:buSzPct val="80000"/>
            </a:pPr>
            <a:r>
              <a:rPr lang="en" dirty="0" smtClean="0">
                <a:latin typeface="Georgia"/>
                <a:cs typeface="Georgia"/>
              </a:rPr>
              <a:t>Violence</a:t>
            </a:r>
            <a:endParaRPr lang="en-US" dirty="0" smtClean="0">
              <a:latin typeface="Georgia"/>
              <a:cs typeface="Georgia"/>
            </a:endParaRPr>
          </a:p>
          <a:p>
            <a:pPr marL="876300" lvl="1" indent="-342900">
              <a:buSzPct val="80000"/>
            </a:pPr>
            <a:r>
              <a:rPr lang="en" sz="2400" dirty="0" smtClean="0">
                <a:latin typeface="Georgia"/>
                <a:cs typeface="Georgia"/>
              </a:rPr>
              <a:t>Climate </a:t>
            </a:r>
            <a:r>
              <a:rPr lang="en" sz="2400" dirty="0">
                <a:latin typeface="Georgia"/>
                <a:cs typeface="Georgia"/>
              </a:rPr>
              <a:t>change</a:t>
            </a:r>
          </a:p>
          <a:p>
            <a:pPr marL="457200" lvl="0" indent="-419100" rtl="0">
              <a:buClr>
                <a:schemeClr val="dk1"/>
              </a:buClr>
              <a:buSzPct val="125000"/>
              <a:buFont typeface="Arial"/>
              <a:buAutoNum type="arabicPeriod"/>
            </a:pPr>
            <a:r>
              <a:rPr lang="en" sz="2400" dirty="0">
                <a:latin typeface="Georgia"/>
                <a:cs typeface="Georgia"/>
              </a:rPr>
              <a:t>Financial Risks and Opportunities</a:t>
            </a:r>
          </a:p>
          <a:p>
            <a:pPr marL="457200" lvl="0" indent="-419100" rtl="0">
              <a:buClr>
                <a:schemeClr val="dk1"/>
              </a:buClr>
              <a:buSzPct val="125000"/>
              <a:buFont typeface="Arial"/>
              <a:buAutoNum type="arabicPeriod"/>
            </a:pPr>
            <a:r>
              <a:rPr lang="en" sz="2400" dirty="0">
                <a:latin typeface="Georgia"/>
                <a:cs typeface="Georgia"/>
              </a:rPr>
              <a:t>Fiduciary Duty, Legality, and Precedents for Divestment</a:t>
            </a:r>
          </a:p>
          <a:p>
            <a:pPr marL="457200" lvl="0" indent="-419100" rtl="0">
              <a:buClr>
                <a:schemeClr val="dk1"/>
              </a:buClr>
              <a:buSzPct val="125000"/>
              <a:buFont typeface="Arial"/>
              <a:buAutoNum type="arabicPeriod"/>
            </a:pPr>
            <a:r>
              <a:rPr lang="en" sz="2400" dirty="0">
                <a:latin typeface="Georgia"/>
                <a:cs typeface="Georgia"/>
              </a:rPr>
              <a:t>Middlebury's Leadership Role</a:t>
            </a:r>
          </a:p>
          <a:p>
            <a:pPr marL="457200" lvl="0" indent="-419100" rtl="0">
              <a:buClr>
                <a:schemeClr val="dk1"/>
              </a:buClr>
              <a:buSzPct val="125000"/>
              <a:buFont typeface="Arial"/>
              <a:buAutoNum type="arabicPeriod"/>
            </a:pPr>
            <a:r>
              <a:rPr lang="en" sz="2400" dirty="0">
                <a:latin typeface="Georgia"/>
                <a:cs typeface="Georgia"/>
              </a:rPr>
              <a:t>Divestment as a Social and Political Tool</a:t>
            </a:r>
          </a:p>
          <a:p>
            <a:pPr marL="457200" lvl="0" indent="-419100" rtl="0">
              <a:buClr>
                <a:schemeClr val="dk1"/>
              </a:buClr>
              <a:buSzPct val="125000"/>
              <a:buFont typeface="Arial"/>
              <a:buAutoNum type="arabicPeriod"/>
            </a:pPr>
            <a:r>
              <a:rPr lang="en" sz="2400" dirty="0">
                <a:latin typeface="Georgia"/>
                <a:cs typeface="Georgia"/>
              </a:rPr>
              <a:t>Middlebury's Global Community</a:t>
            </a:r>
          </a:p>
          <a:p>
            <a:pPr marL="457200" lvl="0" indent="-419100" rtl="0">
              <a:buClr>
                <a:schemeClr val="dk1"/>
              </a:buClr>
              <a:buSzPct val="125000"/>
              <a:buFont typeface="Arial"/>
              <a:buAutoNum type="arabicPeriod"/>
            </a:pPr>
            <a:r>
              <a:rPr lang="en" sz="2400" dirty="0">
                <a:latin typeface="Georgia"/>
                <a:cs typeface="Georgia"/>
              </a:rPr>
              <a:t>Next Steps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345097"/>
            <a:ext cx="8229600" cy="5222700"/>
          </a:xfrm>
          <a:prstGeom prst="rect">
            <a:avLst/>
          </a:prstGeom>
        </p:spPr>
        <p:txBody>
          <a:bodyPr lIns="91425" tIns="91425" rIns="91425" bIns="91425" anchor="t" anchorCtr="0">
            <a:noAutofit/>
          </a:bodyPr>
          <a:lstStyle/>
          <a:p>
            <a:pPr lvl="0" rtl="0">
              <a:buNone/>
            </a:pPr>
            <a:r>
              <a:rPr lang="en" sz="2600">
                <a:solidFill>
                  <a:srgbClr val="000000"/>
                </a:solidFill>
              </a:rPr>
              <a:t>
</a:t>
            </a:r>
          </a:p>
          <a:p>
            <a:endParaRPr lang="en" sz="2600">
              <a:solidFill>
                <a:srgbClr val="000000"/>
              </a:solidFill>
            </a:endParaRPr>
          </a:p>
          <a:p>
            <a:endParaRPr lang="en" sz="2600">
              <a:solidFill>
                <a:srgbClr val="000000"/>
              </a:solidFill>
            </a:endParaRPr>
          </a:p>
          <a:p>
            <a:endParaRPr lang="en" sz="2600">
              <a:solidFill>
                <a:srgbClr val="000000"/>
              </a:solidFill>
            </a:endParaRPr>
          </a:p>
          <a:p>
            <a:endParaRPr lang="en" sz="2600">
              <a:solidFill>
                <a:srgbClr val="000000"/>
              </a:solidFill>
            </a:endParaRPr>
          </a:p>
          <a:p>
            <a:endParaRPr lang="en" sz="2600">
              <a:solidFill>
                <a:srgbClr val="000000"/>
              </a:solidFill>
            </a:endParaRPr>
          </a:p>
        </p:txBody>
      </p:sp>
      <p:sp>
        <p:nvSpPr>
          <p:cNvPr id="172" name="Shape 172"/>
          <p:cNvSpPr/>
          <p:nvPr/>
        </p:nvSpPr>
        <p:spPr>
          <a:xfrm>
            <a:off x="82900" y="103868"/>
            <a:ext cx="8978199" cy="6682613"/>
          </a:xfrm>
          <a:prstGeom prst="rect">
            <a:avLst/>
          </a:prstGeom>
          <a:blipFill>
            <a:blip r:embed="rId3"/>
            <a:stretch>
              <a:fillRect/>
            </a:stretch>
          </a:blipFill>
          <a:ln>
            <a:noFill/>
          </a:ln>
        </p:spPr>
      </p:sp>
      <p:sp>
        <p:nvSpPr>
          <p:cNvPr id="173" name="Shape 173"/>
          <p:cNvSpPr txBox="1"/>
          <p:nvPr/>
        </p:nvSpPr>
        <p:spPr>
          <a:xfrm>
            <a:off x="355850" y="388200"/>
            <a:ext cx="8378399" cy="3946500"/>
          </a:xfrm>
          <a:prstGeom prst="rect">
            <a:avLst/>
          </a:prstGeom>
          <a:noFill/>
        </p:spPr>
        <p:txBody>
          <a:bodyPr lIns="91425" tIns="91425" rIns="91425" bIns="91425" anchor="t" anchorCtr="0">
            <a:noAutofit/>
          </a:bodyPr>
          <a:lstStyle/>
          <a:p>
            <a:pPr lvl="0" rtl="0">
              <a:spcBef>
                <a:spcPts val="600"/>
              </a:spcBef>
              <a:buClr>
                <a:srgbClr val="000000"/>
              </a:buClr>
              <a:buSzPct val="36666"/>
              <a:buFont typeface="Arial"/>
              <a:buNone/>
            </a:pPr>
            <a:r>
              <a:rPr lang="en" sz="3000" b="1" dirty="0">
                <a:latin typeface="Georgia"/>
                <a:cs typeface="Georgia"/>
              </a:rPr>
              <a:t>"The admissions office indicates that [green programs] produce the highest yield of interest for prospective students in attending Middlebury College." </a:t>
            </a:r>
          </a:p>
          <a:p>
            <a:pPr lvl="0" rtl="0">
              <a:spcBef>
                <a:spcPts val="600"/>
              </a:spcBef>
              <a:buClr>
                <a:srgbClr val="000000"/>
              </a:buClr>
              <a:buSzPct val="36666"/>
              <a:buFont typeface="Arial"/>
              <a:buNone/>
            </a:pPr>
            <a:r>
              <a:rPr lang="en" sz="3000" b="1" dirty="0">
                <a:latin typeface="Georgia"/>
                <a:cs typeface="Georgia"/>
              </a:rPr>
              <a:t>-Nan Jenks-Jay, Dean of Environmental Affairs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Shape 178"/>
          <p:cNvSpPr/>
          <p:nvPr/>
        </p:nvSpPr>
        <p:spPr>
          <a:xfrm>
            <a:off x="1120780" y="1347661"/>
            <a:ext cx="6902439" cy="2835959"/>
          </a:xfrm>
          <a:prstGeom prst="rect">
            <a:avLst/>
          </a:prstGeom>
          <a:blipFill>
            <a:blip r:embed="rId3"/>
            <a:stretch>
              <a:fillRect/>
            </a:stretch>
          </a:blipFill>
          <a:ln>
            <a:noFill/>
          </a:ln>
        </p:spPr>
      </p:sp>
      <p:sp>
        <p:nvSpPr>
          <p:cNvPr id="179" name="Shape 179"/>
          <p:cNvSpPr/>
          <p:nvPr/>
        </p:nvSpPr>
        <p:spPr>
          <a:xfrm>
            <a:off x="457200" y="502336"/>
            <a:ext cx="3133725" cy="1457325"/>
          </a:xfrm>
          <a:prstGeom prst="rect">
            <a:avLst/>
          </a:prstGeom>
          <a:blipFill>
            <a:blip r:embed="rId4"/>
            <a:stretch>
              <a:fillRect/>
            </a:stretch>
          </a:blipFill>
          <a:ln>
            <a:noFill/>
          </a:ln>
        </p:spPr>
      </p:sp>
      <p:sp>
        <p:nvSpPr>
          <p:cNvPr id="181" name="Shape 181"/>
          <p:cNvSpPr/>
          <p:nvPr/>
        </p:nvSpPr>
        <p:spPr>
          <a:xfrm>
            <a:off x="3922672" y="490536"/>
            <a:ext cx="4764127" cy="1408546"/>
          </a:xfrm>
          <a:prstGeom prst="rect">
            <a:avLst/>
          </a:prstGeom>
          <a:blipFill>
            <a:blip r:embed="rId5"/>
            <a:stretch>
              <a:fillRect/>
            </a:stretch>
          </a:blipFill>
          <a:ln>
            <a:noFill/>
          </a:ln>
        </p:spPr>
      </p:sp>
      <p:sp>
        <p:nvSpPr>
          <p:cNvPr id="182" name="Shape 182"/>
          <p:cNvSpPr/>
          <p:nvPr/>
        </p:nvSpPr>
        <p:spPr>
          <a:xfrm>
            <a:off x="457200" y="5600972"/>
            <a:ext cx="5762579" cy="958858"/>
          </a:xfrm>
          <a:prstGeom prst="rect">
            <a:avLst/>
          </a:prstGeom>
          <a:blipFill>
            <a:blip r:embed="rId6"/>
            <a:stretch>
              <a:fillRect/>
            </a:stretch>
          </a:blipFill>
          <a:ln>
            <a:noFill/>
          </a:ln>
        </p:spPr>
      </p:sp>
      <p:sp>
        <p:nvSpPr>
          <p:cNvPr id="183" name="Shape 183"/>
          <p:cNvSpPr/>
          <p:nvPr/>
        </p:nvSpPr>
        <p:spPr>
          <a:xfrm>
            <a:off x="908300" y="4501462"/>
            <a:ext cx="2667745" cy="983722"/>
          </a:xfrm>
          <a:prstGeom prst="rect">
            <a:avLst/>
          </a:prstGeom>
          <a:blipFill>
            <a:blip r:embed="rId7"/>
            <a:stretch>
              <a:fillRect/>
            </a:stretch>
          </a:blipFill>
          <a:ln>
            <a:noFill/>
          </a:ln>
        </p:spPr>
      </p:sp>
      <p:sp>
        <p:nvSpPr>
          <p:cNvPr id="184" name="Shape 184"/>
          <p:cNvSpPr/>
          <p:nvPr/>
        </p:nvSpPr>
        <p:spPr>
          <a:xfrm>
            <a:off x="822947" y="3650381"/>
            <a:ext cx="2838450" cy="704850"/>
          </a:xfrm>
          <a:prstGeom prst="rect">
            <a:avLst/>
          </a:prstGeom>
          <a:blipFill>
            <a:blip r:embed="rId8"/>
            <a:stretch>
              <a:fillRect/>
            </a:stretch>
          </a:blipFill>
          <a:ln>
            <a:noFill/>
          </a:ln>
        </p:spPr>
      </p:sp>
      <p:sp>
        <p:nvSpPr>
          <p:cNvPr id="185" name="Shape 185"/>
          <p:cNvSpPr/>
          <p:nvPr/>
        </p:nvSpPr>
        <p:spPr>
          <a:xfrm>
            <a:off x="6425644" y="4993323"/>
            <a:ext cx="1883745" cy="1060202"/>
          </a:xfrm>
          <a:prstGeom prst="rect">
            <a:avLst/>
          </a:prstGeom>
          <a:blipFill>
            <a:blip r:embed="rId9"/>
            <a:stretch>
              <a:fillRect/>
            </a:stretch>
          </a:blipFill>
          <a:ln>
            <a:noFill/>
          </a:ln>
        </p:spPr>
      </p:sp>
      <p:sp>
        <p:nvSpPr>
          <p:cNvPr id="186" name="Shape 186"/>
          <p:cNvSpPr/>
          <p:nvPr/>
        </p:nvSpPr>
        <p:spPr>
          <a:xfrm>
            <a:off x="3670013" y="3576595"/>
            <a:ext cx="5099532" cy="1214050"/>
          </a:xfrm>
          <a:prstGeom prst="rect">
            <a:avLst/>
          </a:prstGeom>
          <a:blipFill>
            <a:blip r:embed="rId10"/>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dirty="0">
                <a:latin typeface="Georgia"/>
                <a:cs typeface="Georgia"/>
              </a:rPr>
              <a:t>Middlebury: an environmental and social leader</a:t>
            </a:r>
          </a:p>
        </p:txBody>
      </p:sp>
      <p:sp>
        <p:nvSpPr>
          <p:cNvPr id="192" name="Shape 192"/>
          <p:cNvSpPr/>
          <p:nvPr/>
        </p:nvSpPr>
        <p:spPr>
          <a:xfrm>
            <a:off x="268218" y="1417637"/>
            <a:ext cx="4124363" cy="3182687"/>
          </a:xfrm>
          <a:prstGeom prst="rect">
            <a:avLst/>
          </a:prstGeom>
          <a:blipFill>
            <a:blip r:embed="rId3"/>
            <a:stretch>
              <a:fillRect/>
            </a:stretch>
          </a:blipFill>
          <a:ln>
            <a:noFill/>
          </a:ln>
        </p:spPr>
      </p:sp>
      <p:sp>
        <p:nvSpPr>
          <p:cNvPr id="194" name="Shape 194"/>
          <p:cNvSpPr/>
          <p:nvPr/>
        </p:nvSpPr>
        <p:spPr>
          <a:xfrm>
            <a:off x="4948101" y="1417637"/>
            <a:ext cx="3762375" cy="1918306"/>
          </a:xfrm>
          <a:prstGeom prst="rect">
            <a:avLst/>
          </a:prstGeom>
          <a:blipFill>
            <a:blip r:embed="rId4"/>
            <a:stretch>
              <a:fillRect/>
            </a:stretch>
          </a:blipFill>
          <a:ln>
            <a:noFill/>
          </a:ln>
        </p:spPr>
      </p:sp>
      <p:sp>
        <p:nvSpPr>
          <p:cNvPr id="193" name="Shape 193"/>
          <p:cNvSpPr/>
          <p:nvPr/>
        </p:nvSpPr>
        <p:spPr>
          <a:xfrm>
            <a:off x="4681101" y="3009947"/>
            <a:ext cx="4296376" cy="3402603"/>
          </a:xfrm>
          <a:prstGeom prst="rect">
            <a:avLst/>
          </a:prstGeom>
          <a:blipFill>
            <a:blip r:embed="rId5"/>
            <a:stretch>
              <a:fillRect/>
            </a:stretch>
          </a:blipFill>
          <a:ln>
            <a:noFill/>
          </a:ln>
        </p:spPr>
      </p:sp>
      <p:sp>
        <p:nvSpPr>
          <p:cNvPr id="195" name="Shape 195"/>
          <p:cNvSpPr/>
          <p:nvPr/>
        </p:nvSpPr>
        <p:spPr>
          <a:xfrm>
            <a:off x="539700" y="4704150"/>
            <a:ext cx="3581400" cy="1466850"/>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733182"/>
          </a:xfrm>
          <a:prstGeom prst="rect">
            <a:avLst/>
          </a:prstGeom>
        </p:spPr>
        <p:txBody>
          <a:bodyPr lIns="91425" tIns="91425" rIns="91425" bIns="91425" anchor="b" anchorCtr="0">
            <a:noAutofit/>
          </a:bodyPr>
          <a:lstStyle/>
          <a:p>
            <a:pPr algn="ctr">
              <a:buNone/>
            </a:pPr>
            <a:r>
              <a:rPr lang="en" dirty="0">
                <a:latin typeface="Georgia"/>
                <a:cs typeface="Georgia"/>
              </a:rPr>
              <a:t>Why Divestment?</a:t>
            </a:r>
          </a:p>
        </p:txBody>
      </p:sp>
      <p:sp>
        <p:nvSpPr>
          <p:cNvPr id="200" name="Shape 200"/>
          <p:cNvSpPr txBox="1">
            <a:spLocks noGrp="1"/>
          </p:cNvSpPr>
          <p:nvPr>
            <p:ph type="body" idx="1"/>
          </p:nvPr>
        </p:nvSpPr>
        <p:spPr>
          <a:xfrm>
            <a:off x="4653700" y="1799800"/>
            <a:ext cx="4187574" cy="4247113"/>
          </a:xfrm>
          <a:prstGeom prst="rect">
            <a:avLst/>
          </a:prstGeom>
        </p:spPr>
        <p:txBody>
          <a:bodyPr lIns="91425" tIns="91425" rIns="91425" bIns="91425" anchor="t" anchorCtr="0">
            <a:noAutofit/>
          </a:bodyPr>
          <a:lstStyle/>
          <a:p>
            <a:pPr lvl="0" rtl="0">
              <a:buNone/>
            </a:pPr>
            <a:r>
              <a:rPr lang="en" sz="2000" b="1" dirty="0">
                <a:solidFill>
                  <a:srgbClr val="262716"/>
                </a:solidFill>
                <a:latin typeface="Georgia"/>
                <a:cs typeface="Georgia"/>
              </a:rPr>
              <a:t>“The divestment movement played a key role in helping liberate South Africa. The corporations understood the logics of money even when they weren’t swayed by the dictates of morality. Climate change is a deeply moral issue too, of course… Once again, we can join together as a world and put pressure where it counts.” </a:t>
            </a:r>
          </a:p>
          <a:p>
            <a:pPr lvl="0" rtl="0">
              <a:buNone/>
            </a:pPr>
            <a:r>
              <a:rPr lang="en-US" sz="2000" b="1" dirty="0" smtClean="0">
                <a:solidFill>
                  <a:srgbClr val="262716"/>
                </a:solidFill>
                <a:latin typeface="Georgia"/>
                <a:cs typeface="Georgia"/>
              </a:rPr>
              <a:t>			</a:t>
            </a:r>
            <a:r>
              <a:rPr lang="en" sz="2000" b="1" dirty="0" smtClean="0">
                <a:solidFill>
                  <a:srgbClr val="262716"/>
                </a:solidFill>
                <a:latin typeface="Georgia"/>
                <a:cs typeface="Georgia"/>
              </a:rPr>
              <a:t>-</a:t>
            </a:r>
            <a:r>
              <a:rPr lang="en" sz="2000" dirty="0">
                <a:solidFill>
                  <a:srgbClr val="262716"/>
                </a:solidFill>
                <a:latin typeface="Georgia"/>
                <a:cs typeface="Georgia"/>
              </a:rPr>
              <a:t>Desmond Tutu</a:t>
            </a:r>
          </a:p>
          <a:p>
            <a:endParaRPr dirty="0">
              <a:latin typeface="Georgia"/>
              <a:cs typeface="Georgia"/>
            </a:endParaRPr>
          </a:p>
        </p:txBody>
      </p:sp>
      <p:sp>
        <p:nvSpPr>
          <p:cNvPr id="201" name="Shape 201"/>
          <p:cNvSpPr/>
          <p:nvPr/>
        </p:nvSpPr>
        <p:spPr>
          <a:xfrm>
            <a:off x="212976" y="1905000"/>
            <a:ext cx="4286250" cy="3405619"/>
          </a:xfrm>
          <a:prstGeom prst="rect">
            <a:avLst/>
          </a:prstGeom>
          <a:blipFill>
            <a:blip r:embed="rId3"/>
            <a:stretch>
              <a:fillRect/>
            </a:stretch>
          </a:blipFill>
          <a:ln>
            <a:noFill/>
          </a:ln>
        </p:spPr>
      </p:sp>
    </p:spTree>
    <p:extLst>
      <p:ext uri="{BB962C8B-B14F-4D97-AF65-F5344CB8AC3E}">
        <p14:creationId xmlns:p14="http://schemas.microsoft.com/office/powerpoint/2010/main" val="41417509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26061"/>
            <a:ext cx="8229600" cy="858054"/>
          </a:xfrm>
          <a:prstGeom prst="rect">
            <a:avLst/>
          </a:prstGeom>
        </p:spPr>
        <p:txBody>
          <a:bodyPr lIns="91425" tIns="91425" rIns="91425" bIns="91425" anchor="b" anchorCtr="0">
            <a:noAutofit/>
          </a:bodyPr>
          <a:lstStyle/>
          <a:p>
            <a:pPr lvl="0" algn="ctr" rtl="0">
              <a:spcBef>
                <a:spcPts val="600"/>
              </a:spcBef>
              <a:buNone/>
            </a:pPr>
            <a:r>
              <a:rPr lang="en" b="0" dirty="0" smtClean="0">
                <a:latin typeface="Georgia"/>
                <a:cs typeface="Georgia"/>
              </a:rPr>
              <a:t>Divestment</a:t>
            </a:r>
            <a:r>
              <a:rPr lang="en-US" b="0" dirty="0" smtClean="0">
                <a:latin typeface="Georgia"/>
                <a:cs typeface="Georgia"/>
              </a:rPr>
              <a:t>: </a:t>
            </a:r>
            <a:r>
              <a:rPr lang="en" b="0" dirty="0" smtClean="0">
                <a:latin typeface="Georgia"/>
                <a:cs typeface="Georgia"/>
              </a:rPr>
              <a:t>a </a:t>
            </a:r>
            <a:r>
              <a:rPr lang="en" b="0" dirty="0">
                <a:latin typeface="Georgia"/>
                <a:cs typeface="Georgia"/>
              </a:rPr>
              <a:t>Social and Political Tool</a:t>
            </a:r>
          </a:p>
        </p:txBody>
      </p:sp>
      <p:sp>
        <p:nvSpPr>
          <p:cNvPr id="201" name="Shape 201"/>
          <p:cNvSpPr txBox="1">
            <a:spLocks noGrp="1"/>
          </p:cNvSpPr>
          <p:nvPr>
            <p:ph type="body" idx="1"/>
          </p:nvPr>
        </p:nvSpPr>
        <p:spPr>
          <a:xfrm>
            <a:off x="457200" y="1458693"/>
            <a:ext cx="8229600" cy="4674246"/>
          </a:xfrm>
          <a:prstGeom prst="rect">
            <a:avLst/>
          </a:prstGeom>
        </p:spPr>
        <p:txBody>
          <a:bodyPr lIns="91425" tIns="91425" rIns="91425" bIns="91425" anchor="t" anchorCtr="0">
            <a:noAutofit/>
          </a:bodyPr>
          <a:lstStyle/>
          <a:p>
            <a:pPr marL="158750" lvl="0" indent="0" rtl="0">
              <a:buClr>
                <a:srgbClr val="000000"/>
              </a:buClr>
              <a:buSzPct val="61111"/>
              <a:buNone/>
            </a:pPr>
            <a:r>
              <a:rPr lang="en" dirty="0">
                <a:solidFill>
                  <a:srgbClr val="000000"/>
                </a:solidFill>
                <a:latin typeface="Georgia"/>
                <a:cs typeface="Georgia"/>
              </a:rPr>
              <a:t>A divestment movement is successful when enacted by </a:t>
            </a:r>
            <a:r>
              <a:rPr lang="en" b="1" dirty="0">
                <a:solidFill>
                  <a:srgbClr val="000000"/>
                </a:solidFill>
                <a:latin typeface="Georgia"/>
                <a:cs typeface="Georgia"/>
              </a:rPr>
              <a:t>multiple investors</a:t>
            </a:r>
            <a:r>
              <a:rPr lang="en" dirty="0">
                <a:solidFill>
                  <a:srgbClr val="000000"/>
                </a:solidFill>
                <a:latin typeface="Georgia"/>
                <a:cs typeface="Georgia"/>
              </a:rPr>
              <a:t> and accompanied by </a:t>
            </a:r>
            <a:r>
              <a:rPr lang="en" b="1" dirty="0">
                <a:solidFill>
                  <a:srgbClr val="000000"/>
                </a:solidFill>
                <a:latin typeface="Georgia"/>
                <a:cs typeface="Georgia"/>
              </a:rPr>
              <a:t>widespread media </a:t>
            </a:r>
            <a:r>
              <a:rPr lang="en" b="1" dirty="0" smtClean="0">
                <a:solidFill>
                  <a:srgbClr val="000000"/>
                </a:solidFill>
                <a:latin typeface="Georgia"/>
                <a:cs typeface="Georgia"/>
              </a:rPr>
              <a:t>coverage</a:t>
            </a:r>
            <a:endParaRPr lang="en-US" b="1" dirty="0" smtClean="0">
              <a:solidFill>
                <a:srgbClr val="000000"/>
              </a:solidFill>
              <a:latin typeface="Georgia"/>
              <a:cs typeface="Georgia"/>
            </a:endParaRPr>
          </a:p>
          <a:p>
            <a:pPr marL="615950" indent="-457200">
              <a:buClr>
                <a:srgbClr val="000000"/>
              </a:buClr>
              <a:buSzPct val="61111"/>
              <a:buFont typeface="Courier New"/>
              <a:buChar char="o"/>
            </a:pPr>
            <a:r>
              <a:rPr lang="en" sz="2800" dirty="0" smtClean="0">
                <a:solidFill>
                  <a:srgbClr val="000000"/>
                </a:solidFill>
                <a:latin typeface="Georgia"/>
                <a:cs typeface="Georgia"/>
              </a:rPr>
              <a:t>Students </a:t>
            </a:r>
            <a:r>
              <a:rPr lang="en" sz="2800" dirty="0">
                <a:solidFill>
                  <a:srgbClr val="000000"/>
                </a:solidFill>
                <a:latin typeface="Georgia"/>
                <a:cs typeface="Georgia"/>
              </a:rPr>
              <a:t>at </a:t>
            </a:r>
            <a:r>
              <a:rPr lang="en" sz="2800" dirty="0" smtClean="0">
                <a:solidFill>
                  <a:srgbClr val="000000"/>
                </a:solidFill>
                <a:latin typeface="Georgia"/>
                <a:cs typeface="Georgia"/>
              </a:rPr>
              <a:t>25</a:t>
            </a:r>
            <a:r>
              <a:rPr lang="en-US" sz="2800" dirty="0" smtClean="0">
                <a:solidFill>
                  <a:srgbClr val="000000"/>
                </a:solidFill>
                <a:latin typeface="Georgia"/>
                <a:cs typeface="Georgia"/>
              </a:rPr>
              <a:t>4</a:t>
            </a:r>
            <a:r>
              <a:rPr lang="en" sz="2800" dirty="0" smtClean="0">
                <a:solidFill>
                  <a:srgbClr val="000000"/>
                </a:solidFill>
                <a:latin typeface="Georgia"/>
                <a:cs typeface="Georgia"/>
              </a:rPr>
              <a:t> schools</a:t>
            </a:r>
            <a:endParaRPr lang="en-US" sz="2800" dirty="0" smtClean="0">
              <a:solidFill>
                <a:srgbClr val="000000"/>
              </a:solidFill>
              <a:latin typeface="Georgia"/>
              <a:cs typeface="Georgia"/>
            </a:endParaRPr>
          </a:p>
          <a:p>
            <a:pPr marL="615950" indent="-457200">
              <a:buClr>
                <a:srgbClr val="000000"/>
              </a:buClr>
              <a:buSzPct val="61111"/>
              <a:buFont typeface="Courier New"/>
              <a:buChar char="o"/>
            </a:pPr>
            <a:r>
              <a:rPr lang="en" sz="2800" dirty="0" smtClean="0">
                <a:solidFill>
                  <a:srgbClr val="000000"/>
                </a:solidFill>
                <a:latin typeface="Georgia"/>
                <a:cs typeface="Georgia"/>
              </a:rPr>
              <a:t>CalSTRS </a:t>
            </a:r>
            <a:r>
              <a:rPr lang="en" sz="2800" dirty="0">
                <a:solidFill>
                  <a:srgbClr val="000000"/>
                </a:solidFill>
                <a:latin typeface="Georgia"/>
                <a:cs typeface="Georgia"/>
              </a:rPr>
              <a:t>divest firearm </a:t>
            </a:r>
            <a:r>
              <a:rPr lang="en" sz="2800" dirty="0" smtClean="0">
                <a:solidFill>
                  <a:srgbClr val="000000"/>
                </a:solidFill>
                <a:latin typeface="Georgia"/>
                <a:cs typeface="Georgia"/>
              </a:rPr>
              <a:t>holdings</a:t>
            </a:r>
            <a:endParaRPr lang="en-US" sz="2800" dirty="0" smtClean="0">
              <a:solidFill>
                <a:srgbClr val="000000"/>
              </a:solidFill>
              <a:latin typeface="Georgia"/>
              <a:cs typeface="Georgia"/>
            </a:endParaRPr>
          </a:p>
          <a:p>
            <a:pPr marL="615950" indent="-457200">
              <a:buClr>
                <a:srgbClr val="000000"/>
              </a:buClr>
              <a:buSzPct val="61111"/>
              <a:buFont typeface="Courier New"/>
              <a:buChar char="o"/>
            </a:pPr>
            <a:r>
              <a:rPr lang="en" sz="2800" dirty="0" smtClean="0">
                <a:solidFill>
                  <a:srgbClr val="000000"/>
                </a:solidFill>
                <a:latin typeface="Georgia"/>
                <a:cs typeface="Georgia"/>
              </a:rPr>
              <a:t>Rahm </a:t>
            </a:r>
            <a:r>
              <a:rPr lang="en" sz="2800" dirty="0">
                <a:solidFill>
                  <a:srgbClr val="000000"/>
                </a:solidFill>
                <a:latin typeface="Georgia"/>
                <a:cs typeface="Georgia"/>
              </a:rPr>
              <a:t>Emanuel and the Chicago city pension funds to divest gun </a:t>
            </a:r>
            <a:r>
              <a:rPr lang="en" sz="2800" dirty="0" smtClean="0">
                <a:solidFill>
                  <a:srgbClr val="000000"/>
                </a:solidFill>
                <a:latin typeface="Georgia"/>
                <a:cs typeface="Georgia"/>
              </a:rPr>
              <a:t>manufacturers</a:t>
            </a:r>
            <a:endParaRPr lang="en-US" sz="2800" dirty="0" smtClean="0">
              <a:solidFill>
                <a:srgbClr val="000000"/>
              </a:solidFill>
              <a:latin typeface="Georgia"/>
              <a:cs typeface="Georgia"/>
            </a:endParaRPr>
          </a:p>
          <a:p>
            <a:pPr marL="615950" indent="-457200">
              <a:buClr>
                <a:srgbClr val="000000"/>
              </a:buClr>
              <a:buSzPct val="61111"/>
              <a:buFont typeface="Courier New"/>
              <a:buChar char="o"/>
            </a:pPr>
            <a:r>
              <a:rPr lang="en" sz="2800" dirty="0" smtClean="0">
                <a:solidFill>
                  <a:srgbClr val="000000"/>
                </a:solidFill>
                <a:latin typeface="Georgia"/>
                <a:cs typeface="Georgia"/>
              </a:rPr>
              <a:t>Mayor </a:t>
            </a:r>
            <a:r>
              <a:rPr lang="en" sz="2800" dirty="0">
                <a:solidFill>
                  <a:srgbClr val="000000"/>
                </a:solidFill>
                <a:latin typeface="Georgia"/>
                <a:cs typeface="Georgia"/>
              </a:rPr>
              <a:t>of Seattle, Michael McGinn, orders the city to divest from Fossil Fuels</a:t>
            </a:r>
          </a:p>
          <a:p>
            <a:endParaRPr lang="en" dirty="0">
              <a:solidFill>
                <a:srgbClr val="000000"/>
              </a:solidFill>
              <a:latin typeface="Georgia"/>
              <a:cs typeface="Georgia"/>
            </a:endParaRPr>
          </a:p>
          <a:p>
            <a:endParaRPr lang="en" dirty="0">
              <a:solidFill>
                <a:srgbClr val="000000"/>
              </a:solidFill>
              <a:latin typeface="Georgia"/>
              <a:cs typeface="Georgia"/>
            </a:endParaRPr>
          </a:p>
          <a:p>
            <a:endParaRPr lang="en" dirty="0">
              <a:solidFill>
                <a:srgbClr val="000000"/>
              </a:solidFill>
              <a:latin typeface="Georgia"/>
              <a:cs typeface="Georgia"/>
            </a:endParaRPr>
          </a:p>
          <a:p>
            <a:endParaRPr lang="en" dirty="0">
              <a:solidFill>
                <a:srgbClr val="000000"/>
              </a:solidFill>
              <a:latin typeface="Georgia"/>
              <a:cs typeface="Georgia"/>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585025" y="113750"/>
            <a:ext cx="8229600" cy="1143000"/>
          </a:xfrm>
          <a:prstGeom prst="rect">
            <a:avLst/>
          </a:prstGeom>
        </p:spPr>
        <p:txBody>
          <a:bodyPr lIns="91425" tIns="91425" rIns="91425" bIns="91425" anchor="b" anchorCtr="0">
            <a:noAutofit/>
          </a:bodyPr>
          <a:lstStyle/>
          <a:p>
            <a:pPr>
              <a:buNone/>
            </a:pPr>
            <a:r>
              <a:rPr lang="en"/>
              <a:t>Impacts of Divestment </a:t>
            </a:r>
          </a:p>
        </p:txBody>
      </p:sp>
      <p:sp>
        <p:nvSpPr>
          <p:cNvPr id="207" name="Shape 207"/>
          <p:cNvSpPr/>
          <p:nvPr/>
        </p:nvSpPr>
        <p:spPr>
          <a:xfrm>
            <a:off x="1037200" y="1257483"/>
            <a:ext cx="6692786" cy="5600516"/>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1"/>
        <p:cNvGrpSpPr/>
        <p:nvPr/>
      </p:nvGrpSpPr>
      <p:grpSpPr>
        <a:xfrm>
          <a:off x="0" y="0"/>
          <a:ext cx="0" cy="0"/>
          <a:chOff x="0" y="0"/>
          <a:chExt cx="0" cy="0"/>
        </a:xfrm>
      </p:grpSpPr>
      <p:sp>
        <p:nvSpPr>
          <p:cNvPr id="212" name="Shape 212"/>
          <p:cNvSpPr/>
          <p:nvPr/>
        </p:nvSpPr>
        <p:spPr>
          <a:xfrm>
            <a:off x="0" y="112"/>
            <a:ext cx="9144002" cy="6962813"/>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7"/>
            <a:ext cx="8229600" cy="798672"/>
          </a:xfrm>
          <a:prstGeom prst="rect">
            <a:avLst/>
          </a:prstGeom>
        </p:spPr>
        <p:txBody>
          <a:bodyPr lIns="91425" tIns="91425" rIns="91425" bIns="91425" anchor="b" anchorCtr="0">
            <a:noAutofit/>
          </a:bodyPr>
          <a:lstStyle/>
          <a:p>
            <a:pPr algn="ctr">
              <a:buNone/>
            </a:pPr>
            <a:r>
              <a:rPr lang="en" dirty="0">
                <a:latin typeface="Georgia"/>
                <a:cs typeface="Georgia"/>
              </a:rPr>
              <a:t>Next Steps</a:t>
            </a:r>
          </a:p>
        </p:txBody>
      </p:sp>
      <p:sp>
        <p:nvSpPr>
          <p:cNvPr id="218" name="Shape 218"/>
          <p:cNvSpPr txBox="1">
            <a:spLocks noGrp="1"/>
          </p:cNvSpPr>
          <p:nvPr>
            <p:ph type="body" idx="1"/>
          </p:nvPr>
        </p:nvSpPr>
        <p:spPr>
          <a:xfrm>
            <a:off x="457200" y="1574187"/>
            <a:ext cx="8229600" cy="4993713"/>
          </a:xfrm>
          <a:prstGeom prst="rect">
            <a:avLst/>
          </a:prstGeom>
        </p:spPr>
        <p:txBody>
          <a:bodyPr lIns="91425" tIns="91425" rIns="91425" bIns="91425" anchor="t" anchorCtr="0">
            <a:noAutofit/>
          </a:bodyPr>
          <a:lstStyle/>
          <a:p>
            <a:pPr marL="0" lvl="0" indent="0" rtl="0">
              <a:buNone/>
            </a:pPr>
            <a:r>
              <a:rPr lang="en-US" dirty="0" smtClean="0">
                <a:latin typeface="Georgia"/>
                <a:cs typeface="Georgia"/>
              </a:rPr>
              <a:t>1. </a:t>
            </a:r>
            <a:r>
              <a:rPr lang="en-US" b="1" dirty="0" smtClean="0">
                <a:latin typeface="Georgia"/>
                <a:cs typeface="Georgia"/>
              </a:rPr>
              <a:t>Feb-early March 2013</a:t>
            </a:r>
            <a:r>
              <a:rPr lang="en-US" dirty="0" smtClean="0">
                <a:latin typeface="Georgia"/>
                <a:cs typeface="Georgia"/>
              </a:rPr>
              <a:t>: </a:t>
            </a:r>
            <a:r>
              <a:rPr lang="en" dirty="0" smtClean="0">
                <a:latin typeface="Georgia"/>
                <a:cs typeface="Georgia"/>
              </a:rPr>
              <a:t>Choose </a:t>
            </a:r>
            <a:r>
              <a:rPr lang="en" dirty="0">
                <a:latin typeface="Georgia"/>
                <a:cs typeface="Georgia"/>
              </a:rPr>
              <a:t>a Strategy </a:t>
            </a:r>
            <a:endParaRPr lang="en-US" dirty="0">
              <a:latin typeface="Georgia"/>
              <a:cs typeface="Georgia"/>
            </a:endParaRPr>
          </a:p>
          <a:p>
            <a:pPr marL="0" indent="0">
              <a:buNone/>
            </a:pPr>
            <a:r>
              <a:rPr lang="en-US" dirty="0" smtClean="0">
                <a:latin typeface="Georgia"/>
                <a:cs typeface="Georgia"/>
              </a:rPr>
              <a:t>2</a:t>
            </a:r>
            <a:r>
              <a:rPr lang="en-US" dirty="0" smtClean="0">
                <a:latin typeface="Georgia"/>
                <a:cs typeface="Georgia"/>
              </a:rPr>
              <a:t>. </a:t>
            </a:r>
            <a:r>
              <a:rPr lang="en" b="1" dirty="0" smtClean="0">
                <a:latin typeface="Georgia"/>
                <a:cs typeface="Georgia"/>
              </a:rPr>
              <a:t>March </a:t>
            </a:r>
            <a:r>
              <a:rPr lang="en" b="1" dirty="0">
                <a:latin typeface="Georgia"/>
                <a:cs typeface="Georgia"/>
              </a:rPr>
              <a:t>15, </a:t>
            </a:r>
            <a:r>
              <a:rPr lang="en" b="1" dirty="0" smtClean="0">
                <a:latin typeface="Georgia"/>
                <a:cs typeface="Georgia"/>
              </a:rPr>
              <a:t>2013</a:t>
            </a:r>
            <a:r>
              <a:rPr lang="en-US" dirty="0" smtClean="0">
                <a:latin typeface="Georgia"/>
                <a:cs typeface="Georgia"/>
              </a:rPr>
              <a:t>: </a:t>
            </a:r>
            <a:r>
              <a:rPr lang="en" dirty="0">
                <a:latin typeface="Georgia"/>
                <a:cs typeface="Georgia"/>
              </a:rPr>
              <a:t>Make a Public </a:t>
            </a:r>
            <a:r>
              <a:rPr lang="en" dirty="0" smtClean="0">
                <a:latin typeface="Georgia"/>
                <a:cs typeface="Georgia"/>
              </a:rPr>
              <a:t>Commitment</a:t>
            </a:r>
            <a:endParaRPr lang="en" dirty="0">
              <a:latin typeface="Georgia"/>
              <a:cs typeface="Georgia"/>
            </a:endParaRPr>
          </a:p>
          <a:p>
            <a:pPr marL="38100" lvl="0" indent="0" rtl="0">
              <a:buClr>
                <a:schemeClr val="dk1"/>
              </a:buClr>
              <a:buSzPct val="100000"/>
              <a:buNone/>
            </a:pPr>
            <a:r>
              <a:rPr lang="en-US" dirty="0" smtClean="0">
                <a:latin typeface="Georgia"/>
                <a:cs typeface="Georgia"/>
              </a:rPr>
              <a:t>3. </a:t>
            </a:r>
            <a:r>
              <a:rPr lang="en-US" b="1" dirty="0" smtClean="0">
                <a:latin typeface="Georgia"/>
                <a:cs typeface="Georgia"/>
              </a:rPr>
              <a:t>Spring 2013</a:t>
            </a:r>
            <a:r>
              <a:rPr lang="en-US" dirty="0" smtClean="0">
                <a:latin typeface="Georgia"/>
                <a:cs typeface="Georgia"/>
              </a:rPr>
              <a:t>: </a:t>
            </a:r>
            <a:r>
              <a:rPr lang="en" dirty="0" smtClean="0">
                <a:latin typeface="Georgia"/>
                <a:cs typeface="Georgia"/>
              </a:rPr>
              <a:t>Launch </a:t>
            </a:r>
            <a:r>
              <a:rPr lang="en" dirty="0">
                <a:latin typeface="Georgia"/>
                <a:cs typeface="Georgia"/>
              </a:rPr>
              <a:t>a media and outreach </a:t>
            </a:r>
            <a:r>
              <a:rPr lang="en" dirty="0" smtClean="0">
                <a:latin typeface="Georgia"/>
                <a:cs typeface="Georgia"/>
              </a:rPr>
              <a:t>campaign</a:t>
            </a:r>
            <a:r>
              <a:rPr lang="en-US" dirty="0" smtClean="0">
                <a:latin typeface="Georgia"/>
                <a:cs typeface="Georgia"/>
              </a:rPr>
              <a:t> </a:t>
            </a:r>
            <a:endParaRPr lang="en-US" dirty="0" smtClean="0">
              <a:latin typeface="Georgia"/>
              <a:cs typeface="Georgia"/>
            </a:endParaRPr>
          </a:p>
          <a:p>
            <a:pPr marL="38100" lvl="0" indent="0" rtl="0">
              <a:buClr>
                <a:schemeClr val="dk1"/>
              </a:buClr>
              <a:buSzPct val="100000"/>
              <a:buNone/>
            </a:pPr>
            <a:r>
              <a:rPr lang="en-US" dirty="0" smtClean="0">
                <a:latin typeface="Georgia"/>
                <a:cs typeface="Georgia"/>
              </a:rPr>
              <a:t>4</a:t>
            </a:r>
            <a:r>
              <a:rPr lang="en-US" dirty="0" smtClean="0">
                <a:latin typeface="Georgia"/>
                <a:cs typeface="Georgia"/>
              </a:rPr>
              <a:t>. </a:t>
            </a:r>
            <a:r>
              <a:rPr lang="en-US" b="1" dirty="0" smtClean="0">
                <a:latin typeface="Georgia"/>
                <a:cs typeface="Georgia"/>
              </a:rPr>
              <a:t>2016</a:t>
            </a:r>
            <a:r>
              <a:rPr lang="en-US" dirty="0" smtClean="0">
                <a:latin typeface="Georgia"/>
                <a:cs typeface="Georgia"/>
              </a:rPr>
              <a:t>: Announce completed divestment</a:t>
            </a:r>
            <a:endParaRPr lang="en" dirty="0">
              <a:latin typeface="Georgia"/>
              <a:cs typeface="Georgia"/>
            </a:endParaRPr>
          </a:p>
          <a:p>
            <a:pPr marL="38100" lvl="0" indent="0" rtl="0">
              <a:buClr>
                <a:schemeClr val="dk1"/>
              </a:buClr>
              <a:buSzPct val="100000"/>
              <a:buNone/>
            </a:pPr>
            <a:r>
              <a:rPr lang="en-US" dirty="0" smtClean="0">
                <a:latin typeface="Georgia"/>
                <a:cs typeface="Georgia"/>
              </a:rPr>
              <a:t>5. </a:t>
            </a:r>
            <a:r>
              <a:rPr lang="en-US" b="1" dirty="0" smtClean="0">
                <a:latin typeface="Georgia"/>
                <a:cs typeface="Georgia"/>
              </a:rPr>
              <a:t>Ongoing</a:t>
            </a:r>
            <a:r>
              <a:rPr lang="en-US" dirty="0" smtClean="0">
                <a:latin typeface="Georgia"/>
                <a:cs typeface="Georgia"/>
              </a:rPr>
              <a:t>: </a:t>
            </a:r>
            <a:r>
              <a:rPr lang="en" dirty="0" smtClean="0">
                <a:latin typeface="Georgia"/>
                <a:cs typeface="Georgia"/>
              </a:rPr>
              <a:t>Continue </a:t>
            </a:r>
            <a:r>
              <a:rPr lang="en" dirty="0">
                <a:latin typeface="Georgia"/>
                <a:cs typeface="Georgia"/>
              </a:rPr>
              <a:t>to pursue a responsible </a:t>
            </a:r>
            <a:r>
              <a:rPr lang="en" dirty="0" smtClean="0">
                <a:latin typeface="Georgia"/>
                <a:cs typeface="Georgia"/>
              </a:rPr>
              <a:t>endowment</a:t>
            </a:r>
            <a:endParaRPr lang="en" dirty="0">
              <a:latin typeface="Georgia"/>
              <a:cs typeface="Georgia"/>
            </a:endParaRP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latin typeface="Georgia"/>
                <a:cs typeface="Georgia"/>
              </a:rPr>
              <a:t>1. Choose a Strategy</a:t>
            </a:r>
          </a:p>
        </p:txBody>
      </p:sp>
      <p:sp>
        <p:nvSpPr>
          <p:cNvPr id="224" name="Shape 2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latin typeface="Georgia"/>
                <a:cs typeface="Georgia"/>
              </a:rPr>
              <a:t>Three options:</a:t>
            </a:r>
          </a:p>
          <a:p>
            <a:pPr marL="457200" lvl="0" indent="-419100" rtl="0">
              <a:buClr>
                <a:schemeClr val="dk1"/>
              </a:buClr>
              <a:buSzPct val="100000"/>
              <a:buFont typeface="Arial"/>
              <a:buAutoNum type="arabicPeriod"/>
            </a:pPr>
            <a:r>
              <a:rPr lang="en">
                <a:latin typeface="Georgia"/>
                <a:cs typeface="Georgia"/>
              </a:rPr>
              <a:t>All Investure funds divest</a:t>
            </a:r>
          </a:p>
          <a:p>
            <a:pPr marL="914400" lvl="1" indent="-381000" rtl="0">
              <a:buClr>
                <a:schemeClr val="dk1"/>
              </a:buClr>
              <a:buSzPct val="80000"/>
              <a:buFont typeface="Courier New"/>
              <a:buChar char="o"/>
            </a:pPr>
            <a:r>
              <a:rPr lang="en">
                <a:latin typeface="Georgia"/>
                <a:cs typeface="Georgia"/>
              </a:rPr>
              <a:t>Proxy Voting Guidelines</a:t>
            </a:r>
          </a:p>
          <a:p>
            <a:pPr marL="457200" lvl="0" indent="-419100" rtl="0">
              <a:buClr>
                <a:schemeClr val="dk1"/>
              </a:buClr>
              <a:buSzPct val="100000"/>
              <a:buFont typeface="Arial"/>
              <a:buAutoNum type="arabicPeriod"/>
            </a:pPr>
            <a:r>
              <a:rPr lang="en">
                <a:latin typeface="Georgia"/>
                <a:cs typeface="Georgia"/>
              </a:rPr>
              <a:t>Only certain Investure clients divest</a:t>
            </a:r>
          </a:p>
          <a:p>
            <a:pPr marL="914400" lvl="1" indent="-381000" rtl="0">
              <a:buClr>
                <a:schemeClr val="dk1"/>
              </a:buClr>
              <a:buSzPct val="80000"/>
              <a:buFont typeface="Courier New"/>
              <a:buChar char="o"/>
            </a:pPr>
            <a:r>
              <a:rPr lang="en">
                <a:latin typeface="Georgia"/>
                <a:cs typeface="Georgia"/>
              </a:rPr>
              <a:t>Sustainable Investments Initiative</a:t>
            </a:r>
          </a:p>
          <a:p>
            <a:pPr marL="457200" lvl="0" indent="-419100" rtl="0">
              <a:buClr>
                <a:schemeClr val="dk1"/>
              </a:buClr>
              <a:buSzPct val="100000"/>
              <a:buFont typeface="Arial"/>
              <a:buAutoNum type="arabicPeriod"/>
            </a:pPr>
            <a:r>
              <a:rPr lang="en">
                <a:latin typeface="Georgia"/>
                <a:cs typeface="Georgia"/>
              </a:rPr>
              <a:t>Middlebury divests independently of Investure</a:t>
            </a:r>
          </a:p>
          <a:p>
            <a:pPr marL="914400" lvl="1" indent="-381000" rtl="0">
              <a:buClr>
                <a:schemeClr val="dk1"/>
              </a:buClr>
              <a:buSzPct val="80000"/>
              <a:buFont typeface="Courier New"/>
              <a:buChar char="o"/>
            </a:pPr>
            <a:r>
              <a:rPr lang="en">
                <a:latin typeface="Georgia"/>
                <a:cs typeface="Georgia"/>
              </a:rPr>
              <a:t>Bring management in-house</a:t>
            </a:r>
          </a:p>
          <a:p>
            <a:pPr marL="914400" lvl="1" indent="-381000" rtl="0">
              <a:buClr>
                <a:schemeClr val="dk1"/>
              </a:buClr>
              <a:buSzPct val="80000"/>
              <a:buFont typeface="Courier New"/>
              <a:buChar char="o"/>
            </a:pPr>
            <a:r>
              <a:rPr lang="en">
                <a:latin typeface="Georgia"/>
                <a:cs typeface="Georgia"/>
              </a:rPr>
              <a:t>Initiate a new consortium</a:t>
            </a:r>
          </a:p>
          <a:p>
            <a:endParaRPr lang="en">
              <a:latin typeface="Georgia"/>
              <a:cs typeface="Georgia"/>
            </a:endParaRP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385242"/>
            <a:ext cx="8229600" cy="811199"/>
          </a:xfrm>
          <a:prstGeom prst="rect">
            <a:avLst/>
          </a:prstGeom>
        </p:spPr>
        <p:txBody>
          <a:bodyPr lIns="91425" tIns="91425" rIns="91425" bIns="91425" anchor="b" anchorCtr="0">
            <a:noAutofit/>
          </a:bodyPr>
          <a:lstStyle/>
          <a:p>
            <a:pPr algn="ctr">
              <a:buNone/>
            </a:pPr>
            <a:r>
              <a:rPr lang="en" dirty="0">
                <a:latin typeface="Georgia"/>
                <a:cs typeface="Georgia"/>
              </a:rPr>
              <a:t>2. Make a Public Commitment</a:t>
            </a:r>
          </a:p>
        </p:txBody>
      </p:sp>
      <p:sp>
        <p:nvSpPr>
          <p:cNvPr id="230" name="Shape 230"/>
          <p:cNvSpPr txBox="1">
            <a:spLocks noGrp="1"/>
          </p:cNvSpPr>
          <p:nvPr>
            <p:ph type="body" idx="1"/>
          </p:nvPr>
        </p:nvSpPr>
        <p:spPr>
          <a:xfrm>
            <a:off x="457200" y="1290475"/>
            <a:ext cx="8229600" cy="4967700"/>
          </a:xfrm>
          <a:prstGeom prst="rect">
            <a:avLst/>
          </a:prstGeom>
        </p:spPr>
        <p:txBody>
          <a:bodyPr lIns="91425" tIns="91425" rIns="91425" bIns="91425" anchor="t" anchorCtr="0">
            <a:noAutofit/>
          </a:bodyPr>
          <a:lstStyle/>
          <a:p>
            <a:pPr lvl="0" rtl="0">
              <a:buNone/>
            </a:pPr>
            <a:r>
              <a:rPr lang="en" b="1">
                <a:latin typeface="Georgia"/>
                <a:cs typeface="Georgia"/>
              </a:rPr>
              <a:t>What it would contain:</a:t>
            </a:r>
          </a:p>
          <a:p>
            <a:pPr lvl="0" rtl="0">
              <a:buNone/>
            </a:pPr>
            <a:r>
              <a:rPr lang="en">
                <a:latin typeface="Georgia"/>
                <a:cs typeface="Georgia"/>
              </a:rPr>
              <a:t>1. Commitment to divest from</a:t>
            </a:r>
          </a:p>
          <a:p>
            <a:pPr marL="914400" lvl="0" indent="-381000" rtl="0">
              <a:buClr>
                <a:schemeClr val="dk1"/>
              </a:buClr>
              <a:buSzPct val="166666"/>
              <a:buFont typeface="Arial"/>
              <a:buChar char="•"/>
            </a:pPr>
            <a:r>
              <a:rPr lang="en" sz="2400">
                <a:latin typeface="Georgia"/>
                <a:cs typeface="Georgia"/>
              </a:rPr>
              <a:t>All fossil fuel companies that Investure previously identified using the Standard Industrial Codes</a:t>
            </a:r>
          </a:p>
          <a:p>
            <a:pPr marL="914400" lvl="0" indent="-381000" rtl="0">
              <a:buClr>
                <a:schemeClr val="dk1"/>
              </a:buClr>
              <a:buSzPct val="166666"/>
              <a:buFont typeface="Arial"/>
              <a:buChar char="•"/>
            </a:pPr>
            <a:r>
              <a:rPr lang="en" sz="2400">
                <a:latin typeface="Georgia"/>
                <a:cs typeface="Georgia"/>
              </a:rPr>
              <a:t>All weapons manufacturers as Investure previously identified using the Stockholm International Peace Research Institute's index</a:t>
            </a:r>
          </a:p>
          <a:p>
            <a:pPr lvl="0" rtl="0">
              <a:buNone/>
            </a:pPr>
            <a:r>
              <a:rPr lang="en">
                <a:latin typeface="Georgia"/>
                <a:cs typeface="Georgia"/>
              </a:rPr>
              <a:t>2. Published list of targeted companies</a:t>
            </a:r>
          </a:p>
          <a:p>
            <a:pPr lvl="0" rtl="0">
              <a:buNone/>
            </a:pPr>
            <a:r>
              <a:rPr lang="en">
                <a:latin typeface="Georgia"/>
                <a:cs typeface="Georgia"/>
              </a:rPr>
              <a:t>3. Commentary on why Middlebury has chosen to pursue divestment</a:t>
            </a:r>
          </a:p>
          <a:p>
            <a:endParaRPr lang="en">
              <a:latin typeface="Georgia"/>
              <a:cs typeface="Georgia"/>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729600"/>
          </a:xfrm>
          <a:prstGeom prst="rect">
            <a:avLst/>
          </a:prstGeom>
        </p:spPr>
        <p:txBody>
          <a:bodyPr lIns="91425" tIns="91425" rIns="91425" bIns="91425" anchor="b" anchorCtr="0">
            <a:noAutofit/>
          </a:bodyPr>
          <a:lstStyle/>
          <a:p>
            <a:pPr lvl="0" rtl="0">
              <a:buNone/>
            </a:pPr>
            <a:r>
              <a:rPr lang="en-US" dirty="0" smtClean="0">
                <a:latin typeface="Georgia"/>
                <a:cs typeface="Georgia"/>
              </a:rPr>
              <a:t/>
            </a:r>
            <a:br>
              <a:rPr lang="en-US" dirty="0" smtClean="0">
                <a:latin typeface="Georgia"/>
                <a:cs typeface="Georgia"/>
              </a:rPr>
            </a:br>
            <a:r>
              <a:rPr lang="en-US" dirty="0" smtClean="0">
                <a:latin typeface="Georgia"/>
                <a:cs typeface="Georgia"/>
              </a:rPr>
              <a:t/>
            </a:r>
            <a:br>
              <a:rPr lang="en-US" dirty="0" smtClean="0">
                <a:latin typeface="Georgia"/>
                <a:cs typeface="Georgia"/>
              </a:rPr>
            </a:br>
            <a:r>
              <a:rPr lang="en-US" dirty="0">
                <a:latin typeface="Georgia"/>
                <a:cs typeface="Georgia"/>
              </a:rPr>
              <a:t/>
            </a:r>
            <a:br>
              <a:rPr lang="en-US" dirty="0">
                <a:latin typeface="Georgia"/>
                <a:cs typeface="Georgia"/>
              </a:rPr>
            </a:br>
            <a:r>
              <a:rPr lang="en" sz="3200" dirty="0" smtClean="0">
                <a:latin typeface="Georgia"/>
                <a:cs typeface="Georgia"/>
              </a:rPr>
              <a:t>Who </a:t>
            </a:r>
            <a:r>
              <a:rPr lang="en" sz="3200" dirty="0">
                <a:latin typeface="Georgia"/>
                <a:cs typeface="Georgia"/>
              </a:rPr>
              <a:t>We Are and Who We Represent</a:t>
            </a:r>
          </a:p>
        </p:txBody>
      </p:sp>
      <p:sp>
        <p:nvSpPr>
          <p:cNvPr id="41" name="Shape 41"/>
          <p:cNvSpPr/>
          <p:nvPr/>
        </p:nvSpPr>
        <p:spPr>
          <a:xfrm>
            <a:off x="1802196" y="3823637"/>
            <a:ext cx="5537609" cy="3624275"/>
          </a:xfrm>
          <a:prstGeom prst="rect">
            <a:avLst/>
          </a:prstGeom>
          <a:blipFill>
            <a:blip r:embed="rId3"/>
            <a:stretch>
              <a:fillRect/>
            </a:stretch>
          </a:blipFill>
          <a:ln>
            <a:noFill/>
          </a:ln>
        </p:spPr>
      </p:sp>
      <p:sp>
        <p:nvSpPr>
          <p:cNvPr id="42" name="Shape 42"/>
          <p:cNvSpPr/>
          <p:nvPr/>
        </p:nvSpPr>
        <p:spPr>
          <a:xfrm>
            <a:off x="857250" y="1004237"/>
            <a:ext cx="7429500" cy="2819400"/>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327278"/>
            <a:ext cx="8229600" cy="827399"/>
          </a:xfrm>
          <a:prstGeom prst="rect">
            <a:avLst/>
          </a:prstGeom>
        </p:spPr>
        <p:txBody>
          <a:bodyPr lIns="91425" tIns="91425" rIns="91425" bIns="91425" anchor="b" anchorCtr="0">
            <a:noAutofit/>
          </a:bodyPr>
          <a:lstStyle/>
          <a:p>
            <a:pPr algn="ctr">
              <a:buNone/>
            </a:pPr>
            <a:r>
              <a:rPr lang="en" dirty="0">
                <a:latin typeface="Georgia"/>
                <a:cs typeface="Georgia"/>
              </a:rPr>
              <a:t>2. Make a Public Commitment</a:t>
            </a:r>
          </a:p>
        </p:txBody>
      </p:sp>
      <p:sp>
        <p:nvSpPr>
          <p:cNvPr id="236" name="Shape 236"/>
          <p:cNvSpPr txBox="1">
            <a:spLocks noGrp="1"/>
          </p:cNvSpPr>
          <p:nvPr>
            <p:ph type="body" idx="1"/>
          </p:nvPr>
        </p:nvSpPr>
        <p:spPr>
          <a:xfrm>
            <a:off x="457200" y="1231867"/>
            <a:ext cx="8229600" cy="5336099"/>
          </a:xfrm>
          <a:prstGeom prst="rect">
            <a:avLst/>
          </a:prstGeom>
        </p:spPr>
        <p:txBody>
          <a:bodyPr lIns="91425" tIns="91425" rIns="91425" bIns="91425" anchor="t" anchorCtr="0">
            <a:noAutofit/>
          </a:bodyPr>
          <a:lstStyle/>
          <a:p>
            <a:pPr lvl="0" rtl="0">
              <a:buNone/>
            </a:pPr>
            <a:r>
              <a:rPr lang="en" b="1" dirty="0">
                <a:latin typeface="Georgia"/>
                <a:cs typeface="Georgia"/>
              </a:rPr>
              <a:t>When it should happen: </a:t>
            </a:r>
          </a:p>
          <a:p>
            <a:pPr lvl="0" rtl="0">
              <a:buNone/>
            </a:pPr>
            <a:r>
              <a:rPr lang="en" dirty="0">
                <a:latin typeface="Georgia"/>
                <a:cs typeface="Georgia"/>
              </a:rPr>
              <a:t>Preferred date: March 4 in conjunction with student support rally</a:t>
            </a:r>
          </a:p>
          <a:p>
            <a:pPr marL="457200" lvl="0" indent="-419100" rtl="0">
              <a:buClr>
                <a:schemeClr val="dk1"/>
              </a:buClr>
              <a:buSzPct val="166666"/>
              <a:buFont typeface="Arial"/>
              <a:buChar char="•"/>
            </a:pPr>
            <a:r>
              <a:rPr lang="en" dirty="0">
                <a:latin typeface="Georgia"/>
                <a:cs typeface="Georgia"/>
              </a:rPr>
              <a:t>Strategic opportunity for public celebration of announcement</a:t>
            </a:r>
          </a:p>
          <a:p>
            <a:pPr marL="457200" lvl="0" indent="-419100" rtl="0">
              <a:buClr>
                <a:schemeClr val="dk1"/>
              </a:buClr>
              <a:buSzPct val="166666"/>
              <a:buFont typeface="Arial"/>
              <a:buChar char="•"/>
            </a:pPr>
            <a:r>
              <a:rPr lang="en" dirty="0">
                <a:latin typeface="Georgia"/>
                <a:cs typeface="Georgia"/>
              </a:rPr>
              <a:t>Acts with the urgency the issue deserves</a:t>
            </a:r>
          </a:p>
          <a:p>
            <a:pPr lvl="0" rtl="0">
              <a:buNone/>
            </a:pPr>
            <a:r>
              <a:rPr lang="en" b="1" dirty="0" smtClean="0">
                <a:latin typeface="Georgia"/>
                <a:cs typeface="Georgia"/>
              </a:rPr>
              <a:t>Response </a:t>
            </a:r>
            <a:r>
              <a:rPr lang="en" b="1" dirty="0">
                <a:latin typeface="Georgia"/>
                <a:cs typeface="Georgia"/>
              </a:rPr>
              <a:t>Expected</a:t>
            </a:r>
            <a:r>
              <a:rPr lang="en" dirty="0">
                <a:latin typeface="Georgia"/>
                <a:cs typeface="Georgia"/>
              </a:rPr>
              <a:t>: March 15</a:t>
            </a:r>
          </a:p>
          <a:p>
            <a:pPr marL="457200" lvl="0" indent="-419100" rtl="0">
              <a:buClr>
                <a:schemeClr val="dk1"/>
              </a:buClr>
              <a:buSzPct val="166666"/>
              <a:buFont typeface="Arial"/>
              <a:buChar char="•"/>
            </a:pPr>
            <a:r>
              <a:rPr lang="en" dirty="0">
                <a:latin typeface="Georgia"/>
                <a:cs typeface="Georgia"/>
              </a:rPr>
              <a:t>Leaves 1 month for further answering questions and concerns, deciding on a strategy, organizing media</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943800"/>
          </a:xfrm>
          <a:prstGeom prst="rect">
            <a:avLst/>
          </a:prstGeom>
        </p:spPr>
        <p:txBody>
          <a:bodyPr lIns="91425" tIns="91425" rIns="91425" bIns="91425" anchor="b" anchorCtr="0">
            <a:noAutofit/>
          </a:bodyPr>
          <a:lstStyle/>
          <a:p>
            <a:pPr algn="ctr">
              <a:buNone/>
            </a:pPr>
            <a:r>
              <a:rPr lang="en" dirty="0">
                <a:latin typeface="Georgia"/>
                <a:cs typeface="Georgia"/>
              </a:rPr>
              <a:t>3. Launch media and outreach</a:t>
            </a:r>
          </a:p>
        </p:txBody>
      </p:sp>
      <p:sp>
        <p:nvSpPr>
          <p:cNvPr id="242" name="Shape 2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latin typeface="Georgia"/>
                <a:cs typeface="Georgia"/>
              </a:rPr>
              <a:t>Media campaign similar to Carbon Neutrality</a:t>
            </a:r>
          </a:p>
          <a:p>
            <a:pPr marL="457200" lvl="0" indent="-419100" rtl="0">
              <a:buClr>
                <a:schemeClr val="dk1"/>
              </a:buClr>
              <a:buSzPct val="166666"/>
              <a:buFont typeface="Arial"/>
              <a:buChar char="•"/>
            </a:pPr>
            <a:r>
              <a:rPr lang="en">
                <a:latin typeface="Georgia"/>
                <a:cs typeface="Georgia"/>
              </a:rPr>
              <a:t>Facilitate decisions to divest at other institutions</a:t>
            </a:r>
          </a:p>
          <a:p>
            <a:pPr marL="914400" lvl="1" indent="-381000" rtl="0">
              <a:buClr>
                <a:schemeClr val="dk1"/>
              </a:buClr>
              <a:buSzPct val="80000"/>
              <a:buFont typeface="Courier New"/>
              <a:buChar char="o"/>
            </a:pPr>
            <a:r>
              <a:rPr lang="en">
                <a:latin typeface="Georgia"/>
                <a:cs typeface="Georgia"/>
              </a:rPr>
              <a:t>Trustees, administrators, students, faculty, staff</a:t>
            </a:r>
          </a:p>
          <a:p>
            <a:pPr marL="457200" lvl="0" indent="-419100" rtl="0">
              <a:buClr>
                <a:schemeClr val="dk1"/>
              </a:buClr>
              <a:buSzPct val="166666"/>
              <a:buFont typeface="Arial"/>
              <a:buChar char="•"/>
            </a:pPr>
            <a:r>
              <a:rPr lang="en">
                <a:latin typeface="Georgia"/>
                <a:cs typeface="Georgia"/>
              </a:rPr>
              <a:t>Keep focus on the ultimate goals</a:t>
            </a:r>
          </a:p>
          <a:p>
            <a:pPr marL="914400" lvl="1" indent="-381000" rtl="0">
              <a:buClr>
                <a:schemeClr val="dk1"/>
              </a:buClr>
              <a:buSzPct val="80000"/>
              <a:buFont typeface="Courier New"/>
              <a:buChar char="o"/>
            </a:pPr>
            <a:r>
              <a:rPr lang="en">
                <a:latin typeface="Georgia"/>
                <a:cs typeface="Georgia"/>
              </a:rPr>
              <a:t>Carbon in the ground</a:t>
            </a:r>
          </a:p>
          <a:p>
            <a:pPr marL="914400" lvl="1" indent="-381000" rtl="0">
              <a:buClr>
                <a:schemeClr val="dk1"/>
              </a:buClr>
              <a:buSzPct val="80000"/>
              <a:buFont typeface="Courier New"/>
              <a:buChar char="o"/>
            </a:pPr>
            <a:r>
              <a:rPr lang="en">
                <a:latin typeface="Georgia"/>
                <a:cs typeface="Georgia"/>
              </a:rPr>
              <a:t>Fossil fuel industry out of policymaking</a:t>
            </a:r>
          </a:p>
          <a:p>
            <a:pPr marL="914400" lvl="1" indent="-381000">
              <a:buClr>
                <a:schemeClr val="dk1"/>
              </a:buClr>
              <a:buSzPct val="80000"/>
              <a:buFont typeface="Courier New"/>
              <a:buChar char="o"/>
            </a:pPr>
            <a:r>
              <a:rPr lang="en">
                <a:latin typeface="Georgia"/>
                <a:cs typeface="Georgia"/>
              </a:rPr>
              <a:t>Reduced violence</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325563"/>
          </a:xfrm>
          <a:prstGeom prst="rect">
            <a:avLst/>
          </a:prstGeom>
        </p:spPr>
        <p:txBody>
          <a:bodyPr lIns="91425" tIns="91425" rIns="91425" bIns="91425" anchor="b" anchorCtr="0">
            <a:noAutofit/>
          </a:bodyPr>
          <a:lstStyle/>
          <a:p>
            <a:pPr algn="ctr">
              <a:buNone/>
            </a:pPr>
            <a:r>
              <a:rPr lang="en" dirty="0">
                <a:latin typeface="Georgia"/>
                <a:cs typeface="Georgia"/>
              </a:rPr>
              <a:t>4. Announce fulfilled </a:t>
            </a:r>
            <a:r>
              <a:rPr lang="en" dirty="0" smtClean="0">
                <a:latin typeface="Georgia"/>
                <a:cs typeface="Georgia"/>
              </a:rPr>
              <a:t>divestment</a:t>
            </a:r>
            <a:r>
              <a:rPr lang="en-US" dirty="0" smtClean="0">
                <a:latin typeface="Georgia"/>
                <a:cs typeface="Georgia"/>
              </a:rPr>
              <a:t> in 2016</a:t>
            </a:r>
            <a:endParaRPr lang="en" dirty="0">
              <a:latin typeface="Georgia"/>
              <a:cs typeface="Georgia"/>
            </a:endParaRPr>
          </a:p>
        </p:txBody>
      </p:sp>
      <p:sp>
        <p:nvSpPr>
          <p:cNvPr id="248" name="Shape 2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endParaRPr lang="en-US" dirty="0" smtClean="0">
              <a:latin typeface="Georgia"/>
              <a:cs typeface="Georgia"/>
            </a:endParaRPr>
          </a:p>
          <a:p>
            <a:pPr marL="457200" lvl="0" indent="-419100" rtl="0">
              <a:buClr>
                <a:schemeClr val="dk1"/>
              </a:buClr>
              <a:buSzPct val="166666"/>
              <a:buFont typeface="Arial"/>
              <a:buChar char="•"/>
            </a:pPr>
            <a:r>
              <a:rPr lang="en" dirty="0" smtClean="0">
                <a:latin typeface="Georgia"/>
                <a:cs typeface="Georgia"/>
              </a:rPr>
              <a:t>Carbon </a:t>
            </a:r>
            <a:r>
              <a:rPr lang="en" dirty="0">
                <a:latin typeface="Georgia"/>
                <a:cs typeface="Georgia"/>
              </a:rPr>
              <a:t>neutrality in 2016 includes campus and portfolio</a:t>
            </a:r>
          </a:p>
          <a:p>
            <a:pPr marL="457200" lvl="0" indent="-419100">
              <a:buClr>
                <a:schemeClr val="dk1"/>
              </a:buClr>
              <a:buSzPct val="166666"/>
              <a:buFont typeface="Arial"/>
              <a:buChar char="•"/>
            </a:pPr>
            <a:r>
              <a:rPr lang="en" dirty="0">
                <a:latin typeface="Georgia"/>
                <a:cs typeface="Georgia"/>
              </a:rPr>
              <a:t>Second opportunity for environmental and social impact, and for publicity for Middlebury</a:t>
            </a: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latin typeface="Georgia"/>
                <a:cs typeface="Georgia"/>
              </a:rPr>
              <a:t>5. Continue to pursue a responsible endowment</a:t>
            </a:r>
          </a:p>
        </p:txBody>
      </p:sp>
      <p:sp>
        <p:nvSpPr>
          <p:cNvPr id="254" name="Shape 254"/>
          <p:cNvSpPr txBox="1">
            <a:spLocks noGrp="1"/>
          </p:cNvSpPr>
          <p:nvPr>
            <p:ph type="body" idx="1"/>
          </p:nvPr>
        </p:nvSpPr>
        <p:spPr>
          <a:xfrm>
            <a:off x="457200" y="1337117"/>
            <a:ext cx="8229600" cy="52308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endParaRPr lang="en-US" dirty="0" smtClean="0">
              <a:latin typeface="Georgia"/>
              <a:cs typeface="Georgia"/>
            </a:endParaRPr>
          </a:p>
          <a:p>
            <a:pPr marL="457200" lvl="0" indent="-419100" rtl="0">
              <a:buClr>
                <a:schemeClr val="dk1"/>
              </a:buClr>
              <a:buSzPct val="166666"/>
              <a:buFont typeface="Arial"/>
              <a:buChar char="•"/>
            </a:pPr>
            <a:endParaRPr lang="en-US" dirty="0" smtClean="0">
              <a:latin typeface="Georgia"/>
              <a:cs typeface="Georgia"/>
            </a:endParaRPr>
          </a:p>
          <a:p>
            <a:pPr marL="495300" indent="-457200"/>
            <a:r>
              <a:rPr lang="en" dirty="0" smtClean="0">
                <a:latin typeface="Georgia"/>
                <a:cs typeface="Georgia"/>
              </a:rPr>
              <a:t>Seek </a:t>
            </a:r>
            <a:r>
              <a:rPr lang="en" dirty="0">
                <a:latin typeface="Georgia"/>
                <a:cs typeface="Georgia"/>
              </a:rPr>
              <a:t>positive reinvestment options</a:t>
            </a:r>
          </a:p>
          <a:p>
            <a:pPr marL="457200" lvl="0" indent="-419100" rtl="0">
              <a:buClr>
                <a:schemeClr val="dk1"/>
              </a:buClr>
              <a:buSzPct val="166666"/>
              <a:buFont typeface="Arial"/>
              <a:buChar char="•"/>
            </a:pPr>
            <a:r>
              <a:rPr lang="en" dirty="0">
                <a:latin typeface="Georgia"/>
                <a:cs typeface="Georgia"/>
              </a:rPr>
              <a:t>Continue this process of continual reflection, assessment and </a:t>
            </a:r>
            <a:r>
              <a:rPr lang="en" dirty="0" smtClean="0">
                <a:latin typeface="Georgia"/>
                <a:cs typeface="Georgia"/>
              </a:rPr>
              <a:t>improvement</a:t>
            </a:r>
            <a:r>
              <a:rPr lang="en-US" dirty="0" smtClean="0">
                <a:latin typeface="Georgia"/>
                <a:cs typeface="Georgia"/>
              </a:rPr>
              <a:t> together</a:t>
            </a:r>
            <a:endParaRPr lang="en" dirty="0">
              <a:latin typeface="Georgia"/>
              <a:cs typeface="Georgia"/>
            </a:endParaRP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latin typeface="Georgia"/>
                <a:cs typeface="Georgia"/>
              </a:rPr>
              <a:t>Thank you.</a:t>
            </a:r>
          </a:p>
        </p:txBody>
      </p:sp>
      <p:sp>
        <p:nvSpPr>
          <p:cNvPr id="260" name="Shape 26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1800" b="1" dirty="0">
                <a:latin typeface="Georgia"/>
                <a:cs typeface="Georgia"/>
              </a:rPr>
              <a:t>Presenters</a:t>
            </a:r>
            <a:r>
              <a:rPr lang="en" sz="1800" dirty="0">
                <a:latin typeface="Georgia"/>
                <a:cs typeface="Georgia"/>
              </a:rPr>
              <a:t>: Jeannie Bartlett '15, Laura Berry '16, Teddy Smyth '15, Craig Thompson '13.5, Nathan Arnosti '13, Kristina Johannson '14, Fernando Sandoval Jimenez '15</a:t>
            </a:r>
          </a:p>
          <a:p>
            <a:pPr lvl="0" rtl="0">
              <a:buNone/>
            </a:pPr>
            <a:r>
              <a:rPr lang="en" sz="1800" b="1" dirty="0">
                <a:latin typeface="Georgia"/>
                <a:cs typeface="Georgia"/>
              </a:rPr>
              <a:t>Presentation Creation &amp; Consult</a:t>
            </a:r>
            <a:r>
              <a:rPr lang="en" sz="1800" dirty="0">
                <a:latin typeface="Georgia"/>
                <a:cs typeface="Georgia"/>
              </a:rPr>
              <a:t>:  Alexa Beyer, Virginia Wiltshire-Gordon, Ben Chute, Molly Stuart, Anna Shireman-Grabowski, Patrick Norton, Jon Isham, Jack Byrne, Nan Jenks-Jay, Bill McKibben, Tom Steyer, Lauren Ressler</a:t>
            </a:r>
          </a:p>
          <a:p>
            <a:pPr lvl="0" rtl="0">
              <a:buNone/>
            </a:pPr>
            <a:r>
              <a:rPr lang="en" sz="1800" b="1" dirty="0">
                <a:latin typeface="Georgia"/>
                <a:cs typeface="Georgia"/>
              </a:rPr>
              <a:t>Research</a:t>
            </a:r>
            <a:r>
              <a:rPr lang="en" sz="1800" dirty="0">
                <a:latin typeface="Georgia"/>
                <a:cs typeface="Georgia"/>
              </a:rPr>
              <a:t>: Brenda Ellis, John Elder, Paul Ruud, Dan </a:t>
            </a:r>
            <a:r>
              <a:rPr lang="en" sz="1800" dirty="0" smtClean="0">
                <a:latin typeface="Georgia"/>
                <a:cs typeface="Georgia"/>
              </a:rPr>
              <a:t>Apfel </a:t>
            </a:r>
            <a:endParaRPr lang="en" sz="1800" dirty="0">
              <a:latin typeface="Georgia"/>
              <a:cs typeface="Georgia"/>
            </a:endParaRPr>
          </a:p>
          <a:p>
            <a:pPr lvl="0" rtl="0">
              <a:buNone/>
            </a:pPr>
            <a:r>
              <a:rPr lang="en" sz="1800" b="1" dirty="0">
                <a:latin typeface="Georgia"/>
                <a:cs typeface="Georgia"/>
              </a:rPr>
              <a:t>Campus Organizers</a:t>
            </a:r>
            <a:r>
              <a:rPr lang="en" sz="1800" dirty="0">
                <a:latin typeface="Georgia"/>
                <a:cs typeface="Georgia"/>
              </a:rPr>
              <a:t>: Greta Neubauer, Hanna Mahon, Jay Saper, Amitai Ben-Abba, Sage </a:t>
            </a:r>
            <a:r>
              <a:rPr lang="en" sz="1800" dirty="0" smtClean="0">
                <a:latin typeface="Georgia"/>
                <a:cs typeface="Georgia"/>
              </a:rPr>
              <a:t>Tab</a:t>
            </a:r>
            <a:r>
              <a:rPr lang="en-US" sz="1800" dirty="0" smtClean="0">
                <a:latin typeface="Georgia"/>
                <a:cs typeface="Georgia"/>
              </a:rPr>
              <a:t>e</a:t>
            </a:r>
            <a:r>
              <a:rPr lang="en" sz="1800" dirty="0" smtClean="0">
                <a:latin typeface="Georgia"/>
                <a:cs typeface="Georgia"/>
              </a:rPr>
              <a:t>r</a:t>
            </a:r>
            <a:r>
              <a:rPr lang="en" sz="1800" dirty="0">
                <a:latin typeface="Georgia"/>
                <a:cs typeface="Georgia"/>
              </a:rPr>
              <a:t>, Jenny Marks</a:t>
            </a:r>
            <a:r>
              <a:rPr lang="en" sz="1800" dirty="0" smtClean="0">
                <a:latin typeface="Georgia"/>
                <a:cs typeface="Georgia"/>
              </a:rPr>
              <a:t>,</a:t>
            </a:r>
            <a:r>
              <a:rPr lang="en-US" sz="1800" dirty="0" smtClean="0">
                <a:latin typeface="Georgia"/>
                <a:cs typeface="Georgia"/>
              </a:rPr>
              <a:t> </a:t>
            </a:r>
            <a:r>
              <a:rPr lang="en" sz="1800" dirty="0" smtClean="0">
                <a:latin typeface="Georgia"/>
                <a:cs typeface="Georgia"/>
              </a:rPr>
              <a:t>Kate </a:t>
            </a:r>
            <a:r>
              <a:rPr lang="en" sz="1800" dirty="0">
                <a:latin typeface="Georgia"/>
                <a:cs typeface="Georgia"/>
              </a:rPr>
              <a:t>Hamilton, Sam Koplinka-Loehr, Krisztina Pjeczka, Lucy Whipps, Greg Dennis, Barret Smth, Hanna Rae Murphy, Kate Murray, Scott Gilman, Phil Aroneanu, Assi Askala, Jordan </a:t>
            </a:r>
            <a:r>
              <a:rPr lang="en" sz="1800" dirty="0" smtClean="0">
                <a:latin typeface="Georgia"/>
                <a:cs typeface="Georgia"/>
              </a:rPr>
              <a:t>Collins </a:t>
            </a:r>
            <a:endParaRPr lang="en" sz="1800" dirty="0">
              <a:latin typeface="Georgia"/>
              <a:cs typeface="Georgia"/>
            </a:endParaRPr>
          </a:p>
          <a:p>
            <a:pPr lvl="0" rtl="0">
              <a:buNone/>
            </a:pPr>
            <a:r>
              <a:rPr lang="en" sz="1800" b="1" dirty="0" smtClean="0">
                <a:latin typeface="Georgia"/>
                <a:cs typeface="Georgia"/>
              </a:rPr>
              <a:t>Supporters</a:t>
            </a:r>
            <a:r>
              <a:rPr lang="en" sz="1800" dirty="0">
                <a:latin typeface="Georgia"/>
                <a:cs typeface="Georgia"/>
              </a:rPr>
              <a:t>: </a:t>
            </a:r>
            <a:r>
              <a:rPr lang="en" sz="1800" dirty="0" smtClean="0">
                <a:latin typeface="Georgia"/>
                <a:cs typeface="Georgia"/>
              </a:rPr>
              <a:t>SRI</a:t>
            </a:r>
            <a:r>
              <a:rPr lang="en" sz="1800" dirty="0">
                <a:latin typeface="Georgia"/>
                <a:cs typeface="Georgia"/>
              </a:rPr>
              <a:t>, </a:t>
            </a:r>
            <a:r>
              <a:rPr lang="en" sz="1800" dirty="0" smtClean="0">
                <a:latin typeface="Georgia"/>
                <a:cs typeface="Georgia"/>
              </a:rPr>
              <a:t>SNG</a:t>
            </a:r>
            <a:r>
              <a:rPr lang="en-US" sz="1800" dirty="0" smtClean="0">
                <a:latin typeface="Georgia"/>
                <a:cs typeface="Georgia"/>
              </a:rPr>
              <a:t>, </a:t>
            </a:r>
            <a:r>
              <a:rPr lang="en-US" sz="1800" dirty="0" err="1" smtClean="0">
                <a:latin typeface="Georgia"/>
                <a:cs typeface="Georgia"/>
              </a:rPr>
              <a:t>DfoF</a:t>
            </a:r>
            <a:r>
              <a:rPr lang="en-US" sz="1800" dirty="0" smtClean="0">
                <a:latin typeface="Georgia"/>
                <a:cs typeface="Georgia"/>
              </a:rPr>
              <a:t>, 350.org, Fossil Free, Responsible Endowments Coalition</a:t>
            </a:r>
            <a:endParaRPr lang="en" sz="1800" dirty="0">
              <a:latin typeface="Georgia"/>
              <a:cs typeface="Georgia"/>
            </a:endParaRPr>
          </a:p>
          <a:p>
            <a:endParaRPr lang="en" sz="1800" dirty="0">
              <a:latin typeface="Georgia"/>
              <a:cs typeface="Georgia"/>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
        <p:cNvGrpSpPr/>
        <p:nvPr/>
      </p:nvGrpSpPr>
      <p:grpSpPr>
        <a:xfrm>
          <a:off x="0" y="0"/>
          <a:ext cx="0" cy="0"/>
          <a:chOff x="0" y="0"/>
          <a:chExt cx="0" cy="0"/>
        </a:xfrm>
      </p:grpSpPr>
      <p:sp>
        <p:nvSpPr>
          <p:cNvPr id="47" name="Shape 47"/>
          <p:cNvSpPr/>
          <p:nvPr/>
        </p:nvSpPr>
        <p:spPr>
          <a:xfrm>
            <a:off x="0" y="0"/>
            <a:ext cx="4638230" cy="3384342"/>
          </a:xfrm>
          <a:prstGeom prst="rect">
            <a:avLst/>
          </a:prstGeom>
          <a:blipFill>
            <a:blip r:embed="rId3"/>
            <a:stretch>
              <a:fillRect/>
            </a:stretch>
          </a:blipFill>
          <a:ln>
            <a:noFill/>
          </a:ln>
        </p:spPr>
      </p:sp>
      <p:sp>
        <p:nvSpPr>
          <p:cNvPr id="48" name="Shape 48"/>
          <p:cNvSpPr/>
          <p:nvPr/>
        </p:nvSpPr>
        <p:spPr>
          <a:xfrm>
            <a:off x="4638230" y="-8025"/>
            <a:ext cx="4505770" cy="3400394"/>
          </a:xfrm>
          <a:prstGeom prst="rect">
            <a:avLst/>
          </a:prstGeom>
          <a:blipFill>
            <a:blip r:embed="rId4"/>
            <a:stretch>
              <a:fillRect/>
            </a:stretch>
          </a:blipFill>
          <a:ln>
            <a:noFill/>
          </a:ln>
        </p:spPr>
      </p:sp>
      <p:sp>
        <p:nvSpPr>
          <p:cNvPr id="49" name="Shape 49"/>
          <p:cNvSpPr/>
          <p:nvPr/>
        </p:nvSpPr>
        <p:spPr>
          <a:xfrm>
            <a:off x="21266" y="3432737"/>
            <a:ext cx="4640424" cy="3445924"/>
          </a:xfrm>
          <a:prstGeom prst="rect">
            <a:avLst/>
          </a:prstGeom>
          <a:blipFill>
            <a:blip r:embed="rId5"/>
            <a:stretch>
              <a:fillRect/>
            </a:stretch>
          </a:blipFill>
          <a:ln>
            <a:noFill/>
          </a:ln>
        </p:spPr>
      </p:sp>
      <p:sp>
        <p:nvSpPr>
          <p:cNvPr id="50" name="Shape 50"/>
          <p:cNvSpPr/>
          <p:nvPr/>
        </p:nvSpPr>
        <p:spPr>
          <a:xfrm>
            <a:off x="4675574" y="3426177"/>
            <a:ext cx="4486952" cy="3490134"/>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852000"/>
          </a:xfrm>
          <a:prstGeom prst="rect">
            <a:avLst/>
          </a:prstGeom>
        </p:spPr>
        <p:txBody>
          <a:bodyPr lIns="91425" tIns="91425" rIns="91425" bIns="91425" anchor="b" anchorCtr="0">
            <a:noAutofit/>
          </a:bodyPr>
          <a:lstStyle/>
          <a:p>
            <a:pPr algn="ctr">
              <a:buNone/>
            </a:pPr>
            <a:r>
              <a:rPr lang="en" dirty="0">
                <a:latin typeface="Georgia"/>
                <a:cs typeface="Georgia"/>
              </a:rPr>
              <a:t>Anthropogenic Climate Change</a:t>
            </a:r>
          </a:p>
        </p:txBody>
      </p:sp>
      <p:sp>
        <p:nvSpPr>
          <p:cNvPr id="57" name="Shape 57"/>
          <p:cNvSpPr/>
          <p:nvPr/>
        </p:nvSpPr>
        <p:spPr>
          <a:xfrm>
            <a:off x="958001" y="1320869"/>
            <a:ext cx="7227997" cy="5272130"/>
          </a:xfrm>
          <a:prstGeom prst="rect">
            <a:avLst/>
          </a:prstGeom>
          <a:blipFill>
            <a:blip r:embed="rId3"/>
            <a:stretch>
              <a:fillRect/>
            </a:stretch>
          </a:blipFill>
        </p:spPr>
      </p:sp>
      <p:sp>
        <p:nvSpPr>
          <p:cNvPr id="58" name="Shape 58"/>
          <p:cNvSpPr txBox="1"/>
          <p:nvPr/>
        </p:nvSpPr>
        <p:spPr>
          <a:xfrm>
            <a:off x="8510750" y="6396933"/>
            <a:ext cx="911999" cy="323099"/>
          </a:xfrm>
          <a:prstGeom prst="rect">
            <a:avLst/>
          </a:prstGeom>
          <a:noFill/>
        </p:spPr>
        <p:txBody>
          <a:bodyPr lIns="91425" tIns="91425" rIns="91425" bIns="91425" anchor="t" anchorCtr="0">
            <a:noAutofit/>
          </a:bodyPr>
          <a:lstStyle/>
          <a:p>
            <a:pPr lvl="0" rtl="0">
              <a:buNone/>
            </a:pPr>
            <a:r>
              <a:rPr lang="en"/>
              <a:t>NASA</a:t>
            </a:r>
          </a:p>
          <a:p>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p:nvPr/>
        </p:nvSpPr>
        <p:spPr>
          <a:xfrm>
            <a:off x="0" y="0"/>
            <a:ext cx="9143999" cy="6640618"/>
          </a:xfrm>
          <a:prstGeom prst="rect">
            <a:avLst/>
          </a:prstGeom>
          <a:blipFill>
            <a:blip r:embed="rId3"/>
            <a:stretch>
              <a:fillRect/>
            </a:stretch>
          </a:blipFill>
          <a:ln>
            <a:noFill/>
          </a:ln>
        </p:spPr>
      </p:sp>
      <p:sp>
        <p:nvSpPr>
          <p:cNvPr id="64" name="Shape 64"/>
          <p:cNvSpPr txBox="1"/>
          <p:nvPr/>
        </p:nvSpPr>
        <p:spPr>
          <a:xfrm>
            <a:off x="5838825" y="6539144"/>
            <a:ext cx="3617400" cy="226200"/>
          </a:xfrm>
          <a:prstGeom prst="rect">
            <a:avLst/>
          </a:prstGeom>
          <a:noFill/>
        </p:spPr>
        <p:txBody>
          <a:bodyPr lIns="91425" tIns="91425" rIns="91425" bIns="91425" anchor="t" anchorCtr="0">
            <a:noAutofit/>
          </a:bodyPr>
          <a:lstStyle/>
          <a:p>
            <a:pPr>
              <a:buNone/>
            </a:pPr>
            <a:r>
              <a:rPr lang="en"/>
              <a:t>data from the Carbon Tracker Institute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338773" y="274637"/>
            <a:ext cx="6608053" cy="1143000"/>
          </a:xfrm>
          <a:prstGeom prst="rect">
            <a:avLst/>
          </a:prstGeom>
        </p:spPr>
        <p:txBody>
          <a:bodyPr lIns="91425" tIns="91425" rIns="91425" bIns="91425" anchor="b" anchorCtr="0">
            <a:noAutofit/>
          </a:bodyPr>
          <a:lstStyle/>
          <a:p>
            <a:pPr>
              <a:buNone/>
            </a:pPr>
            <a:r>
              <a:rPr lang="en" dirty="0">
                <a:latin typeface="Georgia"/>
                <a:cs typeface="Georgia"/>
              </a:rPr>
              <a:t>"Carbon Bubble" Drives Unsustainable Valuations</a:t>
            </a:r>
          </a:p>
        </p:txBody>
      </p:sp>
      <p:sp>
        <p:nvSpPr>
          <p:cNvPr id="70" name="Shape 70"/>
          <p:cNvSpPr/>
          <p:nvPr/>
        </p:nvSpPr>
        <p:spPr>
          <a:xfrm>
            <a:off x="1752600" y="1473497"/>
            <a:ext cx="5536319" cy="5100652"/>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424593" y="274637"/>
            <a:ext cx="6354873" cy="1143000"/>
          </a:xfrm>
          <a:prstGeom prst="rect">
            <a:avLst/>
          </a:prstGeom>
        </p:spPr>
        <p:txBody>
          <a:bodyPr lIns="91425" tIns="91425" rIns="91425" bIns="91425" anchor="b" anchorCtr="0">
            <a:noAutofit/>
          </a:bodyPr>
          <a:lstStyle/>
          <a:p>
            <a:pPr lvl="0"/>
            <a:r>
              <a:rPr lang="en" dirty="0">
                <a:latin typeface="Georgia"/>
                <a:cs typeface="Georgia"/>
              </a:rPr>
              <a:t>"Carbon Bubble" Drives Unsustainable Valuations</a:t>
            </a:r>
            <a:endParaRPr lang="en" dirty="0"/>
          </a:p>
        </p:txBody>
      </p:sp>
      <p:sp>
        <p:nvSpPr>
          <p:cNvPr id="76" name="Shape 76"/>
          <p:cNvSpPr/>
          <p:nvPr/>
        </p:nvSpPr>
        <p:spPr>
          <a:xfrm>
            <a:off x="1752600" y="1473497"/>
            <a:ext cx="5536319" cy="5100652"/>
          </a:xfrm>
          <a:prstGeom prst="rect">
            <a:avLst/>
          </a:prstGeom>
          <a:blipFill>
            <a:blip r:embed="rId3"/>
            <a:stretch>
              <a:fillRect/>
            </a:stretch>
          </a:blipFill>
          <a:ln>
            <a:noFill/>
          </a:ln>
        </p:spPr>
      </p:sp>
      <p:sp>
        <p:nvSpPr>
          <p:cNvPr id="77" name="Shape 77"/>
          <p:cNvSpPr/>
          <p:nvPr/>
        </p:nvSpPr>
        <p:spPr>
          <a:xfrm>
            <a:off x="1293195" y="1252082"/>
            <a:ext cx="6486271" cy="5322067"/>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3" name="Shape 83"/>
          <p:cNvSpPr txBox="1">
            <a:spLocks noGrp="1"/>
          </p:cNvSpPr>
          <p:nvPr>
            <p:ph type="body" idx="1"/>
          </p:nvPr>
        </p:nvSpPr>
        <p:spPr>
          <a:xfrm>
            <a:off x="457200" y="1612625"/>
            <a:ext cx="8229600" cy="4967700"/>
          </a:xfrm>
          <a:prstGeom prst="rect">
            <a:avLst/>
          </a:prstGeom>
        </p:spPr>
        <p:txBody>
          <a:bodyPr lIns="91425" tIns="91425" rIns="91425" bIns="91425" anchor="t" anchorCtr="0">
            <a:noAutofit/>
          </a:bodyPr>
          <a:lstStyle/>
          <a:p>
            <a:pPr lvl="0" rtl="0">
              <a:buNone/>
            </a:pPr>
            <a:r>
              <a:rPr lang="en" dirty="0">
                <a:latin typeface="Georgia"/>
                <a:cs typeface="Georgia"/>
              </a:rPr>
              <a:t>Government legislation</a:t>
            </a:r>
          </a:p>
          <a:p>
            <a:pPr lvl="0" rtl="0">
              <a:buNone/>
            </a:pPr>
            <a:r>
              <a:rPr lang="en" dirty="0" smtClean="0">
                <a:latin typeface="Georgia"/>
                <a:cs typeface="Georgia"/>
              </a:rPr>
              <a:t>Environmental </a:t>
            </a:r>
            <a:r>
              <a:rPr lang="en" dirty="0">
                <a:latin typeface="Georgia"/>
                <a:cs typeface="Georgia"/>
              </a:rPr>
              <a:t>risks</a:t>
            </a:r>
          </a:p>
          <a:p>
            <a:pPr marL="914400" lvl="1" indent="-381000" rtl="0">
              <a:spcBef>
                <a:spcPts val="480"/>
              </a:spcBef>
              <a:buClr>
                <a:schemeClr val="dk1"/>
              </a:buClr>
              <a:buSzPct val="80000"/>
              <a:buFont typeface="Courier New"/>
              <a:buChar char="o"/>
            </a:pPr>
            <a:r>
              <a:rPr lang="en" dirty="0">
                <a:latin typeface="Georgia"/>
                <a:cs typeface="Georgia"/>
              </a:rPr>
              <a:t>Production </a:t>
            </a:r>
            <a:r>
              <a:rPr lang="en-US" dirty="0" smtClean="0">
                <a:latin typeface="Georgia"/>
                <a:cs typeface="Georgia"/>
              </a:rPr>
              <a:t>d</a:t>
            </a:r>
            <a:r>
              <a:rPr lang="en" dirty="0" smtClean="0">
                <a:latin typeface="Georgia"/>
                <a:cs typeface="Georgia"/>
              </a:rPr>
              <a:t>isasters </a:t>
            </a:r>
            <a:endParaRPr lang="en" dirty="0">
              <a:latin typeface="Georgia"/>
              <a:cs typeface="Georgia"/>
            </a:endParaRPr>
          </a:p>
          <a:p>
            <a:endParaRPr lang="en" dirty="0">
              <a:latin typeface="Georgia"/>
              <a:cs typeface="Georgia"/>
            </a:endParaRPr>
          </a:p>
          <a:p>
            <a:endParaRPr lang="en" dirty="0">
              <a:latin typeface="Georgia"/>
              <a:cs typeface="Georgia"/>
            </a:endParaRPr>
          </a:p>
          <a:p>
            <a:endParaRPr lang="en" dirty="0">
              <a:latin typeface="Georgia"/>
              <a:cs typeface="Georgia"/>
            </a:endParaRPr>
          </a:p>
          <a:p>
            <a:endParaRPr lang="en" dirty="0">
              <a:latin typeface="Georgia"/>
              <a:cs typeface="Georgia"/>
            </a:endParaRPr>
          </a:p>
          <a:p>
            <a:endParaRPr lang="en" dirty="0">
              <a:latin typeface="Georgia"/>
              <a:cs typeface="Georgia"/>
            </a:endParaRPr>
          </a:p>
          <a:p>
            <a:pPr marL="914400" lvl="1" indent="-381000" rtl="0">
              <a:spcBef>
                <a:spcPts val="480"/>
              </a:spcBef>
              <a:buClr>
                <a:schemeClr val="dk1"/>
              </a:buClr>
              <a:buSzPct val="80000"/>
              <a:buFont typeface="Courier New"/>
              <a:buChar char="o"/>
            </a:pPr>
            <a:r>
              <a:rPr lang="en" dirty="0">
                <a:latin typeface="Georgia"/>
                <a:cs typeface="Georgia"/>
              </a:rPr>
              <a:t>Calvert "Physical Risks from Climate Change"	</a:t>
            </a:r>
          </a:p>
          <a:p>
            <a:endParaRPr lang="en" dirty="0">
              <a:latin typeface="Georgia"/>
              <a:cs typeface="Georgia"/>
            </a:endParaRPr>
          </a:p>
        </p:txBody>
      </p:sp>
      <p:sp>
        <p:nvSpPr>
          <p:cNvPr id="84" name="Shape 84"/>
          <p:cNvSpPr/>
          <p:nvPr/>
        </p:nvSpPr>
        <p:spPr>
          <a:xfrm>
            <a:off x="1081317" y="3363574"/>
            <a:ext cx="7071475" cy="2182000"/>
          </a:xfrm>
          <a:prstGeom prst="rect">
            <a:avLst/>
          </a:prstGeom>
          <a:blipFill>
            <a:blip r:embed="rId3"/>
            <a:stretch>
              <a:fillRect/>
            </a:stretch>
          </a:blipFill>
          <a:ln>
            <a:noFill/>
          </a:ln>
        </p:spPr>
      </p:sp>
      <p:sp>
        <p:nvSpPr>
          <p:cNvPr id="85" name="Shape 85"/>
          <p:cNvSpPr txBox="1"/>
          <p:nvPr/>
        </p:nvSpPr>
        <p:spPr>
          <a:xfrm>
            <a:off x="5935784" y="5545574"/>
            <a:ext cx="2481599" cy="213599"/>
          </a:xfrm>
          <a:prstGeom prst="rect">
            <a:avLst/>
          </a:prstGeom>
          <a:noFill/>
        </p:spPr>
        <p:txBody>
          <a:bodyPr lIns="91425" tIns="91425" rIns="91425" bIns="91425" anchor="t" anchorCtr="0">
            <a:noAutofit/>
          </a:bodyPr>
          <a:lstStyle/>
          <a:p>
            <a:pPr algn="r">
              <a:buNone/>
            </a:pPr>
            <a:r>
              <a:rPr lang="en" dirty="0"/>
              <a:t>Yahoo! Finance </a:t>
            </a:r>
          </a:p>
        </p:txBody>
      </p:sp>
      <p:sp>
        <p:nvSpPr>
          <p:cNvPr id="2" name="Title 1"/>
          <p:cNvSpPr>
            <a:spLocks noGrp="1"/>
          </p:cNvSpPr>
          <p:nvPr>
            <p:ph type="title"/>
          </p:nvPr>
        </p:nvSpPr>
        <p:spPr/>
        <p:txBody>
          <a:bodyPr/>
          <a:lstStyle/>
          <a:p>
            <a:pPr algn="ctr"/>
            <a:r>
              <a:rPr lang="en" dirty="0" smtClean="0">
                <a:latin typeface="Georgia"/>
                <a:cs typeface="Georgia"/>
              </a:rPr>
              <a:t>Long-</a:t>
            </a:r>
            <a:r>
              <a:rPr lang="en-US" dirty="0" smtClean="0">
                <a:latin typeface="Georgia"/>
                <a:cs typeface="Georgia"/>
              </a:rPr>
              <a:t>t</a:t>
            </a:r>
            <a:r>
              <a:rPr lang="en" dirty="0" smtClean="0">
                <a:latin typeface="Georgia"/>
                <a:cs typeface="Georgia"/>
              </a:rPr>
              <a:t>erm </a:t>
            </a:r>
            <a:r>
              <a:rPr lang="en" dirty="0">
                <a:latin typeface="Georgia"/>
                <a:cs typeface="Georgia"/>
              </a:rPr>
              <a:t>risks associated with</a:t>
            </a:r>
            <a:r>
              <a:rPr lang="en-US" dirty="0">
                <a:latin typeface="Georgia"/>
                <a:cs typeface="Georgia"/>
              </a:rPr>
              <a:t> </a:t>
            </a:r>
            <a:r>
              <a:rPr lang="en" dirty="0">
                <a:latin typeface="Georgia"/>
                <a:cs typeface="Georgia"/>
              </a:rPr>
              <a:t>the Fossil Fuel industry</a:t>
            </a:r>
            <a:endParaRPr lang="en-US" dirty="0">
              <a:latin typeface="Georgia"/>
              <a:cs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10465</Words>
  <Application>Microsoft Macintosh PowerPoint</Application>
  <PresentationFormat>On-screen Show (4:3)</PresentationFormat>
  <Paragraphs>606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
      <vt:lpstr> Divestment at Middlebury</vt:lpstr>
      <vt:lpstr>Agenda:</vt:lpstr>
      <vt:lpstr>   Who We Are and Who We Represent</vt:lpstr>
      <vt:lpstr>PowerPoint Presentation</vt:lpstr>
      <vt:lpstr>Anthropogenic Climate Change</vt:lpstr>
      <vt:lpstr>PowerPoint Presentation</vt:lpstr>
      <vt:lpstr>"Carbon Bubble" Drives Unsustainable Valuations</vt:lpstr>
      <vt:lpstr>"Carbon Bubble" Drives Unsustainable Valuations</vt:lpstr>
      <vt:lpstr>Long-term risks associated with the Fossil Fuel industry</vt:lpstr>
      <vt:lpstr>Long-term risks associated with Weapons Manufacturers</vt:lpstr>
      <vt:lpstr>Financial Impacts of Divestment</vt:lpstr>
      <vt:lpstr>Financial Impacts of Divestment</vt:lpstr>
      <vt:lpstr>Financial Impacts of Divestment</vt:lpstr>
      <vt:lpstr>
 Middlebury's Endowment</vt:lpstr>
      <vt:lpstr>Legality of Divestment</vt:lpstr>
      <vt:lpstr>Middlebury's Divestment from  South Africa</vt:lpstr>
      <vt:lpstr>Fiduciary Responsibility</vt:lpstr>
      <vt:lpstr> Environmental and Social Leadership</vt:lpstr>
      <vt:lpstr>PowerPoint Presentation</vt:lpstr>
      <vt:lpstr>PowerPoint Presentation</vt:lpstr>
      <vt:lpstr>PowerPoint Presentation</vt:lpstr>
      <vt:lpstr>Middlebury: an environmental and social leader</vt:lpstr>
      <vt:lpstr>Why Divestment?</vt:lpstr>
      <vt:lpstr>Divestment: a Social and Political Tool</vt:lpstr>
      <vt:lpstr>Impacts of Divestment </vt:lpstr>
      <vt:lpstr>PowerPoint Presentation</vt:lpstr>
      <vt:lpstr>Next Steps</vt:lpstr>
      <vt:lpstr>1. Choose a Strategy</vt:lpstr>
      <vt:lpstr>2. Make a Public Commitment</vt:lpstr>
      <vt:lpstr>2. Make a Public Commitment</vt:lpstr>
      <vt:lpstr>3. Launch media and outreach</vt:lpstr>
      <vt:lpstr>4. Announce fulfilled divestment in 2016</vt:lpstr>
      <vt:lpstr>5. Continue to pursue a responsible endowment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Divestment at Middlebury</dc:title>
  <cp:lastModifiedBy>Laura Berry</cp:lastModifiedBy>
  <cp:revision>27</cp:revision>
  <dcterms:modified xsi:type="dcterms:W3CDTF">2013-02-16T05:08:08Z</dcterms:modified>
</cp:coreProperties>
</file>