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256" r:id="rId2"/>
    <p:sldId id="274" r:id="rId3"/>
    <p:sldId id="272" r:id="rId4"/>
    <p:sldId id="265" r:id="rId5"/>
    <p:sldId id="264" r:id="rId6"/>
    <p:sldId id="266" r:id="rId7"/>
    <p:sldId id="262" r:id="rId8"/>
    <p:sldId id="271" r:id="rId9"/>
    <p:sldId id="27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713"/>
  </p:normalViewPr>
  <p:slideViewPr>
    <p:cSldViewPr snapToGrid="0" snapToObjects="1">
      <p:cViewPr varScale="1">
        <p:scale>
          <a:sx n="90" d="100"/>
          <a:sy n="90" d="100"/>
        </p:scale>
        <p:origin x="232" y="7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37E94-FD6D-D240-BF8A-9856AB3C6C59}" type="datetimeFigureOut">
              <a:rPr lang="en-US" smtClean="0"/>
              <a:t>11/5/19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F0C0FE-AE2D-3841-B757-DB34D85EB22F}" type="slidenum">
              <a:rPr lang="en-US" smtClean="0"/>
              <a:t>‹#›</a:t>
            </a:fld>
            <a:endParaRPr lang="en-US"/>
          </a:p>
        </p:txBody>
      </p:sp>
    </p:spTree>
    <p:extLst>
      <p:ext uri="{BB962C8B-B14F-4D97-AF65-F5344CB8AC3E}">
        <p14:creationId xmlns:p14="http://schemas.microsoft.com/office/powerpoint/2010/main" val="213667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 concentration of dictatorships</a:t>
            </a:r>
            <a:r>
              <a:rPr lang="en-US" baseline="0" dirty="0"/>
              <a:t> in Africa post independence made” African” and “dictator” redundant. The more abusive or eccentric the ruler, the more media attention he received. But benevolent dictators and democratic rulers have also been part of the political landscape in Africa.</a:t>
            </a:r>
          </a:p>
          <a:p>
            <a:endParaRPr lang="en-US" baseline="0" dirty="0"/>
          </a:p>
          <a:p>
            <a:r>
              <a:rPr lang="en-US" baseline="0" dirty="0"/>
              <a:t>What we label leaders and their governments is sometimes a matter of interpretation. [Story from D&amp;D] Take, for instance, Hugo Chavez.</a:t>
            </a:r>
            <a:endParaRPr lang="en-US" dirty="0"/>
          </a:p>
        </p:txBody>
      </p:sp>
      <p:sp>
        <p:nvSpPr>
          <p:cNvPr id="4" name="Slide Number Placeholder 3"/>
          <p:cNvSpPr>
            <a:spLocks noGrp="1"/>
          </p:cNvSpPr>
          <p:nvPr>
            <p:ph type="sldNum" sz="quarter" idx="10"/>
          </p:nvPr>
        </p:nvSpPr>
        <p:spPr/>
        <p:txBody>
          <a:bodyPr/>
          <a:lstStyle/>
          <a:p>
            <a:fld id="{360D961A-E81E-344D-8EC5-9D36902CC3BC}" type="slidenum">
              <a:rPr lang="en-US" smtClean="0"/>
              <a:t>4</a:t>
            </a:fld>
            <a:endParaRPr lang="en-US"/>
          </a:p>
        </p:txBody>
      </p:sp>
    </p:spTree>
    <p:extLst>
      <p:ext uri="{BB962C8B-B14F-4D97-AF65-F5344CB8AC3E}">
        <p14:creationId xmlns:p14="http://schemas.microsoft.com/office/powerpoint/2010/main" val="135905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9563ABFC-F73D-3B4E-8380-995D24E384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5B60B099-8BC2-4C48-8013-59D8FD0356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eaLnBrk="1" hangingPunct="1">
              <a:lnSpc>
                <a:spcPct val="150000"/>
              </a:lnSpc>
              <a:spcBef>
                <a:spcPct val="0"/>
              </a:spcBef>
            </a:pPr>
            <a:r>
              <a:rPr lang="ja-JP" altLang="en-US">
                <a:latin typeface="Verdana" panose="020B0604030504040204" pitchFamily="34" charset="0"/>
                <a:ea typeface="ＭＳ Ｐゴシック" panose="020B0600070205080204" pitchFamily="34" charset="-128"/>
              </a:rPr>
              <a:t>“</a:t>
            </a:r>
            <a:r>
              <a:rPr lang="en-US" altLang="ja-JP" i="1">
                <a:latin typeface="Verdana" panose="020B0604030504040204" pitchFamily="34" charset="0"/>
                <a:ea typeface="ＭＳ Ｐゴシック" panose="020B0600070205080204" pitchFamily="34" charset="-128"/>
              </a:rPr>
              <a:t>Distribution of governmental authority</a:t>
            </a:r>
            <a:r>
              <a:rPr lang="en-US" altLang="ja-JP">
                <a:latin typeface="Verdana" panose="020B0604030504040204" pitchFamily="34" charset="0"/>
                <a:ea typeface="ＭＳ Ｐゴシック" panose="020B0600070205080204" pitchFamily="34" charset="-128"/>
              </a:rPr>
              <a:t> is one of the oldest and most abiding problems of society. By our solutions to </a:t>
            </a:r>
            <a:r>
              <a:rPr lang="en-US" altLang="ja-JP" i="1">
                <a:latin typeface="Verdana" panose="020B0604030504040204" pitchFamily="34" charset="0"/>
                <a:ea typeface="ＭＳ Ｐゴシック" panose="020B0600070205080204" pitchFamily="34" charset="-128"/>
              </a:rPr>
              <a:t>this distributive problem</a:t>
            </a:r>
            <a:r>
              <a:rPr lang="en-US" altLang="ja-JP">
                <a:latin typeface="Verdana" panose="020B0604030504040204" pitchFamily="34" charset="0"/>
                <a:ea typeface="ＭＳ Ｐゴシック" panose="020B0600070205080204" pitchFamily="34" charset="-128"/>
              </a:rPr>
              <a:t> we determine whether the government will be stable or unstable; whether it will be a dictatorship… whether we shall have the </a:t>
            </a:r>
            <a:r>
              <a:rPr lang="en-US" altLang="ja-JP">
                <a:solidFill>
                  <a:srgbClr val="C00000"/>
                </a:solidFill>
                <a:latin typeface="Verdana" panose="020B0604030504040204" pitchFamily="34" charset="0"/>
                <a:ea typeface="ＭＳ Ｐゴシック" panose="020B0600070205080204" pitchFamily="34" charset="-128"/>
              </a:rPr>
              <a:t>rule of law</a:t>
            </a:r>
            <a:r>
              <a:rPr lang="en-US" altLang="ja-JP">
                <a:latin typeface="Verdana" panose="020B0604030504040204" pitchFamily="34" charset="0"/>
                <a:ea typeface="ＭＳ Ｐゴシック" panose="020B0600070205080204" pitchFamily="34" charset="-128"/>
              </a:rPr>
              <a:t>, the </a:t>
            </a:r>
            <a:r>
              <a:rPr lang="en-US" altLang="ja-JP">
                <a:solidFill>
                  <a:srgbClr val="C00000"/>
                </a:solidFill>
                <a:latin typeface="Verdana" panose="020B0604030504040204" pitchFamily="34" charset="0"/>
                <a:ea typeface="ＭＳ Ｐゴシック" panose="020B0600070205080204" pitchFamily="34" charset="-128"/>
              </a:rPr>
              <a:t>rule of men</a:t>
            </a:r>
            <a:r>
              <a:rPr lang="en-US" altLang="ja-JP">
                <a:latin typeface="Verdana" panose="020B0604030504040204" pitchFamily="34" charset="0"/>
                <a:ea typeface="ＭＳ Ｐゴシック" panose="020B0600070205080204" pitchFamily="34" charset="-128"/>
              </a:rPr>
              <a:t>, or the </a:t>
            </a:r>
            <a:r>
              <a:rPr lang="en-US" altLang="ja-JP">
                <a:solidFill>
                  <a:srgbClr val="C00000"/>
                </a:solidFill>
                <a:latin typeface="Verdana" panose="020B0604030504040204" pitchFamily="34" charset="0"/>
                <a:ea typeface="ＭＳ Ｐゴシック" panose="020B0600070205080204" pitchFamily="34" charset="-128"/>
              </a:rPr>
              <a:t>rule of men under law</a:t>
            </a:r>
            <a:r>
              <a:rPr lang="en-US" altLang="ja-JP">
                <a:latin typeface="Verdana" panose="020B0604030504040204" pitchFamily="34" charset="0"/>
                <a:ea typeface="ＭＳ Ｐゴシック" panose="020B0600070205080204" pitchFamily="34" charset="-128"/>
              </a:rPr>
              <a:t>.</a:t>
            </a:r>
            <a:r>
              <a:rPr lang="ja-JP" altLang="en-US">
                <a:latin typeface="Verdana" panose="020B0604030504040204" pitchFamily="34" charset="0"/>
                <a:ea typeface="ＭＳ Ｐゴシック" panose="020B0600070205080204" pitchFamily="34" charset="-128"/>
              </a:rPr>
              <a:t>”</a:t>
            </a:r>
            <a:endParaRPr lang="en-US" altLang="ja-JP">
              <a:latin typeface="Verdana" panose="020B0604030504040204" pitchFamily="34" charset="0"/>
              <a:ea typeface="ＭＳ Ｐゴシック" panose="020B0600070205080204" pitchFamily="34" charset="-128"/>
            </a:endParaRPr>
          </a:p>
          <a:p>
            <a:pPr marL="342900" indent="-342900" algn="r" eaLnBrk="1" hangingPunct="1">
              <a:spcBef>
                <a:spcPct val="0"/>
              </a:spcBef>
            </a:pPr>
            <a:r>
              <a:rPr lang="en-US" altLang="en-US" sz="900">
                <a:latin typeface="Verdana" panose="020B0604030504040204" pitchFamily="34" charset="0"/>
                <a:ea typeface="ＭＳ Ｐゴシック" panose="020B0600070205080204" pitchFamily="34" charset="-128"/>
              </a:rPr>
              <a:t>James Fessler. 1949. </a:t>
            </a:r>
            <a:r>
              <a:rPr lang="en-US" altLang="en-US" sz="900" i="1">
                <a:latin typeface="Verdana" panose="020B0604030504040204" pitchFamily="34" charset="0"/>
                <a:ea typeface="ＭＳ Ｐゴシック" panose="020B0600070205080204" pitchFamily="34" charset="-128"/>
              </a:rPr>
              <a:t>Area and Administration</a:t>
            </a:r>
            <a:r>
              <a:rPr lang="en-US" altLang="en-US" sz="900">
                <a:latin typeface="Verdana" panose="020B0604030504040204" pitchFamily="34" charset="0"/>
                <a:ea typeface="ＭＳ Ｐゴシック" panose="020B0600070205080204" pitchFamily="34" charset="-128"/>
              </a:rPr>
              <a:t>. Birmingham: Univ. of Alabama Press, p. 1.</a:t>
            </a:r>
            <a:endParaRPr lang="en-US" altLang="en-US" sz="900" b="1">
              <a:latin typeface="Verdana" panose="020B0604030504040204" pitchFamily="34" charset="0"/>
              <a:ea typeface="ＭＳ Ｐゴシック" panose="020B0600070205080204" pitchFamily="34" charset="-128"/>
            </a:endParaRPr>
          </a:p>
          <a:p>
            <a:pPr marL="342900" indent="-342900"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80DC700F-FC1B-0848-9EAA-F86900192F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C4F87E1-A2C7-8E42-BA47-49C2E2E286FB}" type="slidenum">
              <a:rPr lang="en-US" altLang="en-US" smtClean="0"/>
              <a:pPr/>
              <a:t>8</a:t>
            </a:fld>
            <a:endParaRPr lang="en-US" altLang="en-US"/>
          </a:p>
        </p:txBody>
      </p:sp>
    </p:spTree>
    <p:extLst>
      <p:ext uri="{BB962C8B-B14F-4D97-AF65-F5344CB8AC3E}">
        <p14:creationId xmlns:p14="http://schemas.microsoft.com/office/powerpoint/2010/main" val="2975235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CAFEE03-9B9E-D34A-BDBA-E94A6D2CA6B7}"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9130349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FEE03-9B9E-D34A-BDBA-E94A6D2CA6B7}"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317717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FEE03-9B9E-D34A-BDBA-E94A6D2CA6B7}"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137006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CAFEE03-9B9E-D34A-BDBA-E94A6D2CA6B7}"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3416418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FEE03-9B9E-D34A-BDBA-E94A6D2CA6B7}" type="datetimeFigureOut">
              <a:rPr lang="en-US" smtClean="0"/>
              <a:t>11/5/19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2794584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CAFEE03-9B9E-D34A-BDBA-E94A6D2CA6B7}"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1590093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CAFEE03-9B9E-D34A-BDBA-E94A6D2CA6B7}" type="datetimeFigureOut">
              <a:rPr lang="en-US" smtClean="0"/>
              <a:t>11/5/19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155217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CAFEE03-9B9E-D34A-BDBA-E94A6D2CA6B7}" type="datetimeFigureOut">
              <a:rPr lang="en-US" smtClean="0"/>
              <a:t>11/5/19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3855870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FEE03-9B9E-D34A-BDBA-E94A6D2CA6B7}" type="datetimeFigureOut">
              <a:rPr lang="en-US" smtClean="0"/>
              <a:t>11/5/19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3070443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AFEE03-9B9E-D34A-BDBA-E94A6D2CA6B7}"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218735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AFEE03-9B9E-D34A-BDBA-E94A6D2CA6B7}" type="datetimeFigureOut">
              <a:rPr lang="en-US" smtClean="0"/>
              <a:t>11/5/19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B3CA59-FCC8-344E-A273-1D2F49124495}" type="slidenum">
              <a:rPr lang="en-US" smtClean="0"/>
              <a:t>‹#›</a:t>
            </a:fld>
            <a:endParaRPr lang="en-US"/>
          </a:p>
        </p:txBody>
      </p:sp>
    </p:spTree>
    <p:extLst>
      <p:ext uri="{BB962C8B-B14F-4D97-AF65-F5344CB8AC3E}">
        <p14:creationId xmlns:p14="http://schemas.microsoft.com/office/powerpoint/2010/main" val="16655219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FEE03-9B9E-D34A-BDBA-E94A6D2CA6B7}" type="datetimeFigureOut">
              <a:rPr lang="en-US" smtClean="0"/>
              <a:t>11/5/19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B3CA59-FCC8-344E-A273-1D2F49124495}" type="slidenum">
              <a:rPr lang="en-US" smtClean="0"/>
              <a:t>‹#›</a:t>
            </a:fld>
            <a:endParaRPr lang="en-US"/>
          </a:p>
        </p:txBody>
      </p:sp>
    </p:spTree>
    <p:extLst>
      <p:ext uri="{BB962C8B-B14F-4D97-AF65-F5344CB8AC3E}">
        <p14:creationId xmlns:p14="http://schemas.microsoft.com/office/powerpoint/2010/main" val="7850341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4" descr="Kingdoms and Empires of Africa">
            <a:extLst>
              <a:ext uri="{FF2B5EF4-FFF2-40B4-BE49-F238E27FC236}">
                <a16:creationId xmlns:a16="http://schemas.microsoft.com/office/drawing/2014/main" id="{1373FA32-EA30-5147-8F11-72D1392B8C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2" y="682625"/>
            <a:ext cx="7343775" cy="549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509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10F1C2AA-BD43-6F42-BF13-2D242DF21257}"/>
              </a:ext>
            </a:extLst>
          </p:cNvPr>
          <p:cNvPicPr>
            <a:picLocks noChangeAspect="1"/>
          </p:cNvPicPr>
          <p:nvPr/>
        </p:nvPicPr>
        <p:blipFill rotWithShape="1">
          <a:blip r:embed="rId2"/>
          <a:srcRect t="7998" r="-1" b="13192"/>
          <a:stretch/>
        </p:blipFill>
        <p:spPr>
          <a:xfrm>
            <a:off x="20" y="10"/>
            <a:ext cx="12191980" cy="6857990"/>
          </a:xfrm>
          <a:prstGeom prst="rect">
            <a:avLst/>
          </a:prstGeom>
        </p:spPr>
      </p:pic>
    </p:spTree>
    <p:extLst>
      <p:ext uri="{BB962C8B-B14F-4D97-AF65-F5344CB8AC3E}">
        <p14:creationId xmlns:p14="http://schemas.microsoft.com/office/powerpoint/2010/main" val="227460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 name="Picture 2" descr="A close up of a map&#10;&#10;Description automatically generated">
            <a:extLst>
              <a:ext uri="{FF2B5EF4-FFF2-40B4-BE49-F238E27FC236}">
                <a16:creationId xmlns:a16="http://schemas.microsoft.com/office/drawing/2014/main" id="{F718DC64-830E-CB4F-B328-40FC8691D421}"/>
              </a:ext>
            </a:extLst>
          </p:cNvPr>
          <p:cNvPicPr>
            <a:picLocks noChangeAspect="1"/>
          </p:cNvPicPr>
          <p:nvPr/>
        </p:nvPicPr>
        <p:blipFill>
          <a:blip r:embed="rId2"/>
          <a:stretch>
            <a:fillRect/>
          </a:stretch>
        </p:blipFill>
        <p:spPr>
          <a:xfrm>
            <a:off x="2747422" y="143403"/>
            <a:ext cx="7139527" cy="6657610"/>
          </a:xfrm>
          <a:prstGeom prst="rect">
            <a:avLst/>
          </a:prstGeom>
        </p:spPr>
      </p:pic>
    </p:spTree>
    <p:extLst>
      <p:ext uri="{BB962C8B-B14F-4D97-AF65-F5344CB8AC3E}">
        <p14:creationId xmlns:p14="http://schemas.microsoft.com/office/powerpoint/2010/main" val="1170965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30721" name="Picture 4" descr="felix_houphouet_boig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600" y="3704733"/>
            <a:ext cx="1340839" cy="16090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2" name="Picture 5" descr="tsiran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716" y="1435165"/>
            <a:ext cx="1448663" cy="19197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6" descr="Kneeling-Before-Idi-Amin-Kampala-Uganda-October-2-197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5220" y="2578922"/>
            <a:ext cx="2055973" cy="1620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sengho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0600" y="133350"/>
            <a:ext cx="13716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9" descr="diouf2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2019301"/>
            <a:ext cx="1295400" cy="178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0" descr="abdoulayewade-2-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48688" y="3887789"/>
            <a:ext cx="1765300" cy="1220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1" descr="250px-Charlestaylo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12681" y="228412"/>
            <a:ext cx="1090613" cy="1099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7" descr="757-22-Mobutu"/>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1" y="2704604"/>
            <a:ext cx="1515249" cy="13716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9" descr="PH200604170027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0219" y="4399234"/>
            <a:ext cx="1613007" cy="104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1" descr="Robert Mugabe.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98422" y="1084034"/>
            <a:ext cx="1140310" cy="14652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349" name="Picture 13" descr="http://www.aljazeera.com/mritems/Images/2012/3/26/201232675210226734_2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48688" y="5364163"/>
            <a:ext cx="1795462" cy="118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14"/>
          <a:stretch>
            <a:fillRect/>
          </a:stretch>
        </p:blipFill>
        <p:spPr>
          <a:xfrm>
            <a:off x="5183779" y="180483"/>
            <a:ext cx="1389691" cy="901314"/>
          </a:xfrm>
          <a:prstGeom prst="rect">
            <a:avLst/>
          </a:prstGeom>
        </p:spPr>
      </p:pic>
      <p:pic>
        <p:nvPicPr>
          <p:cNvPr id="3" name="Picture 2"/>
          <p:cNvPicPr>
            <a:picLocks noChangeAspect="1"/>
          </p:cNvPicPr>
          <p:nvPr/>
        </p:nvPicPr>
        <p:blipFill>
          <a:blip r:embed="rId15"/>
          <a:stretch>
            <a:fillRect/>
          </a:stretch>
        </p:blipFill>
        <p:spPr>
          <a:xfrm>
            <a:off x="3979523" y="1416224"/>
            <a:ext cx="1883442" cy="1085181"/>
          </a:xfrm>
          <a:prstGeom prst="rect">
            <a:avLst/>
          </a:prstGeom>
        </p:spPr>
      </p:pic>
      <p:pic>
        <p:nvPicPr>
          <p:cNvPr id="12" name="Picture 11"/>
          <p:cNvPicPr>
            <a:picLocks noChangeAspect="1"/>
          </p:cNvPicPr>
          <p:nvPr/>
        </p:nvPicPr>
        <p:blipFill>
          <a:blip r:embed="rId16"/>
          <a:stretch>
            <a:fillRect/>
          </a:stretch>
        </p:blipFill>
        <p:spPr>
          <a:xfrm>
            <a:off x="5096649" y="5650867"/>
            <a:ext cx="1874628" cy="1071216"/>
          </a:xfrm>
          <a:prstGeom prst="rect">
            <a:avLst/>
          </a:prstGeom>
        </p:spPr>
      </p:pic>
      <p:pic>
        <p:nvPicPr>
          <p:cNvPr id="15" name="Picture 14"/>
          <p:cNvPicPr>
            <a:picLocks noChangeAspect="1"/>
          </p:cNvPicPr>
          <p:nvPr/>
        </p:nvPicPr>
        <p:blipFill>
          <a:blip r:embed="rId17"/>
          <a:stretch>
            <a:fillRect/>
          </a:stretch>
        </p:blipFill>
        <p:spPr>
          <a:xfrm>
            <a:off x="3715963" y="4199056"/>
            <a:ext cx="1060680" cy="1591020"/>
          </a:xfrm>
          <a:prstGeom prst="rect">
            <a:avLst/>
          </a:prstGeom>
        </p:spPr>
      </p:pic>
      <p:pic>
        <p:nvPicPr>
          <p:cNvPr id="16" name="Picture 15"/>
          <p:cNvPicPr>
            <a:picLocks noChangeAspect="1"/>
          </p:cNvPicPr>
          <p:nvPr/>
        </p:nvPicPr>
        <p:blipFill>
          <a:blip r:embed="rId18"/>
          <a:stretch>
            <a:fillRect/>
          </a:stretch>
        </p:blipFill>
        <p:spPr>
          <a:xfrm>
            <a:off x="2792733" y="536360"/>
            <a:ext cx="1137384" cy="1759726"/>
          </a:xfrm>
          <a:prstGeom prst="rect">
            <a:avLst/>
          </a:prstGeom>
        </p:spPr>
      </p:pic>
      <p:pic>
        <p:nvPicPr>
          <p:cNvPr id="17" name="Picture 16"/>
          <p:cNvPicPr>
            <a:picLocks noChangeAspect="1"/>
          </p:cNvPicPr>
          <p:nvPr/>
        </p:nvPicPr>
        <p:blipFill>
          <a:blip r:embed="rId19"/>
          <a:stretch>
            <a:fillRect/>
          </a:stretch>
        </p:blipFill>
        <p:spPr>
          <a:xfrm>
            <a:off x="3267554" y="5846550"/>
            <a:ext cx="1652665" cy="929624"/>
          </a:xfrm>
          <a:prstGeom prst="rect">
            <a:avLst/>
          </a:prstGeom>
        </p:spPr>
      </p:pic>
    </p:spTree>
    <p:extLst>
      <p:ext uri="{BB962C8B-B14F-4D97-AF65-F5344CB8AC3E}">
        <p14:creationId xmlns:p14="http://schemas.microsoft.com/office/powerpoint/2010/main" val="385603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500"/>
                                        <p:tgtEl>
                                          <p:spTgt spid="30722"/>
                                        </p:tgtEl>
                                      </p:cBhvr>
                                    </p:animEffect>
                                  </p:childTnLst>
                                </p:cTn>
                              </p:par>
                              <p:par>
                                <p:cTn id="8" presetID="10" presetClass="entr" presetSubtype="0" fill="hold" nodeType="withEffect">
                                  <p:stCondLst>
                                    <p:cond delay="0"/>
                                  </p:stCondLst>
                                  <p:childTnLst>
                                    <p:set>
                                      <p:cBhvr>
                                        <p:cTn id="9" dur="1" fill="hold">
                                          <p:stCondLst>
                                            <p:cond delay="0"/>
                                          </p:stCondLst>
                                        </p:cTn>
                                        <p:tgtEl>
                                          <p:spTgt spid="30721"/>
                                        </p:tgtEl>
                                        <p:attrNameLst>
                                          <p:attrName>style.visibility</p:attrName>
                                        </p:attrNameLst>
                                      </p:cBhvr>
                                      <p:to>
                                        <p:strVal val="visible"/>
                                      </p:to>
                                    </p:set>
                                    <p:animEffect transition="in" filter="fade">
                                      <p:cBhvr>
                                        <p:cTn id="10" dur="500"/>
                                        <p:tgtEl>
                                          <p:spTgt spid="307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14349"/>
                                        </p:tgtEl>
                                        <p:attrNameLst>
                                          <p:attrName>style.visibility</p:attrName>
                                        </p:attrNameLst>
                                      </p:cBhvr>
                                      <p:to>
                                        <p:strVal val="visible"/>
                                      </p:to>
                                    </p:set>
                                    <p:animEffect transition="in" filter="fade">
                                      <p:cBhvr>
                                        <p:cTn id="24" dur="500"/>
                                        <p:tgtEl>
                                          <p:spTgt spid="14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049" name="TextBox 1">
            <a:extLst>
              <a:ext uri="{FF2B5EF4-FFF2-40B4-BE49-F238E27FC236}">
                <a16:creationId xmlns:a16="http://schemas.microsoft.com/office/drawing/2014/main" id="{214A0829-7FB5-5F49-908A-B652DB2CDB85}"/>
              </a:ext>
            </a:extLst>
          </p:cNvPr>
          <p:cNvSpPr txBox="1">
            <a:spLocks noChangeArrowheads="1"/>
          </p:cNvSpPr>
          <p:nvPr/>
        </p:nvSpPr>
        <p:spPr bwMode="auto">
          <a:xfrm>
            <a:off x="2370138" y="6107114"/>
            <a:ext cx="7612062"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dirty="0">
                <a:solidFill>
                  <a:schemeClr val="tx1">
                    <a:lumMod val="65000"/>
                    <a:lumOff val="35000"/>
                  </a:schemeClr>
                </a:solidFill>
              </a:rPr>
              <a:t>POLITICAL SYSTEMS: WHOSE INTERESTS DO THEY / NOT SERVE?</a:t>
            </a:r>
          </a:p>
        </p:txBody>
      </p:sp>
      <p:sp>
        <p:nvSpPr>
          <p:cNvPr id="4" name="Text Box 6">
            <a:extLst>
              <a:ext uri="{FF2B5EF4-FFF2-40B4-BE49-F238E27FC236}">
                <a16:creationId xmlns:a16="http://schemas.microsoft.com/office/drawing/2014/main" id="{E2FBCD94-0A30-D546-88D5-732A90FEC8DE}"/>
              </a:ext>
            </a:extLst>
          </p:cNvPr>
          <p:cNvSpPr txBox="1">
            <a:spLocks noChangeArrowheads="1"/>
          </p:cNvSpPr>
          <p:nvPr/>
        </p:nvSpPr>
        <p:spPr bwMode="auto">
          <a:xfrm>
            <a:off x="3509427" y="2693989"/>
            <a:ext cx="1555234" cy="769441"/>
          </a:xfrm>
          <a:prstGeom prst="rect">
            <a:avLst/>
          </a:prstGeom>
          <a:noFill/>
          <a:ln w="9525">
            <a:noFill/>
            <a:miter lim="800000"/>
            <a:headEnd/>
            <a:tailEnd/>
          </a:ln>
        </p:spPr>
        <p:txBody>
          <a:bodyPr wrap="none">
            <a:spAutoFit/>
          </a:bodyPr>
          <a:lstStyle/>
          <a:p>
            <a:pPr algn="ctr">
              <a:defRPr/>
            </a:pPr>
            <a:r>
              <a:rPr lang="en-US" sz="2800" b="1" dirty="0">
                <a:solidFill>
                  <a:schemeClr val="bg1">
                    <a:lumMod val="50000"/>
                  </a:schemeClr>
                </a:solidFill>
                <a:latin typeface="Arial" charset="0"/>
                <a:cs typeface="ＭＳ Ｐゴシック" charset="0"/>
              </a:rPr>
              <a:t>State</a:t>
            </a:r>
          </a:p>
          <a:p>
            <a:pPr algn="ctr">
              <a:defRPr/>
            </a:pPr>
            <a:r>
              <a:rPr lang="en-US" sz="1600" dirty="0">
                <a:solidFill>
                  <a:schemeClr val="bg1">
                    <a:lumMod val="50000"/>
                  </a:schemeClr>
                </a:solidFill>
                <a:latin typeface="Arial" charset="0"/>
                <a:cs typeface="ＭＳ Ｐゴシック" charset="0"/>
              </a:rPr>
              <a:t>(Governments)</a:t>
            </a:r>
          </a:p>
        </p:txBody>
      </p:sp>
      <p:sp>
        <p:nvSpPr>
          <p:cNvPr id="5" name="Text Box 7">
            <a:extLst>
              <a:ext uri="{FF2B5EF4-FFF2-40B4-BE49-F238E27FC236}">
                <a16:creationId xmlns:a16="http://schemas.microsoft.com/office/drawing/2014/main" id="{3567BA6E-ED81-6348-9EAC-0ACDE5C329A3}"/>
              </a:ext>
            </a:extLst>
          </p:cNvPr>
          <p:cNvSpPr txBox="1">
            <a:spLocks noChangeArrowheads="1"/>
          </p:cNvSpPr>
          <p:nvPr/>
        </p:nvSpPr>
        <p:spPr bwMode="auto">
          <a:xfrm>
            <a:off x="7559676" y="2787651"/>
            <a:ext cx="1021433" cy="461665"/>
          </a:xfrm>
          <a:prstGeom prst="rect">
            <a:avLst/>
          </a:prstGeom>
          <a:noFill/>
          <a:ln w="9525">
            <a:noFill/>
            <a:miter lim="800000"/>
            <a:headEnd/>
            <a:tailEnd/>
          </a:ln>
        </p:spPr>
        <p:txBody>
          <a:bodyPr wrap="none">
            <a:spAutoFit/>
          </a:bodyPr>
          <a:lstStyle/>
          <a:p>
            <a:pPr>
              <a:defRPr/>
            </a:pPr>
            <a:r>
              <a:rPr lang="en-US" sz="2400" b="1" dirty="0">
                <a:solidFill>
                  <a:schemeClr val="bg1">
                    <a:lumMod val="50000"/>
                  </a:schemeClr>
                </a:solidFill>
                <a:latin typeface="Arial" charset="0"/>
                <a:cs typeface="ＭＳ Ｐゴシック" charset="0"/>
              </a:rPr>
              <a:t>Polity</a:t>
            </a:r>
          </a:p>
        </p:txBody>
      </p:sp>
      <p:sp>
        <p:nvSpPr>
          <p:cNvPr id="6" name="Text Box 10">
            <a:extLst>
              <a:ext uri="{FF2B5EF4-FFF2-40B4-BE49-F238E27FC236}">
                <a16:creationId xmlns:a16="http://schemas.microsoft.com/office/drawing/2014/main" id="{0C1EC606-8DD0-9F42-A396-5A8366A20FAA}"/>
              </a:ext>
            </a:extLst>
          </p:cNvPr>
          <p:cNvSpPr txBox="1">
            <a:spLocks noChangeArrowheads="1"/>
          </p:cNvSpPr>
          <p:nvPr/>
        </p:nvSpPr>
        <p:spPr bwMode="auto">
          <a:xfrm>
            <a:off x="5008563" y="874713"/>
            <a:ext cx="2317750" cy="641350"/>
          </a:xfrm>
          <a:prstGeom prst="rect">
            <a:avLst/>
          </a:prstGeom>
          <a:noFill/>
          <a:ln w="9525">
            <a:noFill/>
            <a:miter lim="800000"/>
            <a:headEnd/>
            <a:tailEnd/>
          </a:ln>
        </p:spPr>
        <p:txBody>
          <a:bodyPr wrap="none">
            <a:spAutoFit/>
          </a:bodyPr>
          <a:lstStyle/>
          <a:p>
            <a:pPr algn="ctr">
              <a:defRPr/>
            </a:pPr>
            <a:r>
              <a:rPr lang="en-US" dirty="0">
                <a:solidFill>
                  <a:schemeClr val="bg1">
                    <a:lumMod val="50000"/>
                  </a:schemeClr>
                </a:solidFill>
                <a:latin typeface="Arial" charset="0"/>
                <a:cs typeface="ＭＳ Ｐゴシック" charset="0"/>
              </a:rPr>
              <a:t>Welfare</a:t>
            </a:r>
          </a:p>
          <a:p>
            <a:pPr algn="ctr">
              <a:defRPr/>
            </a:pPr>
            <a:r>
              <a:rPr lang="en-US" dirty="0">
                <a:solidFill>
                  <a:schemeClr val="bg1">
                    <a:lumMod val="50000"/>
                  </a:schemeClr>
                </a:solidFill>
                <a:latin typeface="Arial" charset="0"/>
                <a:cs typeface="ＭＳ Ｐゴシック" charset="0"/>
              </a:rPr>
              <a:t>(Security, Prosperity)</a:t>
            </a:r>
          </a:p>
        </p:txBody>
      </p:sp>
      <p:sp>
        <p:nvSpPr>
          <p:cNvPr id="7" name="Text Box 11">
            <a:extLst>
              <a:ext uri="{FF2B5EF4-FFF2-40B4-BE49-F238E27FC236}">
                <a16:creationId xmlns:a16="http://schemas.microsoft.com/office/drawing/2014/main" id="{0C6C1064-D5AC-5144-9BDD-60A9F4D070BE}"/>
              </a:ext>
            </a:extLst>
          </p:cNvPr>
          <p:cNvSpPr txBox="1">
            <a:spLocks noChangeArrowheads="1"/>
          </p:cNvSpPr>
          <p:nvPr/>
        </p:nvSpPr>
        <p:spPr bwMode="auto">
          <a:xfrm>
            <a:off x="5036435" y="4054476"/>
            <a:ext cx="2082621" cy="1138773"/>
          </a:xfrm>
          <a:prstGeom prst="rect">
            <a:avLst/>
          </a:prstGeom>
          <a:noFill/>
          <a:ln w="9525">
            <a:noFill/>
            <a:miter lim="800000"/>
            <a:headEnd/>
            <a:tailEnd/>
          </a:ln>
        </p:spPr>
        <p:txBody>
          <a:bodyPr wrap="none">
            <a:spAutoFit/>
          </a:bodyPr>
          <a:lstStyle/>
          <a:p>
            <a:pPr algn="ctr">
              <a:defRPr/>
            </a:pPr>
            <a:r>
              <a:rPr lang="en-US" dirty="0">
                <a:solidFill>
                  <a:schemeClr val="bg1">
                    <a:lumMod val="50000"/>
                  </a:schemeClr>
                </a:solidFill>
                <a:latin typeface="Arial" charset="0"/>
                <a:cs typeface="ＭＳ Ｐゴシック" charset="0"/>
              </a:rPr>
              <a:t>Legitimacy</a:t>
            </a:r>
          </a:p>
          <a:p>
            <a:pPr algn="ctr">
              <a:defRPr/>
            </a:pPr>
            <a:r>
              <a:rPr lang="en-US" dirty="0">
                <a:solidFill>
                  <a:schemeClr val="bg1">
                    <a:lumMod val="50000"/>
                  </a:schemeClr>
                </a:solidFill>
                <a:latin typeface="Arial" charset="0"/>
                <a:cs typeface="ＭＳ Ｐゴシック" charset="0"/>
              </a:rPr>
              <a:t>Compliance (laws)</a:t>
            </a:r>
          </a:p>
          <a:p>
            <a:pPr algn="ctr">
              <a:defRPr/>
            </a:pPr>
            <a:r>
              <a:rPr lang="en-US" dirty="0">
                <a:solidFill>
                  <a:schemeClr val="bg1">
                    <a:lumMod val="50000"/>
                  </a:schemeClr>
                </a:solidFill>
                <a:latin typeface="Arial" charset="0"/>
                <a:cs typeface="ＭＳ Ｐゴシック" charset="0"/>
              </a:rPr>
              <a:t>Resources</a:t>
            </a:r>
          </a:p>
          <a:p>
            <a:pPr algn="ctr">
              <a:defRPr/>
            </a:pPr>
            <a:r>
              <a:rPr lang="en-US" sz="1400" dirty="0">
                <a:solidFill>
                  <a:schemeClr val="bg1">
                    <a:lumMod val="50000"/>
                  </a:schemeClr>
                </a:solidFill>
                <a:latin typeface="Arial" charset="0"/>
                <a:cs typeface="ＭＳ Ｐゴシック" charset="0"/>
              </a:rPr>
              <a:t> (Human, Financial)</a:t>
            </a:r>
          </a:p>
        </p:txBody>
      </p:sp>
      <p:sp>
        <p:nvSpPr>
          <p:cNvPr id="8" name="Oval 7">
            <a:extLst>
              <a:ext uri="{FF2B5EF4-FFF2-40B4-BE49-F238E27FC236}">
                <a16:creationId xmlns:a16="http://schemas.microsoft.com/office/drawing/2014/main" id="{10A55B86-6A50-3C4E-80AA-E9C52E72CB8D}"/>
              </a:ext>
            </a:extLst>
          </p:cNvPr>
          <p:cNvSpPr>
            <a:spLocks noChangeArrowheads="1"/>
          </p:cNvSpPr>
          <p:nvPr/>
        </p:nvSpPr>
        <p:spPr bwMode="auto">
          <a:xfrm>
            <a:off x="3382963" y="2708276"/>
            <a:ext cx="1922462" cy="823913"/>
          </a:xfrm>
          <a:prstGeom prst="ellipse">
            <a:avLst/>
          </a:prstGeom>
          <a:noFill/>
          <a:ln w="38100">
            <a:solidFill>
              <a:srgbClr val="FF660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9" name="Oval 8">
            <a:extLst>
              <a:ext uri="{FF2B5EF4-FFF2-40B4-BE49-F238E27FC236}">
                <a16:creationId xmlns:a16="http://schemas.microsoft.com/office/drawing/2014/main" id="{0D4CDFC1-3918-6446-9F14-C2062F8C54FB}"/>
              </a:ext>
            </a:extLst>
          </p:cNvPr>
          <p:cNvSpPr>
            <a:spLocks noChangeArrowheads="1"/>
          </p:cNvSpPr>
          <p:nvPr/>
        </p:nvSpPr>
        <p:spPr bwMode="auto">
          <a:xfrm>
            <a:off x="7559676" y="2635251"/>
            <a:ext cx="1039813" cy="823913"/>
          </a:xfrm>
          <a:prstGeom prst="ellipse">
            <a:avLst/>
          </a:prstGeom>
          <a:noFill/>
          <a:ln w="38100">
            <a:solidFill>
              <a:srgbClr val="FF660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24584" name="TextBox 9">
            <a:extLst>
              <a:ext uri="{FF2B5EF4-FFF2-40B4-BE49-F238E27FC236}">
                <a16:creationId xmlns:a16="http://schemas.microsoft.com/office/drawing/2014/main" id="{A182D258-360F-844B-800D-E2AB55A665BC}"/>
              </a:ext>
            </a:extLst>
          </p:cNvPr>
          <p:cNvSpPr txBox="1">
            <a:spLocks noChangeArrowheads="1"/>
          </p:cNvSpPr>
          <p:nvPr/>
        </p:nvSpPr>
        <p:spPr bwMode="auto">
          <a:xfrm>
            <a:off x="5969001" y="2868613"/>
            <a:ext cx="105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6600"/>
                </a:solidFill>
              </a:rPr>
              <a:t>Policies</a:t>
            </a:r>
          </a:p>
        </p:txBody>
      </p:sp>
      <p:sp>
        <p:nvSpPr>
          <p:cNvPr id="11" name="Curved Left Arrow 10">
            <a:extLst>
              <a:ext uri="{FF2B5EF4-FFF2-40B4-BE49-F238E27FC236}">
                <a16:creationId xmlns:a16="http://schemas.microsoft.com/office/drawing/2014/main" id="{44A43AAE-04DF-2D46-895C-FBFD39C36024}"/>
              </a:ext>
            </a:extLst>
          </p:cNvPr>
          <p:cNvSpPr/>
          <p:nvPr/>
        </p:nvSpPr>
        <p:spPr>
          <a:xfrm rot="16200000">
            <a:off x="5362116" y="-915112"/>
            <a:ext cx="1643259" cy="4592219"/>
          </a:xfrm>
          <a:prstGeom prst="curvedLeftArrow">
            <a:avLst/>
          </a:prstGeom>
          <a:gradFill flip="none" rotWithShape="1">
            <a:gsLst>
              <a:gs pos="6000">
                <a:srgbClr val="FF6600"/>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a:extLst>
              <a:ext uri="{FF2B5EF4-FFF2-40B4-BE49-F238E27FC236}">
                <a16:creationId xmlns:a16="http://schemas.microsoft.com/office/drawing/2014/main" id="{81FC7930-676A-8544-BC78-B606ED1218B1}"/>
              </a:ext>
            </a:extLst>
          </p:cNvPr>
          <p:cNvSpPr/>
          <p:nvPr/>
        </p:nvSpPr>
        <p:spPr>
          <a:xfrm rot="5400000">
            <a:off x="5169660" y="2464823"/>
            <a:ext cx="1643260" cy="4399894"/>
          </a:xfrm>
          <a:prstGeom prst="curvedLeftArrow">
            <a:avLst/>
          </a:prstGeom>
          <a:gradFill flip="none" rotWithShape="1">
            <a:gsLst>
              <a:gs pos="6000">
                <a:srgbClr val="FF6600"/>
              </a:gs>
              <a:gs pos="100000">
                <a:srgbClr val="FFFFFF"/>
              </a:gs>
            </a:gsLst>
            <a:path path="circle">
              <a:fillToRect l="100000" t="100000"/>
            </a:path>
            <a:tileRect r="-100000" b="-10000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cxnSp>
        <p:nvCxnSpPr>
          <p:cNvPr id="13" name="Straight Arrow Connector 12">
            <a:extLst>
              <a:ext uri="{FF2B5EF4-FFF2-40B4-BE49-F238E27FC236}">
                <a16:creationId xmlns:a16="http://schemas.microsoft.com/office/drawing/2014/main" id="{F19A5195-1332-0E42-8134-9D7B0ADEA1CD}"/>
              </a:ext>
            </a:extLst>
          </p:cNvPr>
          <p:cNvCxnSpPr/>
          <p:nvPr/>
        </p:nvCxnSpPr>
        <p:spPr>
          <a:xfrm flipH="1">
            <a:off x="5578476" y="3309938"/>
            <a:ext cx="2011363"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B1E24583-3459-554C-BFBA-B35CD87A6778}"/>
              </a:ext>
            </a:extLst>
          </p:cNvPr>
          <p:cNvCxnSpPr/>
          <p:nvPr/>
        </p:nvCxnSpPr>
        <p:spPr>
          <a:xfrm>
            <a:off x="5129213" y="2801938"/>
            <a:ext cx="2095500"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958799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Text Box 6">
            <a:extLst>
              <a:ext uri="{FF2B5EF4-FFF2-40B4-BE49-F238E27FC236}">
                <a16:creationId xmlns:a16="http://schemas.microsoft.com/office/drawing/2014/main" id="{8DE8A7AE-77CD-F840-AD4F-15B874BB90F4}"/>
              </a:ext>
            </a:extLst>
          </p:cNvPr>
          <p:cNvSpPr txBox="1">
            <a:spLocks noChangeArrowheads="1"/>
          </p:cNvSpPr>
          <p:nvPr/>
        </p:nvSpPr>
        <p:spPr bwMode="auto">
          <a:xfrm>
            <a:off x="3884871" y="3763964"/>
            <a:ext cx="1555234" cy="769441"/>
          </a:xfrm>
          <a:prstGeom prst="rect">
            <a:avLst/>
          </a:prstGeom>
          <a:noFill/>
          <a:ln w="9525">
            <a:noFill/>
            <a:miter lim="800000"/>
            <a:headEnd/>
            <a:tailEnd/>
          </a:ln>
        </p:spPr>
        <p:txBody>
          <a:bodyPr wrap="none">
            <a:spAutoFit/>
          </a:bodyPr>
          <a:lstStyle/>
          <a:p>
            <a:pPr algn="ctr">
              <a:defRPr/>
            </a:pPr>
            <a:r>
              <a:rPr lang="en-US" sz="2800" b="1" dirty="0">
                <a:solidFill>
                  <a:schemeClr val="bg1">
                    <a:lumMod val="50000"/>
                  </a:schemeClr>
                </a:solidFill>
                <a:latin typeface="Arial" charset="0"/>
                <a:cs typeface="ＭＳ Ｐゴシック" charset="0"/>
              </a:rPr>
              <a:t>State</a:t>
            </a:r>
          </a:p>
          <a:p>
            <a:pPr algn="ctr">
              <a:defRPr/>
            </a:pPr>
            <a:r>
              <a:rPr lang="en-US" sz="1600" dirty="0">
                <a:solidFill>
                  <a:schemeClr val="bg1">
                    <a:lumMod val="50000"/>
                  </a:schemeClr>
                </a:solidFill>
                <a:latin typeface="Arial" charset="0"/>
                <a:cs typeface="ＭＳ Ｐゴシック" charset="0"/>
              </a:rPr>
              <a:t>(Governments)</a:t>
            </a:r>
          </a:p>
        </p:txBody>
      </p:sp>
      <p:sp>
        <p:nvSpPr>
          <p:cNvPr id="4" name="Text Box 7">
            <a:extLst>
              <a:ext uri="{FF2B5EF4-FFF2-40B4-BE49-F238E27FC236}">
                <a16:creationId xmlns:a16="http://schemas.microsoft.com/office/drawing/2014/main" id="{0DCBF486-4935-C648-8DFC-8FAAAA636031}"/>
              </a:ext>
            </a:extLst>
          </p:cNvPr>
          <p:cNvSpPr txBox="1">
            <a:spLocks noChangeArrowheads="1"/>
          </p:cNvSpPr>
          <p:nvPr/>
        </p:nvSpPr>
        <p:spPr bwMode="auto">
          <a:xfrm>
            <a:off x="7543801" y="3889376"/>
            <a:ext cx="1021433" cy="461665"/>
          </a:xfrm>
          <a:prstGeom prst="rect">
            <a:avLst/>
          </a:prstGeom>
          <a:noFill/>
          <a:ln w="9525">
            <a:noFill/>
            <a:miter lim="800000"/>
            <a:headEnd/>
            <a:tailEnd/>
          </a:ln>
        </p:spPr>
        <p:txBody>
          <a:bodyPr wrap="none">
            <a:spAutoFit/>
          </a:bodyPr>
          <a:lstStyle/>
          <a:p>
            <a:pPr>
              <a:defRPr/>
            </a:pPr>
            <a:r>
              <a:rPr lang="en-US" sz="2400" b="1" dirty="0">
                <a:solidFill>
                  <a:schemeClr val="bg1">
                    <a:lumMod val="50000"/>
                  </a:schemeClr>
                </a:solidFill>
                <a:latin typeface="Arial" charset="0"/>
                <a:cs typeface="ＭＳ Ｐゴシック" charset="0"/>
              </a:rPr>
              <a:t>Polity</a:t>
            </a:r>
          </a:p>
        </p:txBody>
      </p:sp>
      <p:sp>
        <p:nvSpPr>
          <p:cNvPr id="5" name="Text Box 10">
            <a:extLst>
              <a:ext uri="{FF2B5EF4-FFF2-40B4-BE49-F238E27FC236}">
                <a16:creationId xmlns:a16="http://schemas.microsoft.com/office/drawing/2014/main" id="{5A15F61F-E8F4-164D-B0E5-A933E010BE05}"/>
              </a:ext>
            </a:extLst>
          </p:cNvPr>
          <p:cNvSpPr txBox="1">
            <a:spLocks noChangeArrowheads="1"/>
          </p:cNvSpPr>
          <p:nvPr/>
        </p:nvSpPr>
        <p:spPr bwMode="auto">
          <a:xfrm>
            <a:off x="5867400" y="1371601"/>
            <a:ext cx="1847850" cy="523875"/>
          </a:xfrm>
          <a:prstGeom prst="rect">
            <a:avLst/>
          </a:prstGeom>
          <a:noFill/>
          <a:ln w="9525">
            <a:noFill/>
            <a:miter lim="800000"/>
            <a:headEnd/>
            <a:tailEnd/>
          </a:ln>
        </p:spPr>
        <p:txBody>
          <a:bodyPr wrap="none">
            <a:spAutoFit/>
          </a:bodyPr>
          <a:lstStyle/>
          <a:p>
            <a:pPr algn="ctr">
              <a:defRPr/>
            </a:pPr>
            <a:r>
              <a:rPr lang="en-US" sz="1400" dirty="0">
                <a:solidFill>
                  <a:schemeClr val="bg1">
                    <a:lumMod val="50000"/>
                  </a:schemeClr>
                </a:solidFill>
                <a:latin typeface="Arial" charset="0"/>
                <a:cs typeface="ＭＳ Ｐゴシック" charset="0"/>
              </a:rPr>
              <a:t>Welfare</a:t>
            </a:r>
          </a:p>
          <a:p>
            <a:pPr algn="ctr">
              <a:defRPr/>
            </a:pPr>
            <a:r>
              <a:rPr lang="en-US" sz="1400" dirty="0">
                <a:solidFill>
                  <a:schemeClr val="bg1">
                    <a:lumMod val="50000"/>
                  </a:schemeClr>
                </a:solidFill>
                <a:latin typeface="Arial" charset="0"/>
                <a:cs typeface="ＭＳ Ｐゴシック" charset="0"/>
              </a:rPr>
              <a:t>(Security, Prosperity)</a:t>
            </a:r>
          </a:p>
        </p:txBody>
      </p:sp>
      <p:sp>
        <p:nvSpPr>
          <p:cNvPr id="25604" name="Text Box 11">
            <a:extLst>
              <a:ext uri="{FF2B5EF4-FFF2-40B4-BE49-F238E27FC236}">
                <a16:creationId xmlns:a16="http://schemas.microsoft.com/office/drawing/2014/main" id="{90E8396C-3E34-8343-B2E7-FA156CCD11BF}"/>
              </a:ext>
            </a:extLst>
          </p:cNvPr>
          <p:cNvSpPr txBox="1">
            <a:spLocks noChangeArrowheads="1"/>
          </p:cNvSpPr>
          <p:nvPr/>
        </p:nvSpPr>
        <p:spPr bwMode="auto">
          <a:xfrm rot="2556374">
            <a:off x="2849564" y="4851401"/>
            <a:ext cx="211137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1400">
                <a:solidFill>
                  <a:srgbClr val="7F7F7F"/>
                </a:solidFill>
              </a:rPr>
              <a:t>Compliance (ideologies)</a:t>
            </a:r>
          </a:p>
          <a:p>
            <a:pPr algn="ctr" eaLnBrk="1" hangingPunct="1"/>
            <a:r>
              <a:rPr lang="en-US" altLang="en-US" sz="1400">
                <a:solidFill>
                  <a:srgbClr val="7F7F7F"/>
                </a:solidFill>
              </a:rPr>
              <a:t>Resources</a:t>
            </a:r>
          </a:p>
          <a:p>
            <a:pPr algn="ctr" eaLnBrk="1" hangingPunct="1"/>
            <a:r>
              <a:rPr lang="en-US" altLang="en-US" sz="1400">
                <a:solidFill>
                  <a:srgbClr val="7F7F7F"/>
                </a:solidFill>
              </a:rPr>
              <a:t> </a:t>
            </a:r>
            <a:r>
              <a:rPr lang="en-US" altLang="en-US" sz="1400" b="1">
                <a:solidFill>
                  <a:srgbClr val="7F7F7F"/>
                </a:solidFill>
              </a:rPr>
              <a:t>(Natural, </a:t>
            </a:r>
            <a:r>
              <a:rPr lang="en-US" altLang="en-US" sz="1400" b="1" i="1">
                <a:solidFill>
                  <a:srgbClr val="7F7F7F"/>
                </a:solidFill>
              </a:rPr>
              <a:t>Financial</a:t>
            </a:r>
            <a:r>
              <a:rPr lang="en-US" altLang="en-US" sz="1400" b="1">
                <a:solidFill>
                  <a:srgbClr val="7F7F7F"/>
                </a:solidFill>
              </a:rPr>
              <a:t>)</a:t>
            </a:r>
          </a:p>
        </p:txBody>
      </p:sp>
      <p:sp>
        <p:nvSpPr>
          <p:cNvPr id="7" name="Oval 6">
            <a:extLst>
              <a:ext uri="{FF2B5EF4-FFF2-40B4-BE49-F238E27FC236}">
                <a16:creationId xmlns:a16="http://schemas.microsoft.com/office/drawing/2014/main" id="{294CF089-5D14-D94A-8E64-ACC0C65E7158}"/>
              </a:ext>
            </a:extLst>
          </p:cNvPr>
          <p:cNvSpPr>
            <a:spLocks noChangeArrowheads="1"/>
          </p:cNvSpPr>
          <p:nvPr/>
        </p:nvSpPr>
        <p:spPr bwMode="auto">
          <a:xfrm>
            <a:off x="3757613" y="3778250"/>
            <a:ext cx="1922462" cy="825500"/>
          </a:xfrm>
          <a:prstGeom prst="ellipse">
            <a:avLst/>
          </a:prstGeom>
          <a:noFill/>
          <a:ln w="28575">
            <a:solidFill>
              <a:srgbClr val="FF660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8" name="Oval 7">
            <a:extLst>
              <a:ext uri="{FF2B5EF4-FFF2-40B4-BE49-F238E27FC236}">
                <a16:creationId xmlns:a16="http://schemas.microsoft.com/office/drawing/2014/main" id="{7D2C5B37-94FD-0946-A780-88BF4D67C545}"/>
              </a:ext>
            </a:extLst>
          </p:cNvPr>
          <p:cNvSpPr>
            <a:spLocks noChangeArrowheads="1"/>
          </p:cNvSpPr>
          <p:nvPr/>
        </p:nvSpPr>
        <p:spPr bwMode="auto">
          <a:xfrm>
            <a:off x="7559676" y="3736976"/>
            <a:ext cx="1039813" cy="823913"/>
          </a:xfrm>
          <a:prstGeom prst="ellipse">
            <a:avLst/>
          </a:prstGeom>
          <a:noFill/>
          <a:ln w="12700">
            <a:solidFill>
              <a:srgbClr val="FF6600"/>
            </a:solidFill>
            <a:round/>
            <a:headEnd/>
            <a:tailEnd/>
          </a:ln>
          <a:effectLst>
            <a:outerShdw blurRad="101600" dist="38100" dir="5400000" rotWithShape="0">
              <a:srgbClr val="808080">
                <a:alpha val="75000"/>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endParaRPr>
          </a:p>
        </p:txBody>
      </p:sp>
      <p:sp>
        <p:nvSpPr>
          <p:cNvPr id="25607" name="TextBox 8">
            <a:extLst>
              <a:ext uri="{FF2B5EF4-FFF2-40B4-BE49-F238E27FC236}">
                <a16:creationId xmlns:a16="http://schemas.microsoft.com/office/drawing/2014/main" id="{92927FA6-D80D-9A42-BB12-3BC33B34C0B1}"/>
              </a:ext>
            </a:extLst>
          </p:cNvPr>
          <p:cNvSpPr txBox="1">
            <a:spLocks noChangeArrowheads="1"/>
          </p:cNvSpPr>
          <p:nvPr/>
        </p:nvSpPr>
        <p:spPr bwMode="auto">
          <a:xfrm>
            <a:off x="4673601" y="3390900"/>
            <a:ext cx="1057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800" b="1">
                <a:solidFill>
                  <a:srgbClr val="FF6600"/>
                </a:solidFill>
              </a:rPr>
              <a:t>Policies</a:t>
            </a:r>
          </a:p>
        </p:txBody>
      </p:sp>
      <p:cxnSp>
        <p:nvCxnSpPr>
          <p:cNvPr id="10" name="Straight Connector 9">
            <a:extLst>
              <a:ext uri="{FF2B5EF4-FFF2-40B4-BE49-F238E27FC236}">
                <a16:creationId xmlns:a16="http://schemas.microsoft.com/office/drawing/2014/main" id="{CDF97EB6-F3DF-7D4A-9C94-CF9D47C57E15}"/>
              </a:ext>
            </a:extLst>
          </p:cNvPr>
          <p:cNvCxnSpPr/>
          <p:nvPr/>
        </p:nvCxnSpPr>
        <p:spPr>
          <a:xfrm>
            <a:off x="5613400" y="3632201"/>
            <a:ext cx="1930400" cy="487363"/>
          </a:xfrm>
          <a:prstGeom prst="line">
            <a:avLst/>
          </a:prstGeom>
          <a:ln>
            <a:solidFill>
              <a:srgbClr val="FF6600"/>
            </a:solidFill>
            <a:prstDash val="sysDash"/>
          </a:ln>
        </p:spPr>
        <p:style>
          <a:lnRef idx="2">
            <a:schemeClr val="accent1"/>
          </a:lnRef>
          <a:fillRef idx="0">
            <a:schemeClr val="accent1"/>
          </a:fillRef>
          <a:effectRef idx="1">
            <a:schemeClr val="accent1"/>
          </a:effectRef>
          <a:fontRef idx="minor">
            <a:schemeClr val="tx1"/>
          </a:fontRef>
        </p:style>
      </p:cxnSp>
      <p:sp>
        <p:nvSpPr>
          <p:cNvPr id="11" name="Curved Left Arrow 10">
            <a:extLst>
              <a:ext uri="{FF2B5EF4-FFF2-40B4-BE49-F238E27FC236}">
                <a16:creationId xmlns:a16="http://schemas.microsoft.com/office/drawing/2014/main" id="{6C1437F9-12A0-6D40-A989-21C377C9FF5C}"/>
              </a:ext>
            </a:extLst>
          </p:cNvPr>
          <p:cNvSpPr/>
          <p:nvPr/>
        </p:nvSpPr>
        <p:spPr>
          <a:xfrm rot="18470552">
            <a:off x="5078076" y="561055"/>
            <a:ext cx="1343658" cy="4488110"/>
          </a:xfrm>
          <a:prstGeom prst="curvedLeftArrow">
            <a:avLst/>
          </a:prstGeom>
          <a:gradFill flip="none" rotWithShape="1">
            <a:gsLst>
              <a:gs pos="5000">
                <a:srgbClr val="FF6600"/>
              </a:gs>
              <a:gs pos="100000">
                <a:srgbClr val="FFFFFF"/>
              </a:gs>
            </a:gsLst>
            <a:path path="circle">
              <a:fillToRect l="100000" t="100000"/>
            </a:path>
            <a:tileRect r="-100000" b="-100000"/>
          </a:gra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2" name="Curved Left Arrow 11">
            <a:extLst>
              <a:ext uri="{FF2B5EF4-FFF2-40B4-BE49-F238E27FC236}">
                <a16:creationId xmlns:a16="http://schemas.microsoft.com/office/drawing/2014/main" id="{134466DA-93BE-014F-85D5-B6957B009C85}"/>
              </a:ext>
            </a:extLst>
          </p:cNvPr>
          <p:cNvSpPr/>
          <p:nvPr/>
        </p:nvSpPr>
        <p:spPr>
          <a:xfrm rot="7384988">
            <a:off x="3448737" y="3075473"/>
            <a:ext cx="1344645" cy="4399894"/>
          </a:xfrm>
          <a:prstGeom prst="curvedLeftArrow">
            <a:avLst/>
          </a:prstGeom>
          <a:gradFill flip="none" rotWithShape="1">
            <a:gsLst>
              <a:gs pos="5000">
                <a:srgbClr val="FF6600"/>
              </a:gs>
              <a:gs pos="100000">
                <a:srgbClr val="FFFFFF"/>
              </a:gs>
            </a:gsLst>
            <a:path path="circle">
              <a:fillToRect l="100000" t="100000"/>
            </a:path>
            <a:tileRect r="-100000" b="-100000"/>
          </a:gradFill>
          <a:ln w="28575" cmpd="sng">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tx1"/>
              </a:solidFill>
            </a:endParaRPr>
          </a:p>
        </p:txBody>
      </p:sp>
      <p:sp>
        <p:nvSpPr>
          <p:cNvPr id="13" name="Oval 19">
            <a:extLst>
              <a:ext uri="{FF2B5EF4-FFF2-40B4-BE49-F238E27FC236}">
                <a16:creationId xmlns:a16="http://schemas.microsoft.com/office/drawing/2014/main" id="{EFA79452-4EBD-B74A-BA7E-F19DD3196569}"/>
              </a:ext>
            </a:extLst>
          </p:cNvPr>
          <p:cNvSpPr>
            <a:spLocks noChangeArrowheads="1"/>
          </p:cNvSpPr>
          <p:nvPr/>
        </p:nvSpPr>
        <p:spPr bwMode="auto">
          <a:xfrm>
            <a:off x="2949575" y="3090864"/>
            <a:ext cx="1746250" cy="865187"/>
          </a:xfrm>
          <a:prstGeom prst="ellipse">
            <a:avLst/>
          </a:prstGeom>
          <a:solidFill>
            <a:schemeClr val="bg1">
              <a:lumMod val="85000"/>
            </a:schemeClr>
          </a:solidFill>
          <a:ln w="19050" cmpd="sng">
            <a:solidFill>
              <a:srgbClr val="FF6600"/>
            </a:solidFill>
            <a:round/>
            <a:headEnd/>
            <a:tailEnd/>
          </a:ln>
        </p:spPr>
        <p:txBody>
          <a:bodyPr wrap="none" anchor="ctr"/>
          <a:lstStyle/>
          <a:p>
            <a:pPr>
              <a:defRPr/>
            </a:pPr>
            <a:endParaRPr lang="en-US">
              <a:solidFill>
                <a:srgbClr val="7F7F7F"/>
              </a:solidFill>
              <a:latin typeface="Arial" charset="0"/>
              <a:ea typeface="ＭＳ Ｐゴシック" charset="0"/>
              <a:cs typeface="ＭＳ Ｐゴシック" charset="0"/>
            </a:endParaRPr>
          </a:p>
        </p:txBody>
      </p:sp>
      <p:sp>
        <p:nvSpPr>
          <p:cNvPr id="14" name="Text Box 20">
            <a:extLst>
              <a:ext uri="{FF2B5EF4-FFF2-40B4-BE49-F238E27FC236}">
                <a16:creationId xmlns:a16="http://schemas.microsoft.com/office/drawing/2014/main" id="{A0879209-A2A0-B542-BB0F-A62B49780C7F}"/>
              </a:ext>
            </a:extLst>
          </p:cNvPr>
          <p:cNvSpPr txBox="1">
            <a:spLocks noChangeArrowheads="1"/>
          </p:cNvSpPr>
          <p:nvPr/>
        </p:nvSpPr>
        <p:spPr bwMode="auto">
          <a:xfrm>
            <a:off x="3027363" y="3132138"/>
            <a:ext cx="1670050" cy="830262"/>
          </a:xfrm>
          <a:prstGeom prst="rect">
            <a:avLst/>
          </a:prstGeom>
          <a:noFill/>
          <a:ln w="9525">
            <a:noFill/>
            <a:miter lim="800000"/>
            <a:headEnd/>
            <a:tailEnd/>
          </a:ln>
        </p:spPr>
        <p:txBody>
          <a:bodyPr>
            <a:spAutoFit/>
          </a:bodyPr>
          <a:lstStyle/>
          <a:p>
            <a:pPr algn="ctr">
              <a:defRPr/>
            </a:pPr>
            <a:r>
              <a:rPr lang="en-US" sz="2400" b="1" dirty="0">
                <a:solidFill>
                  <a:schemeClr val="bg1">
                    <a:lumMod val="50000"/>
                  </a:schemeClr>
                </a:solidFill>
                <a:latin typeface="Arial" charset="0"/>
                <a:cs typeface="ＭＳ Ｐゴシック" charset="0"/>
              </a:rPr>
              <a:t>Foreign Actors</a:t>
            </a:r>
          </a:p>
        </p:txBody>
      </p:sp>
      <p:sp>
        <p:nvSpPr>
          <p:cNvPr id="15" name="TextBox 14">
            <a:extLst>
              <a:ext uri="{FF2B5EF4-FFF2-40B4-BE49-F238E27FC236}">
                <a16:creationId xmlns:a16="http://schemas.microsoft.com/office/drawing/2014/main" id="{156D05F5-BD96-5741-ACE5-7F1714078028}"/>
              </a:ext>
            </a:extLst>
          </p:cNvPr>
          <p:cNvSpPr txBox="1"/>
          <p:nvPr/>
        </p:nvSpPr>
        <p:spPr>
          <a:xfrm>
            <a:off x="2214521" y="2114720"/>
            <a:ext cx="1330814" cy="1015663"/>
          </a:xfrm>
          <a:prstGeom prst="rect">
            <a:avLst/>
          </a:prstGeom>
          <a:noFill/>
        </p:spPr>
        <p:txBody>
          <a:bodyPr wrap="square">
            <a:spAutoFit/>
          </a:bodyPr>
          <a:lstStyle/>
          <a:p>
            <a:pPr>
              <a:defRPr/>
            </a:pPr>
            <a:r>
              <a:rPr lang="en-US" sz="1200" dirty="0">
                <a:solidFill>
                  <a:schemeClr val="bg1">
                    <a:lumMod val="50000"/>
                  </a:schemeClr>
                </a:solidFill>
                <a:latin typeface="Arial" charset="0"/>
                <a:ea typeface="ＭＳ Ｐゴシック" charset="0"/>
                <a:cs typeface="ＭＳ Ｐゴシック" charset="0"/>
              </a:rPr>
              <a:t>Governments</a:t>
            </a:r>
          </a:p>
          <a:p>
            <a:pPr>
              <a:defRPr/>
            </a:pPr>
            <a:r>
              <a:rPr lang="en-US" sz="1200" dirty="0">
                <a:solidFill>
                  <a:schemeClr val="bg1">
                    <a:lumMod val="50000"/>
                  </a:schemeClr>
                </a:solidFill>
                <a:latin typeface="Arial" charset="0"/>
                <a:ea typeface="ＭＳ Ｐゴシック" charset="0"/>
                <a:cs typeface="ＭＳ Ｐゴシック" charset="0"/>
              </a:rPr>
              <a:t>IFIs</a:t>
            </a:r>
          </a:p>
          <a:p>
            <a:pPr>
              <a:defRPr/>
            </a:pPr>
            <a:r>
              <a:rPr lang="en-US" sz="1200" dirty="0">
                <a:solidFill>
                  <a:schemeClr val="bg1">
                    <a:lumMod val="50000"/>
                  </a:schemeClr>
                </a:solidFill>
                <a:latin typeface="Arial" charset="0"/>
                <a:ea typeface="ＭＳ Ｐゴシック" charset="0"/>
                <a:cs typeface="ＭＳ Ｐゴシック" charset="0"/>
              </a:rPr>
              <a:t>Businesses</a:t>
            </a:r>
          </a:p>
          <a:p>
            <a:pPr>
              <a:defRPr/>
            </a:pPr>
            <a:r>
              <a:rPr lang="en-US" sz="1200" dirty="0">
                <a:solidFill>
                  <a:schemeClr val="bg1">
                    <a:lumMod val="50000"/>
                  </a:schemeClr>
                </a:solidFill>
                <a:latin typeface="Arial" charset="0"/>
                <a:ea typeface="ＭＳ Ｐゴシック" charset="0"/>
                <a:cs typeface="ＭＳ Ｐゴシック" charset="0"/>
              </a:rPr>
              <a:t>Private Individuals</a:t>
            </a:r>
          </a:p>
        </p:txBody>
      </p:sp>
      <p:sp>
        <p:nvSpPr>
          <p:cNvPr id="25618" name="Oval 15">
            <a:extLst>
              <a:ext uri="{FF2B5EF4-FFF2-40B4-BE49-F238E27FC236}">
                <a16:creationId xmlns:a16="http://schemas.microsoft.com/office/drawing/2014/main" id="{B558427F-8C29-D74C-9B27-C978B98BEF89}"/>
              </a:ext>
            </a:extLst>
          </p:cNvPr>
          <p:cNvSpPr>
            <a:spLocks noChangeArrowheads="1"/>
          </p:cNvSpPr>
          <p:nvPr/>
        </p:nvSpPr>
        <p:spPr bwMode="auto">
          <a:xfrm>
            <a:off x="3902076" y="1295400"/>
            <a:ext cx="5383213" cy="4953000"/>
          </a:xfrm>
          <a:prstGeom prst="ellipse">
            <a:avLst/>
          </a:prstGeom>
          <a:noFill/>
          <a:ln w="28575">
            <a:solidFill>
              <a:srgbClr val="FF6600"/>
            </a:solidFill>
            <a:prstDash val="sysDash"/>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n-US" altLang="en-US" sz="1800">
              <a:solidFill>
                <a:srgbClr val="7F7F7F"/>
              </a:solidFill>
            </a:endParaRPr>
          </a:p>
        </p:txBody>
      </p:sp>
      <p:sp>
        <p:nvSpPr>
          <p:cNvPr id="17" name="Text Box 11">
            <a:extLst>
              <a:ext uri="{FF2B5EF4-FFF2-40B4-BE49-F238E27FC236}">
                <a16:creationId xmlns:a16="http://schemas.microsoft.com/office/drawing/2014/main" id="{C4F64558-A6CA-0743-92BC-8FF2B3E0FDC1}"/>
              </a:ext>
            </a:extLst>
          </p:cNvPr>
          <p:cNvSpPr txBox="1">
            <a:spLocks noChangeArrowheads="1"/>
          </p:cNvSpPr>
          <p:nvPr/>
        </p:nvSpPr>
        <p:spPr bwMode="auto">
          <a:xfrm rot="2556374">
            <a:off x="4706938" y="2462214"/>
            <a:ext cx="2171700" cy="739775"/>
          </a:xfrm>
          <a:prstGeom prst="rect">
            <a:avLst/>
          </a:prstGeom>
          <a:noFill/>
          <a:ln w="9525">
            <a:noFill/>
            <a:miter lim="800000"/>
            <a:headEnd/>
            <a:tailEnd/>
          </a:ln>
        </p:spPr>
        <p:txBody>
          <a:bodyPr wrap="none">
            <a:spAutoFit/>
          </a:bodyPr>
          <a:lstStyle/>
          <a:p>
            <a:pPr algn="ctr">
              <a:defRPr/>
            </a:pPr>
            <a:r>
              <a:rPr lang="en-US" sz="1400" dirty="0">
                <a:solidFill>
                  <a:schemeClr val="bg1">
                    <a:lumMod val="50000"/>
                  </a:schemeClr>
                </a:solidFill>
                <a:latin typeface="Arial" charset="0"/>
                <a:ea typeface="ＭＳ Ｐゴシック" charset="0"/>
                <a:cs typeface="ＭＳ Ｐゴシック" charset="0"/>
              </a:rPr>
              <a:t>International Recognition</a:t>
            </a:r>
          </a:p>
          <a:p>
            <a:pPr algn="ctr">
              <a:defRPr/>
            </a:pPr>
            <a:r>
              <a:rPr lang="en-US" sz="1400" dirty="0">
                <a:solidFill>
                  <a:schemeClr val="bg1">
                    <a:lumMod val="50000"/>
                  </a:schemeClr>
                </a:solidFill>
                <a:latin typeface="Arial" charset="0"/>
                <a:ea typeface="ＭＳ Ｐゴシック" charset="0"/>
                <a:cs typeface="ＭＳ Ｐゴシック" charset="0"/>
              </a:rPr>
              <a:t>Foreign assistance</a:t>
            </a:r>
          </a:p>
          <a:p>
            <a:pPr algn="ctr">
              <a:defRPr/>
            </a:pPr>
            <a:r>
              <a:rPr lang="en-US" sz="1400" dirty="0">
                <a:solidFill>
                  <a:schemeClr val="bg1">
                    <a:lumMod val="50000"/>
                  </a:schemeClr>
                </a:solidFill>
                <a:latin typeface="Arial" charset="0"/>
                <a:ea typeface="ＭＳ Ｐゴシック" charset="0"/>
                <a:cs typeface="ＭＳ Ｐゴシック" charset="0"/>
              </a:rPr>
              <a:t>FDI</a:t>
            </a:r>
          </a:p>
        </p:txBody>
      </p:sp>
      <p:sp>
        <p:nvSpPr>
          <p:cNvPr id="18" name="TextBox 1">
            <a:extLst>
              <a:ext uri="{FF2B5EF4-FFF2-40B4-BE49-F238E27FC236}">
                <a16:creationId xmlns:a16="http://schemas.microsoft.com/office/drawing/2014/main" id="{622BBB61-EEAB-EB4E-8400-1568A7556095}"/>
              </a:ext>
            </a:extLst>
          </p:cNvPr>
          <p:cNvSpPr txBox="1">
            <a:spLocks noChangeArrowheads="1"/>
          </p:cNvSpPr>
          <p:nvPr/>
        </p:nvSpPr>
        <p:spPr bwMode="auto">
          <a:xfrm>
            <a:off x="2133601" y="457200"/>
            <a:ext cx="7612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800">
                <a:solidFill>
                  <a:schemeClr val="tx1">
                    <a:lumMod val="65000"/>
                    <a:lumOff val="35000"/>
                  </a:schemeClr>
                </a:solidFill>
              </a:rPr>
              <a:t>POLITICAL SYSTEMS: WHOSE INTERESTS DO THEY / NOT SERVE?</a:t>
            </a:r>
          </a:p>
        </p:txBody>
      </p:sp>
    </p:spTree>
    <p:extLst>
      <p:ext uri="{BB962C8B-B14F-4D97-AF65-F5344CB8AC3E}">
        <p14:creationId xmlns:p14="http://schemas.microsoft.com/office/powerpoint/2010/main" val="351643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9457" name="Rectangle 4"/>
          <p:cNvSpPr>
            <a:spLocks noChangeArrowheads="1"/>
          </p:cNvSpPr>
          <p:nvPr/>
        </p:nvSpPr>
        <p:spPr bwMode="auto">
          <a:xfrm>
            <a:off x="1981200" y="3429000"/>
            <a:ext cx="1676400" cy="838200"/>
          </a:xfrm>
          <a:prstGeom prst="rect">
            <a:avLst/>
          </a:prstGeom>
          <a:solidFill>
            <a:schemeClr val="accent5">
              <a:lumMod val="40000"/>
              <a:lumOff val="60000"/>
            </a:schemeClr>
          </a:solid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a:t>Political Power</a:t>
            </a:r>
          </a:p>
          <a:p>
            <a:pPr algn="ctr"/>
            <a:r>
              <a:rPr lang="en-US" sz="1000"/>
              <a:t>(resides with the People)</a:t>
            </a:r>
          </a:p>
        </p:txBody>
      </p:sp>
      <p:sp>
        <p:nvSpPr>
          <p:cNvPr id="19458" name="Oval 5"/>
          <p:cNvSpPr>
            <a:spLocks noChangeArrowheads="1"/>
          </p:cNvSpPr>
          <p:nvPr/>
        </p:nvSpPr>
        <p:spPr bwMode="auto">
          <a:xfrm>
            <a:off x="3962400" y="2057400"/>
            <a:ext cx="1295400" cy="533400"/>
          </a:xfrm>
          <a:prstGeom prst="ellipse">
            <a:avLst/>
          </a:prstGeom>
          <a:solidFill>
            <a:schemeClr val="accent5">
              <a:lumMod val="40000"/>
              <a:lumOff val="60000"/>
            </a:schemeClr>
          </a:solid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400" dirty="0"/>
              <a:t>Participation</a:t>
            </a:r>
          </a:p>
        </p:txBody>
      </p:sp>
      <p:sp>
        <p:nvSpPr>
          <p:cNvPr id="19459" name="Oval 6"/>
          <p:cNvSpPr>
            <a:spLocks noChangeArrowheads="1"/>
          </p:cNvSpPr>
          <p:nvPr/>
        </p:nvSpPr>
        <p:spPr bwMode="auto">
          <a:xfrm>
            <a:off x="4191000" y="3581400"/>
            <a:ext cx="990600" cy="5334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sz="1400"/>
              <a:t>Competition</a:t>
            </a:r>
          </a:p>
        </p:txBody>
      </p:sp>
      <p:sp>
        <p:nvSpPr>
          <p:cNvPr id="19460" name="Oval 7"/>
          <p:cNvSpPr>
            <a:spLocks noChangeArrowheads="1"/>
          </p:cNvSpPr>
          <p:nvPr/>
        </p:nvSpPr>
        <p:spPr bwMode="auto">
          <a:xfrm>
            <a:off x="4114800" y="5029200"/>
            <a:ext cx="1219200" cy="533400"/>
          </a:xfrm>
          <a:prstGeom prst="ellipse">
            <a:avLst/>
          </a:prstGeom>
          <a:solidFill>
            <a:schemeClr val="accent5">
              <a:lumMod val="40000"/>
              <a:lumOff val="60000"/>
            </a:schemeClr>
          </a:solidFill>
          <a:ln w="9525">
            <a:solidFill>
              <a:schemeClr val="tx1"/>
            </a:solidFill>
            <a:round/>
            <a:headEnd/>
            <a:tailEnd/>
          </a:ln>
        </p:spPr>
        <p:txBody>
          <a:bodyPr wrap="none" anchor="ctr"/>
          <a:lstStyle/>
          <a:p>
            <a:pPr algn="ctr"/>
            <a:r>
              <a:rPr lang="en-US" sz="1400"/>
              <a:t>Liberty</a:t>
            </a:r>
          </a:p>
        </p:txBody>
      </p:sp>
      <p:sp>
        <p:nvSpPr>
          <p:cNvPr id="19461" name="Line 8"/>
          <p:cNvSpPr>
            <a:spLocks noChangeShapeType="1"/>
          </p:cNvSpPr>
          <p:nvPr/>
        </p:nvSpPr>
        <p:spPr bwMode="auto">
          <a:xfrm flipV="1">
            <a:off x="3657600" y="2590800"/>
            <a:ext cx="6096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462" name="Line 9"/>
          <p:cNvSpPr>
            <a:spLocks noChangeShapeType="1"/>
          </p:cNvSpPr>
          <p:nvPr/>
        </p:nvSpPr>
        <p:spPr bwMode="auto">
          <a:xfrm>
            <a:off x="3657600" y="3886200"/>
            <a:ext cx="533400" cy="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463" name="Line 10"/>
          <p:cNvSpPr>
            <a:spLocks noChangeShapeType="1"/>
          </p:cNvSpPr>
          <p:nvPr/>
        </p:nvSpPr>
        <p:spPr bwMode="auto">
          <a:xfrm>
            <a:off x="3657600" y="4267200"/>
            <a:ext cx="53340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464" name="Rectangle 11"/>
          <p:cNvSpPr>
            <a:spLocks noChangeArrowheads="1"/>
          </p:cNvSpPr>
          <p:nvPr/>
        </p:nvSpPr>
        <p:spPr bwMode="auto">
          <a:xfrm>
            <a:off x="5486400" y="914400"/>
            <a:ext cx="10668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400"/>
              <a:t>Voting</a:t>
            </a:r>
          </a:p>
        </p:txBody>
      </p:sp>
      <p:sp>
        <p:nvSpPr>
          <p:cNvPr id="19465" name="Rectangle 12"/>
          <p:cNvSpPr>
            <a:spLocks noChangeArrowheads="1"/>
          </p:cNvSpPr>
          <p:nvPr/>
        </p:nvSpPr>
        <p:spPr bwMode="auto">
          <a:xfrm>
            <a:off x="5486400" y="1524000"/>
            <a:ext cx="10668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66" name="Rectangle 13"/>
          <p:cNvSpPr>
            <a:spLocks noChangeArrowheads="1"/>
          </p:cNvSpPr>
          <p:nvPr/>
        </p:nvSpPr>
        <p:spPr bwMode="auto">
          <a:xfrm>
            <a:off x="5486400" y="3048000"/>
            <a:ext cx="10668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67" name="Rectangle 14"/>
          <p:cNvSpPr>
            <a:spLocks noChangeArrowheads="1"/>
          </p:cNvSpPr>
          <p:nvPr/>
        </p:nvSpPr>
        <p:spPr bwMode="auto">
          <a:xfrm>
            <a:off x="5410200" y="3505200"/>
            <a:ext cx="1219200" cy="6096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68" name="Rectangle 16"/>
          <p:cNvSpPr>
            <a:spLocks noChangeArrowheads="1"/>
          </p:cNvSpPr>
          <p:nvPr/>
        </p:nvSpPr>
        <p:spPr bwMode="auto">
          <a:xfrm>
            <a:off x="5410200" y="5181600"/>
            <a:ext cx="10668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400"/>
              <a:t>Assembly</a:t>
            </a:r>
          </a:p>
        </p:txBody>
      </p:sp>
      <p:sp>
        <p:nvSpPr>
          <p:cNvPr id="19469" name="Rectangle 17"/>
          <p:cNvSpPr>
            <a:spLocks noChangeArrowheads="1"/>
          </p:cNvSpPr>
          <p:nvPr/>
        </p:nvSpPr>
        <p:spPr bwMode="auto">
          <a:xfrm>
            <a:off x="5410200" y="5867400"/>
            <a:ext cx="10668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70" name="Text Box 19"/>
          <p:cNvSpPr txBox="1">
            <a:spLocks noChangeArrowheads="1"/>
          </p:cNvSpPr>
          <p:nvPr/>
        </p:nvSpPr>
        <p:spPr bwMode="auto">
          <a:xfrm>
            <a:off x="5562601" y="1524001"/>
            <a:ext cx="91341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Lobbying</a:t>
            </a:r>
          </a:p>
        </p:txBody>
      </p:sp>
      <p:sp>
        <p:nvSpPr>
          <p:cNvPr id="19471" name="Text Box 20"/>
          <p:cNvSpPr txBox="1">
            <a:spLocks noChangeArrowheads="1"/>
          </p:cNvSpPr>
          <p:nvPr/>
        </p:nvSpPr>
        <p:spPr bwMode="auto">
          <a:xfrm>
            <a:off x="5562600" y="3124200"/>
            <a:ext cx="7366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Parties</a:t>
            </a:r>
          </a:p>
        </p:txBody>
      </p:sp>
      <p:sp>
        <p:nvSpPr>
          <p:cNvPr id="19472" name="Text Box 21"/>
          <p:cNvSpPr txBox="1">
            <a:spLocks noChangeArrowheads="1"/>
          </p:cNvSpPr>
          <p:nvPr/>
        </p:nvSpPr>
        <p:spPr bwMode="auto">
          <a:xfrm>
            <a:off x="5410200" y="3581400"/>
            <a:ext cx="116205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Separation of Powers</a:t>
            </a:r>
          </a:p>
        </p:txBody>
      </p:sp>
      <p:sp>
        <p:nvSpPr>
          <p:cNvPr id="19473" name="Text Box 23"/>
          <p:cNvSpPr txBox="1">
            <a:spLocks noChangeArrowheads="1"/>
          </p:cNvSpPr>
          <p:nvPr/>
        </p:nvSpPr>
        <p:spPr bwMode="auto">
          <a:xfrm>
            <a:off x="5562600" y="5867401"/>
            <a:ext cx="793582"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Speech</a:t>
            </a:r>
          </a:p>
        </p:txBody>
      </p:sp>
      <p:sp>
        <p:nvSpPr>
          <p:cNvPr id="19474" name="Line 24"/>
          <p:cNvSpPr>
            <a:spLocks noChangeShapeType="1"/>
          </p:cNvSpPr>
          <p:nvPr/>
        </p:nvSpPr>
        <p:spPr bwMode="auto">
          <a:xfrm>
            <a:off x="6553200" y="5334000"/>
            <a:ext cx="7620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p>
        </p:txBody>
      </p:sp>
      <p:sp>
        <p:nvSpPr>
          <p:cNvPr id="19475" name="Line 25"/>
          <p:cNvSpPr>
            <a:spLocks noChangeShapeType="1"/>
          </p:cNvSpPr>
          <p:nvPr/>
        </p:nvSpPr>
        <p:spPr bwMode="auto">
          <a:xfrm flipV="1">
            <a:off x="6629400" y="5715000"/>
            <a:ext cx="685800" cy="381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p>
        </p:txBody>
      </p:sp>
      <p:sp>
        <p:nvSpPr>
          <p:cNvPr id="19477" name="Line 27"/>
          <p:cNvSpPr>
            <a:spLocks noChangeShapeType="1"/>
          </p:cNvSpPr>
          <p:nvPr/>
        </p:nvSpPr>
        <p:spPr bwMode="auto">
          <a:xfrm flipV="1">
            <a:off x="6629400" y="2895600"/>
            <a:ext cx="609600" cy="6096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p>
        </p:txBody>
      </p:sp>
      <p:sp>
        <p:nvSpPr>
          <p:cNvPr id="19478" name="Line 28"/>
          <p:cNvSpPr>
            <a:spLocks noChangeShapeType="1"/>
          </p:cNvSpPr>
          <p:nvPr/>
        </p:nvSpPr>
        <p:spPr bwMode="auto">
          <a:xfrm>
            <a:off x="6629400" y="4114800"/>
            <a:ext cx="609600" cy="304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p>
        </p:txBody>
      </p:sp>
      <p:sp>
        <p:nvSpPr>
          <p:cNvPr id="19479" name="Line 29"/>
          <p:cNvSpPr>
            <a:spLocks noChangeShapeType="1"/>
          </p:cNvSpPr>
          <p:nvPr/>
        </p:nvSpPr>
        <p:spPr bwMode="auto">
          <a:xfrm>
            <a:off x="6629400" y="3657600"/>
            <a:ext cx="5334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1400"/>
          </a:p>
        </p:txBody>
      </p:sp>
      <p:sp>
        <p:nvSpPr>
          <p:cNvPr id="19480" name="Oval 30"/>
          <p:cNvSpPr>
            <a:spLocks noChangeArrowheads="1"/>
          </p:cNvSpPr>
          <p:nvPr/>
        </p:nvSpPr>
        <p:spPr bwMode="auto">
          <a:xfrm>
            <a:off x="7239000" y="2667000"/>
            <a:ext cx="1143000" cy="381000"/>
          </a:xfrm>
          <a:prstGeom prst="ellipse">
            <a:avLst/>
          </a:prstGeom>
          <a:solidFill>
            <a:schemeClr val="bg2"/>
          </a:solid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400"/>
              <a:t>Executive</a:t>
            </a:r>
          </a:p>
        </p:txBody>
      </p:sp>
      <p:sp>
        <p:nvSpPr>
          <p:cNvPr id="19481" name="Oval 32"/>
          <p:cNvSpPr>
            <a:spLocks noChangeArrowheads="1"/>
          </p:cNvSpPr>
          <p:nvPr/>
        </p:nvSpPr>
        <p:spPr bwMode="auto">
          <a:xfrm>
            <a:off x="7162800" y="3429000"/>
            <a:ext cx="1219200" cy="457200"/>
          </a:xfrm>
          <a:prstGeom prst="ellipse">
            <a:avLst/>
          </a:prstGeom>
          <a:solidFill>
            <a:schemeClr val="bg2"/>
          </a:solid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82" name="Text Box 33"/>
          <p:cNvSpPr txBox="1">
            <a:spLocks noChangeArrowheads="1"/>
          </p:cNvSpPr>
          <p:nvPr/>
        </p:nvSpPr>
        <p:spPr bwMode="auto">
          <a:xfrm>
            <a:off x="7239000" y="3505200"/>
            <a:ext cx="1066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Legislative</a:t>
            </a:r>
          </a:p>
        </p:txBody>
      </p:sp>
      <p:sp>
        <p:nvSpPr>
          <p:cNvPr id="19483" name="Oval 34"/>
          <p:cNvSpPr>
            <a:spLocks noChangeArrowheads="1"/>
          </p:cNvSpPr>
          <p:nvPr/>
        </p:nvSpPr>
        <p:spPr bwMode="auto">
          <a:xfrm>
            <a:off x="7239000" y="4267200"/>
            <a:ext cx="1143000" cy="381000"/>
          </a:xfrm>
          <a:prstGeom prst="ellipse">
            <a:avLst/>
          </a:prstGeom>
          <a:solidFill>
            <a:schemeClr val="bg2"/>
          </a:solid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400"/>
              <a:t>Judiciary</a:t>
            </a:r>
          </a:p>
        </p:txBody>
      </p:sp>
      <p:sp>
        <p:nvSpPr>
          <p:cNvPr id="19484" name="Rectangle 35"/>
          <p:cNvSpPr>
            <a:spLocks noChangeArrowheads="1"/>
          </p:cNvSpPr>
          <p:nvPr/>
        </p:nvSpPr>
        <p:spPr bwMode="auto">
          <a:xfrm>
            <a:off x="8382000" y="4572000"/>
            <a:ext cx="1371600" cy="304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85" name="Text Box 36"/>
          <p:cNvSpPr txBox="1">
            <a:spLocks noChangeArrowheads="1"/>
          </p:cNvSpPr>
          <p:nvPr/>
        </p:nvSpPr>
        <p:spPr bwMode="auto">
          <a:xfrm>
            <a:off x="8382001" y="4572001"/>
            <a:ext cx="142195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Judicial Review</a:t>
            </a:r>
          </a:p>
        </p:txBody>
      </p:sp>
      <p:sp>
        <p:nvSpPr>
          <p:cNvPr id="19486" name="Rectangle 37"/>
          <p:cNvSpPr>
            <a:spLocks noChangeArrowheads="1"/>
          </p:cNvSpPr>
          <p:nvPr/>
        </p:nvSpPr>
        <p:spPr bwMode="auto">
          <a:xfrm>
            <a:off x="8458200" y="3276600"/>
            <a:ext cx="1295400" cy="304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87" name="Rectangle 38"/>
          <p:cNvSpPr>
            <a:spLocks noChangeArrowheads="1"/>
          </p:cNvSpPr>
          <p:nvPr/>
        </p:nvSpPr>
        <p:spPr bwMode="auto">
          <a:xfrm>
            <a:off x="8458200" y="3733800"/>
            <a:ext cx="1295400" cy="304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88" name="Text Box 39"/>
          <p:cNvSpPr txBox="1">
            <a:spLocks noChangeArrowheads="1"/>
          </p:cNvSpPr>
          <p:nvPr/>
        </p:nvSpPr>
        <p:spPr bwMode="auto">
          <a:xfrm>
            <a:off x="8594726" y="3287714"/>
            <a:ext cx="98284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dirty="0"/>
              <a:t>Bicameral</a:t>
            </a:r>
          </a:p>
        </p:txBody>
      </p:sp>
      <p:sp>
        <p:nvSpPr>
          <p:cNvPr id="19489" name="Text Box 40"/>
          <p:cNvSpPr txBox="1">
            <a:spLocks noChangeArrowheads="1"/>
          </p:cNvSpPr>
          <p:nvPr/>
        </p:nvSpPr>
        <p:spPr bwMode="auto">
          <a:xfrm>
            <a:off x="8594725" y="3744914"/>
            <a:ext cx="10926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Unicameral</a:t>
            </a:r>
          </a:p>
        </p:txBody>
      </p:sp>
      <p:sp>
        <p:nvSpPr>
          <p:cNvPr id="19490" name="Rectangle 41"/>
          <p:cNvSpPr>
            <a:spLocks noChangeArrowheads="1"/>
          </p:cNvSpPr>
          <p:nvPr/>
        </p:nvSpPr>
        <p:spPr bwMode="auto">
          <a:xfrm>
            <a:off x="5486400" y="2057400"/>
            <a:ext cx="1066800" cy="3810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pPr algn="ctr"/>
            <a:r>
              <a:rPr lang="en-US" sz="1400"/>
              <a:t>Running for</a:t>
            </a:r>
          </a:p>
          <a:p>
            <a:pPr algn="ctr"/>
            <a:r>
              <a:rPr lang="en-US" sz="1400"/>
              <a:t>Office</a:t>
            </a:r>
          </a:p>
        </p:txBody>
      </p:sp>
      <p:sp>
        <p:nvSpPr>
          <p:cNvPr id="19491" name="Line 42"/>
          <p:cNvSpPr>
            <a:spLocks noChangeShapeType="1"/>
          </p:cNvSpPr>
          <p:nvPr/>
        </p:nvSpPr>
        <p:spPr bwMode="auto">
          <a:xfrm flipH="1">
            <a:off x="8839200" y="4876800"/>
            <a:ext cx="381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492" name="Line 43"/>
          <p:cNvSpPr>
            <a:spLocks noChangeShapeType="1"/>
          </p:cNvSpPr>
          <p:nvPr/>
        </p:nvSpPr>
        <p:spPr bwMode="auto">
          <a:xfrm>
            <a:off x="9220200" y="4876800"/>
            <a:ext cx="3048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493" name="Text Box 44"/>
          <p:cNvSpPr txBox="1">
            <a:spLocks noChangeArrowheads="1"/>
          </p:cNvSpPr>
          <p:nvPr/>
        </p:nvSpPr>
        <p:spPr bwMode="auto">
          <a:xfrm>
            <a:off x="8458200" y="5105401"/>
            <a:ext cx="91315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Concrete</a:t>
            </a:r>
          </a:p>
        </p:txBody>
      </p:sp>
      <p:sp>
        <p:nvSpPr>
          <p:cNvPr id="19494" name="Text Box 45"/>
          <p:cNvSpPr txBox="1">
            <a:spLocks noChangeArrowheads="1"/>
          </p:cNvSpPr>
          <p:nvPr/>
        </p:nvSpPr>
        <p:spPr bwMode="auto">
          <a:xfrm>
            <a:off x="9372601" y="5105400"/>
            <a:ext cx="8350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Abstract</a:t>
            </a:r>
          </a:p>
        </p:txBody>
      </p:sp>
      <p:sp>
        <p:nvSpPr>
          <p:cNvPr id="19495" name="Text Box 51"/>
          <p:cNvSpPr txBox="1">
            <a:spLocks noChangeArrowheads="1"/>
          </p:cNvSpPr>
          <p:nvPr/>
        </p:nvSpPr>
        <p:spPr bwMode="auto">
          <a:xfrm>
            <a:off x="7162800" y="1295400"/>
            <a:ext cx="127793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Parliamentary</a:t>
            </a:r>
          </a:p>
        </p:txBody>
      </p:sp>
      <p:sp>
        <p:nvSpPr>
          <p:cNvPr id="19496" name="Text Box 52"/>
          <p:cNvSpPr txBox="1">
            <a:spLocks noChangeArrowheads="1"/>
          </p:cNvSpPr>
          <p:nvPr/>
        </p:nvSpPr>
        <p:spPr bwMode="auto">
          <a:xfrm>
            <a:off x="9167814" y="2209801"/>
            <a:ext cx="112276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Presidential</a:t>
            </a:r>
          </a:p>
        </p:txBody>
      </p:sp>
      <p:sp>
        <p:nvSpPr>
          <p:cNvPr id="19497" name="Text Box 53"/>
          <p:cNvSpPr txBox="1">
            <a:spLocks noChangeArrowheads="1"/>
          </p:cNvSpPr>
          <p:nvPr/>
        </p:nvSpPr>
        <p:spPr bwMode="auto">
          <a:xfrm>
            <a:off x="8305801" y="1752601"/>
            <a:ext cx="2170113" cy="3079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Mixed/ Semi-Presidential</a:t>
            </a:r>
          </a:p>
        </p:txBody>
      </p:sp>
      <p:sp>
        <p:nvSpPr>
          <p:cNvPr id="19498" name="Rectangle 58"/>
          <p:cNvSpPr>
            <a:spLocks noChangeArrowheads="1"/>
          </p:cNvSpPr>
          <p:nvPr/>
        </p:nvSpPr>
        <p:spPr bwMode="auto">
          <a:xfrm>
            <a:off x="9220200" y="2209800"/>
            <a:ext cx="1066800" cy="304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499" name="Rectangle 59"/>
          <p:cNvSpPr>
            <a:spLocks noChangeArrowheads="1"/>
          </p:cNvSpPr>
          <p:nvPr/>
        </p:nvSpPr>
        <p:spPr bwMode="auto">
          <a:xfrm>
            <a:off x="7162800" y="1295400"/>
            <a:ext cx="1295400" cy="304800"/>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a:p>
        </p:txBody>
      </p:sp>
      <p:sp>
        <p:nvSpPr>
          <p:cNvPr id="19500" name="Line 60"/>
          <p:cNvSpPr>
            <a:spLocks noChangeShapeType="1"/>
          </p:cNvSpPr>
          <p:nvPr/>
        </p:nvSpPr>
        <p:spPr bwMode="auto">
          <a:xfrm flipV="1">
            <a:off x="7696200" y="1600200"/>
            <a:ext cx="114300" cy="1066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501" name="Line 61"/>
          <p:cNvSpPr>
            <a:spLocks noChangeShapeType="1"/>
          </p:cNvSpPr>
          <p:nvPr/>
        </p:nvSpPr>
        <p:spPr bwMode="auto">
          <a:xfrm flipV="1">
            <a:off x="7696200" y="2133600"/>
            <a:ext cx="609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502" name="Line 62"/>
          <p:cNvSpPr>
            <a:spLocks noChangeShapeType="1"/>
          </p:cNvSpPr>
          <p:nvPr/>
        </p:nvSpPr>
        <p:spPr bwMode="auto">
          <a:xfrm flipV="1">
            <a:off x="7848600" y="2362200"/>
            <a:ext cx="1371600" cy="3048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503" name="Line 63"/>
          <p:cNvSpPr>
            <a:spLocks noChangeShapeType="1"/>
          </p:cNvSpPr>
          <p:nvPr/>
        </p:nvSpPr>
        <p:spPr bwMode="auto">
          <a:xfrm flipV="1">
            <a:off x="8229600" y="34290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504" name="Line 65"/>
          <p:cNvSpPr>
            <a:spLocks noChangeShapeType="1"/>
          </p:cNvSpPr>
          <p:nvPr/>
        </p:nvSpPr>
        <p:spPr bwMode="auto">
          <a:xfrm>
            <a:off x="8229600" y="3810000"/>
            <a:ext cx="2286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19505" name="Text Box 66"/>
          <p:cNvSpPr txBox="1">
            <a:spLocks noChangeArrowheads="1"/>
          </p:cNvSpPr>
          <p:nvPr/>
        </p:nvSpPr>
        <p:spPr bwMode="auto">
          <a:xfrm>
            <a:off x="3962401" y="316346"/>
            <a:ext cx="750013"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dirty="0"/>
              <a:t>Tenets</a:t>
            </a:r>
          </a:p>
        </p:txBody>
      </p:sp>
      <p:sp>
        <p:nvSpPr>
          <p:cNvPr id="19506" name="Text Box 67"/>
          <p:cNvSpPr txBox="1">
            <a:spLocks noChangeArrowheads="1"/>
          </p:cNvSpPr>
          <p:nvPr/>
        </p:nvSpPr>
        <p:spPr bwMode="auto">
          <a:xfrm>
            <a:off x="5486401" y="304801"/>
            <a:ext cx="1022999"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t>Examples</a:t>
            </a:r>
          </a:p>
        </p:txBody>
      </p:sp>
      <p:sp>
        <p:nvSpPr>
          <p:cNvPr id="19507" name="Text Box 68"/>
          <p:cNvSpPr txBox="1">
            <a:spLocks noChangeArrowheads="1"/>
          </p:cNvSpPr>
          <p:nvPr/>
        </p:nvSpPr>
        <p:spPr bwMode="auto">
          <a:xfrm>
            <a:off x="8153400" y="304800"/>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b="1"/>
              <a:t>Variations</a:t>
            </a:r>
          </a:p>
        </p:txBody>
      </p:sp>
      <p:sp>
        <p:nvSpPr>
          <p:cNvPr id="19508" name="Oval 69"/>
          <p:cNvSpPr>
            <a:spLocks noChangeArrowheads="1"/>
          </p:cNvSpPr>
          <p:nvPr/>
        </p:nvSpPr>
        <p:spPr bwMode="auto">
          <a:xfrm>
            <a:off x="7324725" y="5486400"/>
            <a:ext cx="990600" cy="457200"/>
          </a:xfrm>
          <a:prstGeom prst="ellipse">
            <a:avLst/>
          </a:prstGeom>
          <a:solidFill>
            <a:schemeClr val="bg2"/>
          </a:solidFill>
          <a:ln w="9525">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sz="1400" dirty="0"/>
          </a:p>
        </p:txBody>
      </p:sp>
      <p:sp>
        <p:nvSpPr>
          <p:cNvPr id="19509" name="Line 70"/>
          <p:cNvSpPr>
            <a:spLocks noChangeShapeType="1"/>
          </p:cNvSpPr>
          <p:nvPr/>
        </p:nvSpPr>
        <p:spPr bwMode="auto">
          <a:xfrm>
            <a:off x="8077200" y="4648200"/>
            <a:ext cx="3048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sz="1400"/>
          </a:p>
        </p:txBody>
      </p:sp>
      <p:sp>
        <p:nvSpPr>
          <p:cNvPr id="2" name="TextBox 1"/>
          <p:cNvSpPr txBox="1"/>
          <p:nvPr/>
        </p:nvSpPr>
        <p:spPr>
          <a:xfrm>
            <a:off x="1754910" y="1106269"/>
            <a:ext cx="1967205" cy="369332"/>
          </a:xfrm>
          <a:prstGeom prst="rect">
            <a:avLst/>
          </a:prstGeom>
          <a:noFill/>
        </p:spPr>
        <p:txBody>
          <a:bodyPr wrap="none" rtlCol="0">
            <a:spAutoFit/>
          </a:bodyPr>
          <a:lstStyle/>
          <a:p>
            <a:r>
              <a:rPr lang="en-US" b="1" dirty="0"/>
              <a:t>Liberal Democracy</a:t>
            </a:r>
          </a:p>
        </p:txBody>
      </p:sp>
      <p:sp>
        <p:nvSpPr>
          <p:cNvPr id="56" name="TextBox 55">
            <a:extLst>
              <a:ext uri="{FF2B5EF4-FFF2-40B4-BE49-F238E27FC236}">
                <a16:creationId xmlns:a16="http://schemas.microsoft.com/office/drawing/2014/main" id="{ABF0467F-DD5E-834A-8A7F-A3AC0ADBE984}"/>
              </a:ext>
            </a:extLst>
          </p:cNvPr>
          <p:cNvSpPr txBox="1">
            <a:spLocks noChangeArrowheads="1"/>
          </p:cNvSpPr>
          <p:nvPr/>
        </p:nvSpPr>
        <p:spPr bwMode="auto">
          <a:xfrm>
            <a:off x="243895" y="6154235"/>
            <a:ext cx="44545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ja-JP" altLang="en-US" sz="1200" b="1"/>
              <a:t>“</a:t>
            </a:r>
            <a:r>
              <a:rPr lang="en-US" altLang="ja-JP" sz="1200" b="1" dirty="0"/>
              <a:t>No bourgeoisie, no democracy</a:t>
            </a:r>
            <a:r>
              <a:rPr lang="ja-JP" altLang="en-US" sz="1200" b="1"/>
              <a:t>”</a:t>
            </a:r>
            <a:r>
              <a:rPr lang="en-US" altLang="ja-JP" sz="1200" b="1" dirty="0"/>
              <a:t> [Barrington Moore, 1966]</a:t>
            </a:r>
            <a:endParaRPr lang="en-US" altLang="en-US" sz="1200" b="1" dirty="0"/>
          </a:p>
        </p:txBody>
      </p:sp>
      <p:sp>
        <p:nvSpPr>
          <p:cNvPr id="57" name="TextBox 55">
            <a:extLst>
              <a:ext uri="{FF2B5EF4-FFF2-40B4-BE49-F238E27FC236}">
                <a16:creationId xmlns:a16="http://schemas.microsoft.com/office/drawing/2014/main" id="{DCC4655A-7652-E74F-A6C0-802858E23301}"/>
              </a:ext>
            </a:extLst>
          </p:cNvPr>
          <p:cNvSpPr txBox="1">
            <a:spLocks noChangeArrowheads="1"/>
          </p:cNvSpPr>
          <p:nvPr/>
        </p:nvSpPr>
        <p:spPr bwMode="auto">
          <a:xfrm>
            <a:off x="243894" y="6459035"/>
            <a:ext cx="4275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ja-JP" altLang="en-US" sz="1200" b="1">
                <a:solidFill>
                  <a:srgbClr val="006600"/>
                </a:solidFill>
              </a:rPr>
              <a:t>“</a:t>
            </a:r>
            <a:r>
              <a:rPr lang="en-US" altLang="ja-JP" sz="1200" b="1">
                <a:solidFill>
                  <a:srgbClr val="006600"/>
                </a:solidFill>
              </a:rPr>
              <a:t>Donorization</a:t>
            </a:r>
            <a:r>
              <a:rPr lang="ja-JP" altLang="en-US" sz="1200" b="1">
                <a:solidFill>
                  <a:srgbClr val="006600"/>
                </a:solidFill>
              </a:rPr>
              <a:t>”</a:t>
            </a:r>
            <a:r>
              <a:rPr lang="en-US" altLang="ja-JP" sz="1200" b="1">
                <a:solidFill>
                  <a:srgbClr val="006600"/>
                </a:solidFill>
              </a:rPr>
              <a:t> = </a:t>
            </a:r>
            <a:r>
              <a:rPr lang="ja-JP" altLang="en-US" sz="1200" b="1">
                <a:solidFill>
                  <a:srgbClr val="006600"/>
                </a:solidFill>
              </a:rPr>
              <a:t>“</a:t>
            </a:r>
            <a:r>
              <a:rPr lang="en-US" altLang="ja-JP" sz="1200" b="1">
                <a:solidFill>
                  <a:srgbClr val="006600"/>
                </a:solidFill>
              </a:rPr>
              <a:t>No democracy, no money</a:t>
            </a:r>
            <a:r>
              <a:rPr lang="ja-JP" altLang="en-US" sz="1200" b="1">
                <a:solidFill>
                  <a:srgbClr val="006600"/>
                </a:solidFill>
              </a:rPr>
              <a:t>”</a:t>
            </a:r>
            <a:r>
              <a:rPr lang="en-US" altLang="ja-JP" sz="1200" b="1">
                <a:solidFill>
                  <a:srgbClr val="006600"/>
                </a:solidFill>
              </a:rPr>
              <a:t> [Olukoshi]</a:t>
            </a:r>
            <a:endParaRPr lang="en-US" altLang="en-US" sz="1200" b="1">
              <a:solidFill>
                <a:srgbClr val="006600"/>
              </a:solidFill>
            </a:endParaRPr>
          </a:p>
        </p:txBody>
      </p:sp>
      <p:sp>
        <p:nvSpPr>
          <p:cNvPr id="58" name="Text Box 26">
            <a:extLst>
              <a:ext uri="{FF2B5EF4-FFF2-40B4-BE49-F238E27FC236}">
                <a16:creationId xmlns:a16="http://schemas.microsoft.com/office/drawing/2014/main" id="{DF4D3952-CC2C-2540-9F16-823B197B172B}"/>
              </a:ext>
            </a:extLst>
          </p:cNvPr>
          <p:cNvSpPr txBox="1">
            <a:spLocks noChangeArrowheads="1"/>
          </p:cNvSpPr>
          <p:nvPr/>
        </p:nvSpPr>
        <p:spPr bwMode="auto">
          <a:xfrm>
            <a:off x="7239000" y="5562601"/>
            <a:ext cx="117211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a:t>Civil Society</a:t>
            </a:r>
          </a:p>
        </p:txBody>
      </p:sp>
    </p:spTree>
    <p:extLst>
      <p:ext uri="{BB962C8B-B14F-4D97-AF65-F5344CB8AC3E}">
        <p14:creationId xmlns:p14="http://schemas.microsoft.com/office/powerpoint/2010/main" val="372463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checkerboard(across)">
                                      <p:cBhvr>
                                        <p:cTn id="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AD6D7EFE-A45F-0E40-852F-E5B2100EAF83}"/>
              </a:ext>
            </a:extLst>
          </p:cNvPr>
          <p:cNvSpPr txBox="1">
            <a:spLocks noChangeArrowheads="1"/>
          </p:cNvSpPr>
          <p:nvPr/>
        </p:nvSpPr>
        <p:spPr bwMode="auto">
          <a:xfrm>
            <a:off x="3041650" y="2284413"/>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Liberalization</a:t>
            </a:r>
          </a:p>
        </p:txBody>
      </p:sp>
      <p:sp>
        <p:nvSpPr>
          <p:cNvPr id="7171" name="Rectangle 6">
            <a:extLst>
              <a:ext uri="{FF2B5EF4-FFF2-40B4-BE49-F238E27FC236}">
                <a16:creationId xmlns:a16="http://schemas.microsoft.com/office/drawing/2014/main" id="{982A6CFC-656B-2048-A6A1-CAA7CE99CF50}"/>
              </a:ext>
            </a:extLst>
          </p:cNvPr>
          <p:cNvSpPr>
            <a:spLocks noChangeArrowheads="1"/>
          </p:cNvSpPr>
          <p:nvPr/>
        </p:nvSpPr>
        <p:spPr bwMode="auto">
          <a:xfrm>
            <a:off x="3048000" y="2228850"/>
            <a:ext cx="1524000" cy="457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172" name="Rectangle 8">
            <a:extLst>
              <a:ext uri="{FF2B5EF4-FFF2-40B4-BE49-F238E27FC236}">
                <a16:creationId xmlns:a16="http://schemas.microsoft.com/office/drawing/2014/main" id="{4BD5CCB0-7E6D-6940-8674-1B4862E4F63D}"/>
              </a:ext>
            </a:extLst>
          </p:cNvPr>
          <p:cNvSpPr>
            <a:spLocks noChangeArrowheads="1"/>
          </p:cNvSpPr>
          <p:nvPr/>
        </p:nvSpPr>
        <p:spPr bwMode="auto">
          <a:xfrm>
            <a:off x="5091113" y="2241550"/>
            <a:ext cx="1066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7173" name="Rectangle 10">
            <a:extLst>
              <a:ext uri="{FF2B5EF4-FFF2-40B4-BE49-F238E27FC236}">
                <a16:creationId xmlns:a16="http://schemas.microsoft.com/office/drawing/2014/main" id="{583852C0-6D57-E647-8A36-D77D0284BD27}"/>
              </a:ext>
            </a:extLst>
          </p:cNvPr>
          <p:cNvSpPr>
            <a:spLocks noChangeArrowheads="1"/>
          </p:cNvSpPr>
          <p:nvPr/>
        </p:nvSpPr>
        <p:spPr bwMode="auto">
          <a:xfrm>
            <a:off x="6672263" y="2252663"/>
            <a:ext cx="1447800" cy="381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6" name="Text Box 11">
            <a:extLst>
              <a:ext uri="{FF2B5EF4-FFF2-40B4-BE49-F238E27FC236}">
                <a16:creationId xmlns:a16="http://schemas.microsoft.com/office/drawing/2014/main" id="{8528D10E-8A69-7547-A433-71D6B49C909F}"/>
              </a:ext>
            </a:extLst>
          </p:cNvPr>
          <p:cNvSpPr txBox="1">
            <a:spLocks noChangeArrowheads="1"/>
          </p:cNvSpPr>
          <p:nvPr/>
        </p:nvSpPr>
        <p:spPr bwMode="auto">
          <a:xfrm>
            <a:off x="5022850" y="2255838"/>
            <a:ext cx="1187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Transition</a:t>
            </a:r>
          </a:p>
        </p:txBody>
      </p:sp>
      <p:sp>
        <p:nvSpPr>
          <p:cNvPr id="7" name="Text Box 12">
            <a:extLst>
              <a:ext uri="{FF2B5EF4-FFF2-40B4-BE49-F238E27FC236}">
                <a16:creationId xmlns:a16="http://schemas.microsoft.com/office/drawing/2014/main" id="{14037A69-935D-C74B-B655-F50032BF680F}"/>
              </a:ext>
            </a:extLst>
          </p:cNvPr>
          <p:cNvSpPr txBox="1">
            <a:spLocks noChangeArrowheads="1"/>
          </p:cNvSpPr>
          <p:nvPr/>
        </p:nvSpPr>
        <p:spPr bwMode="auto">
          <a:xfrm>
            <a:off x="6596063" y="2252663"/>
            <a:ext cx="1568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Consolidation</a:t>
            </a:r>
          </a:p>
        </p:txBody>
      </p:sp>
      <p:sp>
        <p:nvSpPr>
          <p:cNvPr id="9" name="Line 14">
            <a:extLst>
              <a:ext uri="{FF2B5EF4-FFF2-40B4-BE49-F238E27FC236}">
                <a16:creationId xmlns:a16="http://schemas.microsoft.com/office/drawing/2014/main" id="{07BB30BB-1EDC-7841-A2AF-73C92ACA98AD}"/>
              </a:ext>
            </a:extLst>
          </p:cNvPr>
          <p:cNvSpPr>
            <a:spLocks noChangeShapeType="1"/>
          </p:cNvSpPr>
          <p:nvPr/>
        </p:nvSpPr>
        <p:spPr bwMode="auto">
          <a:xfrm>
            <a:off x="6261100" y="2466975"/>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Line 14">
            <a:extLst>
              <a:ext uri="{FF2B5EF4-FFF2-40B4-BE49-F238E27FC236}">
                <a16:creationId xmlns:a16="http://schemas.microsoft.com/office/drawing/2014/main" id="{E164386D-10B1-ED47-931F-CC1629A5126F}"/>
              </a:ext>
            </a:extLst>
          </p:cNvPr>
          <p:cNvSpPr>
            <a:spLocks noChangeShapeType="1"/>
          </p:cNvSpPr>
          <p:nvPr/>
        </p:nvSpPr>
        <p:spPr bwMode="auto">
          <a:xfrm flipH="1">
            <a:off x="5961063" y="3581400"/>
            <a:ext cx="762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3" name="TextBox 10">
            <a:extLst>
              <a:ext uri="{FF2B5EF4-FFF2-40B4-BE49-F238E27FC236}">
                <a16:creationId xmlns:a16="http://schemas.microsoft.com/office/drawing/2014/main" id="{739817DB-E4BF-5542-8899-5F3C68973B43}"/>
              </a:ext>
            </a:extLst>
          </p:cNvPr>
          <p:cNvSpPr txBox="1">
            <a:spLocks noChangeArrowheads="1"/>
          </p:cNvSpPr>
          <p:nvPr/>
        </p:nvSpPr>
        <p:spPr bwMode="auto">
          <a:xfrm>
            <a:off x="5351463" y="3733801"/>
            <a:ext cx="207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a:t>Reversal</a:t>
            </a:r>
          </a:p>
          <a:p>
            <a:pPr algn="ctr" eaLnBrk="1" hangingPunct="1">
              <a:spcBef>
                <a:spcPct val="0"/>
              </a:spcBef>
              <a:buFontTx/>
              <a:buNone/>
            </a:pPr>
            <a:r>
              <a:rPr lang="en-US" altLang="en-US" sz="1000" i="1"/>
              <a:t>(by means of a coup </a:t>
            </a:r>
            <a:r>
              <a:rPr lang="en-US" altLang="en-US" sz="1000" b="1" i="1"/>
              <a:t>or</a:t>
            </a:r>
            <a:r>
              <a:rPr lang="en-US" altLang="en-US" sz="1000" i="1"/>
              <a:t> elections)</a:t>
            </a:r>
          </a:p>
        </p:txBody>
      </p:sp>
      <p:sp>
        <p:nvSpPr>
          <p:cNvPr id="12" name="Line 14">
            <a:extLst>
              <a:ext uri="{FF2B5EF4-FFF2-40B4-BE49-F238E27FC236}">
                <a16:creationId xmlns:a16="http://schemas.microsoft.com/office/drawing/2014/main" id="{3CBF18F6-E856-9A40-ABB8-9F985F00D0A3}"/>
              </a:ext>
            </a:extLst>
          </p:cNvPr>
          <p:cNvSpPr>
            <a:spLocks noChangeShapeType="1"/>
          </p:cNvSpPr>
          <p:nvPr/>
        </p:nvSpPr>
        <p:spPr bwMode="auto">
          <a:xfrm flipV="1">
            <a:off x="8199439" y="1746250"/>
            <a:ext cx="922337" cy="3048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Line 14">
            <a:extLst>
              <a:ext uri="{FF2B5EF4-FFF2-40B4-BE49-F238E27FC236}">
                <a16:creationId xmlns:a16="http://schemas.microsoft.com/office/drawing/2014/main" id="{3B0DA63F-FD35-D54B-AAEE-33F428C6029A}"/>
              </a:ext>
            </a:extLst>
          </p:cNvPr>
          <p:cNvSpPr>
            <a:spLocks noChangeShapeType="1"/>
          </p:cNvSpPr>
          <p:nvPr/>
        </p:nvSpPr>
        <p:spPr bwMode="auto">
          <a:xfrm>
            <a:off x="8189914" y="2695575"/>
            <a:ext cx="909637" cy="24923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6" name="TextBox 13">
            <a:extLst>
              <a:ext uri="{FF2B5EF4-FFF2-40B4-BE49-F238E27FC236}">
                <a16:creationId xmlns:a16="http://schemas.microsoft.com/office/drawing/2014/main" id="{ED702FD3-5E8F-1149-87C9-A970AB3726CB}"/>
              </a:ext>
            </a:extLst>
          </p:cNvPr>
          <p:cNvSpPr txBox="1">
            <a:spLocks noChangeArrowheads="1"/>
          </p:cNvSpPr>
          <p:nvPr/>
        </p:nvSpPr>
        <p:spPr bwMode="auto">
          <a:xfrm>
            <a:off x="9121776" y="1560514"/>
            <a:ext cx="1350963"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Democracy</a:t>
            </a:r>
          </a:p>
        </p:txBody>
      </p:sp>
      <p:sp>
        <p:nvSpPr>
          <p:cNvPr id="8207" name="TextBox 15">
            <a:extLst>
              <a:ext uri="{FF2B5EF4-FFF2-40B4-BE49-F238E27FC236}">
                <a16:creationId xmlns:a16="http://schemas.microsoft.com/office/drawing/2014/main" id="{519D556B-75CD-1D44-A48A-588812C33B95}"/>
              </a:ext>
            </a:extLst>
          </p:cNvPr>
          <p:cNvSpPr txBox="1">
            <a:spLocks noChangeArrowheads="1"/>
          </p:cNvSpPr>
          <p:nvPr/>
        </p:nvSpPr>
        <p:spPr bwMode="auto">
          <a:xfrm>
            <a:off x="9121776" y="2655888"/>
            <a:ext cx="1350963"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a:t>Pseudo-</a:t>
            </a:r>
          </a:p>
          <a:p>
            <a:pPr algn="ctr" eaLnBrk="1" hangingPunct="1">
              <a:spcBef>
                <a:spcPct val="0"/>
              </a:spcBef>
              <a:buFontTx/>
              <a:buNone/>
            </a:pPr>
            <a:r>
              <a:rPr lang="en-US" altLang="en-US" sz="1800"/>
              <a:t>Democracy</a:t>
            </a:r>
          </a:p>
        </p:txBody>
      </p:sp>
      <p:sp>
        <p:nvSpPr>
          <p:cNvPr id="8208" name="TextBox 16">
            <a:extLst>
              <a:ext uri="{FF2B5EF4-FFF2-40B4-BE49-F238E27FC236}">
                <a16:creationId xmlns:a16="http://schemas.microsoft.com/office/drawing/2014/main" id="{A0B9959F-72D1-A147-87F0-728CFD0352FD}"/>
              </a:ext>
            </a:extLst>
          </p:cNvPr>
          <p:cNvSpPr txBox="1">
            <a:spLocks noChangeArrowheads="1"/>
          </p:cNvSpPr>
          <p:nvPr/>
        </p:nvSpPr>
        <p:spPr bwMode="auto">
          <a:xfrm>
            <a:off x="8151814" y="2176463"/>
            <a:ext cx="24098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Mauritius, Ghana, Botswana, So. Africa</a:t>
            </a:r>
          </a:p>
        </p:txBody>
      </p:sp>
      <p:sp>
        <p:nvSpPr>
          <p:cNvPr id="8209" name="TextBox 17">
            <a:extLst>
              <a:ext uri="{FF2B5EF4-FFF2-40B4-BE49-F238E27FC236}">
                <a16:creationId xmlns:a16="http://schemas.microsoft.com/office/drawing/2014/main" id="{8C1F922C-40FB-A741-A1A2-E9D87FF38B40}"/>
              </a:ext>
            </a:extLst>
          </p:cNvPr>
          <p:cNvSpPr txBox="1">
            <a:spLocks noChangeArrowheads="1"/>
          </p:cNvSpPr>
          <p:nvPr/>
        </p:nvSpPr>
        <p:spPr bwMode="auto">
          <a:xfrm>
            <a:off x="8189913" y="3403601"/>
            <a:ext cx="25003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000"/>
              <a:t>Senegal, Nigeria, Uganda, Burkina Faso </a:t>
            </a:r>
          </a:p>
        </p:txBody>
      </p:sp>
      <p:sp>
        <p:nvSpPr>
          <p:cNvPr id="8210" name="TextBox 18">
            <a:extLst>
              <a:ext uri="{FF2B5EF4-FFF2-40B4-BE49-F238E27FC236}">
                <a16:creationId xmlns:a16="http://schemas.microsoft.com/office/drawing/2014/main" id="{29599397-BAE0-144A-A773-89E5745EF7DF}"/>
              </a:ext>
            </a:extLst>
          </p:cNvPr>
          <p:cNvSpPr txBox="1">
            <a:spLocks noChangeArrowheads="1"/>
          </p:cNvSpPr>
          <p:nvPr/>
        </p:nvSpPr>
        <p:spPr bwMode="auto">
          <a:xfrm rot="16200000">
            <a:off x="1210470" y="3228183"/>
            <a:ext cx="18510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a:t>Authoritarianism</a:t>
            </a:r>
          </a:p>
        </p:txBody>
      </p:sp>
      <p:sp>
        <p:nvSpPr>
          <p:cNvPr id="20" name="Oval 19">
            <a:extLst>
              <a:ext uri="{FF2B5EF4-FFF2-40B4-BE49-F238E27FC236}">
                <a16:creationId xmlns:a16="http://schemas.microsoft.com/office/drawing/2014/main" id="{B4A4F3A8-5147-A44A-B6BB-B55646B402A1}"/>
              </a:ext>
            </a:extLst>
          </p:cNvPr>
          <p:cNvSpPr/>
          <p:nvPr/>
        </p:nvSpPr>
        <p:spPr>
          <a:xfrm>
            <a:off x="5122863" y="3124200"/>
            <a:ext cx="2438400" cy="13716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srgbClr val="FFFFFF"/>
              </a:solidFill>
              <a:ea typeface="ＭＳ Ｐゴシック" charset="0"/>
            </a:endParaRPr>
          </a:p>
        </p:txBody>
      </p:sp>
      <p:sp>
        <p:nvSpPr>
          <p:cNvPr id="19474" name="TextBox 21">
            <a:extLst>
              <a:ext uri="{FF2B5EF4-FFF2-40B4-BE49-F238E27FC236}">
                <a16:creationId xmlns:a16="http://schemas.microsoft.com/office/drawing/2014/main" id="{B3A6A583-E45D-A844-A292-04C9AF52125F}"/>
              </a:ext>
            </a:extLst>
          </p:cNvPr>
          <p:cNvSpPr txBox="1">
            <a:spLocks noChangeArrowheads="1"/>
          </p:cNvSpPr>
          <p:nvPr/>
        </p:nvSpPr>
        <p:spPr bwMode="auto">
          <a:xfrm>
            <a:off x="2362201" y="533401"/>
            <a:ext cx="73072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800" i="1">
                <a:solidFill>
                  <a:srgbClr val="C00000"/>
                </a:solidFill>
              </a:rPr>
              <a:t>Bottom Line: (a) rule of men; (b) rule of law; (c) rule of men under law</a:t>
            </a:r>
          </a:p>
          <a:p>
            <a:pPr eaLnBrk="1" hangingPunct="1">
              <a:spcBef>
                <a:spcPct val="0"/>
              </a:spcBef>
              <a:buFontTx/>
              <a:buNone/>
            </a:pPr>
            <a:r>
              <a:rPr lang="en-US" altLang="en-US" sz="1800">
                <a:solidFill>
                  <a:srgbClr val="C00000"/>
                </a:solidFill>
              </a:rPr>
              <a:t>			   	</a:t>
            </a:r>
            <a:r>
              <a:rPr lang="en-US" altLang="en-US" sz="1400">
                <a:solidFill>
                  <a:srgbClr val="3F3F3F"/>
                </a:solidFill>
              </a:rPr>
              <a:t>[Obama in Ethiopia]</a:t>
            </a:r>
          </a:p>
        </p:txBody>
      </p:sp>
      <p:sp>
        <p:nvSpPr>
          <p:cNvPr id="3" name="TextBox 2">
            <a:extLst>
              <a:ext uri="{FF2B5EF4-FFF2-40B4-BE49-F238E27FC236}">
                <a16:creationId xmlns:a16="http://schemas.microsoft.com/office/drawing/2014/main" id="{A74EA8DE-5417-AE45-A755-21E4975B565A}"/>
              </a:ext>
            </a:extLst>
          </p:cNvPr>
          <p:cNvSpPr txBox="1">
            <a:spLocks noChangeArrowheads="1"/>
          </p:cNvSpPr>
          <p:nvPr/>
        </p:nvSpPr>
        <p:spPr bwMode="auto">
          <a:xfrm>
            <a:off x="5335589" y="4724400"/>
            <a:ext cx="2263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2008: Mauritania</a:t>
            </a:r>
          </a:p>
          <a:p>
            <a:pPr eaLnBrk="1" hangingPunct="1">
              <a:spcBef>
                <a:spcPct val="0"/>
              </a:spcBef>
              <a:buFontTx/>
              <a:buNone/>
            </a:pPr>
            <a:r>
              <a:rPr lang="en-US" altLang="en-US" sz="1200"/>
              <a:t>2008: Guinea (Conakry)</a:t>
            </a:r>
          </a:p>
          <a:p>
            <a:pPr eaLnBrk="1" hangingPunct="1">
              <a:spcBef>
                <a:spcPct val="0"/>
              </a:spcBef>
              <a:buFontTx/>
              <a:buNone/>
            </a:pPr>
            <a:r>
              <a:rPr lang="en-US" altLang="en-US" sz="1200"/>
              <a:t>2009: Madagascar</a:t>
            </a:r>
          </a:p>
          <a:p>
            <a:pPr eaLnBrk="1" hangingPunct="1">
              <a:spcBef>
                <a:spcPct val="0"/>
              </a:spcBef>
              <a:buFontTx/>
              <a:buNone/>
            </a:pPr>
            <a:r>
              <a:rPr lang="en-US" altLang="en-US" sz="1200"/>
              <a:t>2010: Niger</a:t>
            </a:r>
          </a:p>
          <a:p>
            <a:pPr eaLnBrk="1" hangingPunct="1">
              <a:spcBef>
                <a:spcPct val="0"/>
              </a:spcBef>
              <a:buFontTx/>
              <a:buNone/>
            </a:pPr>
            <a:endParaRPr lang="en-US" altLang="en-US" sz="1200"/>
          </a:p>
          <a:p>
            <a:pPr eaLnBrk="1" hangingPunct="1">
              <a:spcBef>
                <a:spcPct val="0"/>
              </a:spcBef>
              <a:buFontTx/>
              <a:buNone/>
            </a:pPr>
            <a:r>
              <a:rPr lang="en-US" altLang="en-US" sz="1200"/>
              <a:t>2012: Guinea Bissau</a:t>
            </a:r>
          </a:p>
          <a:p>
            <a:pPr eaLnBrk="1" hangingPunct="1">
              <a:spcBef>
                <a:spcPct val="0"/>
              </a:spcBef>
              <a:buFontTx/>
              <a:buNone/>
            </a:pPr>
            <a:r>
              <a:rPr lang="en-US" altLang="en-US" sz="1200"/>
              <a:t>2013: Central African Republic</a:t>
            </a:r>
          </a:p>
          <a:p>
            <a:pPr eaLnBrk="1" hangingPunct="1">
              <a:spcBef>
                <a:spcPct val="0"/>
              </a:spcBef>
              <a:buFontTx/>
              <a:buNone/>
            </a:pPr>
            <a:r>
              <a:rPr lang="en-US" altLang="en-US" sz="1200"/>
              <a:t>2015: Burkina Faso </a:t>
            </a:r>
          </a:p>
        </p:txBody>
      </p:sp>
      <p:sp>
        <p:nvSpPr>
          <p:cNvPr id="27" name="Line 14">
            <a:extLst>
              <a:ext uri="{FF2B5EF4-FFF2-40B4-BE49-F238E27FC236}">
                <a16:creationId xmlns:a16="http://schemas.microsoft.com/office/drawing/2014/main" id="{1589FF3E-AB27-B54F-AC94-45EBE2EC125C}"/>
              </a:ext>
            </a:extLst>
          </p:cNvPr>
          <p:cNvSpPr>
            <a:spLocks noChangeShapeType="1"/>
          </p:cNvSpPr>
          <p:nvPr/>
        </p:nvSpPr>
        <p:spPr bwMode="auto">
          <a:xfrm>
            <a:off x="4641850" y="2446338"/>
            <a:ext cx="381000"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 name="Rectangle 3">
            <a:extLst>
              <a:ext uri="{FF2B5EF4-FFF2-40B4-BE49-F238E27FC236}">
                <a16:creationId xmlns:a16="http://schemas.microsoft.com/office/drawing/2014/main" id="{A64CBA63-3721-0347-BA92-0AC0BA4F95EF}"/>
              </a:ext>
            </a:extLst>
          </p:cNvPr>
          <p:cNvSpPr>
            <a:spLocks noChangeArrowheads="1"/>
          </p:cNvSpPr>
          <p:nvPr/>
        </p:nvSpPr>
        <p:spPr bwMode="auto">
          <a:xfrm>
            <a:off x="7959726" y="5410201"/>
            <a:ext cx="8794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eaLnBrk="1" hangingPunct="1">
              <a:spcBef>
                <a:spcPct val="0"/>
              </a:spcBef>
              <a:buFontTx/>
              <a:buNone/>
            </a:pPr>
            <a:r>
              <a:rPr lang="en-US" altLang="en-US" sz="1200"/>
              <a:t>2011: Mali</a:t>
            </a:r>
          </a:p>
        </p:txBody>
      </p:sp>
    </p:spTree>
    <p:extLst>
      <p:ext uri="{BB962C8B-B14F-4D97-AF65-F5344CB8AC3E}">
        <p14:creationId xmlns:p14="http://schemas.microsoft.com/office/powerpoint/2010/main" val="29456846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10"/>
                                        </p:tgtEl>
                                        <p:attrNameLst>
                                          <p:attrName>style.visibility</p:attrName>
                                        </p:attrNameLst>
                                      </p:cBhvr>
                                      <p:to>
                                        <p:strVal val="visible"/>
                                      </p:to>
                                    </p:set>
                                    <p:animEffect transition="in" filter="fade">
                                      <p:cBhvr>
                                        <p:cTn id="7" dur="500"/>
                                        <p:tgtEl>
                                          <p:spTgt spid="82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171"/>
                                        </p:tgtEl>
                                        <p:attrNameLst>
                                          <p:attrName>style.visibility</p:attrName>
                                        </p:attrNameLst>
                                      </p:cBhvr>
                                      <p:to>
                                        <p:strVal val="visible"/>
                                      </p:to>
                                    </p:set>
                                    <p:animEffect transition="in" filter="fade">
                                      <p:cBhvr>
                                        <p:cTn id="15" dur="500"/>
                                        <p:tgtEl>
                                          <p:spTgt spid="717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172"/>
                                        </p:tgtEl>
                                        <p:attrNameLst>
                                          <p:attrName>style.visibility</p:attrName>
                                        </p:attrNameLst>
                                      </p:cBhvr>
                                      <p:to>
                                        <p:strVal val="visible"/>
                                      </p:to>
                                    </p:set>
                                    <p:animEffect transition="in" filter="fade">
                                      <p:cBhvr>
                                        <p:cTn id="18" dur="500"/>
                                        <p:tgtEl>
                                          <p:spTgt spid="717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173"/>
                                        </p:tgtEl>
                                        <p:attrNameLst>
                                          <p:attrName>style.visibility</p:attrName>
                                        </p:attrNameLst>
                                      </p:cBhvr>
                                      <p:to>
                                        <p:strVal val="visible"/>
                                      </p:to>
                                    </p:set>
                                    <p:animEffect transition="in" filter="fade">
                                      <p:cBhvr>
                                        <p:cTn id="21" dur="500"/>
                                        <p:tgtEl>
                                          <p:spTgt spid="717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8206"/>
                                        </p:tgtEl>
                                        <p:attrNameLst>
                                          <p:attrName>style.visibility</p:attrName>
                                        </p:attrNameLst>
                                      </p:cBhvr>
                                      <p:to>
                                        <p:strVal val="visible"/>
                                      </p:to>
                                    </p:set>
                                    <p:animEffect transition="in" filter="fade">
                                      <p:cBhvr>
                                        <p:cTn id="41" dur="500"/>
                                        <p:tgtEl>
                                          <p:spTgt spid="820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208"/>
                                        </p:tgtEl>
                                        <p:attrNameLst>
                                          <p:attrName>style.visibility</p:attrName>
                                        </p:attrNameLst>
                                      </p:cBhvr>
                                      <p:to>
                                        <p:strVal val="visible"/>
                                      </p:to>
                                    </p:set>
                                    <p:animEffect transition="in" filter="fade">
                                      <p:cBhvr>
                                        <p:cTn id="44" dur="500"/>
                                        <p:tgtEl>
                                          <p:spTgt spid="820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207"/>
                                        </p:tgtEl>
                                        <p:attrNameLst>
                                          <p:attrName>style.visibility</p:attrName>
                                        </p:attrNameLst>
                                      </p:cBhvr>
                                      <p:to>
                                        <p:strVal val="visible"/>
                                      </p:to>
                                    </p:set>
                                    <p:animEffect transition="in" filter="fade">
                                      <p:cBhvr>
                                        <p:cTn id="52" dur="500"/>
                                        <p:tgtEl>
                                          <p:spTgt spid="820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209"/>
                                        </p:tgtEl>
                                        <p:attrNameLst>
                                          <p:attrName>style.visibility</p:attrName>
                                        </p:attrNameLst>
                                      </p:cBhvr>
                                      <p:to>
                                        <p:strVal val="visible"/>
                                      </p:to>
                                    </p:set>
                                    <p:animEffect transition="in" filter="fade">
                                      <p:cBhvr>
                                        <p:cTn id="55" dur="500"/>
                                        <p:tgtEl>
                                          <p:spTgt spid="8209"/>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6" presetClass="entr" presetSubtype="0" fill="hold" nodeType="click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down)">
                                      <p:cBhvr>
                                        <p:cTn id="60" dur="580">
                                          <p:stCondLst>
                                            <p:cond delay="0"/>
                                          </p:stCondLst>
                                        </p:cTn>
                                        <p:tgtEl>
                                          <p:spTgt spid="10"/>
                                        </p:tgtEl>
                                      </p:cBhvr>
                                    </p:animEffect>
                                    <p:anim calcmode="lin" valueType="num">
                                      <p:cBhvr>
                                        <p:cTn id="6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6" dur="26">
                                          <p:stCondLst>
                                            <p:cond delay="650"/>
                                          </p:stCondLst>
                                        </p:cTn>
                                        <p:tgtEl>
                                          <p:spTgt spid="10"/>
                                        </p:tgtEl>
                                      </p:cBhvr>
                                      <p:to x="100000" y="60000"/>
                                    </p:animScale>
                                    <p:animScale>
                                      <p:cBhvr>
                                        <p:cTn id="67" dur="166" decel="50000">
                                          <p:stCondLst>
                                            <p:cond delay="676"/>
                                          </p:stCondLst>
                                        </p:cTn>
                                        <p:tgtEl>
                                          <p:spTgt spid="10"/>
                                        </p:tgtEl>
                                      </p:cBhvr>
                                      <p:to x="100000" y="100000"/>
                                    </p:animScale>
                                    <p:animScale>
                                      <p:cBhvr>
                                        <p:cTn id="68" dur="26">
                                          <p:stCondLst>
                                            <p:cond delay="1312"/>
                                          </p:stCondLst>
                                        </p:cTn>
                                        <p:tgtEl>
                                          <p:spTgt spid="10"/>
                                        </p:tgtEl>
                                      </p:cBhvr>
                                      <p:to x="100000" y="80000"/>
                                    </p:animScale>
                                    <p:animScale>
                                      <p:cBhvr>
                                        <p:cTn id="69" dur="166" decel="50000">
                                          <p:stCondLst>
                                            <p:cond delay="1338"/>
                                          </p:stCondLst>
                                        </p:cTn>
                                        <p:tgtEl>
                                          <p:spTgt spid="10"/>
                                        </p:tgtEl>
                                      </p:cBhvr>
                                      <p:to x="100000" y="100000"/>
                                    </p:animScale>
                                    <p:animScale>
                                      <p:cBhvr>
                                        <p:cTn id="70" dur="26">
                                          <p:stCondLst>
                                            <p:cond delay="1642"/>
                                          </p:stCondLst>
                                        </p:cTn>
                                        <p:tgtEl>
                                          <p:spTgt spid="10"/>
                                        </p:tgtEl>
                                      </p:cBhvr>
                                      <p:to x="100000" y="90000"/>
                                    </p:animScale>
                                    <p:animScale>
                                      <p:cBhvr>
                                        <p:cTn id="71" dur="166" decel="50000">
                                          <p:stCondLst>
                                            <p:cond delay="1668"/>
                                          </p:stCondLst>
                                        </p:cTn>
                                        <p:tgtEl>
                                          <p:spTgt spid="10"/>
                                        </p:tgtEl>
                                      </p:cBhvr>
                                      <p:to x="100000" y="100000"/>
                                    </p:animScale>
                                    <p:animScale>
                                      <p:cBhvr>
                                        <p:cTn id="72" dur="26">
                                          <p:stCondLst>
                                            <p:cond delay="1808"/>
                                          </p:stCondLst>
                                        </p:cTn>
                                        <p:tgtEl>
                                          <p:spTgt spid="10"/>
                                        </p:tgtEl>
                                      </p:cBhvr>
                                      <p:to x="100000" y="95000"/>
                                    </p:animScale>
                                    <p:animScale>
                                      <p:cBhvr>
                                        <p:cTn id="73" dur="166" decel="50000">
                                          <p:stCondLst>
                                            <p:cond delay="1834"/>
                                          </p:stCondLst>
                                        </p:cTn>
                                        <p:tgtEl>
                                          <p:spTgt spid="10"/>
                                        </p:tgtEl>
                                      </p:cBhvr>
                                      <p:to x="100000" y="100000"/>
                                    </p:animScale>
                                  </p:childTnLst>
                                </p:cTn>
                              </p:par>
                              <p:par>
                                <p:cTn id="74" presetID="26" presetClass="entr" presetSubtype="0" fill="hold" grpId="0" nodeType="withEffect">
                                  <p:stCondLst>
                                    <p:cond delay="0"/>
                                  </p:stCondLst>
                                  <p:childTnLst>
                                    <p:set>
                                      <p:cBhvr>
                                        <p:cTn id="75" dur="1" fill="hold">
                                          <p:stCondLst>
                                            <p:cond delay="0"/>
                                          </p:stCondLst>
                                        </p:cTn>
                                        <p:tgtEl>
                                          <p:spTgt spid="8203"/>
                                        </p:tgtEl>
                                        <p:attrNameLst>
                                          <p:attrName>style.visibility</p:attrName>
                                        </p:attrNameLst>
                                      </p:cBhvr>
                                      <p:to>
                                        <p:strVal val="visible"/>
                                      </p:to>
                                    </p:set>
                                    <p:animEffect transition="in" filter="wipe(down)">
                                      <p:cBhvr>
                                        <p:cTn id="76" dur="580">
                                          <p:stCondLst>
                                            <p:cond delay="0"/>
                                          </p:stCondLst>
                                        </p:cTn>
                                        <p:tgtEl>
                                          <p:spTgt spid="8203"/>
                                        </p:tgtEl>
                                      </p:cBhvr>
                                    </p:animEffect>
                                    <p:anim calcmode="lin" valueType="num">
                                      <p:cBhvr>
                                        <p:cTn id="77" dur="1822" tmFilter="0,0; 0.14,0.36; 0.43,0.73; 0.71,0.91; 1.0,1.0">
                                          <p:stCondLst>
                                            <p:cond delay="0"/>
                                          </p:stCondLst>
                                        </p:cTn>
                                        <p:tgtEl>
                                          <p:spTgt spid="8203"/>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8203"/>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8203"/>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8203"/>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8203"/>
                                        </p:tgtEl>
                                        <p:attrNameLst>
                                          <p:attrName>ppt_y</p:attrName>
                                        </p:attrNameLst>
                                      </p:cBhvr>
                                      <p:tavLst>
                                        <p:tav tm="0" fmla="#ppt_y-sin(pi*$)/81">
                                          <p:val>
                                            <p:fltVal val="0"/>
                                          </p:val>
                                        </p:tav>
                                        <p:tav tm="100000">
                                          <p:val>
                                            <p:fltVal val="1"/>
                                          </p:val>
                                        </p:tav>
                                      </p:tavLst>
                                    </p:anim>
                                    <p:animScale>
                                      <p:cBhvr>
                                        <p:cTn id="82" dur="26">
                                          <p:stCondLst>
                                            <p:cond delay="650"/>
                                          </p:stCondLst>
                                        </p:cTn>
                                        <p:tgtEl>
                                          <p:spTgt spid="8203"/>
                                        </p:tgtEl>
                                      </p:cBhvr>
                                      <p:to x="100000" y="60000"/>
                                    </p:animScale>
                                    <p:animScale>
                                      <p:cBhvr>
                                        <p:cTn id="83" dur="166" decel="50000">
                                          <p:stCondLst>
                                            <p:cond delay="676"/>
                                          </p:stCondLst>
                                        </p:cTn>
                                        <p:tgtEl>
                                          <p:spTgt spid="8203"/>
                                        </p:tgtEl>
                                      </p:cBhvr>
                                      <p:to x="100000" y="100000"/>
                                    </p:animScale>
                                    <p:animScale>
                                      <p:cBhvr>
                                        <p:cTn id="84" dur="26">
                                          <p:stCondLst>
                                            <p:cond delay="1312"/>
                                          </p:stCondLst>
                                        </p:cTn>
                                        <p:tgtEl>
                                          <p:spTgt spid="8203"/>
                                        </p:tgtEl>
                                      </p:cBhvr>
                                      <p:to x="100000" y="80000"/>
                                    </p:animScale>
                                    <p:animScale>
                                      <p:cBhvr>
                                        <p:cTn id="85" dur="166" decel="50000">
                                          <p:stCondLst>
                                            <p:cond delay="1338"/>
                                          </p:stCondLst>
                                        </p:cTn>
                                        <p:tgtEl>
                                          <p:spTgt spid="8203"/>
                                        </p:tgtEl>
                                      </p:cBhvr>
                                      <p:to x="100000" y="100000"/>
                                    </p:animScale>
                                    <p:animScale>
                                      <p:cBhvr>
                                        <p:cTn id="86" dur="26">
                                          <p:stCondLst>
                                            <p:cond delay="1642"/>
                                          </p:stCondLst>
                                        </p:cTn>
                                        <p:tgtEl>
                                          <p:spTgt spid="8203"/>
                                        </p:tgtEl>
                                      </p:cBhvr>
                                      <p:to x="100000" y="90000"/>
                                    </p:animScale>
                                    <p:animScale>
                                      <p:cBhvr>
                                        <p:cTn id="87" dur="166" decel="50000">
                                          <p:stCondLst>
                                            <p:cond delay="1668"/>
                                          </p:stCondLst>
                                        </p:cTn>
                                        <p:tgtEl>
                                          <p:spTgt spid="8203"/>
                                        </p:tgtEl>
                                      </p:cBhvr>
                                      <p:to x="100000" y="100000"/>
                                    </p:animScale>
                                    <p:animScale>
                                      <p:cBhvr>
                                        <p:cTn id="88" dur="26">
                                          <p:stCondLst>
                                            <p:cond delay="1808"/>
                                          </p:stCondLst>
                                        </p:cTn>
                                        <p:tgtEl>
                                          <p:spTgt spid="8203"/>
                                        </p:tgtEl>
                                      </p:cBhvr>
                                      <p:to x="100000" y="95000"/>
                                    </p:animScale>
                                    <p:animScale>
                                      <p:cBhvr>
                                        <p:cTn id="89" dur="166" decel="50000">
                                          <p:stCondLst>
                                            <p:cond delay="1834"/>
                                          </p:stCondLst>
                                        </p:cTn>
                                        <p:tgtEl>
                                          <p:spTgt spid="8203"/>
                                        </p:tgtEl>
                                      </p:cBhvr>
                                      <p:to x="100000" y="100000"/>
                                    </p:animScale>
                                  </p:childTnLst>
                                </p:cTn>
                              </p:par>
                              <p:par>
                                <p:cTn id="90" presetID="26" presetClass="entr" presetSubtype="0" fill="hold" grpId="0" nodeType="with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80">
                                          <p:stCondLst>
                                            <p:cond delay="0"/>
                                          </p:stCondLst>
                                        </p:cTn>
                                        <p:tgtEl>
                                          <p:spTgt spid="20"/>
                                        </p:tgtEl>
                                      </p:cBhvr>
                                    </p:animEffect>
                                    <p:anim calcmode="lin" valueType="num">
                                      <p:cBhvr>
                                        <p:cTn id="9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98" dur="26">
                                          <p:stCondLst>
                                            <p:cond delay="650"/>
                                          </p:stCondLst>
                                        </p:cTn>
                                        <p:tgtEl>
                                          <p:spTgt spid="20"/>
                                        </p:tgtEl>
                                      </p:cBhvr>
                                      <p:to x="100000" y="60000"/>
                                    </p:animScale>
                                    <p:animScale>
                                      <p:cBhvr>
                                        <p:cTn id="99" dur="166" decel="50000">
                                          <p:stCondLst>
                                            <p:cond delay="676"/>
                                          </p:stCondLst>
                                        </p:cTn>
                                        <p:tgtEl>
                                          <p:spTgt spid="20"/>
                                        </p:tgtEl>
                                      </p:cBhvr>
                                      <p:to x="100000" y="100000"/>
                                    </p:animScale>
                                    <p:animScale>
                                      <p:cBhvr>
                                        <p:cTn id="100" dur="26">
                                          <p:stCondLst>
                                            <p:cond delay="1312"/>
                                          </p:stCondLst>
                                        </p:cTn>
                                        <p:tgtEl>
                                          <p:spTgt spid="20"/>
                                        </p:tgtEl>
                                      </p:cBhvr>
                                      <p:to x="100000" y="80000"/>
                                    </p:animScale>
                                    <p:animScale>
                                      <p:cBhvr>
                                        <p:cTn id="101" dur="166" decel="50000">
                                          <p:stCondLst>
                                            <p:cond delay="1338"/>
                                          </p:stCondLst>
                                        </p:cTn>
                                        <p:tgtEl>
                                          <p:spTgt spid="20"/>
                                        </p:tgtEl>
                                      </p:cBhvr>
                                      <p:to x="100000" y="100000"/>
                                    </p:animScale>
                                    <p:animScale>
                                      <p:cBhvr>
                                        <p:cTn id="102" dur="26">
                                          <p:stCondLst>
                                            <p:cond delay="1642"/>
                                          </p:stCondLst>
                                        </p:cTn>
                                        <p:tgtEl>
                                          <p:spTgt spid="20"/>
                                        </p:tgtEl>
                                      </p:cBhvr>
                                      <p:to x="100000" y="90000"/>
                                    </p:animScale>
                                    <p:animScale>
                                      <p:cBhvr>
                                        <p:cTn id="103" dur="166" decel="50000">
                                          <p:stCondLst>
                                            <p:cond delay="1668"/>
                                          </p:stCondLst>
                                        </p:cTn>
                                        <p:tgtEl>
                                          <p:spTgt spid="20"/>
                                        </p:tgtEl>
                                      </p:cBhvr>
                                      <p:to x="100000" y="100000"/>
                                    </p:animScale>
                                    <p:animScale>
                                      <p:cBhvr>
                                        <p:cTn id="104" dur="26">
                                          <p:stCondLst>
                                            <p:cond delay="1808"/>
                                          </p:stCondLst>
                                        </p:cTn>
                                        <p:tgtEl>
                                          <p:spTgt spid="20"/>
                                        </p:tgtEl>
                                      </p:cBhvr>
                                      <p:to x="100000" y="95000"/>
                                    </p:animScale>
                                    <p:animScale>
                                      <p:cBhvr>
                                        <p:cTn id="105" dur="166" decel="50000">
                                          <p:stCondLst>
                                            <p:cond delay="1834"/>
                                          </p:stCondLst>
                                        </p:cTn>
                                        <p:tgtEl>
                                          <p:spTgt spid="20"/>
                                        </p:tgtEl>
                                      </p:cBhvr>
                                      <p:to x="100000" y="100000"/>
                                    </p:animScale>
                                  </p:childTnLst>
                                </p:cTn>
                              </p:par>
                            </p:childTnLst>
                          </p:cTn>
                        </p:par>
                      </p:childTnLst>
                    </p:cTn>
                  </p:par>
                  <p:par>
                    <p:cTn id="106" fill="hold" nodeType="clickPar">
                      <p:stCondLst>
                        <p:cond delay="indefinite"/>
                      </p:stCondLst>
                      <p:childTnLst>
                        <p:par>
                          <p:cTn id="107" fill="hold" nodeType="withGroup">
                            <p:stCondLst>
                              <p:cond delay="0"/>
                            </p:stCondLst>
                            <p:childTnLst>
                              <p:par>
                                <p:cTn id="108" presetID="42" presetClass="entr" presetSubtype="0" fill="hold" grpId="0" nodeType="click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1000" fill="hold"/>
                                        <p:tgtEl>
                                          <p:spTgt spid="3"/>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4"/>
                                        </p:tgtEl>
                                        <p:attrNameLst>
                                          <p:attrName>style.visibility</p:attrName>
                                        </p:attrNameLst>
                                      </p:cBhvr>
                                      <p:to>
                                        <p:strVal val="visible"/>
                                      </p:to>
                                    </p:set>
                                    <p:animEffect transition="in" filter="fade">
                                      <p:cBhvr>
                                        <p:cTn id="115" dur="1000"/>
                                        <p:tgtEl>
                                          <p:spTgt spid="4"/>
                                        </p:tgtEl>
                                      </p:cBhvr>
                                    </p:animEffect>
                                    <p:anim calcmode="lin" valueType="num">
                                      <p:cBhvr>
                                        <p:cTn id="116" dur="1000" fill="hold"/>
                                        <p:tgtEl>
                                          <p:spTgt spid="4"/>
                                        </p:tgtEl>
                                        <p:attrNameLst>
                                          <p:attrName>ppt_x</p:attrName>
                                        </p:attrNameLst>
                                      </p:cBhvr>
                                      <p:tavLst>
                                        <p:tav tm="0">
                                          <p:val>
                                            <p:strVal val="#ppt_x"/>
                                          </p:val>
                                        </p:tav>
                                        <p:tav tm="100000">
                                          <p:val>
                                            <p:strVal val="#ppt_x"/>
                                          </p:val>
                                        </p:tav>
                                      </p:tavLst>
                                    </p:anim>
                                    <p:anim calcmode="lin" valueType="num">
                                      <p:cBhvr>
                                        <p:cTn id="1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171" grpId="0" animBg="1"/>
      <p:bldP spid="7172" grpId="0" animBg="1"/>
      <p:bldP spid="7173" grpId="0" animBg="1"/>
      <p:bldP spid="6" grpId="0"/>
      <p:bldP spid="7" grpId="0"/>
      <p:bldP spid="8203" grpId="0"/>
      <p:bldP spid="8206" grpId="0" animBg="1"/>
      <p:bldP spid="8207" grpId="0" animBg="1"/>
      <p:bldP spid="8208" grpId="0"/>
      <p:bldP spid="8209" grpId="0"/>
      <p:bldP spid="8210" grpId="0" animBg="1"/>
      <p:bldP spid="20"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13313" name="Picture 4">
            <a:extLst>
              <a:ext uri="{FF2B5EF4-FFF2-40B4-BE49-F238E27FC236}">
                <a16:creationId xmlns:a16="http://schemas.microsoft.com/office/drawing/2014/main" id="{566E8984-18DD-6943-9796-581E56FE87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9039" y="533400"/>
            <a:ext cx="3665537"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4" name="TextBox 3">
            <a:extLst>
              <a:ext uri="{FF2B5EF4-FFF2-40B4-BE49-F238E27FC236}">
                <a16:creationId xmlns:a16="http://schemas.microsoft.com/office/drawing/2014/main" id="{EE61ACBA-41AE-D347-B126-735455260080}"/>
              </a:ext>
            </a:extLst>
          </p:cNvPr>
          <p:cNvSpPr txBox="1">
            <a:spLocks noChangeArrowheads="1"/>
          </p:cNvSpPr>
          <p:nvPr/>
        </p:nvSpPr>
        <p:spPr bwMode="auto">
          <a:xfrm>
            <a:off x="2362200" y="719138"/>
            <a:ext cx="7450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Kenya</a:t>
            </a:r>
          </a:p>
        </p:txBody>
      </p:sp>
      <p:pic>
        <p:nvPicPr>
          <p:cNvPr id="13315" name="Picture 6">
            <a:extLst>
              <a:ext uri="{FF2B5EF4-FFF2-40B4-BE49-F238E27FC236}">
                <a16:creationId xmlns:a16="http://schemas.microsoft.com/office/drawing/2014/main" id="{2094E6D7-17AC-0D40-98B8-D409EBBFD5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93813"/>
            <a:ext cx="1828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a:extLst>
              <a:ext uri="{FF2B5EF4-FFF2-40B4-BE49-F238E27FC236}">
                <a16:creationId xmlns:a16="http://schemas.microsoft.com/office/drawing/2014/main" id="{14254C6F-3D2C-6848-BA84-6411653F2E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3626" y="136525"/>
            <a:ext cx="30019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AutoShape 4">
            <a:extLst>
              <a:ext uri="{FF2B5EF4-FFF2-40B4-BE49-F238E27FC236}">
                <a16:creationId xmlns:a16="http://schemas.microsoft.com/office/drawing/2014/main" id="{71C51DC0-0FA1-7E41-B05E-CC34B135C446}"/>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800"/>
          </a:p>
        </p:txBody>
      </p:sp>
      <p:pic>
        <p:nvPicPr>
          <p:cNvPr id="13318" name="Picture 6">
            <a:extLst>
              <a:ext uri="{FF2B5EF4-FFF2-40B4-BE49-F238E27FC236}">
                <a16:creationId xmlns:a16="http://schemas.microsoft.com/office/drawing/2014/main" id="{94AFDA66-22DA-CF4E-AE6E-344034AE73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850" y="2673351"/>
            <a:ext cx="2705100" cy="169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a:extLst>
              <a:ext uri="{FF2B5EF4-FFF2-40B4-BE49-F238E27FC236}">
                <a16:creationId xmlns:a16="http://schemas.microsoft.com/office/drawing/2014/main" id="{5E597E6F-3A7E-BE4F-AA57-090F1BAF16B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3195638"/>
            <a:ext cx="15938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10">
            <a:extLst>
              <a:ext uri="{FF2B5EF4-FFF2-40B4-BE49-F238E27FC236}">
                <a16:creationId xmlns:a16="http://schemas.microsoft.com/office/drawing/2014/main" id="{CA5A1642-0421-354F-9C37-25667982E8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4865688"/>
            <a:ext cx="3643312" cy="182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1" name="Rectangle 14">
            <a:extLst>
              <a:ext uri="{FF2B5EF4-FFF2-40B4-BE49-F238E27FC236}">
                <a16:creationId xmlns:a16="http://schemas.microsoft.com/office/drawing/2014/main" id="{B2D0B429-CACD-4345-AA73-7F1C3D31EC44}"/>
              </a:ext>
            </a:extLst>
          </p:cNvPr>
          <p:cNvSpPr>
            <a:spLocks noChangeArrowheads="1"/>
          </p:cNvSpPr>
          <p:nvPr/>
        </p:nvSpPr>
        <p:spPr bwMode="auto">
          <a:xfrm>
            <a:off x="7466013" y="2270125"/>
            <a:ext cx="3092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Mwai Kibaki (pres. 2002-2013 )</a:t>
            </a:r>
          </a:p>
        </p:txBody>
      </p:sp>
      <p:sp>
        <p:nvSpPr>
          <p:cNvPr id="13322" name="Rectangle 15">
            <a:extLst>
              <a:ext uri="{FF2B5EF4-FFF2-40B4-BE49-F238E27FC236}">
                <a16:creationId xmlns:a16="http://schemas.microsoft.com/office/drawing/2014/main" id="{51DCA92B-A9AE-BA43-BB33-4574186B37C9}"/>
              </a:ext>
            </a:extLst>
          </p:cNvPr>
          <p:cNvSpPr>
            <a:spLocks noChangeArrowheads="1"/>
          </p:cNvSpPr>
          <p:nvPr/>
        </p:nvSpPr>
        <p:spPr bwMode="auto">
          <a:xfrm>
            <a:off x="8153400" y="4343400"/>
            <a:ext cx="1354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Raila Odinga</a:t>
            </a:r>
          </a:p>
        </p:txBody>
      </p:sp>
      <p:pic>
        <p:nvPicPr>
          <p:cNvPr id="13323" name="Picture 14">
            <a:extLst>
              <a:ext uri="{FF2B5EF4-FFF2-40B4-BE49-F238E27FC236}">
                <a16:creationId xmlns:a16="http://schemas.microsoft.com/office/drawing/2014/main" id="{C9074BD1-F02E-1246-BA87-5C61E66B7D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8801" y="3519488"/>
            <a:ext cx="10636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4" name="TextBox 1">
            <a:extLst>
              <a:ext uri="{FF2B5EF4-FFF2-40B4-BE49-F238E27FC236}">
                <a16:creationId xmlns:a16="http://schemas.microsoft.com/office/drawing/2014/main" id="{EE2805D5-5190-7549-A541-9D7AC6986205}"/>
              </a:ext>
            </a:extLst>
          </p:cNvPr>
          <p:cNvSpPr txBox="1">
            <a:spLocks noChangeArrowheads="1"/>
          </p:cNvSpPr>
          <p:nvPr/>
        </p:nvSpPr>
        <p:spPr bwMode="auto">
          <a:xfrm>
            <a:off x="1524000" y="5391150"/>
            <a:ext cx="18478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Jomo Kenyatta</a:t>
            </a:r>
          </a:p>
          <a:p>
            <a:pPr eaLnBrk="1" hangingPunct="1">
              <a:spcBef>
                <a:spcPct val="0"/>
              </a:spcBef>
              <a:buFontTx/>
              <a:buNone/>
            </a:pPr>
            <a:r>
              <a:rPr lang="en-US" altLang="en-US" sz="1800"/>
              <a:t>(pres. 1964-1978)</a:t>
            </a:r>
          </a:p>
        </p:txBody>
      </p:sp>
      <p:pic>
        <p:nvPicPr>
          <p:cNvPr id="13325" name="Picture 16">
            <a:extLst>
              <a:ext uri="{FF2B5EF4-FFF2-40B4-BE49-F238E27FC236}">
                <a16:creationId xmlns:a16="http://schemas.microsoft.com/office/drawing/2014/main" id="{9ADAFDBD-CAAB-6543-8B29-E533E4D5B57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94125" y="3519488"/>
            <a:ext cx="12509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TextBox 2">
            <a:extLst>
              <a:ext uri="{FF2B5EF4-FFF2-40B4-BE49-F238E27FC236}">
                <a16:creationId xmlns:a16="http://schemas.microsoft.com/office/drawing/2014/main" id="{4FF018B0-BF50-FA4A-9DE9-FF1748F41C20}"/>
              </a:ext>
            </a:extLst>
          </p:cNvPr>
          <p:cNvSpPr txBox="1">
            <a:spLocks noChangeArrowheads="1"/>
          </p:cNvSpPr>
          <p:nvPr/>
        </p:nvSpPr>
        <p:spPr bwMode="auto">
          <a:xfrm>
            <a:off x="3495675" y="5430838"/>
            <a:ext cx="1847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800"/>
              <a:t>Daniel arap Moi</a:t>
            </a:r>
          </a:p>
          <a:p>
            <a:pPr eaLnBrk="1" hangingPunct="1">
              <a:spcBef>
                <a:spcPct val="0"/>
              </a:spcBef>
              <a:buFontTx/>
              <a:buNone/>
            </a:pPr>
            <a:r>
              <a:rPr lang="en-US" altLang="en-US" sz="1800"/>
              <a:t>(pres. 1978-2002)</a:t>
            </a:r>
          </a:p>
        </p:txBody>
      </p:sp>
    </p:spTree>
    <p:extLst>
      <p:ext uri="{BB962C8B-B14F-4D97-AF65-F5344CB8AC3E}">
        <p14:creationId xmlns:p14="http://schemas.microsoft.com/office/powerpoint/2010/main" val="25274894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433</Words>
  <Application>Microsoft Macintosh PowerPoint</Application>
  <PresentationFormat>Widescreen</PresentationFormat>
  <Paragraphs>96</Paragraphs>
  <Slides>9</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5</cp:revision>
  <dcterms:created xsi:type="dcterms:W3CDTF">2019-11-05T12:09:08Z</dcterms:created>
  <dcterms:modified xsi:type="dcterms:W3CDTF">2019-11-05T12:38:29Z</dcterms:modified>
</cp:coreProperties>
</file>