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7" r:id="rId2"/>
    <p:sldId id="256" r:id="rId3"/>
    <p:sldId id="274" r:id="rId4"/>
    <p:sldId id="272" r:id="rId5"/>
    <p:sldId id="278" r:id="rId6"/>
    <p:sldId id="283" r:id="rId7"/>
    <p:sldId id="265" r:id="rId8"/>
    <p:sldId id="280" r:id="rId9"/>
    <p:sldId id="284" r:id="rId10"/>
    <p:sldId id="262" r:id="rId11"/>
    <p:sldId id="285" r:id="rId12"/>
    <p:sldId id="281" r:id="rId13"/>
    <p:sldId id="275" r:id="rId14"/>
    <p:sldId id="282" r:id="rId15"/>
    <p:sldId id="264"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13"/>
  </p:normalViewPr>
  <p:slideViewPr>
    <p:cSldViewPr snapToGrid="0" snapToObjects="1">
      <p:cViewPr varScale="1">
        <p:scale>
          <a:sx n="90" d="100"/>
          <a:sy n="90" d="100"/>
        </p:scale>
        <p:origin x="1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37E94-FD6D-D240-BF8A-9856AB3C6C59}" type="datetimeFigureOut">
              <a:rPr lang="en-US" smtClean="0"/>
              <a:t>11/18/19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0C0FE-AE2D-3841-B757-DB34D85EB22F}" type="slidenum">
              <a:rPr lang="en-US" smtClean="0"/>
              <a:t>‹#›</a:t>
            </a:fld>
            <a:endParaRPr lang="en-US"/>
          </a:p>
        </p:txBody>
      </p:sp>
    </p:spTree>
    <p:extLst>
      <p:ext uri="{BB962C8B-B14F-4D97-AF65-F5344CB8AC3E}">
        <p14:creationId xmlns:p14="http://schemas.microsoft.com/office/powerpoint/2010/main" val="21366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concentration of dictatorships</a:t>
            </a:r>
            <a:r>
              <a:rPr lang="en-US" baseline="0" dirty="0"/>
              <a:t> in Africa post independence made” African” and “dictator” redundant. The more abusive or eccentric the ruler, the more media attention he received. But benevolent dictators and democratic rulers have also been part of the political landscape in Africa.</a:t>
            </a:r>
          </a:p>
          <a:p>
            <a:endParaRPr lang="en-US" baseline="0" dirty="0"/>
          </a:p>
          <a:p>
            <a:r>
              <a:rPr lang="en-US" baseline="0" dirty="0"/>
              <a:t>What we label leaders and their governments is sometimes a matter of interpretation. [Story from D&amp;D] Take, for instance, Hugo Chavez.</a:t>
            </a:r>
            <a:endParaRPr lang="en-US" dirty="0"/>
          </a:p>
        </p:txBody>
      </p:sp>
      <p:sp>
        <p:nvSpPr>
          <p:cNvPr id="4" name="Slide Number Placeholder 3"/>
          <p:cNvSpPr>
            <a:spLocks noGrp="1"/>
          </p:cNvSpPr>
          <p:nvPr>
            <p:ph type="sldNum" sz="quarter" idx="10"/>
          </p:nvPr>
        </p:nvSpPr>
        <p:spPr/>
        <p:txBody>
          <a:bodyPr/>
          <a:lstStyle/>
          <a:p>
            <a:fld id="{360D961A-E81E-344D-8EC5-9D36902CC3BC}" type="slidenum">
              <a:rPr lang="en-US" smtClean="0"/>
              <a:t>7</a:t>
            </a:fld>
            <a:endParaRPr lang="en-US"/>
          </a:p>
        </p:txBody>
      </p:sp>
    </p:spTree>
    <p:extLst>
      <p:ext uri="{BB962C8B-B14F-4D97-AF65-F5344CB8AC3E}">
        <p14:creationId xmlns:p14="http://schemas.microsoft.com/office/powerpoint/2010/main" val="13590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DD6D1-A2A9-184D-A90A-92A5C5632ADF}" type="datetime1">
              <a:rPr lang="en-US" smtClean="0"/>
              <a:t>11/18/19</a:t>
            </a:fld>
            <a:endParaRPr lang="en-US"/>
          </a:p>
        </p:txBody>
      </p:sp>
      <p:sp>
        <p:nvSpPr>
          <p:cNvPr id="5" name="Footer Placeholder 4"/>
          <p:cNvSpPr>
            <a:spLocks noGrp="1"/>
          </p:cNvSpPr>
          <p:nvPr>
            <p:ph type="ftr" sz="quarter" idx="11"/>
          </p:nvPr>
        </p:nvSpPr>
        <p:spPr/>
        <p:txBody>
          <a:bodyPr/>
          <a:lstStyle/>
          <a:p>
            <a:r>
              <a:rPr lang="en-US"/>
              <a:t>NRHorningPsci431f19</a:t>
            </a:r>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9130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9DCCA-9B71-AA48-962C-FB17448EB856}" type="datetime1">
              <a:rPr lang="en-US" smtClean="0"/>
              <a:t>11/18/19</a:t>
            </a:fld>
            <a:endParaRPr lang="en-US"/>
          </a:p>
        </p:txBody>
      </p:sp>
      <p:sp>
        <p:nvSpPr>
          <p:cNvPr id="5" name="Footer Placeholder 4"/>
          <p:cNvSpPr>
            <a:spLocks noGrp="1"/>
          </p:cNvSpPr>
          <p:nvPr>
            <p:ph type="ftr" sz="quarter" idx="11"/>
          </p:nvPr>
        </p:nvSpPr>
        <p:spPr/>
        <p:txBody>
          <a:bodyPr/>
          <a:lstStyle/>
          <a:p>
            <a:r>
              <a:rPr lang="en-US"/>
              <a:t>NRHorningPsci431f19</a:t>
            </a:r>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1771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06D09-8471-C64C-978C-6AB04376B549}" type="datetime1">
              <a:rPr lang="en-US" smtClean="0"/>
              <a:t>11/18/19</a:t>
            </a:fld>
            <a:endParaRPr lang="en-US"/>
          </a:p>
        </p:txBody>
      </p:sp>
      <p:sp>
        <p:nvSpPr>
          <p:cNvPr id="5" name="Footer Placeholder 4"/>
          <p:cNvSpPr>
            <a:spLocks noGrp="1"/>
          </p:cNvSpPr>
          <p:nvPr>
            <p:ph type="ftr" sz="quarter" idx="11"/>
          </p:nvPr>
        </p:nvSpPr>
        <p:spPr/>
        <p:txBody>
          <a:bodyPr/>
          <a:lstStyle/>
          <a:p>
            <a:r>
              <a:rPr lang="en-US"/>
              <a:t>NRHorningPsci431f19</a:t>
            </a:r>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3700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C846B-FFB4-2644-BFC1-2EA20E696643}" type="datetime1">
              <a:rPr lang="en-US" smtClean="0"/>
              <a:t>11/18/19</a:t>
            </a:fld>
            <a:endParaRPr lang="en-US"/>
          </a:p>
        </p:txBody>
      </p:sp>
      <p:sp>
        <p:nvSpPr>
          <p:cNvPr id="5" name="Footer Placeholder 4"/>
          <p:cNvSpPr>
            <a:spLocks noGrp="1"/>
          </p:cNvSpPr>
          <p:nvPr>
            <p:ph type="ftr" sz="quarter" idx="11"/>
          </p:nvPr>
        </p:nvSpPr>
        <p:spPr/>
        <p:txBody>
          <a:bodyPr/>
          <a:lstStyle/>
          <a:p>
            <a:r>
              <a:rPr lang="en-US"/>
              <a:t>NRHorningPsci431f19</a:t>
            </a:r>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41641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BA9D6-ACF6-5944-A637-1EF668A9B8CA}" type="datetime1">
              <a:rPr lang="en-US" smtClean="0"/>
              <a:t>11/18/19</a:t>
            </a:fld>
            <a:endParaRPr lang="en-US"/>
          </a:p>
        </p:txBody>
      </p:sp>
      <p:sp>
        <p:nvSpPr>
          <p:cNvPr id="5" name="Footer Placeholder 4"/>
          <p:cNvSpPr>
            <a:spLocks noGrp="1"/>
          </p:cNvSpPr>
          <p:nvPr>
            <p:ph type="ftr" sz="quarter" idx="11"/>
          </p:nvPr>
        </p:nvSpPr>
        <p:spPr/>
        <p:txBody>
          <a:bodyPr/>
          <a:lstStyle/>
          <a:p>
            <a:r>
              <a:rPr lang="en-US"/>
              <a:t>NRHorningPsci431f19</a:t>
            </a:r>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279458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18AD5-66DD-FD41-8136-9D6CF47060F3}" type="datetime1">
              <a:rPr lang="en-US" smtClean="0"/>
              <a:t>11/18/19</a:t>
            </a:fld>
            <a:endParaRPr lang="en-US"/>
          </a:p>
        </p:txBody>
      </p:sp>
      <p:sp>
        <p:nvSpPr>
          <p:cNvPr id="6" name="Footer Placeholder 5"/>
          <p:cNvSpPr>
            <a:spLocks noGrp="1"/>
          </p:cNvSpPr>
          <p:nvPr>
            <p:ph type="ftr" sz="quarter" idx="11"/>
          </p:nvPr>
        </p:nvSpPr>
        <p:spPr/>
        <p:txBody>
          <a:bodyPr/>
          <a:lstStyle/>
          <a:p>
            <a:r>
              <a:rPr lang="en-US"/>
              <a:t>NRHorningPsci431f19</a:t>
            </a:r>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59009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8C8A5-2FD2-A94B-A9FC-591F18AB53AE}" type="datetime1">
              <a:rPr lang="en-US" smtClean="0"/>
              <a:t>11/18/19</a:t>
            </a:fld>
            <a:endParaRPr lang="en-US"/>
          </a:p>
        </p:txBody>
      </p:sp>
      <p:sp>
        <p:nvSpPr>
          <p:cNvPr id="8" name="Footer Placeholder 7"/>
          <p:cNvSpPr>
            <a:spLocks noGrp="1"/>
          </p:cNvSpPr>
          <p:nvPr>
            <p:ph type="ftr" sz="quarter" idx="11"/>
          </p:nvPr>
        </p:nvSpPr>
        <p:spPr/>
        <p:txBody>
          <a:bodyPr/>
          <a:lstStyle/>
          <a:p>
            <a:r>
              <a:rPr lang="en-US"/>
              <a:t>NRHorningPsci431f19</a:t>
            </a:r>
          </a:p>
        </p:txBody>
      </p:sp>
      <p:sp>
        <p:nvSpPr>
          <p:cNvPr id="9" name="Slide Number Placeholder 8"/>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5521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772DA-534B-2148-8277-6BB9186DADC0}" type="datetime1">
              <a:rPr lang="en-US" smtClean="0"/>
              <a:t>11/18/19</a:t>
            </a:fld>
            <a:endParaRPr lang="en-US"/>
          </a:p>
        </p:txBody>
      </p:sp>
      <p:sp>
        <p:nvSpPr>
          <p:cNvPr id="4" name="Footer Placeholder 3"/>
          <p:cNvSpPr>
            <a:spLocks noGrp="1"/>
          </p:cNvSpPr>
          <p:nvPr>
            <p:ph type="ftr" sz="quarter" idx="11"/>
          </p:nvPr>
        </p:nvSpPr>
        <p:spPr/>
        <p:txBody>
          <a:bodyPr/>
          <a:lstStyle/>
          <a:p>
            <a:r>
              <a:rPr lang="en-US"/>
              <a:t>NRHorningPsci431f19</a:t>
            </a:r>
          </a:p>
        </p:txBody>
      </p:sp>
      <p:sp>
        <p:nvSpPr>
          <p:cNvPr id="5" name="Slide Number Placeholder 4"/>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85587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5AD32-082E-F348-95BE-E75E3395B3C8}" type="datetime1">
              <a:rPr lang="en-US" smtClean="0"/>
              <a:t>11/18/19</a:t>
            </a:fld>
            <a:endParaRPr lang="en-US"/>
          </a:p>
        </p:txBody>
      </p:sp>
      <p:sp>
        <p:nvSpPr>
          <p:cNvPr id="3" name="Footer Placeholder 2"/>
          <p:cNvSpPr>
            <a:spLocks noGrp="1"/>
          </p:cNvSpPr>
          <p:nvPr>
            <p:ph type="ftr" sz="quarter" idx="11"/>
          </p:nvPr>
        </p:nvSpPr>
        <p:spPr/>
        <p:txBody>
          <a:bodyPr/>
          <a:lstStyle/>
          <a:p>
            <a:r>
              <a:rPr lang="en-US"/>
              <a:t>NRHorningPsci431f19</a:t>
            </a:r>
          </a:p>
        </p:txBody>
      </p:sp>
      <p:sp>
        <p:nvSpPr>
          <p:cNvPr id="4" name="Slide Number Placeholder 3"/>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07044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6EF26-0015-F744-934A-45C58A65E2D0}" type="datetime1">
              <a:rPr lang="en-US" smtClean="0"/>
              <a:t>11/18/19</a:t>
            </a:fld>
            <a:endParaRPr lang="en-US"/>
          </a:p>
        </p:txBody>
      </p:sp>
      <p:sp>
        <p:nvSpPr>
          <p:cNvPr id="6" name="Footer Placeholder 5"/>
          <p:cNvSpPr>
            <a:spLocks noGrp="1"/>
          </p:cNvSpPr>
          <p:nvPr>
            <p:ph type="ftr" sz="quarter" idx="11"/>
          </p:nvPr>
        </p:nvSpPr>
        <p:spPr/>
        <p:txBody>
          <a:bodyPr/>
          <a:lstStyle/>
          <a:p>
            <a:r>
              <a:rPr lang="en-US"/>
              <a:t>NRHorningPsci431f19</a:t>
            </a:r>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218735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83A446-293A-ED40-BBF6-8FCB2AA87559}" type="datetime1">
              <a:rPr lang="en-US" smtClean="0"/>
              <a:t>11/18/19</a:t>
            </a:fld>
            <a:endParaRPr lang="en-US"/>
          </a:p>
        </p:txBody>
      </p:sp>
      <p:sp>
        <p:nvSpPr>
          <p:cNvPr id="6" name="Footer Placeholder 5"/>
          <p:cNvSpPr>
            <a:spLocks noGrp="1"/>
          </p:cNvSpPr>
          <p:nvPr>
            <p:ph type="ftr" sz="quarter" idx="11"/>
          </p:nvPr>
        </p:nvSpPr>
        <p:spPr/>
        <p:txBody>
          <a:bodyPr/>
          <a:lstStyle/>
          <a:p>
            <a:r>
              <a:rPr lang="en-US"/>
              <a:t>NRHorningPsci431f19</a:t>
            </a:r>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66552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78A60-E1A7-7043-A25C-C867868CD86C}" type="datetime1">
              <a:rPr lang="en-US" smtClean="0"/>
              <a:t>11/18/19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NRHorningPsci431f19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3CA59-FCC8-344E-A273-1D2F49124495}" type="slidenum">
              <a:rPr lang="en-US" smtClean="0"/>
              <a:t>‹#›</a:t>
            </a:fld>
            <a:endParaRPr lang="en-US"/>
          </a:p>
        </p:txBody>
      </p:sp>
    </p:spTree>
    <p:extLst>
      <p:ext uri="{BB962C8B-B14F-4D97-AF65-F5344CB8AC3E}">
        <p14:creationId xmlns:p14="http://schemas.microsoft.com/office/powerpoint/2010/main" val="78503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IPvlQOCfAQ"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vJHdmDQehQg" TargetMode="External"/><Relationship Id="rId1" Type="http://schemas.openxmlformats.org/officeDocument/2006/relationships/slideLayout" Target="../slideLayouts/slideLayout7.xml"/><Relationship Id="rId4" Type="http://schemas.openxmlformats.org/officeDocument/2006/relationships/hyperlink" Target="https://www.goodreads.com/work/quotes/30452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B521FF-F817-2A4A-AE7A-6DA048F844C3}"/>
              </a:ext>
            </a:extLst>
          </p:cNvPr>
          <p:cNvSpPr>
            <a:spLocks noGrp="1"/>
          </p:cNvSpPr>
          <p:nvPr>
            <p:ph type="title"/>
          </p:nvPr>
        </p:nvSpPr>
        <p:spPr>
          <a:xfrm>
            <a:off x="700088" y="2776538"/>
            <a:ext cx="10958512" cy="1381188"/>
          </a:xfrm>
        </p:spPr>
        <p:txBody>
          <a:bodyPr vert="horz" lIns="91440" tIns="45720" rIns="91440" bIns="45720" rtlCol="0" anchor="ctr">
            <a:normAutofit/>
          </a:bodyPr>
          <a:lstStyle/>
          <a:p>
            <a:pPr algn="ctr"/>
            <a:r>
              <a:rPr lang="en-US" sz="4000" b="1" kern="1200">
                <a:solidFill>
                  <a:schemeClr val="bg2"/>
                </a:solidFill>
                <a:latin typeface="+mj-lt"/>
                <a:ea typeface="+mj-ea"/>
                <a:cs typeface="+mj-cs"/>
              </a:rPr>
              <a:t>How Did “Hippos” (Ayittey) Emerge in Africa?</a:t>
            </a:r>
          </a:p>
        </p:txBody>
      </p:sp>
      <p:sp>
        <p:nvSpPr>
          <p:cNvPr id="4" name="Footer Placeholder 3">
            <a:extLst>
              <a:ext uri="{FF2B5EF4-FFF2-40B4-BE49-F238E27FC236}">
                <a16:creationId xmlns:a16="http://schemas.microsoft.com/office/drawing/2014/main" id="{FCF44FB0-EE5A-4A43-8B5F-CFC7555CDDD5}"/>
              </a:ext>
            </a:extLst>
          </p:cNvPr>
          <p:cNvSpPr>
            <a:spLocks noGrp="1"/>
          </p:cNvSpPr>
          <p:nvPr>
            <p:ph type="ftr" sz="quarter" idx="11"/>
          </p:nvPr>
        </p:nvSpPr>
        <p:spPr>
          <a:xfrm>
            <a:off x="9153525" y="6404229"/>
            <a:ext cx="4114800" cy="365125"/>
          </a:xfrm>
        </p:spPr>
        <p:txBody>
          <a:bodyPr vert="horz" lIns="91440" tIns="45720" rIns="91440" bIns="45720" rtlCol="0" anchor="ctr">
            <a:normAutofit/>
          </a:bodyPr>
          <a:lstStyle/>
          <a:p>
            <a:pPr defTabSz="914400">
              <a:spcAft>
                <a:spcPts val="600"/>
              </a:spcAft>
            </a:pPr>
            <a:r>
              <a:rPr lang="en-US" kern="1200" dirty="0">
                <a:solidFill>
                  <a:schemeClr val="tx1"/>
                </a:solidFill>
                <a:latin typeface="+mn-lt"/>
                <a:ea typeface="+mn-ea"/>
                <a:cs typeface="+mn-cs"/>
              </a:rPr>
              <a:t>NRHorningPsci431f19 11.1</a:t>
            </a:r>
          </a:p>
        </p:txBody>
      </p:sp>
    </p:spTree>
    <p:extLst>
      <p:ext uri="{BB962C8B-B14F-4D97-AF65-F5344CB8AC3E}">
        <p14:creationId xmlns:p14="http://schemas.microsoft.com/office/powerpoint/2010/main" val="14893116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981200" y="3429000"/>
            <a:ext cx="1676400" cy="838200"/>
          </a:xfrm>
          <a:prstGeom prst="rect">
            <a:avLst/>
          </a:prstGeom>
          <a:solidFill>
            <a:schemeClr val="accent5">
              <a:lumMod val="40000"/>
              <a:lumOff val="60000"/>
            </a:schemeClr>
          </a:solid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t>Political Power</a:t>
            </a:r>
          </a:p>
          <a:p>
            <a:pPr algn="ctr"/>
            <a:r>
              <a:rPr lang="en-US" sz="1000"/>
              <a:t>(resides with the People)</a:t>
            </a:r>
          </a:p>
        </p:txBody>
      </p:sp>
      <p:sp>
        <p:nvSpPr>
          <p:cNvPr id="19458" name="Oval 5"/>
          <p:cNvSpPr>
            <a:spLocks noChangeArrowheads="1"/>
          </p:cNvSpPr>
          <p:nvPr/>
        </p:nvSpPr>
        <p:spPr bwMode="auto">
          <a:xfrm>
            <a:off x="3962400" y="2057400"/>
            <a:ext cx="1295400" cy="533400"/>
          </a:xfrm>
          <a:prstGeom prst="ellipse">
            <a:avLst/>
          </a:prstGeom>
          <a:solidFill>
            <a:schemeClr val="accent5">
              <a:lumMod val="40000"/>
              <a:lumOff val="60000"/>
            </a:schemeClr>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dirty="0"/>
              <a:t>Participation</a:t>
            </a:r>
          </a:p>
        </p:txBody>
      </p:sp>
      <p:sp>
        <p:nvSpPr>
          <p:cNvPr id="19459" name="Oval 6"/>
          <p:cNvSpPr>
            <a:spLocks noChangeArrowheads="1"/>
          </p:cNvSpPr>
          <p:nvPr/>
        </p:nvSpPr>
        <p:spPr bwMode="auto">
          <a:xfrm>
            <a:off x="4191000" y="3581400"/>
            <a:ext cx="990600" cy="5334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sz="1400"/>
              <a:t>Competition</a:t>
            </a:r>
          </a:p>
        </p:txBody>
      </p:sp>
      <p:sp>
        <p:nvSpPr>
          <p:cNvPr id="19460" name="Oval 7"/>
          <p:cNvSpPr>
            <a:spLocks noChangeArrowheads="1"/>
          </p:cNvSpPr>
          <p:nvPr/>
        </p:nvSpPr>
        <p:spPr bwMode="auto">
          <a:xfrm>
            <a:off x="4114800" y="5029200"/>
            <a:ext cx="1219200" cy="5334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sz="1400"/>
              <a:t>Liberty</a:t>
            </a:r>
          </a:p>
        </p:txBody>
      </p:sp>
      <p:sp>
        <p:nvSpPr>
          <p:cNvPr id="19461" name="Line 8"/>
          <p:cNvSpPr>
            <a:spLocks noChangeShapeType="1"/>
          </p:cNvSpPr>
          <p:nvPr/>
        </p:nvSpPr>
        <p:spPr bwMode="auto">
          <a:xfrm flipV="1">
            <a:off x="3657600" y="2590800"/>
            <a:ext cx="6096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462" name="Line 9"/>
          <p:cNvSpPr>
            <a:spLocks noChangeShapeType="1"/>
          </p:cNvSpPr>
          <p:nvPr/>
        </p:nvSpPr>
        <p:spPr bwMode="auto">
          <a:xfrm>
            <a:off x="3657600" y="3886200"/>
            <a:ext cx="533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463" name="Line 10"/>
          <p:cNvSpPr>
            <a:spLocks noChangeShapeType="1"/>
          </p:cNvSpPr>
          <p:nvPr/>
        </p:nvSpPr>
        <p:spPr bwMode="auto">
          <a:xfrm>
            <a:off x="3657600" y="4267200"/>
            <a:ext cx="5334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464" name="Rectangle 11"/>
          <p:cNvSpPr>
            <a:spLocks noChangeArrowheads="1"/>
          </p:cNvSpPr>
          <p:nvPr/>
        </p:nvSpPr>
        <p:spPr bwMode="auto">
          <a:xfrm>
            <a:off x="5486400" y="9144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a:t>Voting</a:t>
            </a:r>
          </a:p>
        </p:txBody>
      </p:sp>
      <p:sp>
        <p:nvSpPr>
          <p:cNvPr id="19465" name="Rectangle 12"/>
          <p:cNvSpPr>
            <a:spLocks noChangeArrowheads="1"/>
          </p:cNvSpPr>
          <p:nvPr/>
        </p:nvSpPr>
        <p:spPr bwMode="auto">
          <a:xfrm>
            <a:off x="5486400" y="15240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66" name="Rectangle 13"/>
          <p:cNvSpPr>
            <a:spLocks noChangeArrowheads="1"/>
          </p:cNvSpPr>
          <p:nvPr/>
        </p:nvSpPr>
        <p:spPr bwMode="auto">
          <a:xfrm>
            <a:off x="5486400" y="30480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67" name="Rectangle 14"/>
          <p:cNvSpPr>
            <a:spLocks noChangeArrowheads="1"/>
          </p:cNvSpPr>
          <p:nvPr/>
        </p:nvSpPr>
        <p:spPr bwMode="auto">
          <a:xfrm>
            <a:off x="5410200" y="3505200"/>
            <a:ext cx="12192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68" name="Rectangle 16"/>
          <p:cNvSpPr>
            <a:spLocks noChangeArrowheads="1"/>
          </p:cNvSpPr>
          <p:nvPr/>
        </p:nvSpPr>
        <p:spPr bwMode="auto">
          <a:xfrm>
            <a:off x="5410200" y="51816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a:t>Assembly</a:t>
            </a:r>
          </a:p>
        </p:txBody>
      </p:sp>
      <p:sp>
        <p:nvSpPr>
          <p:cNvPr id="19469" name="Rectangle 17"/>
          <p:cNvSpPr>
            <a:spLocks noChangeArrowheads="1"/>
          </p:cNvSpPr>
          <p:nvPr/>
        </p:nvSpPr>
        <p:spPr bwMode="auto">
          <a:xfrm>
            <a:off x="5410200" y="58674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70" name="Text Box 19"/>
          <p:cNvSpPr txBox="1">
            <a:spLocks noChangeArrowheads="1"/>
          </p:cNvSpPr>
          <p:nvPr/>
        </p:nvSpPr>
        <p:spPr bwMode="auto">
          <a:xfrm>
            <a:off x="5562601" y="1524001"/>
            <a:ext cx="9134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Lobbying</a:t>
            </a:r>
          </a:p>
        </p:txBody>
      </p:sp>
      <p:sp>
        <p:nvSpPr>
          <p:cNvPr id="19471" name="Text Box 20"/>
          <p:cNvSpPr txBox="1">
            <a:spLocks noChangeArrowheads="1"/>
          </p:cNvSpPr>
          <p:nvPr/>
        </p:nvSpPr>
        <p:spPr bwMode="auto">
          <a:xfrm>
            <a:off x="5562600" y="3124200"/>
            <a:ext cx="736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Parties</a:t>
            </a:r>
          </a:p>
        </p:txBody>
      </p:sp>
      <p:sp>
        <p:nvSpPr>
          <p:cNvPr id="19472" name="Text Box 21"/>
          <p:cNvSpPr txBox="1">
            <a:spLocks noChangeArrowheads="1"/>
          </p:cNvSpPr>
          <p:nvPr/>
        </p:nvSpPr>
        <p:spPr bwMode="auto">
          <a:xfrm>
            <a:off x="5410200" y="3581400"/>
            <a:ext cx="11620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Separation of Powers</a:t>
            </a:r>
          </a:p>
        </p:txBody>
      </p:sp>
      <p:sp>
        <p:nvSpPr>
          <p:cNvPr id="19473" name="Text Box 23"/>
          <p:cNvSpPr txBox="1">
            <a:spLocks noChangeArrowheads="1"/>
          </p:cNvSpPr>
          <p:nvPr/>
        </p:nvSpPr>
        <p:spPr bwMode="auto">
          <a:xfrm>
            <a:off x="5562600" y="5867401"/>
            <a:ext cx="7935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Speech</a:t>
            </a:r>
          </a:p>
        </p:txBody>
      </p:sp>
      <p:sp>
        <p:nvSpPr>
          <p:cNvPr id="19474" name="Line 24"/>
          <p:cNvSpPr>
            <a:spLocks noChangeShapeType="1"/>
          </p:cNvSpPr>
          <p:nvPr/>
        </p:nvSpPr>
        <p:spPr bwMode="auto">
          <a:xfrm>
            <a:off x="6553200" y="5334000"/>
            <a:ext cx="762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400"/>
          </a:p>
        </p:txBody>
      </p:sp>
      <p:sp>
        <p:nvSpPr>
          <p:cNvPr id="19475" name="Line 25"/>
          <p:cNvSpPr>
            <a:spLocks noChangeShapeType="1"/>
          </p:cNvSpPr>
          <p:nvPr/>
        </p:nvSpPr>
        <p:spPr bwMode="auto">
          <a:xfrm flipV="1">
            <a:off x="6629400" y="5715000"/>
            <a:ext cx="6858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400"/>
          </a:p>
        </p:txBody>
      </p:sp>
      <p:sp>
        <p:nvSpPr>
          <p:cNvPr id="19477" name="Line 27"/>
          <p:cNvSpPr>
            <a:spLocks noChangeShapeType="1"/>
          </p:cNvSpPr>
          <p:nvPr/>
        </p:nvSpPr>
        <p:spPr bwMode="auto">
          <a:xfrm flipV="1">
            <a:off x="6629400" y="2895600"/>
            <a:ext cx="609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400"/>
          </a:p>
        </p:txBody>
      </p:sp>
      <p:sp>
        <p:nvSpPr>
          <p:cNvPr id="19478" name="Line 28"/>
          <p:cNvSpPr>
            <a:spLocks noChangeShapeType="1"/>
          </p:cNvSpPr>
          <p:nvPr/>
        </p:nvSpPr>
        <p:spPr bwMode="auto">
          <a:xfrm>
            <a:off x="6629400" y="4114800"/>
            <a:ext cx="6096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400"/>
          </a:p>
        </p:txBody>
      </p:sp>
      <p:sp>
        <p:nvSpPr>
          <p:cNvPr id="19479" name="Line 29"/>
          <p:cNvSpPr>
            <a:spLocks noChangeShapeType="1"/>
          </p:cNvSpPr>
          <p:nvPr/>
        </p:nvSpPr>
        <p:spPr bwMode="auto">
          <a:xfrm>
            <a:off x="6629400" y="3657600"/>
            <a:ext cx="53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400"/>
          </a:p>
        </p:txBody>
      </p:sp>
      <p:sp>
        <p:nvSpPr>
          <p:cNvPr id="19480" name="Oval 30"/>
          <p:cNvSpPr>
            <a:spLocks noChangeArrowheads="1"/>
          </p:cNvSpPr>
          <p:nvPr/>
        </p:nvSpPr>
        <p:spPr bwMode="auto">
          <a:xfrm>
            <a:off x="7239000" y="2667000"/>
            <a:ext cx="1143000" cy="381000"/>
          </a:xfrm>
          <a:prstGeom prst="ellipse">
            <a:avLst/>
          </a:prstGeom>
          <a:solidFill>
            <a:schemeClr val="accent2">
              <a:lumMod val="60000"/>
              <a:lumOff val="40000"/>
            </a:schemeClr>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dirty="0"/>
              <a:t>Executive</a:t>
            </a:r>
          </a:p>
        </p:txBody>
      </p:sp>
      <p:sp>
        <p:nvSpPr>
          <p:cNvPr id="19481" name="Oval 32"/>
          <p:cNvSpPr>
            <a:spLocks noChangeArrowheads="1"/>
          </p:cNvSpPr>
          <p:nvPr/>
        </p:nvSpPr>
        <p:spPr bwMode="auto">
          <a:xfrm>
            <a:off x="7162800" y="3429000"/>
            <a:ext cx="1219200" cy="457200"/>
          </a:xfrm>
          <a:prstGeom prst="ellipse">
            <a:avLst/>
          </a:prstGeom>
          <a:solidFill>
            <a:schemeClr val="bg2"/>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82" name="Text Box 33"/>
          <p:cNvSpPr txBox="1">
            <a:spLocks noChangeArrowheads="1"/>
          </p:cNvSpPr>
          <p:nvPr/>
        </p:nvSpPr>
        <p:spPr bwMode="auto">
          <a:xfrm>
            <a:off x="7239000" y="35052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Legislative</a:t>
            </a:r>
          </a:p>
        </p:txBody>
      </p:sp>
      <p:sp>
        <p:nvSpPr>
          <p:cNvPr id="19483" name="Oval 34"/>
          <p:cNvSpPr>
            <a:spLocks noChangeArrowheads="1"/>
          </p:cNvSpPr>
          <p:nvPr/>
        </p:nvSpPr>
        <p:spPr bwMode="auto">
          <a:xfrm>
            <a:off x="7239000" y="4267200"/>
            <a:ext cx="1143000" cy="381000"/>
          </a:xfrm>
          <a:prstGeom prst="ellipse">
            <a:avLst/>
          </a:prstGeom>
          <a:solidFill>
            <a:schemeClr val="bg2"/>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a:t>Judiciary</a:t>
            </a:r>
          </a:p>
        </p:txBody>
      </p:sp>
      <p:sp>
        <p:nvSpPr>
          <p:cNvPr id="19484" name="Rectangle 35"/>
          <p:cNvSpPr>
            <a:spLocks noChangeArrowheads="1"/>
          </p:cNvSpPr>
          <p:nvPr/>
        </p:nvSpPr>
        <p:spPr bwMode="auto">
          <a:xfrm>
            <a:off x="8382000" y="4572000"/>
            <a:ext cx="1371600" cy="304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85" name="Text Box 36"/>
          <p:cNvSpPr txBox="1">
            <a:spLocks noChangeArrowheads="1"/>
          </p:cNvSpPr>
          <p:nvPr/>
        </p:nvSpPr>
        <p:spPr bwMode="auto">
          <a:xfrm>
            <a:off x="8382001" y="4572001"/>
            <a:ext cx="142195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Judicial Review</a:t>
            </a:r>
          </a:p>
        </p:txBody>
      </p:sp>
      <p:sp>
        <p:nvSpPr>
          <p:cNvPr id="19486" name="Rectangle 37"/>
          <p:cNvSpPr>
            <a:spLocks noChangeArrowheads="1"/>
          </p:cNvSpPr>
          <p:nvPr/>
        </p:nvSpPr>
        <p:spPr bwMode="auto">
          <a:xfrm>
            <a:off x="8458200" y="3276600"/>
            <a:ext cx="1295400" cy="304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87" name="Rectangle 38"/>
          <p:cNvSpPr>
            <a:spLocks noChangeArrowheads="1"/>
          </p:cNvSpPr>
          <p:nvPr/>
        </p:nvSpPr>
        <p:spPr bwMode="auto">
          <a:xfrm>
            <a:off x="8458200" y="3733800"/>
            <a:ext cx="1295400" cy="304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p>
        </p:txBody>
      </p:sp>
      <p:sp>
        <p:nvSpPr>
          <p:cNvPr id="19488" name="Text Box 39"/>
          <p:cNvSpPr txBox="1">
            <a:spLocks noChangeArrowheads="1"/>
          </p:cNvSpPr>
          <p:nvPr/>
        </p:nvSpPr>
        <p:spPr bwMode="auto">
          <a:xfrm>
            <a:off x="8594726" y="3287714"/>
            <a:ext cx="9828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dirty="0"/>
              <a:t>Bicameral</a:t>
            </a:r>
          </a:p>
        </p:txBody>
      </p:sp>
      <p:sp>
        <p:nvSpPr>
          <p:cNvPr id="19489" name="Text Box 40"/>
          <p:cNvSpPr txBox="1">
            <a:spLocks noChangeArrowheads="1"/>
          </p:cNvSpPr>
          <p:nvPr/>
        </p:nvSpPr>
        <p:spPr bwMode="auto">
          <a:xfrm>
            <a:off x="8594725" y="3744914"/>
            <a:ext cx="109260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Unicameral</a:t>
            </a:r>
          </a:p>
        </p:txBody>
      </p:sp>
      <p:sp>
        <p:nvSpPr>
          <p:cNvPr id="19490" name="Rectangle 41"/>
          <p:cNvSpPr>
            <a:spLocks noChangeArrowheads="1"/>
          </p:cNvSpPr>
          <p:nvPr/>
        </p:nvSpPr>
        <p:spPr bwMode="auto">
          <a:xfrm>
            <a:off x="5486400" y="2057400"/>
            <a:ext cx="1066800" cy="38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400"/>
              <a:t>Running for</a:t>
            </a:r>
          </a:p>
          <a:p>
            <a:pPr algn="ctr"/>
            <a:r>
              <a:rPr lang="en-US" sz="1400"/>
              <a:t>Office</a:t>
            </a:r>
          </a:p>
        </p:txBody>
      </p:sp>
      <p:sp>
        <p:nvSpPr>
          <p:cNvPr id="19491" name="Line 42"/>
          <p:cNvSpPr>
            <a:spLocks noChangeShapeType="1"/>
          </p:cNvSpPr>
          <p:nvPr/>
        </p:nvSpPr>
        <p:spPr bwMode="auto">
          <a:xfrm flipH="1">
            <a:off x="8839200" y="4876800"/>
            <a:ext cx="3810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492" name="Line 43"/>
          <p:cNvSpPr>
            <a:spLocks noChangeShapeType="1"/>
          </p:cNvSpPr>
          <p:nvPr/>
        </p:nvSpPr>
        <p:spPr bwMode="auto">
          <a:xfrm>
            <a:off x="9220200" y="48768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493" name="Text Box 44"/>
          <p:cNvSpPr txBox="1">
            <a:spLocks noChangeArrowheads="1"/>
          </p:cNvSpPr>
          <p:nvPr/>
        </p:nvSpPr>
        <p:spPr bwMode="auto">
          <a:xfrm>
            <a:off x="8458200" y="5105401"/>
            <a:ext cx="9131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Concrete</a:t>
            </a:r>
          </a:p>
        </p:txBody>
      </p:sp>
      <p:sp>
        <p:nvSpPr>
          <p:cNvPr id="19494" name="Text Box 45"/>
          <p:cNvSpPr txBox="1">
            <a:spLocks noChangeArrowheads="1"/>
          </p:cNvSpPr>
          <p:nvPr/>
        </p:nvSpPr>
        <p:spPr bwMode="auto">
          <a:xfrm>
            <a:off x="9372601" y="5105400"/>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Abstract</a:t>
            </a:r>
          </a:p>
        </p:txBody>
      </p:sp>
      <p:sp>
        <p:nvSpPr>
          <p:cNvPr id="19495" name="Text Box 51"/>
          <p:cNvSpPr txBox="1">
            <a:spLocks noChangeArrowheads="1"/>
          </p:cNvSpPr>
          <p:nvPr/>
        </p:nvSpPr>
        <p:spPr bwMode="auto">
          <a:xfrm>
            <a:off x="7162800" y="1295400"/>
            <a:ext cx="12779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dirty="0">
                <a:solidFill>
                  <a:schemeClr val="bg1">
                    <a:lumMod val="50000"/>
                  </a:schemeClr>
                </a:solidFill>
              </a:rPr>
              <a:t>Parliamentary</a:t>
            </a:r>
          </a:p>
        </p:txBody>
      </p:sp>
      <p:sp>
        <p:nvSpPr>
          <p:cNvPr id="19496" name="Text Box 52"/>
          <p:cNvSpPr txBox="1">
            <a:spLocks noChangeArrowheads="1"/>
          </p:cNvSpPr>
          <p:nvPr/>
        </p:nvSpPr>
        <p:spPr bwMode="auto">
          <a:xfrm>
            <a:off x="9167814" y="2209801"/>
            <a:ext cx="1122761" cy="307777"/>
          </a:xfrm>
          <a:prstGeom prst="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dirty="0"/>
              <a:t>Presidential</a:t>
            </a:r>
          </a:p>
        </p:txBody>
      </p:sp>
      <p:sp>
        <p:nvSpPr>
          <p:cNvPr id="19497" name="Text Box 53"/>
          <p:cNvSpPr txBox="1">
            <a:spLocks noChangeArrowheads="1"/>
          </p:cNvSpPr>
          <p:nvPr/>
        </p:nvSpPr>
        <p:spPr bwMode="auto">
          <a:xfrm>
            <a:off x="8305801" y="1752601"/>
            <a:ext cx="2170113" cy="307975"/>
          </a:xfrm>
          <a:prstGeom prst="rect">
            <a:avLst/>
          </a:prstGeom>
          <a:noFill/>
          <a:ln w="9525">
            <a:solidFill>
              <a:schemeClr val="bg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chemeClr val="bg1">
                    <a:lumMod val="50000"/>
                  </a:schemeClr>
                </a:solidFill>
              </a:rPr>
              <a:t>Mixed/ Semi-Presidential</a:t>
            </a:r>
          </a:p>
        </p:txBody>
      </p:sp>
      <p:sp>
        <p:nvSpPr>
          <p:cNvPr id="19499" name="Rectangle 59"/>
          <p:cNvSpPr>
            <a:spLocks noChangeArrowheads="1"/>
          </p:cNvSpPr>
          <p:nvPr/>
        </p:nvSpPr>
        <p:spPr bwMode="auto">
          <a:xfrm>
            <a:off x="7162800" y="1295400"/>
            <a:ext cx="1295400" cy="304800"/>
          </a:xfrm>
          <a:prstGeom prst="rect">
            <a:avLst/>
          </a:prstGeom>
          <a:noFill/>
          <a:ln w="9525">
            <a:solidFill>
              <a:schemeClr val="bg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a:solidFill>
                <a:schemeClr val="bg1">
                  <a:lumMod val="50000"/>
                </a:schemeClr>
              </a:solidFill>
            </a:endParaRPr>
          </a:p>
        </p:txBody>
      </p:sp>
      <p:sp>
        <p:nvSpPr>
          <p:cNvPr id="19500" name="Line 60"/>
          <p:cNvSpPr>
            <a:spLocks noChangeShapeType="1"/>
          </p:cNvSpPr>
          <p:nvPr/>
        </p:nvSpPr>
        <p:spPr bwMode="auto">
          <a:xfrm flipV="1">
            <a:off x="7696200" y="1600200"/>
            <a:ext cx="114300" cy="1066800"/>
          </a:xfrm>
          <a:prstGeom prst="line">
            <a:avLst/>
          </a:prstGeom>
          <a:noFill/>
          <a:ln w="9525">
            <a:solidFill>
              <a:schemeClr val="bg1">
                <a:lumMod val="50000"/>
              </a:schemeClr>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solidFill>
                <a:schemeClr val="bg1">
                  <a:lumMod val="50000"/>
                </a:schemeClr>
              </a:solidFill>
            </a:endParaRPr>
          </a:p>
        </p:txBody>
      </p:sp>
      <p:sp>
        <p:nvSpPr>
          <p:cNvPr id="19501" name="Line 61"/>
          <p:cNvSpPr>
            <a:spLocks noChangeShapeType="1"/>
          </p:cNvSpPr>
          <p:nvPr/>
        </p:nvSpPr>
        <p:spPr bwMode="auto">
          <a:xfrm flipV="1">
            <a:off x="7696200" y="2133600"/>
            <a:ext cx="609600" cy="533400"/>
          </a:xfrm>
          <a:prstGeom prst="line">
            <a:avLst/>
          </a:prstGeom>
          <a:noFill/>
          <a:ln w="9525">
            <a:solidFill>
              <a:schemeClr val="bg1">
                <a:lumMod val="50000"/>
              </a:schemeClr>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solidFill>
                <a:schemeClr val="bg1">
                  <a:lumMod val="50000"/>
                </a:schemeClr>
              </a:solidFill>
            </a:endParaRPr>
          </a:p>
        </p:txBody>
      </p:sp>
      <p:sp>
        <p:nvSpPr>
          <p:cNvPr id="19502" name="Line 62"/>
          <p:cNvSpPr>
            <a:spLocks noChangeShapeType="1"/>
          </p:cNvSpPr>
          <p:nvPr/>
        </p:nvSpPr>
        <p:spPr bwMode="auto">
          <a:xfrm flipV="1">
            <a:off x="7848600" y="2362200"/>
            <a:ext cx="1371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503" name="Line 63"/>
          <p:cNvSpPr>
            <a:spLocks noChangeShapeType="1"/>
          </p:cNvSpPr>
          <p:nvPr/>
        </p:nvSpPr>
        <p:spPr bwMode="auto">
          <a:xfrm flipV="1">
            <a:off x="8229600" y="3429000"/>
            <a:ext cx="2286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504" name="Line 65"/>
          <p:cNvSpPr>
            <a:spLocks noChangeShapeType="1"/>
          </p:cNvSpPr>
          <p:nvPr/>
        </p:nvSpPr>
        <p:spPr bwMode="auto">
          <a:xfrm>
            <a:off x="8229600" y="3810000"/>
            <a:ext cx="2286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19505" name="Text Box 66"/>
          <p:cNvSpPr txBox="1">
            <a:spLocks noChangeArrowheads="1"/>
          </p:cNvSpPr>
          <p:nvPr/>
        </p:nvSpPr>
        <p:spPr bwMode="auto">
          <a:xfrm>
            <a:off x="3962401" y="316346"/>
            <a:ext cx="75001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dirty="0"/>
              <a:t>Tenets</a:t>
            </a:r>
          </a:p>
        </p:txBody>
      </p:sp>
      <p:sp>
        <p:nvSpPr>
          <p:cNvPr id="19506" name="Text Box 67"/>
          <p:cNvSpPr txBox="1">
            <a:spLocks noChangeArrowheads="1"/>
          </p:cNvSpPr>
          <p:nvPr/>
        </p:nvSpPr>
        <p:spPr bwMode="auto">
          <a:xfrm>
            <a:off x="5486401" y="304801"/>
            <a:ext cx="10229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t>Examples</a:t>
            </a:r>
          </a:p>
        </p:txBody>
      </p:sp>
      <p:sp>
        <p:nvSpPr>
          <p:cNvPr id="19507" name="Text Box 68"/>
          <p:cNvSpPr txBox="1">
            <a:spLocks noChangeArrowheads="1"/>
          </p:cNvSpPr>
          <p:nvPr/>
        </p:nvSpPr>
        <p:spPr bwMode="auto">
          <a:xfrm>
            <a:off x="8153400" y="304800"/>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t>Variations</a:t>
            </a:r>
          </a:p>
        </p:txBody>
      </p:sp>
      <p:sp>
        <p:nvSpPr>
          <p:cNvPr id="19508" name="Oval 69"/>
          <p:cNvSpPr>
            <a:spLocks noChangeArrowheads="1"/>
          </p:cNvSpPr>
          <p:nvPr/>
        </p:nvSpPr>
        <p:spPr bwMode="auto">
          <a:xfrm>
            <a:off x="7324725" y="5486400"/>
            <a:ext cx="990600" cy="457200"/>
          </a:xfrm>
          <a:prstGeom prst="ellipse">
            <a:avLst/>
          </a:prstGeom>
          <a:solidFill>
            <a:schemeClr val="bg2"/>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400" dirty="0"/>
          </a:p>
        </p:txBody>
      </p:sp>
      <p:sp>
        <p:nvSpPr>
          <p:cNvPr id="19509" name="Line 70"/>
          <p:cNvSpPr>
            <a:spLocks noChangeShapeType="1"/>
          </p:cNvSpPr>
          <p:nvPr/>
        </p:nvSpPr>
        <p:spPr bwMode="auto">
          <a:xfrm>
            <a:off x="8077200" y="4648200"/>
            <a:ext cx="3048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400"/>
          </a:p>
        </p:txBody>
      </p:sp>
      <p:sp>
        <p:nvSpPr>
          <p:cNvPr id="2" name="TextBox 1"/>
          <p:cNvSpPr txBox="1"/>
          <p:nvPr/>
        </p:nvSpPr>
        <p:spPr>
          <a:xfrm>
            <a:off x="751519" y="1280355"/>
            <a:ext cx="2927661" cy="523220"/>
          </a:xfrm>
          <a:prstGeom prst="rect">
            <a:avLst/>
          </a:prstGeom>
          <a:noFill/>
        </p:spPr>
        <p:txBody>
          <a:bodyPr wrap="none" rtlCol="0">
            <a:spAutoFit/>
          </a:bodyPr>
          <a:lstStyle/>
          <a:p>
            <a:r>
              <a:rPr lang="en-US" sz="2800" b="1" dirty="0"/>
              <a:t>Liberal Democracy</a:t>
            </a:r>
          </a:p>
        </p:txBody>
      </p:sp>
      <p:sp>
        <p:nvSpPr>
          <p:cNvPr id="56" name="TextBox 55">
            <a:extLst>
              <a:ext uri="{FF2B5EF4-FFF2-40B4-BE49-F238E27FC236}">
                <a16:creationId xmlns:a16="http://schemas.microsoft.com/office/drawing/2014/main" id="{ABF0467F-DD5E-834A-8A7F-A3AC0ADBE984}"/>
              </a:ext>
            </a:extLst>
          </p:cNvPr>
          <p:cNvSpPr txBox="1">
            <a:spLocks noChangeArrowheads="1"/>
          </p:cNvSpPr>
          <p:nvPr/>
        </p:nvSpPr>
        <p:spPr bwMode="auto">
          <a:xfrm>
            <a:off x="243895" y="6154235"/>
            <a:ext cx="445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ja-JP" altLang="en-US" sz="1200" b="1"/>
              <a:t>“</a:t>
            </a:r>
            <a:r>
              <a:rPr lang="en-US" altLang="ja-JP" sz="1200" b="1" dirty="0"/>
              <a:t>No bourgeoisie, no democracy</a:t>
            </a:r>
            <a:r>
              <a:rPr lang="ja-JP" altLang="en-US" sz="1200" b="1"/>
              <a:t>”</a:t>
            </a:r>
            <a:r>
              <a:rPr lang="en-US" altLang="ja-JP" sz="1200" b="1" dirty="0"/>
              <a:t> [Barrington Moore, 1966]</a:t>
            </a:r>
            <a:endParaRPr lang="en-US" altLang="en-US" sz="1200" b="1" dirty="0"/>
          </a:p>
        </p:txBody>
      </p:sp>
      <p:sp>
        <p:nvSpPr>
          <p:cNvPr id="57" name="TextBox 55">
            <a:extLst>
              <a:ext uri="{FF2B5EF4-FFF2-40B4-BE49-F238E27FC236}">
                <a16:creationId xmlns:a16="http://schemas.microsoft.com/office/drawing/2014/main" id="{DCC4655A-7652-E74F-A6C0-802858E23301}"/>
              </a:ext>
            </a:extLst>
          </p:cNvPr>
          <p:cNvSpPr txBox="1">
            <a:spLocks noChangeArrowheads="1"/>
          </p:cNvSpPr>
          <p:nvPr/>
        </p:nvSpPr>
        <p:spPr bwMode="auto">
          <a:xfrm>
            <a:off x="243894" y="6459035"/>
            <a:ext cx="427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ja-JP" altLang="en-US" sz="1200" b="1">
                <a:solidFill>
                  <a:srgbClr val="006600"/>
                </a:solidFill>
              </a:rPr>
              <a:t>“</a:t>
            </a:r>
            <a:r>
              <a:rPr lang="en-US" altLang="ja-JP" sz="1200" b="1">
                <a:solidFill>
                  <a:srgbClr val="006600"/>
                </a:solidFill>
              </a:rPr>
              <a:t>Donorization</a:t>
            </a:r>
            <a:r>
              <a:rPr lang="ja-JP" altLang="en-US" sz="1200" b="1">
                <a:solidFill>
                  <a:srgbClr val="006600"/>
                </a:solidFill>
              </a:rPr>
              <a:t>”</a:t>
            </a:r>
            <a:r>
              <a:rPr lang="en-US" altLang="ja-JP" sz="1200" b="1">
                <a:solidFill>
                  <a:srgbClr val="006600"/>
                </a:solidFill>
              </a:rPr>
              <a:t> = </a:t>
            </a:r>
            <a:r>
              <a:rPr lang="ja-JP" altLang="en-US" sz="1200" b="1">
                <a:solidFill>
                  <a:srgbClr val="006600"/>
                </a:solidFill>
              </a:rPr>
              <a:t>“</a:t>
            </a:r>
            <a:r>
              <a:rPr lang="en-US" altLang="ja-JP" sz="1200" b="1">
                <a:solidFill>
                  <a:srgbClr val="006600"/>
                </a:solidFill>
              </a:rPr>
              <a:t>No democracy, no money</a:t>
            </a:r>
            <a:r>
              <a:rPr lang="ja-JP" altLang="en-US" sz="1200" b="1">
                <a:solidFill>
                  <a:srgbClr val="006600"/>
                </a:solidFill>
              </a:rPr>
              <a:t>”</a:t>
            </a:r>
            <a:r>
              <a:rPr lang="en-US" altLang="ja-JP" sz="1200" b="1">
                <a:solidFill>
                  <a:srgbClr val="006600"/>
                </a:solidFill>
              </a:rPr>
              <a:t> [Olukoshi]</a:t>
            </a:r>
            <a:endParaRPr lang="en-US" altLang="en-US" sz="1200" b="1">
              <a:solidFill>
                <a:srgbClr val="006600"/>
              </a:solidFill>
            </a:endParaRPr>
          </a:p>
        </p:txBody>
      </p:sp>
      <p:sp>
        <p:nvSpPr>
          <p:cNvPr id="58" name="Text Box 26">
            <a:extLst>
              <a:ext uri="{FF2B5EF4-FFF2-40B4-BE49-F238E27FC236}">
                <a16:creationId xmlns:a16="http://schemas.microsoft.com/office/drawing/2014/main" id="{DF4D3952-CC2C-2540-9F16-823B197B172B}"/>
              </a:ext>
            </a:extLst>
          </p:cNvPr>
          <p:cNvSpPr txBox="1">
            <a:spLocks noChangeArrowheads="1"/>
          </p:cNvSpPr>
          <p:nvPr/>
        </p:nvSpPr>
        <p:spPr bwMode="auto">
          <a:xfrm>
            <a:off x="7239000" y="5562601"/>
            <a:ext cx="117211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Civil Society</a:t>
            </a:r>
          </a:p>
        </p:txBody>
      </p:sp>
      <p:sp>
        <p:nvSpPr>
          <p:cNvPr id="3" name="Footer Placeholder 2">
            <a:extLst>
              <a:ext uri="{FF2B5EF4-FFF2-40B4-BE49-F238E27FC236}">
                <a16:creationId xmlns:a16="http://schemas.microsoft.com/office/drawing/2014/main" id="{F2165616-4BB5-D341-B2DF-C4E30F0553A0}"/>
              </a:ext>
            </a:extLst>
          </p:cNvPr>
          <p:cNvSpPr>
            <a:spLocks noGrp="1"/>
          </p:cNvSpPr>
          <p:nvPr>
            <p:ph type="ftr" sz="quarter" idx="11"/>
          </p:nvPr>
        </p:nvSpPr>
        <p:spPr>
          <a:xfrm>
            <a:off x="8914778" y="6319531"/>
            <a:ext cx="4114800" cy="365125"/>
          </a:xfrm>
        </p:spPr>
        <p:txBody>
          <a:bodyPr/>
          <a:lstStyle/>
          <a:p>
            <a:r>
              <a:rPr lang="en-US"/>
              <a:t>NRHorningPsci431f19</a:t>
            </a:r>
          </a:p>
        </p:txBody>
      </p:sp>
    </p:spTree>
    <p:extLst>
      <p:ext uri="{BB962C8B-B14F-4D97-AF65-F5344CB8AC3E}">
        <p14:creationId xmlns:p14="http://schemas.microsoft.com/office/powerpoint/2010/main" val="37246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28A8F4-F3EF-494F-B0CE-D717BBC0A677}"/>
              </a:ext>
            </a:extLst>
          </p:cNvPr>
          <p:cNvSpPr>
            <a:spLocks noGrp="1"/>
          </p:cNvSpPr>
          <p:nvPr>
            <p:ph type="title"/>
          </p:nvPr>
        </p:nvSpPr>
        <p:spPr>
          <a:xfrm>
            <a:off x="2878037" y="1214437"/>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Why?</a:t>
            </a:r>
          </a:p>
        </p:txBody>
      </p:sp>
      <p:sp>
        <p:nvSpPr>
          <p:cNvPr id="3" name="Footer Placeholder 2">
            <a:extLst>
              <a:ext uri="{FF2B5EF4-FFF2-40B4-BE49-F238E27FC236}">
                <a16:creationId xmlns:a16="http://schemas.microsoft.com/office/drawing/2014/main" id="{BF5E47BF-A4B3-DD43-AED2-178F203BBEA0}"/>
              </a:ext>
            </a:extLst>
          </p:cNvPr>
          <p:cNvSpPr>
            <a:spLocks noGrp="1"/>
          </p:cNvSpPr>
          <p:nvPr>
            <p:ph type="ftr" sz="quarter" idx="11"/>
          </p:nvPr>
        </p:nvSpPr>
        <p:spPr>
          <a:xfrm>
            <a:off x="10535448" y="6395152"/>
            <a:ext cx="3832203" cy="314067"/>
          </a:xfrm>
        </p:spPr>
        <p:txBody>
          <a:bodyPr vert="horz" lIns="91440" tIns="45720" rIns="91440" bIns="45720" rtlCol="0" anchor="ctr">
            <a:normAutofit/>
          </a:bodyPr>
          <a:lstStyle/>
          <a:p>
            <a:pPr algn="l" defTabSz="914400">
              <a:spcAft>
                <a:spcPts val="600"/>
              </a:spcAft>
            </a:pPr>
            <a:r>
              <a:rPr lang="en-US" sz="1000" kern="1200" dirty="0">
                <a:solidFill>
                  <a:srgbClr val="898989"/>
                </a:solidFill>
                <a:latin typeface="+mn-lt"/>
                <a:ea typeface="+mn-ea"/>
                <a:cs typeface="+mn-cs"/>
              </a:rPr>
              <a:t>NRHorningPsci431f19</a:t>
            </a:r>
          </a:p>
        </p:txBody>
      </p:sp>
      <p:sp>
        <p:nvSpPr>
          <p:cNvPr id="4" name="Title 1">
            <a:extLst>
              <a:ext uri="{FF2B5EF4-FFF2-40B4-BE49-F238E27FC236}">
                <a16:creationId xmlns:a16="http://schemas.microsoft.com/office/drawing/2014/main" id="{D4BF67C9-2B10-534B-9DB7-13BBFC5E5274}"/>
              </a:ext>
            </a:extLst>
          </p:cNvPr>
          <p:cNvSpPr txBox="1">
            <a:spLocks/>
          </p:cNvSpPr>
          <p:nvPr/>
        </p:nvSpPr>
        <p:spPr>
          <a:xfrm>
            <a:off x="3452813" y="36125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Foreign aid dependency</a:t>
            </a:r>
          </a:p>
        </p:txBody>
      </p:sp>
    </p:spTree>
    <p:extLst>
      <p:ext uri="{BB962C8B-B14F-4D97-AF65-F5344CB8AC3E}">
        <p14:creationId xmlns:p14="http://schemas.microsoft.com/office/powerpoint/2010/main" val="303783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NH_3">
            <a:extLst>
              <a:ext uri="{FF2B5EF4-FFF2-40B4-BE49-F238E27FC236}">
                <a16:creationId xmlns:a16="http://schemas.microsoft.com/office/drawing/2014/main" id="{A9819EC7-2BAF-C043-B971-DD8AC2130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8001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5">
            <a:extLst>
              <a:ext uri="{FF2B5EF4-FFF2-40B4-BE49-F238E27FC236}">
                <a16:creationId xmlns:a16="http://schemas.microsoft.com/office/drawing/2014/main" id="{34637A66-DE06-504F-8D77-17453E45E2E9}"/>
              </a:ext>
            </a:extLst>
          </p:cNvPr>
          <p:cNvSpPr txBox="1">
            <a:spLocks noChangeArrowheads="1"/>
          </p:cNvSpPr>
          <p:nvPr/>
        </p:nvSpPr>
        <p:spPr bwMode="auto">
          <a:xfrm>
            <a:off x="1890714" y="3665539"/>
            <a:ext cx="52720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Source: Jeffrey Sachs, </a:t>
            </a:r>
            <a:r>
              <a:rPr lang="en-US" altLang="en-US" sz="1800" i="1">
                <a:latin typeface="Arial" panose="020B0604020202020204" pitchFamily="34" charset="0"/>
              </a:rPr>
              <a:t>The End of Poverty</a:t>
            </a:r>
            <a:r>
              <a:rPr lang="en-US" altLang="en-US" sz="1800">
                <a:latin typeface="Arial" panose="020B0604020202020204" pitchFamily="34" charset="0"/>
              </a:rPr>
              <a:t> (2005)</a:t>
            </a:r>
            <a:endParaRPr lang="en-US" altLang="en-US" sz="1800" i="1">
              <a:latin typeface="Arial" panose="020B0604020202020204" pitchFamily="34" charset="0"/>
            </a:endParaRPr>
          </a:p>
        </p:txBody>
      </p:sp>
      <p:pic>
        <p:nvPicPr>
          <p:cNvPr id="20483" name="Picture 7">
            <a:extLst>
              <a:ext uri="{FF2B5EF4-FFF2-40B4-BE49-F238E27FC236}">
                <a16:creationId xmlns:a16="http://schemas.microsoft.com/office/drawing/2014/main" id="{9C9BAECC-9245-2848-B475-A958EB92F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8" y="3005139"/>
            <a:ext cx="685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7">
            <a:extLst>
              <a:ext uri="{FF2B5EF4-FFF2-40B4-BE49-F238E27FC236}">
                <a16:creationId xmlns:a16="http://schemas.microsoft.com/office/drawing/2014/main" id="{126CD8CB-C41A-0F4C-957B-700F8EE50B13}"/>
              </a:ext>
            </a:extLst>
          </p:cNvPr>
          <p:cNvSpPr txBox="1">
            <a:spLocks noChangeArrowheads="1"/>
          </p:cNvSpPr>
          <p:nvPr/>
        </p:nvSpPr>
        <p:spPr bwMode="auto">
          <a:xfrm>
            <a:off x="8001000" y="3665539"/>
            <a:ext cx="3717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 Increase aid to .7 percent of GNI</a:t>
            </a:r>
          </a:p>
        </p:txBody>
      </p:sp>
      <p:sp>
        <p:nvSpPr>
          <p:cNvPr id="2" name="Footer Placeholder 1">
            <a:extLst>
              <a:ext uri="{FF2B5EF4-FFF2-40B4-BE49-F238E27FC236}">
                <a16:creationId xmlns:a16="http://schemas.microsoft.com/office/drawing/2014/main" id="{D8FCF68E-DF8E-F44B-85B4-CC73E4C646F5}"/>
              </a:ext>
            </a:extLst>
          </p:cNvPr>
          <p:cNvSpPr>
            <a:spLocks noGrp="1"/>
          </p:cNvSpPr>
          <p:nvPr>
            <p:ph type="ftr" sz="quarter" idx="11"/>
          </p:nvPr>
        </p:nvSpPr>
        <p:spPr>
          <a:xfrm>
            <a:off x="9070975" y="6411912"/>
            <a:ext cx="4114800" cy="365125"/>
          </a:xfrm>
        </p:spPr>
        <p:txBody>
          <a:bodyPr/>
          <a:lstStyle/>
          <a:p>
            <a:r>
              <a:rPr lang="en-US" dirty="0"/>
              <a:t>NRHorningPsci431f19</a:t>
            </a:r>
          </a:p>
        </p:txBody>
      </p:sp>
    </p:spTree>
    <p:extLst>
      <p:ext uri="{BB962C8B-B14F-4D97-AF65-F5344CB8AC3E}">
        <p14:creationId xmlns:p14="http://schemas.microsoft.com/office/powerpoint/2010/main" val="162671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A9E14926-D1B9-A848-A1A1-939748865525}"/>
              </a:ext>
            </a:extLst>
          </p:cNvPr>
          <p:cNvSpPr txBox="1">
            <a:spLocks noChangeArrowheads="1"/>
          </p:cNvSpPr>
          <p:nvPr/>
        </p:nvSpPr>
        <p:spPr bwMode="auto">
          <a:xfrm>
            <a:off x="1981200" y="2209801"/>
            <a:ext cx="8077200" cy="1323975"/>
          </a:xfrm>
          <a:prstGeom prst="rect">
            <a:avLst/>
          </a:prstGeom>
          <a:solidFill>
            <a:schemeClr val="bg1"/>
          </a:solidFill>
          <a:ln w="317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000">
                <a:latin typeface="Arial" panose="020B0604020202020204" pitchFamily="34" charset="0"/>
              </a:rPr>
              <a:t>“</a:t>
            </a:r>
            <a:r>
              <a:rPr lang="en-US" altLang="ja-JP" sz="2000">
                <a:latin typeface="Arial" panose="020B0604020202020204" pitchFamily="34" charset="0"/>
              </a:rPr>
              <a:t>Aid has not lived up to expectations. It remains at the heart of the development agenda, despite the fact that there are very compelling reasons to show that </a:t>
            </a:r>
            <a:r>
              <a:rPr lang="en-US" altLang="ja-JP" sz="2000">
                <a:solidFill>
                  <a:srgbClr val="C00000"/>
                </a:solidFill>
                <a:latin typeface="Arial" panose="020B0604020202020204" pitchFamily="34" charset="0"/>
              </a:rPr>
              <a:t>it perpetuates the cycle of poverty and derails sustainable economic growth</a:t>
            </a:r>
            <a:r>
              <a:rPr lang="en-US" altLang="ja-JP" sz="2000">
                <a:latin typeface="Arial" panose="020B0604020202020204" pitchFamily="34" charset="0"/>
              </a:rPr>
              <a:t>.</a:t>
            </a:r>
            <a:r>
              <a:rPr lang="ja-JP" altLang="en-US" sz="2000">
                <a:latin typeface="Arial" panose="020B0604020202020204" pitchFamily="34" charset="0"/>
              </a:rPr>
              <a:t>”</a:t>
            </a:r>
            <a:endParaRPr lang="en-US" altLang="en-US" sz="2000">
              <a:latin typeface="Arial" panose="020B0604020202020204" pitchFamily="34" charset="0"/>
            </a:endParaRPr>
          </a:p>
        </p:txBody>
      </p:sp>
      <p:pic>
        <p:nvPicPr>
          <p:cNvPr id="21506" name="Picture 9">
            <a:extLst>
              <a:ext uri="{FF2B5EF4-FFF2-40B4-BE49-F238E27FC236}">
                <a16:creationId xmlns:a16="http://schemas.microsoft.com/office/drawing/2014/main" id="{BFE20528-3780-7A48-991F-8DD627F28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733801"/>
            <a:ext cx="685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9D110EF0-3177-B644-80B0-508C8AED2645}"/>
              </a:ext>
            </a:extLst>
          </p:cNvPr>
          <p:cNvSpPr>
            <a:spLocks noChangeArrowheads="1"/>
          </p:cNvSpPr>
          <p:nvPr/>
        </p:nvSpPr>
        <p:spPr bwMode="auto">
          <a:xfrm>
            <a:off x="1981200" y="4038600"/>
            <a:ext cx="438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Source: Dambisa Moyo, </a:t>
            </a:r>
            <a:r>
              <a:rPr lang="en-US" altLang="en-US" sz="1800" i="1">
                <a:latin typeface="Arial" panose="020B0604020202020204" pitchFamily="34" charset="0"/>
              </a:rPr>
              <a:t>Dead Aid </a:t>
            </a:r>
            <a:r>
              <a:rPr lang="en-US" altLang="en-US" sz="1800">
                <a:latin typeface="Arial" panose="020B0604020202020204" pitchFamily="34" charset="0"/>
              </a:rPr>
              <a:t>(2009)</a:t>
            </a:r>
          </a:p>
        </p:txBody>
      </p:sp>
      <p:sp>
        <p:nvSpPr>
          <p:cNvPr id="21508" name="TextBox 4">
            <a:extLst>
              <a:ext uri="{FF2B5EF4-FFF2-40B4-BE49-F238E27FC236}">
                <a16:creationId xmlns:a16="http://schemas.microsoft.com/office/drawing/2014/main" id="{A4EA58AF-AA0F-8241-95F4-468FB3B38272}"/>
              </a:ext>
            </a:extLst>
          </p:cNvPr>
          <p:cNvSpPr txBox="1">
            <a:spLocks noChangeArrowheads="1"/>
          </p:cNvSpPr>
          <p:nvPr/>
        </p:nvSpPr>
        <p:spPr bwMode="auto">
          <a:xfrm>
            <a:off x="7010401" y="4038601"/>
            <a:ext cx="3440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 scrap aid, encourage private enterprise</a:t>
            </a:r>
          </a:p>
        </p:txBody>
      </p:sp>
      <p:sp>
        <p:nvSpPr>
          <p:cNvPr id="6" name="TextBox 11">
            <a:extLst>
              <a:ext uri="{FF2B5EF4-FFF2-40B4-BE49-F238E27FC236}">
                <a16:creationId xmlns:a16="http://schemas.microsoft.com/office/drawing/2014/main" id="{879FE1D8-B703-404D-9261-614526FA574D}"/>
              </a:ext>
            </a:extLst>
          </p:cNvPr>
          <p:cNvSpPr txBox="1">
            <a:spLocks noChangeArrowheads="1"/>
          </p:cNvSpPr>
          <p:nvPr/>
        </p:nvSpPr>
        <p:spPr bwMode="auto">
          <a:xfrm>
            <a:off x="1981200" y="5678488"/>
            <a:ext cx="569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800" dirty="0">
                <a:hlinkClick r:id="rId3"/>
              </a:rPr>
              <a:t>http://www.youtube.com/watch?v=HIPvlQOCfAQ</a:t>
            </a:r>
            <a:r>
              <a:rPr lang="en-US" altLang="en-US" sz="1800" dirty="0"/>
              <a:t> [9’36’’]</a:t>
            </a:r>
          </a:p>
        </p:txBody>
      </p:sp>
      <p:sp>
        <p:nvSpPr>
          <p:cNvPr id="8" name="Footer Placeholder 1">
            <a:extLst>
              <a:ext uri="{FF2B5EF4-FFF2-40B4-BE49-F238E27FC236}">
                <a16:creationId xmlns:a16="http://schemas.microsoft.com/office/drawing/2014/main" id="{35F6B472-1E63-2F45-936B-DF915D085954}"/>
              </a:ext>
            </a:extLst>
          </p:cNvPr>
          <p:cNvSpPr txBox="1">
            <a:spLocks/>
          </p:cNvSpPr>
          <p:nvPr/>
        </p:nvSpPr>
        <p:spPr>
          <a:xfrm>
            <a:off x="8953500" y="6370638"/>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NRHorningPsci431f19</a:t>
            </a:r>
          </a:p>
        </p:txBody>
      </p:sp>
    </p:spTree>
    <p:extLst>
      <p:ext uri="{BB962C8B-B14F-4D97-AF65-F5344CB8AC3E}">
        <p14:creationId xmlns:p14="http://schemas.microsoft.com/office/powerpoint/2010/main" val="70581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a:extLst>
              <a:ext uri="{FF2B5EF4-FFF2-40B4-BE49-F238E27FC236}">
                <a16:creationId xmlns:a16="http://schemas.microsoft.com/office/drawing/2014/main" id="{37CAF9D3-818F-794F-8E2B-7E933D73AAA9}"/>
              </a:ext>
            </a:extLst>
          </p:cNvPr>
          <p:cNvSpPr txBox="1">
            <a:spLocks noChangeArrowheads="1"/>
          </p:cNvSpPr>
          <p:nvPr/>
        </p:nvSpPr>
        <p:spPr bwMode="auto">
          <a:xfrm>
            <a:off x="2133600" y="1104900"/>
            <a:ext cx="295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William Easterly: Better Aid</a:t>
            </a:r>
          </a:p>
        </p:txBody>
      </p:sp>
      <p:sp>
        <p:nvSpPr>
          <p:cNvPr id="26626" name="TextBox 3">
            <a:extLst>
              <a:ext uri="{FF2B5EF4-FFF2-40B4-BE49-F238E27FC236}">
                <a16:creationId xmlns:a16="http://schemas.microsoft.com/office/drawing/2014/main" id="{8215116A-118D-2B45-B360-1D29F6F327CC}"/>
              </a:ext>
            </a:extLst>
          </p:cNvPr>
          <p:cNvSpPr txBox="1">
            <a:spLocks noChangeArrowheads="1"/>
          </p:cNvSpPr>
          <p:nvPr/>
        </p:nvSpPr>
        <p:spPr bwMode="auto">
          <a:xfrm>
            <a:off x="1905001" y="5621339"/>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“Why does foreign aid fail?” </a:t>
            </a:r>
            <a:r>
              <a:rPr lang="en-US" altLang="en-US" sz="1400">
                <a:hlinkClick r:id="rId2"/>
              </a:rPr>
              <a:t>https://www.youtube.com/watch?v=vJHdmDQehQg</a:t>
            </a:r>
            <a:endParaRPr lang="en-US" altLang="en-US" sz="1400" dirty="0"/>
          </a:p>
        </p:txBody>
      </p:sp>
      <p:pic>
        <p:nvPicPr>
          <p:cNvPr id="26627" name="Picture 5" descr="A person wearing a suit and tie&#10;&#10;Description automatically generated">
            <a:extLst>
              <a:ext uri="{FF2B5EF4-FFF2-40B4-BE49-F238E27FC236}">
                <a16:creationId xmlns:a16="http://schemas.microsoft.com/office/drawing/2014/main" id="{D7132947-C9C9-AF43-937D-631E3AF12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18224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
            <a:extLst>
              <a:ext uri="{FF2B5EF4-FFF2-40B4-BE49-F238E27FC236}">
                <a16:creationId xmlns:a16="http://schemas.microsoft.com/office/drawing/2014/main" id="{5FA110AE-B46B-4244-A21C-5923E4998E91}"/>
              </a:ext>
            </a:extLst>
          </p:cNvPr>
          <p:cNvSpPr txBox="1">
            <a:spLocks noChangeArrowheads="1"/>
          </p:cNvSpPr>
          <p:nvPr/>
        </p:nvSpPr>
        <p:spPr bwMode="auto">
          <a:xfrm>
            <a:off x="5410200" y="2513014"/>
            <a:ext cx="4191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“When you are in a hole, the top priority is to stop digging.” </a:t>
            </a:r>
            <a:br>
              <a:rPr lang="en-US" altLang="en-US"/>
            </a:br>
            <a:r>
              <a:rPr lang="en-US" altLang="en-US"/>
              <a:t>			</a:t>
            </a:r>
            <a:r>
              <a:rPr lang="en-US" altLang="en-US" b="1"/>
              <a:t> </a:t>
            </a:r>
          </a:p>
          <a:p>
            <a:pPr eaLnBrk="1" hangingPunct="1"/>
            <a:r>
              <a:rPr lang="en-US" altLang="en-US" sz="1200">
                <a:hlinkClick r:id="rId4"/>
              </a:rPr>
              <a:t>The White Man's Burden: Why the West's Efforts to Aid the Rest Have Done So Much Ill and So Little Good</a:t>
            </a:r>
            <a:r>
              <a:rPr lang="en-US" altLang="en-US" sz="1200"/>
              <a:t> (2007)</a:t>
            </a:r>
          </a:p>
        </p:txBody>
      </p:sp>
      <p:sp>
        <p:nvSpPr>
          <p:cNvPr id="2" name="Footer Placeholder 1">
            <a:extLst>
              <a:ext uri="{FF2B5EF4-FFF2-40B4-BE49-F238E27FC236}">
                <a16:creationId xmlns:a16="http://schemas.microsoft.com/office/drawing/2014/main" id="{EB71AB9D-F00E-BB48-8FA1-C9C6C486BCB1}"/>
              </a:ext>
            </a:extLst>
          </p:cNvPr>
          <p:cNvSpPr>
            <a:spLocks noGrp="1"/>
          </p:cNvSpPr>
          <p:nvPr>
            <p:ph type="ftr" sz="quarter" idx="11"/>
          </p:nvPr>
        </p:nvSpPr>
        <p:spPr>
          <a:xfrm>
            <a:off x="8953500" y="6356350"/>
            <a:ext cx="4114800" cy="365125"/>
          </a:xfrm>
        </p:spPr>
        <p:txBody>
          <a:bodyPr/>
          <a:lstStyle/>
          <a:p>
            <a:r>
              <a:rPr lang="en-US"/>
              <a:t>NRHorningPsci431f19</a:t>
            </a:r>
            <a:endParaRPr lang="en-US" dirty="0"/>
          </a:p>
        </p:txBody>
      </p:sp>
    </p:spTree>
    <p:extLst>
      <p:ext uri="{BB962C8B-B14F-4D97-AF65-F5344CB8AC3E}">
        <p14:creationId xmlns:p14="http://schemas.microsoft.com/office/powerpoint/2010/main" val="63718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E2FBCD94-0A30-D546-88D5-732A90FEC8DE}"/>
              </a:ext>
            </a:extLst>
          </p:cNvPr>
          <p:cNvSpPr txBox="1">
            <a:spLocks noChangeArrowheads="1"/>
          </p:cNvSpPr>
          <p:nvPr/>
        </p:nvSpPr>
        <p:spPr bwMode="auto">
          <a:xfrm>
            <a:off x="3509427" y="2693989"/>
            <a:ext cx="1555234" cy="769441"/>
          </a:xfrm>
          <a:prstGeom prst="rect">
            <a:avLst/>
          </a:prstGeom>
          <a:noFill/>
          <a:ln w="9525">
            <a:noFill/>
            <a:miter lim="800000"/>
            <a:headEnd/>
            <a:tailEnd/>
          </a:ln>
        </p:spPr>
        <p:txBody>
          <a:bodyPr wrap="none">
            <a:spAutoFit/>
          </a:bodyPr>
          <a:lstStyle/>
          <a:p>
            <a:pPr algn="ctr">
              <a:defRPr/>
            </a:pPr>
            <a:r>
              <a:rPr lang="en-US" sz="2800" b="1" dirty="0">
                <a:solidFill>
                  <a:schemeClr val="bg1">
                    <a:lumMod val="50000"/>
                  </a:schemeClr>
                </a:solidFill>
                <a:latin typeface="Arial" charset="0"/>
                <a:cs typeface="ＭＳ Ｐゴシック" charset="0"/>
              </a:rPr>
              <a:t>State</a:t>
            </a:r>
          </a:p>
          <a:p>
            <a:pPr algn="ctr">
              <a:defRPr/>
            </a:pPr>
            <a:r>
              <a:rPr lang="en-US" sz="1600" dirty="0">
                <a:solidFill>
                  <a:schemeClr val="bg1">
                    <a:lumMod val="50000"/>
                  </a:schemeClr>
                </a:solidFill>
                <a:latin typeface="Arial" charset="0"/>
                <a:cs typeface="ＭＳ Ｐゴシック" charset="0"/>
              </a:rPr>
              <a:t>(Governments)</a:t>
            </a:r>
          </a:p>
        </p:txBody>
      </p:sp>
      <p:sp>
        <p:nvSpPr>
          <p:cNvPr id="5" name="Text Box 7">
            <a:extLst>
              <a:ext uri="{FF2B5EF4-FFF2-40B4-BE49-F238E27FC236}">
                <a16:creationId xmlns:a16="http://schemas.microsoft.com/office/drawing/2014/main" id="{3567BA6E-ED81-6348-9EAC-0ACDE5C329A3}"/>
              </a:ext>
            </a:extLst>
          </p:cNvPr>
          <p:cNvSpPr txBox="1">
            <a:spLocks noChangeArrowheads="1"/>
          </p:cNvSpPr>
          <p:nvPr/>
        </p:nvSpPr>
        <p:spPr bwMode="auto">
          <a:xfrm>
            <a:off x="7559676" y="2787651"/>
            <a:ext cx="1021433" cy="461665"/>
          </a:xfrm>
          <a:prstGeom prst="rect">
            <a:avLst/>
          </a:prstGeom>
          <a:noFill/>
          <a:ln w="9525">
            <a:noFill/>
            <a:miter lim="800000"/>
            <a:headEnd/>
            <a:tailEnd/>
          </a:ln>
        </p:spPr>
        <p:txBody>
          <a:bodyPr wrap="none">
            <a:spAutoFit/>
          </a:bodyPr>
          <a:lstStyle/>
          <a:p>
            <a:pPr>
              <a:defRPr/>
            </a:pPr>
            <a:r>
              <a:rPr lang="en-US" sz="2400" b="1" dirty="0">
                <a:solidFill>
                  <a:schemeClr val="bg1">
                    <a:lumMod val="50000"/>
                  </a:schemeClr>
                </a:solidFill>
                <a:latin typeface="Arial" charset="0"/>
                <a:cs typeface="ＭＳ Ｐゴシック" charset="0"/>
              </a:rPr>
              <a:t>Polity</a:t>
            </a:r>
          </a:p>
        </p:txBody>
      </p:sp>
      <p:sp>
        <p:nvSpPr>
          <p:cNvPr id="6" name="Text Box 10">
            <a:extLst>
              <a:ext uri="{FF2B5EF4-FFF2-40B4-BE49-F238E27FC236}">
                <a16:creationId xmlns:a16="http://schemas.microsoft.com/office/drawing/2014/main" id="{0C1EC606-8DD0-9F42-A396-5A8366A20FAA}"/>
              </a:ext>
            </a:extLst>
          </p:cNvPr>
          <p:cNvSpPr txBox="1">
            <a:spLocks noChangeArrowheads="1"/>
          </p:cNvSpPr>
          <p:nvPr/>
        </p:nvSpPr>
        <p:spPr bwMode="auto">
          <a:xfrm>
            <a:off x="5008563" y="874713"/>
            <a:ext cx="2317750" cy="641350"/>
          </a:xfrm>
          <a:prstGeom prst="rect">
            <a:avLst/>
          </a:prstGeom>
          <a:noFill/>
          <a:ln w="9525">
            <a:noFill/>
            <a:miter lim="800000"/>
            <a:headEnd/>
            <a:tailEnd/>
          </a:ln>
        </p:spPr>
        <p:txBody>
          <a:bodyPr wrap="none">
            <a:spAutoFit/>
          </a:bodyPr>
          <a:lstStyle/>
          <a:p>
            <a:pPr algn="ctr">
              <a:defRPr/>
            </a:pPr>
            <a:r>
              <a:rPr lang="en-US" dirty="0">
                <a:solidFill>
                  <a:schemeClr val="bg1">
                    <a:lumMod val="50000"/>
                  </a:schemeClr>
                </a:solidFill>
                <a:latin typeface="Arial" charset="0"/>
                <a:cs typeface="ＭＳ Ｐゴシック" charset="0"/>
              </a:rPr>
              <a:t>Welfare</a:t>
            </a:r>
          </a:p>
          <a:p>
            <a:pPr algn="ctr">
              <a:defRPr/>
            </a:pPr>
            <a:r>
              <a:rPr lang="en-US" dirty="0">
                <a:solidFill>
                  <a:schemeClr val="bg1">
                    <a:lumMod val="50000"/>
                  </a:schemeClr>
                </a:solidFill>
                <a:latin typeface="Arial" charset="0"/>
                <a:cs typeface="ＭＳ Ｐゴシック" charset="0"/>
              </a:rPr>
              <a:t>(Security, Prosperity)</a:t>
            </a:r>
          </a:p>
        </p:txBody>
      </p:sp>
      <p:sp>
        <p:nvSpPr>
          <p:cNvPr id="7" name="Text Box 11">
            <a:extLst>
              <a:ext uri="{FF2B5EF4-FFF2-40B4-BE49-F238E27FC236}">
                <a16:creationId xmlns:a16="http://schemas.microsoft.com/office/drawing/2014/main" id="{0C6C1064-D5AC-5144-9BDD-60A9F4D070BE}"/>
              </a:ext>
            </a:extLst>
          </p:cNvPr>
          <p:cNvSpPr txBox="1">
            <a:spLocks noChangeArrowheads="1"/>
          </p:cNvSpPr>
          <p:nvPr/>
        </p:nvSpPr>
        <p:spPr bwMode="auto">
          <a:xfrm>
            <a:off x="5036435" y="4054476"/>
            <a:ext cx="2082621" cy="1138773"/>
          </a:xfrm>
          <a:prstGeom prst="rect">
            <a:avLst/>
          </a:prstGeom>
          <a:noFill/>
          <a:ln w="9525">
            <a:noFill/>
            <a:miter lim="800000"/>
            <a:headEnd/>
            <a:tailEnd/>
          </a:ln>
        </p:spPr>
        <p:txBody>
          <a:bodyPr wrap="none">
            <a:spAutoFit/>
          </a:bodyPr>
          <a:lstStyle/>
          <a:p>
            <a:pPr algn="ctr">
              <a:defRPr/>
            </a:pPr>
            <a:r>
              <a:rPr lang="en-US" dirty="0">
                <a:solidFill>
                  <a:schemeClr val="bg1">
                    <a:lumMod val="50000"/>
                  </a:schemeClr>
                </a:solidFill>
                <a:latin typeface="Arial" charset="0"/>
                <a:cs typeface="ＭＳ Ｐゴシック" charset="0"/>
              </a:rPr>
              <a:t>Legitimacy</a:t>
            </a:r>
          </a:p>
          <a:p>
            <a:pPr algn="ctr">
              <a:defRPr/>
            </a:pPr>
            <a:r>
              <a:rPr lang="en-US" dirty="0">
                <a:solidFill>
                  <a:schemeClr val="bg1">
                    <a:lumMod val="50000"/>
                  </a:schemeClr>
                </a:solidFill>
                <a:latin typeface="Arial" charset="0"/>
                <a:cs typeface="ＭＳ Ｐゴシック" charset="0"/>
              </a:rPr>
              <a:t>Compliance (laws)</a:t>
            </a:r>
          </a:p>
          <a:p>
            <a:pPr algn="ctr">
              <a:defRPr/>
            </a:pPr>
            <a:r>
              <a:rPr lang="en-US" dirty="0">
                <a:solidFill>
                  <a:schemeClr val="bg1">
                    <a:lumMod val="50000"/>
                  </a:schemeClr>
                </a:solidFill>
                <a:latin typeface="Arial" charset="0"/>
                <a:cs typeface="ＭＳ Ｐゴシック" charset="0"/>
              </a:rPr>
              <a:t>Resources</a:t>
            </a:r>
          </a:p>
          <a:p>
            <a:pPr algn="ctr">
              <a:defRPr/>
            </a:pPr>
            <a:r>
              <a:rPr lang="en-US" sz="1400" dirty="0">
                <a:solidFill>
                  <a:schemeClr val="bg1">
                    <a:lumMod val="50000"/>
                  </a:schemeClr>
                </a:solidFill>
                <a:latin typeface="Arial" charset="0"/>
                <a:cs typeface="ＭＳ Ｐゴシック" charset="0"/>
              </a:rPr>
              <a:t> (Human, Financial)</a:t>
            </a:r>
          </a:p>
        </p:txBody>
      </p:sp>
      <p:sp>
        <p:nvSpPr>
          <p:cNvPr id="8" name="Oval 7">
            <a:extLst>
              <a:ext uri="{FF2B5EF4-FFF2-40B4-BE49-F238E27FC236}">
                <a16:creationId xmlns:a16="http://schemas.microsoft.com/office/drawing/2014/main" id="{10A55B86-6A50-3C4E-80AA-E9C52E72CB8D}"/>
              </a:ext>
            </a:extLst>
          </p:cNvPr>
          <p:cNvSpPr>
            <a:spLocks noChangeArrowheads="1"/>
          </p:cNvSpPr>
          <p:nvPr/>
        </p:nvSpPr>
        <p:spPr bwMode="auto">
          <a:xfrm>
            <a:off x="3382963" y="2708276"/>
            <a:ext cx="1922462" cy="823913"/>
          </a:xfrm>
          <a:prstGeom prst="ellipse">
            <a:avLst/>
          </a:prstGeom>
          <a:noFill/>
          <a:ln w="381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9" name="Oval 8">
            <a:extLst>
              <a:ext uri="{FF2B5EF4-FFF2-40B4-BE49-F238E27FC236}">
                <a16:creationId xmlns:a16="http://schemas.microsoft.com/office/drawing/2014/main" id="{0D4CDFC1-3918-6446-9F14-C2062F8C54FB}"/>
              </a:ext>
            </a:extLst>
          </p:cNvPr>
          <p:cNvSpPr>
            <a:spLocks noChangeArrowheads="1"/>
          </p:cNvSpPr>
          <p:nvPr/>
        </p:nvSpPr>
        <p:spPr bwMode="auto">
          <a:xfrm>
            <a:off x="7559676" y="2635251"/>
            <a:ext cx="1039813" cy="823913"/>
          </a:xfrm>
          <a:prstGeom prst="ellipse">
            <a:avLst/>
          </a:prstGeom>
          <a:noFill/>
          <a:ln w="381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24584" name="TextBox 9">
            <a:extLst>
              <a:ext uri="{FF2B5EF4-FFF2-40B4-BE49-F238E27FC236}">
                <a16:creationId xmlns:a16="http://schemas.microsoft.com/office/drawing/2014/main" id="{A182D258-360F-844B-800D-E2AB55A665BC}"/>
              </a:ext>
            </a:extLst>
          </p:cNvPr>
          <p:cNvSpPr txBox="1">
            <a:spLocks noChangeArrowheads="1"/>
          </p:cNvSpPr>
          <p:nvPr/>
        </p:nvSpPr>
        <p:spPr bwMode="auto">
          <a:xfrm>
            <a:off x="5969001" y="2868613"/>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6600"/>
                </a:solidFill>
              </a:rPr>
              <a:t>Policies</a:t>
            </a:r>
          </a:p>
        </p:txBody>
      </p:sp>
      <p:sp>
        <p:nvSpPr>
          <p:cNvPr id="11" name="Curved Left Arrow 10">
            <a:extLst>
              <a:ext uri="{FF2B5EF4-FFF2-40B4-BE49-F238E27FC236}">
                <a16:creationId xmlns:a16="http://schemas.microsoft.com/office/drawing/2014/main" id="{44A43AAE-04DF-2D46-895C-FBFD39C36024}"/>
              </a:ext>
            </a:extLst>
          </p:cNvPr>
          <p:cNvSpPr/>
          <p:nvPr/>
        </p:nvSpPr>
        <p:spPr>
          <a:xfrm rot="16200000">
            <a:off x="5362116" y="-915112"/>
            <a:ext cx="1643259" cy="4592219"/>
          </a:xfrm>
          <a:prstGeom prst="curvedLeftArrow">
            <a:avLst/>
          </a:prstGeom>
          <a:gradFill flip="none" rotWithShape="1">
            <a:gsLst>
              <a:gs pos="6000">
                <a:srgbClr val="FF6600"/>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a:extLst>
              <a:ext uri="{FF2B5EF4-FFF2-40B4-BE49-F238E27FC236}">
                <a16:creationId xmlns:a16="http://schemas.microsoft.com/office/drawing/2014/main" id="{81FC7930-676A-8544-BC78-B606ED1218B1}"/>
              </a:ext>
            </a:extLst>
          </p:cNvPr>
          <p:cNvSpPr/>
          <p:nvPr/>
        </p:nvSpPr>
        <p:spPr>
          <a:xfrm rot="5400000">
            <a:off x="5169660" y="2464823"/>
            <a:ext cx="1643260" cy="4399894"/>
          </a:xfrm>
          <a:prstGeom prst="curvedLeftArrow">
            <a:avLst/>
          </a:prstGeom>
          <a:gradFill flip="none" rotWithShape="1">
            <a:gsLst>
              <a:gs pos="6000">
                <a:srgbClr val="FF6600"/>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a:extLst>
              <a:ext uri="{FF2B5EF4-FFF2-40B4-BE49-F238E27FC236}">
                <a16:creationId xmlns:a16="http://schemas.microsoft.com/office/drawing/2014/main" id="{F19A5195-1332-0E42-8134-9D7B0ADEA1CD}"/>
              </a:ext>
            </a:extLst>
          </p:cNvPr>
          <p:cNvCxnSpPr/>
          <p:nvPr/>
        </p:nvCxnSpPr>
        <p:spPr>
          <a:xfrm flipH="1">
            <a:off x="5578476" y="3309938"/>
            <a:ext cx="201136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1E24583-3459-554C-BFBA-B35CD87A6778}"/>
              </a:ext>
            </a:extLst>
          </p:cNvPr>
          <p:cNvCxnSpPr/>
          <p:nvPr/>
        </p:nvCxnSpPr>
        <p:spPr>
          <a:xfrm>
            <a:off x="5129213" y="2801938"/>
            <a:ext cx="209550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C4FDF761-7FD8-9D40-B2FF-54662C8AB10D}"/>
              </a:ext>
            </a:extLst>
          </p:cNvPr>
          <p:cNvSpPr>
            <a:spLocks noGrp="1"/>
          </p:cNvSpPr>
          <p:nvPr>
            <p:ph type="ftr" sz="quarter" idx="11"/>
          </p:nvPr>
        </p:nvSpPr>
        <p:spPr>
          <a:xfrm>
            <a:off x="9024938" y="6419283"/>
            <a:ext cx="4114800" cy="365125"/>
          </a:xfrm>
        </p:spPr>
        <p:txBody>
          <a:bodyPr/>
          <a:lstStyle/>
          <a:p>
            <a:r>
              <a:rPr lang="en-US" dirty="0"/>
              <a:t>NRHorningPsci431f19</a:t>
            </a:r>
          </a:p>
        </p:txBody>
      </p:sp>
    </p:spTree>
    <p:extLst>
      <p:ext uri="{BB962C8B-B14F-4D97-AF65-F5344CB8AC3E}">
        <p14:creationId xmlns:p14="http://schemas.microsoft.com/office/powerpoint/2010/main" val="59587990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8DE8A7AE-77CD-F840-AD4F-15B874BB90F4}"/>
              </a:ext>
            </a:extLst>
          </p:cNvPr>
          <p:cNvSpPr txBox="1">
            <a:spLocks noChangeArrowheads="1"/>
          </p:cNvSpPr>
          <p:nvPr/>
        </p:nvSpPr>
        <p:spPr bwMode="auto">
          <a:xfrm>
            <a:off x="3884871" y="3763964"/>
            <a:ext cx="1555234" cy="769441"/>
          </a:xfrm>
          <a:prstGeom prst="rect">
            <a:avLst/>
          </a:prstGeom>
          <a:noFill/>
          <a:ln w="9525">
            <a:noFill/>
            <a:miter lim="800000"/>
            <a:headEnd/>
            <a:tailEnd/>
          </a:ln>
        </p:spPr>
        <p:txBody>
          <a:bodyPr wrap="none">
            <a:spAutoFit/>
          </a:bodyPr>
          <a:lstStyle/>
          <a:p>
            <a:pPr algn="ctr">
              <a:defRPr/>
            </a:pPr>
            <a:r>
              <a:rPr lang="en-US" sz="2800" b="1" dirty="0">
                <a:solidFill>
                  <a:schemeClr val="bg1">
                    <a:lumMod val="50000"/>
                  </a:schemeClr>
                </a:solidFill>
                <a:latin typeface="Arial" charset="0"/>
                <a:cs typeface="ＭＳ Ｐゴシック" charset="0"/>
              </a:rPr>
              <a:t>State</a:t>
            </a:r>
          </a:p>
          <a:p>
            <a:pPr algn="ctr">
              <a:defRPr/>
            </a:pPr>
            <a:r>
              <a:rPr lang="en-US" sz="1600" dirty="0">
                <a:solidFill>
                  <a:schemeClr val="bg1">
                    <a:lumMod val="50000"/>
                  </a:schemeClr>
                </a:solidFill>
                <a:latin typeface="Arial" charset="0"/>
                <a:cs typeface="ＭＳ Ｐゴシック" charset="0"/>
              </a:rPr>
              <a:t>(Governments)</a:t>
            </a:r>
          </a:p>
        </p:txBody>
      </p:sp>
      <p:sp>
        <p:nvSpPr>
          <p:cNvPr id="4" name="Text Box 7">
            <a:extLst>
              <a:ext uri="{FF2B5EF4-FFF2-40B4-BE49-F238E27FC236}">
                <a16:creationId xmlns:a16="http://schemas.microsoft.com/office/drawing/2014/main" id="{0DCBF486-4935-C648-8DFC-8FAAAA636031}"/>
              </a:ext>
            </a:extLst>
          </p:cNvPr>
          <p:cNvSpPr txBox="1">
            <a:spLocks noChangeArrowheads="1"/>
          </p:cNvSpPr>
          <p:nvPr/>
        </p:nvSpPr>
        <p:spPr bwMode="auto">
          <a:xfrm>
            <a:off x="7543801" y="3889376"/>
            <a:ext cx="1021433" cy="461665"/>
          </a:xfrm>
          <a:prstGeom prst="rect">
            <a:avLst/>
          </a:prstGeom>
          <a:noFill/>
          <a:ln w="9525">
            <a:noFill/>
            <a:miter lim="800000"/>
            <a:headEnd/>
            <a:tailEnd/>
          </a:ln>
        </p:spPr>
        <p:txBody>
          <a:bodyPr wrap="none">
            <a:spAutoFit/>
          </a:bodyPr>
          <a:lstStyle/>
          <a:p>
            <a:pPr>
              <a:defRPr/>
            </a:pPr>
            <a:r>
              <a:rPr lang="en-US" sz="2400" b="1" dirty="0">
                <a:solidFill>
                  <a:schemeClr val="bg1">
                    <a:lumMod val="50000"/>
                  </a:schemeClr>
                </a:solidFill>
                <a:latin typeface="Arial" charset="0"/>
                <a:cs typeface="ＭＳ Ｐゴシック" charset="0"/>
              </a:rPr>
              <a:t>Polity</a:t>
            </a:r>
          </a:p>
        </p:txBody>
      </p:sp>
      <p:sp>
        <p:nvSpPr>
          <p:cNvPr id="5" name="Text Box 10">
            <a:extLst>
              <a:ext uri="{FF2B5EF4-FFF2-40B4-BE49-F238E27FC236}">
                <a16:creationId xmlns:a16="http://schemas.microsoft.com/office/drawing/2014/main" id="{5A15F61F-E8F4-164D-B0E5-A933E010BE05}"/>
              </a:ext>
            </a:extLst>
          </p:cNvPr>
          <p:cNvSpPr txBox="1">
            <a:spLocks noChangeArrowheads="1"/>
          </p:cNvSpPr>
          <p:nvPr/>
        </p:nvSpPr>
        <p:spPr bwMode="auto">
          <a:xfrm>
            <a:off x="5867400" y="1371601"/>
            <a:ext cx="1847850" cy="523875"/>
          </a:xfrm>
          <a:prstGeom prst="rect">
            <a:avLst/>
          </a:prstGeom>
          <a:noFill/>
          <a:ln w="9525">
            <a:noFill/>
            <a:miter lim="800000"/>
            <a:headEnd/>
            <a:tailEnd/>
          </a:ln>
        </p:spPr>
        <p:txBody>
          <a:bodyPr wrap="none">
            <a:spAutoFit/>
          </a:bodyPr>
          <a:lstStyle/>
          <a:p>
            <a:pPr algn="ctr">
              <a:defRPr/>
            </a:pPr>
            <a:r>
              <a:rPr lang="en-US" sz="1400" dirty="0">
                <a:solidFill>
                  <a:schemeClr val="bg1">
                    <a:lumMod val="50000"/>
                  </a:schemeClr>
                </a:solidFill>
                <a:latin typeface="Arial" charset="0"/>
                <a:cs typeface="ＭＳ Ｐゴシック" charset="0"/>
              </a:rPr>
              <a:t>Welfare</a:t>
            </a:r>
          </a:p>
          <a:p>
            <a:pPr algn="ctr">
              <a:defRPr/>
            </a:pPr>
            <a:r>
              <a:rPr lang="en-US" sz="1400" dirty="0">
                <a:solidFill>
                  <a:schemeClr val="bg1">
                    <a:lumMod val="50000"/>
                  </a:schemeClr>
                </a:solidFill>
                <a:latin typeface="Arial" charset="0"/>
                <a:cs typeface="ＭＳ Ｐゴシック" charset="0"/>
              </a:rPr>
              <a:t>(Security, Prosperity)</a:t>
            </a:r>
          </a:p>
        </p:txBody>
      </p:sp>
      <p:sp>
        <p:nvSpPr>
          <p:cNvPr id="25604" name="Text Box 11">
            <a:extLst>
              <a:ext uri="{FF2B5EF4-FFF2-40B4-BE49-F238E27FC236}">
                <a16:creationId xmlns:a16="http://schemas.microsoft.com/office/drawing/2014/main" id="{90E8396C-3E34-8343-B2E7-FA156CCD11BF}"/>
              </a:ext>
            </a:extLst>
          </p:cNvPr>
          <p:cNvSpPr txBox="1">
            <a:spLocks noChangeArrowheads="1"/>
          </p:cNvSpPr>
          <p:nvPr/>
        </p:nvSpPr>
        <p:spPr bwMode="auto">
          <a:xfrm rot="2556374">
            <a:off x="2849564" y="4851401"/>
            <a:ext cx="2111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7F7F7F"/>
                </a:solidFill>
              </a:rPr>
              <a:t>Compliance (ideologies)</a:t>
            </a:r>
          </a:p>
          <a:p>
            <a:pPr algn="ctr" eaLnBrk="1" hangingPunct="1"/>
            <a:r>
              <a:rPr lang="en-US" altLang="en-US" sz="1400">
                <a:solidFill>
                  <a:srgbClr val="7F7F7F"/>
                </a:solidFill>
              </a:rPr>
              <a:t>Resources</a:t>
            </a:r>
          </a:p>
          <a:p>
            <a:pPr algn="ctr" eaLnBrk="1" hangingPunct="1"/>
            <a:r>
              <a:rPr lang="en-US" altLang="en-US" sz="1400">
                <a:solidFill>
                  <a:srgbClr val="7F7F7F"/>
                </a:solidFill>
              </a:rPr>
              <a:t> </a:t>
            </a:r>
            <a:r>
              <a:rPr lang="en-US" altLang="en-US" sz="1400" b="1">
                <a:solidFill>
                  <a:srgbClr val="7F7F7F"/>
                </a:solidFill>
              </a:rPr>
              <a:t>(Natural, </a:t>
            </a:r>
            <a:r>
              <a:rPr lang="en-US" altLang="en-US" sz="1400" b="1" i="1">
                <a:solidFill>
                  <a:srgbClr val="7F7F7F"/>
                </a:solidFill>
              </a:rPr>
              <a:t>Financial</a:t>
            </a:r>
            <a:r>
              <a:rPr lang="en-US" altLang="en-US" sz="1400" b="1">
                <a:solidFill>
                  <a:srgbClr val="7F7F7F"/>
                </a:solidFill>
              </a:rPr>
              <a:t>)</a:t>
            </a:r>
          </a:p>
        </p:txBody>
      </p:sp>
      <p:sp>
        <p:nvSpPr>
          <p:cNvPr id="7" name="Oval 6">
            <a:extLst>
              <a:ext uri="{FF2B5EF4-FFF2-40B4-BE49-F238E27FC236}">
                <a16:creationId xmlns:a16="http://schemas.microsoft.com/office/drawing/2014/main" id="{294CF089-5D14-D94A-8E64-ACC0C65E7158}"/>
              </a:ext>
            </a:extLst>
          </p:cNvPr>
          <p:cNvSpPr>
            <a:spLocks noChangeArrowheads="1"/>
          </p:cNvSpPr>
          <p:nvPr/>
        </p:nvSpPr>
        <p:spPr bwMode="auto">
          <a:xfrm>
            <a:off x="3757613" y="3778250"/>
            <a:ext cx="1922462" cy="825500"/>
          </a:xfrm>
          <a:prstGeom prst="ellipse">
            <a:avLst/>
          </a:prstGeom>
          <a:noFill/>
          <a:ln w="28575">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8" name="Oval 7">
            <a:extLst>
              <a:ext uri="{FF2B5EF4-FFF2-40B4-BE49-F238E27FC236}">
                <a16:creationId xmlns:a16="http://schemas.microsoft.com/office/drawing/2014/main" id="{7D2C5B37-94FD-0946-A780-88BF4D67C545}"/>
              </a:ext>
            </a:extLst>
          </p:cNvPr>
          <p:cNvSpPr>
            <a:spLocks noChangeArrowheads="1"/>
          </p:cNvSpPr>
          <p:nvPr/>
        </p:nvSpPr>
        <p:spPr bwMode="auto">
          <a:xfrm>
            <a:off x="7559676" y="3736976"/>
            <a:ext cx="1039813" cy="823913"/>
          </a:xfrm>
          <a:prstGeom prst="ellipse">
            <a:avLst/>
          </a:prstGeom>
          <a:noFill/>
          <a:ln w="127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25607" name="TextBox 8">
            <a:extLst>
              <a:ext uri="{FF2B5EF4-FFF2-40B4-BE49-F238E27FC236}">
                <a16:creationId xmlns:a16="http://schemas.microsoft.com/office/drawing/2014/main" id="{92927FA6-D80D-9A42-BB12-3BC33B34C0B1}"/>
              </a:ext>
            </a:extLst>
          </p:cNvPr>
          <p:cNvSpPr txBox="1">
            <a:spLocks noChangeArrowheads="1"/>
          </p:cNvSpPr>
          <p:nvPr/>
        </p:nvSpPr>
        <p:spPr bwMode="auto">
          <a:xfrm>
            <a:off x="4673601" y="3390900"/>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6600"/>
                </a:solidFill>
              </a:rPr>
              <a:t>Policies</a:t>
            </a:r>
          </a:p>
        </p:txBody>
      </p:sp>
      <p:cxnSp>
        <p:nvCxnSpPr>
          <p:cNvPr id="10" name="Straight Connector 9">
            <a:extLst>
              <a:ext uri="{FF2B5EF4-FFF2-40B4-BE49-F238E27FC236}">
                <a16:creationId xmlns:a16="http://schemas.microsoft.com/office/drawing/2014/main" id="{CDF97EB6-F3DF-7D4A-9C94-CF9D47C57E15}"/>
              </a:ext>
            </a:extLst>
          </p:cNvPr>
          <p:cNvCxnSpPr/>
          <p:nvPr/>
        </p:nvCxnSpPr>
        <p:spPr>
          <a:xfrm>
            <a:off x="5613400" y="3632201"/>
            <a:ext cx="1930400" cy="487363"/>
          </a:xfrm>
          <a:prstGeom prst="line">
            <a:avLst/>
          </a:prstGeom>
          <a:ln>
            <a:solidFill>
              <a:srgbClr val="FF6600"/>
            </a:solidFill>
            <a:prstDash val="sysDash"/>
          </a:ln>
        </p:spPr>
        <p:style>
          <a:lnRef idx="2">
            <a:schemeClr val="accent1"/>
          </a:lnRef>
          <a:fillRef idx="0">
            <a:schemeClr val="accent1"/>
          </a:fillRef>
          <a:effectRef idx="1">
            <a:schemeClr val="accent1"/>
          </a:effectRef>
          <a:fontRef idx="minor">
            <a:schemeClr val="tx1"/>
          </a:fontRef>
        </p:style>
      </p:cxnSp>
      <p:sp>
        <p:nvSpPr>
          <p:cNvPr id="11" name="Curved Left Arrow 10">
            <a:extLst>
              <a:ext uri="{FF2B5EF4-FFF2-40B4-BE49-F238E27FC236}">
                <a16:creationId xmlns:a16="http://schemas.microsoft.com/office/drawing/2014/main" id="{6C1437F9-12A0-6D40-A989-21C377C9FF5C}"/>
              </a:ext>
            </a:extLst>
          </p:cNvPr>
          <p:cNvSpPr/>
          <p:nvPr/>
        </p:nvSpPr>
        <p:spPr>
          <a:xfrm rot="18470552">
            <a:off x="5078076" y="561055"/>
            <a:ext cx="1343658" cy="4488110"/>
          </a:xfrm>
          <a:prstGeom prst="curvedLeftArrow">
            <a:avLst/>
          </a:prstGeom>
          <a:gradFill flip="none" rotWithShape="1">
            <a:gsLst>
              <a:gs pos="5000">
                <a:srgbClr val="FF6600"/>
              </a:gs>
              <a:gs pos="100000">
                <a:srgbClr val="FFFFFF"/>
              </a:gs>
            </a:gsLst>
            <a:path path="circle">
              <a:fillToRect l="100000" t="100000"/>
            </a:path>
            <a:tileRect r="-100000" b="-100000"/>
          </a:gra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a:extLst>
              <a:ext uri="{FF2B5EF4-FFF2-40B4-BE49-F238E27FC236}">
                <a16:creationId xmlns:a16="http://schemas.microsoft.com/office/drawing/2014/main" id="{134466DA-93BE-014F-85D5-B6957B009C85}"/>
              </a:ext>
            </a:extLst>
          </p:cNvPr>
          <p:cNvSpPr/>
          <p:nvPr/>
        </p:nvSpPr>
        <p:spPr>
          <a:xfrm rot="7384988">
            <a:off x="3448737" y="3075473"/>
            <a:ext cx="1344645" cy="4399894"/>
          </a:xfrm>
          <a:prstGeom prst="curvedLeftArrow">
            <a:avLst/>
          </a:prstGeom>
          <a:gradFill flip="none" rotWithShape="1">
            <a:gsLst>
              <a:gs pos="5000">
                <a:srgbClr val="FF6600"/>
              </a:gs>
              <a:gs pos="100000">
                <a:srgbClr val="FFFFFF"/>
              </a:gs>
            </a:gsLst>
            <a:path path="circle">
              <a:fillToRect l="100000" t="100000"/>
            </a:path>
            <a:tileRect r="-100000" b="-100000"/>
          </a:gra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 name="Oval 19">
            <a:extLst>
              <a:ext uri="{FF2B5EF4-FFF2-40B4-BE49-F238E27FC236}">
                <a16:creationId xmlns:a16="http://schemas.microsoft.com/office/drawing/2014/main" id="{EFA79452-4EBD-B74A-BA7E-F19DD3196569}"/>
              </a:ext>
            </a:extLst>
          </p:cNvPr>
          <p:cNvSpPr>
            <a:spLocks noChangeArrowheads="1"/>
          </p:cNvSpPr>
          <p:nvPr/>
        </p:nvSpPr>
        <p:spPr bwMode="auto">
          <a:xfrm>
            <a:off x="2949575" y="3090864"/>
            <a:ext cx="1746250" cy="865187"/>
          </a:xfrm>
          <a:prstGeom prst="ellipse">
            <a:avLst/>
          </a:prstGeom>
          <a:solidFill>
            <a:schemeClr val="bg1">
              <a:lumMod val="85000"/>
            </a:schemeClr>
          </a:solidFill>
          <a:ln w="19050" cmpd="sng">
            <a:solidFill>
              <a:srgbClr val="FF6600"/>
            </a:solidFill>
            <a:round/>
            <a:headEnd/>
            <a:tailEnd/>
          </a:ln>
        </p:spPr>
        <p:txBody>
          <a:bodyPr wrap="none" anchor="ctr"/>
          <a:lstStyle/>
          <a:p>
            <a:pPr>
              <a:defRPr/>
            </a:pPr>
            <a:endParaRPr lang="en-US">
              <a:solidFill>
                <a:srgbClr val="7F7F7F"/>
              </a:solidFill>
              <a:latin typeface="Arial" charset="0"/>
              <a:ea typeface="ＭＳ Ｐゴシック" charset="0"/>
              <a:cs typeface="ＭＳ Ｐゴシック" charset="0"/>
            </a:endParaRPr>
          </a:p>
        </p:txBody>
      </p:sp>
      <p:sp>
        <p:nvSpPr>
          <p:cNvPr id="14" name="Text Box 20">
            <a:extLst>
              <a:ext uri="{FF2B5EF4-FFF2-40B4-BE49-F238E27FC236}">
                <a16:creationId xmlns:a16="http://schemas.microsoft.com/office/drawing/2014/main" id="{A0879209-A2A0-B542-BB0F-A62B49780C7F}"/>
              </a:ext>
            </a:extLst>
          </p:cNvPr>
          <p:cNvSpPr txBox="1">
            <a:spLocks noChangeArrowheads="1"/>
          </p:cNvSpPr>
          <p:nvPr/>
        </p:nvSpPr>
        <p:spPr bwMode="auto">
          <a:xfrm>
            <a:off x="3027363" y="3132138"/>
            <a:ext cx="1670050" cy="830262"/>
          </a:xfrm>
          <a:prstGeom prst="rect">
            <a:avLst/>
          </a:prstGeom>
          <a:noFill/>
          <a:ln w="9525">
            <a:noFill/>
            <a:miter lim="800000"/>
            <a:headEnd/>
            <a:tailEnd/>
          </a:ln>
        </p:spPr>
        <p:txBody>
          <a:bodyPr>
            <a:spAutoFit/>
          </a:bodyPr>
          <a:lstStyle/>
          <a:p>
            <a:pPr algn="ctr">
              <a:defRPr/>
            </a:pPr>
            <a:r>
              <a:rPr lang="en-US" sz="2400" b="1" dirty="0">
                <a:solidFill>
                  <a:schemeClr val="bg1">
                    <a:lumMod val="50000"/>
                  </a:schemeClr>
                </a:solidFill>
                <a:latin typeface="Arial" charset="0"/>
                <a:cs typeface="ＭＳ Ｐゴシック" charset="0"/>
              </a:rPr>
              <a:t>Foreign Actors</a:t>
            </a:r>
          </a:p>
        </p:txBody>
      </p:sp>
      <p:sp>
        <p:nvSpPr>
          <p:cNvPr id="15" name="TextBox 14">
            <a:extLst>
              <a:ext uri="{FF2B5EF4-FFF2-40B4-BE49-F238E27FC236}">
                <a16:creationId xmlns:a16="http://schemas.microsoft.com/office/drawing/2014/main" id="{156D05F5-BD96-5741-ACE5-7F1714078028}"/>
              </a:ext>
            </a:extLst>
          </p:cNvPr>
          <p:cNvSpPr txBox="1"/>
          <p:nvPr/>
        </p:nvSpPr>
        <p:spPr>
          <a:xfrm>
            <a:off x="2214521" y="2114720"/>
            <a:ext cx="1330814" cy="1015663"/>
          </a:xfrm>
          <a:prstGeom prst="rect">
            <a:avLst/>
          </a:prstGeom>
          <a:noFill/>
        </p:spPr>
        <p:txBody>
          <a:bodyPr wrap="square">
            <a:spAutoFit/>
          </a:bodyPr>
          <a:lstStyle/>
          <a:p>
            <a:pPr>
              <a:defRPr/>
            </a:pPr>
            <a:r>
              <a:rPr lang="en-US" sz="1200" dirty="0">
                <a:solidFill>
                  <a:schemeClr val="bg1">
                    <a:lumMod val="50000"/>
                  </a:schemeClr>
                </a:solidFill>
                <a:latin typeface="Arial" charset="0"/>
                <a:ea typeface="ＭＳ Ｐゴシック" charset="0"/>
                <a:cs typeface="ＭＳ Ｐゴシック" charset="0"/>
              </a:rPr>
              <a:t>Governments</a:t>
            </a:r>
          </a:p>
          <a:p>
            <a:pPr>
              <a:defRPr/>
            </a:pPr>
            <a:r>
              <a:rPr lang="en-US" sz="1200" dirty="0">
                <a:solidFill>
                  <a:schemeClr val="bg1">
                    <a:lumMod val="50000"/>
                  </a:schemeClr>
                </a:solidFill>
                <a:latin typeface="Arial" charset="0"/>
                <a:ea typeface="ＭＳ Ｐゴシック" charset="0"/>
                <a:cs typeface="ＭＳ Ｐゴシック" charset="0"/>
              </a:rPr>
              <a:t>IFIs</a:t>
            </a:r>
          </a:p>
          <a:p>
            <a:pPr>
              <a:defRPr/>
            </a:pPr>
            <a:r>
              <a:rPr lang="en-US" sz="1200" dirty="0">
                <a:solidFill>
                  <a:schemeClr val="bg1">
                    <a:lumMod val="50000"/>
                  </a:schemeClr>
                </a:solidFill>
                <a:latin typeface="Arial" charset="0"/>
                <a:ea typeface="ＭＳ Ｐゴシック" charset="0"/>
                <a:cs typeface="ＭＳ Ｐゴシック" charset="0"/>
              </a:rPr>
              <a:t>Businesses</a:t>
            </a:r>
          </a:p>
          <a:p>
            <a:pPr>
              <a:defRPr/>
            </a:pPr>
            <a:r>
              <a:rPr lang="en-US" sz="1200" dirty="0">
                <a:solidFill>
                  <a:schemeClr val="bg1">
                    <a:lumMod val="50000"/>
                  </a:schemeClr>
                </a:solidFill>
                <a:latin typeface="Arial" charset="0"/>
                <a:ea typeface="ＭＳ Ｐゴシック" charset="0"/>
                <a:cs typeface="ＭＳ Ｐゴシック" charset="0"/>
              </a:rPr>
              <a:t>Private Individuals</a:t>
            </a:r>
          </a:p>
        </p:txBody>
      </p:sp>
      <p:sp>
        <p:nvSpPr>
          <p:cNvPr id="25618" name="Oval 15">
            <a:extLst>
              <a:ext uri="{FF2B5EF4-FFF2-40B4-BE49-F238E27FC236}">
                <a16:creationId xmlns:a16="http://schemas.microsoft.com/office/drawing/2014/main" id="{B558427F-8C29-D74C-9B27-C978B98BEF89}"/>
              </a:ext>
            </a:extLst>
          </p:cNvPr>
          <p:cNvSpPr>
            <a:spLocks noChangeArrowheads="1"/>
          </p:cNvSpPr>
          <p:nvPr/>
        </p:nvSpPr>
        <p:spPr bwMode="auto">
          <a:xfrm>
            <a:off x="3902076" y="1295400"/>
            <a:ext cx="5383213" cy="4953000"/>
          </a:xfrm>
          <a:prstGeom prst="ellipse">
            <a:avLst/>
          </a:prstGeom>
          <a:noFill/>
          <a:ln w="28575">
            <a:solidFill>
              <a:srgbClr val="FF66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7F7F7F"/>
              </a:solidFill>
            </a:endParaRPr>
          </a:p>
        </p:txBody>
      </p:sp>
      <p:sp>
        <p:nvSpPr>
          <p:cNvPr id="17" name="Text Box 11">
            <a:extLst>
              <a:ext uri="{FF2B5EF4-FFF2-40B4-BE49-F238E27FC236}">
                <a16:creationId xmlns:a16="http://schemas.microsoft.com/office/drawing/2014/main" id="{C4F64558-A6CA-0743-92BC-8FF2B3E0FDC1}"/>
              </a:ext>
            </a:extLst>
          </p:cNvPr>
          <p:cNvSpPr txBox="1">
            <a:spLocks noChangeArrowheads="1"/>
          </p:cNvSpPr>
          <p:nvPr/>
        </p:nvSpPr>
        <p:spPr bwMode="auto">
          <a:xfrm rot="2556374">
            <a:off x="4706938" y="2462214"/>
            <a:ext cx="2171700" cy="739775"/>
          </a:xfrm>
          <a:prstGeom prst="rect">
            <a:avLst/>
          </a:prstGeom>
          <a:noFill/>
          <a:ln w="9525">
            <a:noFill/>
            <a:miter lim="800000"/>
            <a:headEnd/>
            <a:tailEnd/>
          </a:ln>
        </p:spPr>
        <p:txBody>
          <a:bodyPr wrap="none">
            <a:spAutoFit/>
          </a:bodyPr>
          <a:lstStyle/>
          <a:p>
            <a:pPr algn="ctr">
              <a:defRPr/>
            </a:pPr>
            <a:r>
              <a:rPr lang="en-US" sz="1400" dirty="0">
                <a:solidFill>
                  <a:schemeClr val="bg1">
                    <a:lumMod val="50000"/>
                  </a:schemeClr>
                </a:solidFill>
                <a:latin typeface="Arial" charset="0"/>
                <a:ea typeface="ＭＳ Ｐゴシック" charset="0"/>
                <a:cs typeface="ＭＳ Ｐゴシック" charset="0"/>
              </a:rPr>
              <a:t>International Recognition</a:t>
            </a:r>
          </a:p>
          <a:p>
            <a:pPr algn="ctr">
              <a:defRPr/>
            </a:pPr>
            <a:r>
              <a:rPr lang="en-US" sz="1400" dirty="0">
                <a:solidFill>
                  <a:schemeClr val="bg1">
                    <a:lumMod val="50000"/>
                  </a:schemeClr>
                </a:solidFill>
                <a:latin typeface="Arial" charset="0"/>
                <a:ea typeface="ＭＳ Ｐゴシック" charset="0"/>
                <a:cs typeface="ＭＳ Ｐゴシック" charset="0"/>
              </a:rPr>
              <a:t>Foreign assistance</a:t>
            </a:r>
          </a:p>
          <a:p>
            <a:pPr algn="ctr">
              <a:defRPr/>
            </a:pPr>
            <a:r>
              <a:rPr lang="en-US" sz="1400" dirty="0">
                <a:solidFill>
                  <a:schemeClr val="bg1">
                    <a:lumMod val="50000"/>
                  </a:schemeClr>
                </a:solidFill>
                <a:latin typeface="Arial" charset="0"/>
                <a:ea typeface="ＭＳ Ｐゴシック" charset="0"/>
                <a:cs typeface="ＭＳ Ｐゴシック" charset="0"/>
              </a:rPr>
              <a:t>FDI</a:t>
            </a:r>
          </a:p>
        </p:txBody>
      </p:sp>
      <p:sp>
        <p:nvSpPr>
          <p:cNvPr id="18" name="TextBox 1">
            <a:extLst>
              <a:ext uri="{FF2B5EF4-FFF2-40B4-BE49-F238E27FC236}">
                <a16:creationId xmlns:a16="http://schemas.microsoft.com/office/drawing/2014/main" id="{622BBB61-EEAB-EB4E-8400-1568A7556095}"/>
              </a:ext>
            </a:extLst>
          </p:cNvPr>
          <p:cNvSpPr txBox="1">
            <a:spLocks noChangeArrowheads="1"/>
          </p:cNvSpPr>
          <p:nvPr/>
        </p:nvSpPr>
        <p:spPr bwMode="auto">
          <a:xfrm>
            <a:off x="2046494" y="404129"/>
            <a:ext cx="8099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chemeClr val="tx1">
                    <a:lumMod val="65000"/>
                    <a:lumOff val="35000"/>
                  </a:schemeClr>
                </a:solidFill>
              </a:rPr>
              <a:t>THE IMPACT OF DEVELOPMENT AID ON LEADERSHIP</a:t>
            </a:r>
          </a:p>
        </p:txBody>
      </p:sp>
      <p:sp>
        <p:nvSpPr>
          <p:cNvPr id="2" name="Footer Placeholder 1">
            <a:extLst>
              <a:ext uri="{FF2B5EF4-FFF2-40B4-BE49-F238E27FC236}">
                <a16:creationId xmlns:a16="http://schemas.microsoft.com/office/drawing/2014/main" id="{50761490-F2A4-FA44-8981-C1F3A890A00F}"/>
              </a:ext>
            </a:extLst>
          </p:cNvPr>
          <p:cNvSpPr>
            <a:spLocks noGrp="1"/>
          </p:cNvSpPr>
          <p:nvPr>
            <p:ph type="ftr" sz="quarter" idx="11"/>
          </p:nvPr>
        </p:nvSpPr>
        <p:spPr>
          <a:xfrm>
            <a:off x="9110662" y="6387196"/>
            <a:ext cx="4114800" cy="365125"/>
          </a:xfrm>
        </p:spPr>
        <p:txBody>
          <a:bodyPr/>
          <a:lstStyle/>
          <a:p>
            <a:r>
              <a:rPr lang="en-US" dirty="0"/>
              <a:t>NRHorningPsci431f19</a:t>
            </a:r>
          </a:p>
        </p:txBody>
      </p:sp>
    </p:spTree>
    <p:extLst>
      <p:ext uri="{BB962C8B-B14F-4D97-AF65-F5344CB8AC3E}">
        <p14:creationId xmlns:p14="http://schemas.microsoft.com/office/powerpoint/2010/main" val="35164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ngdoms and Empires of Africa">
            <a:extLst>
              <a:ext uri="{FF2B5EF4-FFF2-40B4-BE49-F238E27FC236}">
                <a16:creationId xmlns:a16="http://schemas.microsoft.com/office/drawing/2014/main" id="{1373FA32-EA30-5147-8F11-72D1392B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2" y="682625"/>
            <a:ext cx="73437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4915E5D-6DD7-0F4B-B7FF-1D9CB7CF80D5}"/>
              </a:ext>
            </a:extLst>
          </p:cNvPr>
          <p:cNvSpPr>
            <a:spLocks noGrp="1"/>
          </p:cNvSpPr>
          <p:nvPr>
            <p:ph type="ftr" sz="quarter" idx="11"/>
          </p:nvPr>
        </p:nvSpPr>
        <p:spPr>
          <a:xfrm>
            <a:off x="8996363" y="6342062"/>
            <a:ext cx="4114800" cy="365125"/>
          </a:xfrm>
        </p:spPr>
        <p:txBody>
          <a:bodyPr/>
          <a:lstStyle/>
          <a:p>
            <a:r>
              <a:rPr lang="en-US" dirty="0"/>
              <a:t>NRHorningPsci431f19</a:t>
            </a:r>
          </a:p>
        </p:txBody>
      </p:sp>
    </p:spTree>
    <p:extLst>
      <p:ext uri="{BB962C8B-B14F-4D97-AF65-F5344CB8AC3E}">
        <p14:creationId xmlns:p14="http://schemas.microsoft.com/office/powerpoint/2010/main" val="23445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0F1C2AA-BD43-6F42-BF13-2D242DF21257}"/>
              </a:ext>
            </a:extLst>
          </p:cNvPr>
          <p:cNvPicPr>
            <a:picLocks noChangeAspect="1"/>
          </p:cNvPicPr>
          <p:nvPr/>
        </p:nvPicPr>
        <p:blipFill rotWithShape="1">
          <a:blip r:embed="rId2"/>
          <a:srcRect t="7998" r="-1" b="13192"/>
          <a:stretch/>
        </p:blipFill>
        <p:spPr>
          <a:xfrm>
            <a:off x="1806496" y="706761"/>
            <a:ext cx="8846635" cy="4976233"/>
          </a:xfrm>
          <a:prstGeom prst="rect">
            <a:avLst/>
          </a:prstGeom>
        </p:spPr>
      </p:pic>
      <p:sp>
        <p:nvSpPr>
          <p:cNvPr id="2" name="TextBox 1">
            <a:extLst>
              <a:ext uri="{FF2B5EF4-FFF2-40B4-BE49-F238E27FC236}">
                <a16:creationId xmlns:a16="http://schemas.microsoft.com/office/drawing/2014/main" id="{A36EBE31-BB96-F34F-B168-990658514317}"/>
              </a:ext>
            </a:extLst>
          </p:cNvPr>
          <p:cNvSpPr txBox="1"/>
          <p:nvPr/>
        </p:nvSpPr>
        <p:spPr>
          <a:xfrm>
            <a:off x="1703752" y="5966573"/>
            <a:ext cx="8246360" cy="369332"/>
          </a:xfrm>
          <a:prstGeom prst="rect">
            <a:avLst/>
          </a:prstGeom>
          <a:noFill/>
        </p:spPr>
        <p:txBody>
          <a:bodyPr wrap="none" rtlCol="0">
            <a:spAutoFit/>
          </a:bodyPr>
          <a:lstStyle/>
          <a:p>
            <a:r>
              <a:rPr lang="en-US"/>
              <a:t>16</a:t>
            </a:r>
            <a:r>
              <a:rPr lang="en-US" baseline="30000"/>
              <a:t>th</a:t>
            </a:r>
            <a:r>
              <a:rPr lang="en-US"/>
              <a:t>, 17</a:t>
            </a:r>
            <a:r>
              <a:rPr lang="en-US" baseline="30000"/>
              <a:t>th</a:t>
            </a:r>
            <a:r>
              <a:rPr lang="en-US"/>
              <a:t>, 18</a:t>
            </a:r>
            <a:r>
              <a:rPr lang="en-US" baseline="30000"/>
              <a:t>th</a:t>
            </a:r>
            <a:r>
              <a:rPr lang="en-US"/>
              <a:t>, 19</a:t>
            </a:r>
            <a:r>
              <a:rPr lang="en-US" baseline="30000"/>
              <a:t>th</a:t>
            </a:r>
            <a:r>
              <a:rPr lang="en-US"/>
              <a:t> centuries AD (following the Arab Slave Trade 9</a:t>
            </a:r>
            <a:r>
              <a:rPr lang="en-US" baseline="30000"/>
              <a:t>th</a:t>
            </a:r>
            <a:r>
              <a:rPr lang="en-US"/>
              <a:t>-19</a:t>
            </a:r>
            <a:r>
              <a:rPr lang="en-US" baseline="30000"/>
              <a:t>th</a:t>
            </a:r>
            <a:r>
              <a:rPr lang="en-US"/>
              <a:t> centuries AD)</a:t>
            </a:r>
            <a:endParaRPr lang="en-US" dirty="0"/>
          </a:p>
        </p:txBody>
      </p:sp>
      <p:sp>
        <p:nvSpPr>
          <p:cNvPr id="4" name="Footer Placeholder 3">
            <a:extLst>
              <a:ext uri="{FF2B5EF4-FFF2-40B4-BE49-F238E27FC236}">
                <a16:creationId xmlns:a16="http://schemas.microsoft.com/office/drawing/2014/main" id="{1BE5C2FE-4F0A-374A-8C55-18E7259EAB68}"/>
              </a:ext>
            </a:extLst>
          </p:cNvPr>
          <p:cNvSpPr>
            <a:spLocks noGrp="1"/>
          </p:cNvSpPr>
          <p:nvPr>
            <p:ph type="ftr" sz="quarter" idx="11"/>
          </p:nvPr>
        </p:nvSpPr>
        <p:spPr>
          <a:xfrm>
            <a:off x="9082087" y="6350193"/>
            <a:ext cx="4114800" cy="365125"/>
          </a:xfrm>
        </p:spPr>
        <p:txBody>
          <a:bodyPr/>
          <a:lstStyle/>
          <a:p>
            <a:r>
              <a:rPr lang="en-US"/>
              <a:t>NRHorningPsci431f19</a:t>
            </a:r>
            <a:endParaRPr lang="en-US" dirty="0"/>
          </a:p>
        </p:txBody>
      </p:sp>
    </p:spTree>
    <p:extLst>
      <p:ext uri="{BB962C8B-B14F-4D97-AF65-F5344CB8AC3E}">
        <p14:creationId xmlns:p14="http://schemas.microsoft.com/office/powerpoint/2010/main" val="227460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F718DC64-830E-CB4F-B328-40FC8691D421}"/>
              </a:ext>
            </a:extLst>
          </p:cNvPr>
          <p:cNvPicPr>
            <a:picLocks noChangeAspect="1"/>
          </p:cNvPicPr>
          <p:nvPr/>
        </p:nvPicPr>
        <p:blipFill>
          <a:blip r:embed="rId2"/>
          <a:stretch>
            <a:fillRect/>
          </a:stretch>
        </p:blipFill>
        <p:spPr>
          <a:xfrm>
            <a:off x="3125101" y="181761"/>
            <a:ext cx="6501105" cy="6062281"/>
          </a:xfrm>
          <a:prstGeom prst="rect">
            <a:avLst/>
          </a:prstGeom>
        </p:spPr>
      </p:pic>
      <p:sp>
        <p:nvSpPr>
          <p:cNvPr id="4" name="TextBox 3">
            <a:extLst>
              <a:ext uri="{FF2B5EF4-FFF2-40B4-BE49-F238E27FC236}">
                <a16:creationId xmlns:a16="http://schemas.microsoft.com/office/drawing/2014/main" id="{715992FF-1472-7F46-8ECA-E346175806EA}"/>
              </a:ext>
            </a:extLst>
          </p:cNvPr>
          <p:cNvSpPr txBox="1"/>
          <p:nvPr/>
        </p:nvSpPr>
        <p:spPr>
          <a:xfrm>
            <a:off x="2661015" y="6306907"/>
            <a:ext cx="7429278" cy="369332"/>
          </a:xfrm>
          <a:prstGeom prst="rect">
            <a:avLst/>
          </a:prstGeom>
          <a:noFill/>
        </p:spPr>
        <p:txBody>
          <a:bodyPr wrap="none" rtlCol="0">
            <a:spAutoFit/>
          </a:bodyPr>
          <a:lstStyle/>
          <a:p>
            <a:r>
              <a:rPr lang="en-US" dirty="0"/>
              <a:t>The Colonial Episode: 1885 to 1950s, 1960s, 1970s, 1980s, 1994 (South Africa)</a:t>
            </a:r>
          </a:p>
        </p:txBody>
      </p:sp>
      <p:sp>
        <p:nvSpPr>
          <p:cNvPr id="2" name="Footer Placeholder 1">
            <a:extLst>
              <a:ext uri="{FF2B5EF4-FFF2-40B4-BE49-F238E27FC236}">
                <a16:creationId xmlns:a16="http://schemas.microsoft.com/office/drawing/2014/main" id="{44B3174D-D53D-964E-9F3D-BC11698BCAE8}"/>
              </a:ext>
            </a:extLst>
          </p:cNvPr>
          <p:cNvSpPr>
            <a:spLocks noGrp="1"/>
          </p:cNvSpPr>
          <p:nvPr>
            <p:ph type="ftr" sz="quarter" idx="11"/>
          </p:nvPr>
        </p:nvSpPr>
        <p:spPr>
          <a:xfrm>
            <a:off x="9253538" y="6373979"/>
            <a:ext cx="4114800" cy="365125"/>
          </a:xfrm>
        </p:spPr>
        <p:txBody>
          <a:bodyPr/>
          <a:lstStyle/>
          <a:p>
            <a:r>
              <a:rPr lang="en-US" dirty="0"/>
              <a:t>NRHorningPsci431f19</a:t>
            </a:r>
          </a:p>
        </p:txBody>
      </p:sp>
      <p:sp>
        <p:nvSpPr>
          <p:cNvPr id="5" name="TextBox 4">
            <a:extLst>
              <a:ext uri="{FF2B5EF4-FFF2-40B4-BE49-F238E27FC236}">
                <a16:creationId xmlns:a16="http://schemas.microsoft.com/office/drawing/2014/main" id="{20A499D2-8CA6-0D4D-9368-9083B7F87D8F}"/>
              </a:ext>
            </a:extLst>
          </p:cNvPr>
          <p:cNvSpPr txBox="1"/>
          <p:nvPr/>
        </p:nvSpPr>
        <p:spPr>
          <a:xfrm>
            <a:off x="0" y="2335738"/>
            <a:ext cx="2981842" cy="1754326"/>
          </a:xfrm>
          <a:prstGeom prst="rect">
            <a:avLst/>
          </a:prstGeom>
          <a:noFill/>
        </p:spPr>
        <p:txBody>
          <a:bodyPr wrap="none" rtlCol="0">
            <a:spAutoFit/>
          </a:bodyPr>
          <a:lstStyle/>
          <a:p>
            <a:pPr marL="571500" indent="-571500">
              <a:buFont typeface="Arial" panose="020B0604020202020204" pitchFamily="34" charset="0"/>
              <a:buChar char="•"/>
            </a:pPr>
            <a:r>
              <a:rPr lang="en-US" sz="3600" dirty="0"/>
              <a:t>Repression</a:t>
            </a:r>
          </a:p>
          <a:p>
            <a:pPr marL="571500" indent="-571500">
              <a:buFont typeface="Arial" panose="020B0604020202020204" pitchFamily="34" charset="0"/>
              <a:buChar char="•"/>
            </a:pPr>
            <a:r>
              <a:rPr lang="en-US" sz="3600" dirty="0"/>
              <a:t>Extraction</a:t>
            </a:r>
          </a:p>
          <a:p>
            <a:pPr marL="571500" indent="-571500">
              <a:buFont typeface="Arial" panose="020B0604020202020204" pitchFamily="34" charset="0"/>
              <a:buChar char="•"/>
            </a:pPr>
            <a:r>
              <a:rPr lang="en-US" sz="3600" dirty="0"/>
              <a:t>Subjugation</a:t>
            </a:r>
          </a:p>
        </p:txBody>
      </p:sp>
    </p:spTree>
    <p:extLst>
      <p:ext uri="{BB962C8B-B14F-4D97-AF65-F5344CB8AC3E}">
        <p14:creationId xmlns:p14="http://schemas.microsoft.com/office/powerpoint/2010/main" val="11709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2032-8F91-D844-88F0-704779075334}"/>
              </a:ext>
            </a:extLst>
          </p:cNvPr>
          <p:cNvSpPr>
            <a:spLocks noGrp="1"/>
          </p:cNvSpPr>
          <p:nvPr>
            <p:ph type="title"/>
          </p:nvPr>
        </p:nvSpPr>
        <p:spPr>
          <a:xfrm>
            <a:off x="1731266" y="287066"/>
            <a:ext cx="8406161" cy="1325563"/>
          </a:xfrm>
        </p:spPr>
        <p:txBody>
          <a:bodyPr/>
          <a:lstStyle/>
          <a:p>
            <a:pPr algn="ctr"/>
            <a:r>
              <a:rPr lang="en-US" b="1" dirty="0"/>
              <a:t>Independent Rule: </a:t>
            </a:r>
            <a:br>
              <a:rPr lang="en-US" b="1" dirty="0"/>
            </a:br>
            <a:r>
              <a:rPr lang="en-US" b="1" dirty="0"/>
              <a:t>African Leaders’ Top Priorities</a:t>
            </a:r>
          </a:p>
        </p:txBody>
      </p:sp>
      <p:sp>
        <p:nvSpPr>
          <p:cNvPr id="3" name="TextBox 2">
            <a:extLst>
              <a:ext uri="{FF2B5EF4-FFF2-40B4-BE49-F238E27FC236}">
                <a16:creationId xmlns:a16="http://schemas.microsoft.com/office/drawing/2014/main" id="{95308E26-65F2-EB48-874E-07CE6DE0ECAB}"/>
              </a:ext>
            </a:extLst>
          </p:cNvPr>
          <p:cNvSpPr txBox="1"/>
          <p:nvPr/>
        </p:nvSpPr>
        <p:spPr>
          <a:xfrm>
            <a:off x="1731266" y="2322033"/>
            <a:ext cx="7411901" cy="1384995"/>
          </a:xfrm>
          <a:prstGeom prst="rect">
            <a:avLst/>
          </a:prstGeom>
          <a:noFill/>
        </p:spPr>
        <p:txBody>
          <a:bodyPr wrap="none" rtlCol="0">
            <a:spAutoFit/>
          </a:bodyPr>
          <a:lstStyle/>
          <a:p>
            <a:pPr marL="342900" indent="-342900">
              <a:buAutoNum type="arabicPeriod"/>
            </a:pPr>
            <a:r>
              <a:rPr lang="en-US" sz="2800" dirty="0"/>
              <a:t>National Unity </a:t>
            </a:r>
            <a:r>
              <a:rPr lang="en-US" sz="2800" dirty="0">
                <a:solidFill>
                  <a:schemeClr val="bg1">
                    <a:lumMod val="50000"/>
                  </a:schemeClr>
                </a:solidFill>
              </a:rPr>
              <a:t>in </a:t>
            </a:r>
            <a:r>
              <a:rPr lang="en-US" sz="2800" i="1" dirty="0">
                <a:solidFill>
                  <a:schemeClr val="bg1">
                    <a:lumMod val="50000"/>
                  </a:schemeClr>
                </a:solidFill>
              </a:rPr>
              <a:t>multi</a:t>
            </a:r>
            <a:r>
              <a:rPr lang="en-US" sz="2800" dirty="0">
                <a:solidFill>
                  <a:schemeClr val="bg1">
                    <a:lumMod val="50000"/>
                  </a:schemeClr>
                </a:solidFill>
              </a:rPr>
              <a:t>-ethnic societies</a:t>
            </a:r>
          </a:p>
          <a:p>
            <a:pPr marL="342900" indent="-342900">
              <a:buAutoNum type="arabicPeriod"/>
            </a:pPr>
            <a:endParaRPr lang="en-US" sz="2800" dirty="0"/>
          </a:p>
          <a:p>
            <a:pPr marL="342900" indent="-342900">
              <a:buAutoNum type="arabicPeriod"/>
            </a:pPr>
            <a:r>
              <a:rPr lang="en-US" sz="2800" dirty="0"/>
              <a:t>Development </a:t>
            </a:r>
            <a:r>
              <a:rPr lang="en-US" sz="2800" dirty="0">
                <a:solidFill>
                  <a:schemeClr val="bg1">
                    <a:lumMod val="50000"/>
                  </a:schemeClr>
                </a:solidFill>
              </a:rPr>
              <a:t>through (rapid) economic growth</a:t>
            </a:r>
          </a:p>
        </p:txBody>
      </p:sp>
      <p:sp>
        <p:nvSpPr>
          <p:cNvPr id="4" name="Down Arrow 3">
            <a:extLst>
              <a:ext uri="{FF2B5EF4-FFF2-40B4-BE49-F238E27FC236}">
                <a16:creationId xmlns:a16="http://schemas.microsoft.com/office/drawing/2014/main" id="{27FF2FE4-8165-B846-8CD3-6B375417C3A1}"/>
              </a:ext>
            </a:extLst>
          </p:cNvPr>
          <p:cNvSpPr/>
          <p:nvPr/>
        </p:nvSpPr>
        <p:spPr>
          <a:xfrm>
            <a:off x="5058597" y="4228715"/>
            <a:ext cx="757238" cy="1157287"/>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9568E1-EB25-7C49-BBA9-FE933D98E29F}"/>
              </a:ext>
            </a:extLst>
          </p:cNvPr>
          <p:cNvSpPr txBox="1"/>
          <p:nvPr/>
        </p:nvSpPr>
        <p:spPr>
          <a:xfrm>
            <a:off x="2079964" y="5615793"/>
            <a:ext cx="8032071" cy="769441"/>
          </a:xfrm>
          <a:prstGeom prst="rect">
            <a:avLst/>
          </a:prstGeom>
          <a:noFill/>
        </p:spPr>
        <p:txBody>
          <a:bodyPr wrap="none" rtlCol="0">
            <a:spAutoFit/>
          </a:bodyPr>
          <a:lstStyle/>
          <a:p>
            <a:r>
              <a:rPr lang="en-US" sz="4400" dirty="0"/>
              <a:t>3 DECADES</a:t>
            </a:r>
            <a:r>
              <a:rPr lang="en-US" sz="4400" baseline="30000" dirty="0"/>
              <a:t>+</a:t>
            </a:r>
            <a:r>
              <a:rPr lang="en-US" sz="4400" dirty="0"/>
              <a:t> OF AUTOCRATIC RULE</a:t>
            </a:r>
          </a:p>
        </p:txBody>
      </p:sp>
      <p:sp>
        <p:nvSpPr>
          <p:cNvPr id="7" name="Footer Placeholder 5">
            <a:extLst>
              <a:ext uri="{FF2B5EF4-FFF2-40B4-BE49-F238E27FC236}">
                <a16:creationId xmlns:a16="http://schemas.microsoft.com/office/drawing/2014/main" id="{D1101CEF-D9EB-CA42-ABC0-F3FFFB6214C1}"/>
              </a:ext>
            </a:extLst>
          </p:cNvPr>
          <p:cNvSpPr txBox="1">
            <a:spLocks/>
          </p:cNvSpPr>
          <p:nvPr/>
        </p:nvSpPr>
        <p:spPr>
          <a:xfrm>
            <a:off x="9143167" y="6385234"/>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NRHorningPsci431f19</a:t>
            </a:r>
            <a:endParaRPr lang="en-US" dirty="0"/>
          </a:p>
        </p:txBody>
      </p:sp>
    </p:spTree>
    <p:extLst>
      <p:ext uri="{BB962C8B-B14F-4D97-AF65-F5344CB8AC3E}">
        <p14:creationId xmlns:p14="http://schemas.microsoft.com/office/powerpoint/2010/main" val="14849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3246B1-8026-9A44-B65E-D1FD07C5DB37}"/>
              </a:ext>
            </a:extLst>
          </p:cNvPr>
          <p:cNvSpPr>
            <a:spLocks noGrp="1"/>
          </p:cNvSpPr>
          <p:nvPr>
            <p:ph type="ftr" sz="quarter" idx="11"/>
          </p:nvPr>
        </p:nvSpPr>
        <p:spPr>
          <a:xfrm>
            <a:off x="8839200" y="6327775"/>
            <a:ext cx="4114800" cy="365125"/>
          </a:xfrm>
        </p:spPr>
        <p:txBody>
          <a:bodyPr/>
          <a:lstStyle/>
          <a:p>
            <a:r>
              <a:rPr lang="en-US" dirty="0"/>
              <a:t>NRHorningPsci431f19</a:t>
            </a:r>
          </a:p>
        </p:txBody>
      </p:sp>
      <p:pic>
        <p:nvPicPr>
          <p:cNvPr id="3" name="Picture 2">
            <a:extLst>
              <a:ext uri="{FF2B5EF4-FFF2-40B4-BE49-F238E27FC236}">
                <a16:creationId xmlns:a16="http://schemas.microsoft.com/office/drawing/2014/main" id="{47F7AFF4-6CF5-E74D-A336-74497129F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485" y="500063"/>
            <a:ext cx="8836751"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61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felix_houphouet_boig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00" y="3704733"/>
            <a:ext cx="1340839" cy="1609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2" name="Picture 5" descr="tsiran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16" y="1435165"/>
            <a:ext cx="1448663" cy="1919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Kneeling-Before-Idi-Amin-Kampala-Uganda-October-2-19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220" y="2578922"/>
            <a:ext cx="2055973" cy="1620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sengh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133350"/>
            <a:ext cx="1371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diouf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2019301"/>
            <a:ext cx="1295400" cy="17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descr="abdoulayewade-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8688" y="3887789"/>
            <a:ext cx="1765300"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descr="250px-Charlestayl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2681" y="228412"/>
            <a:ext cx="1090613" cy="1099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757-22-Mobut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1" y="2704604"/>
            <a:ext cx="1515249" cy="1371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9" descr="PH2006041700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0219" y="4399234"/>
            <a:ext cx="1613007" cy="104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1" descr="Robert Mugab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8422" y="1084034"/>
            <a:ext cx="1140310" cy="1465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9" name="Picture 13" descr="http://www.aljazeera.com/mritems/Images/2012/3/26/201232675210226734_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8688" y="5364163"/>
            <a:ext cx="1795462"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5183779" y="180483"/>
            <a:ext cx="1389691" cy="901314"/>
          </a:xfrm>
          <a:prstGeom prst="rect">
            <a:avLst/>
          </a:prstGeom>
        </p:spPr>
      </p:pic>
      <p:pic>
        <p:nvPicPr>
          <p:cNvPr id="3" name="Picture 2"/>
          <p:cNvPicPr>
            <a:picLocks noChangeAspect="1"/>
          </p:cNvPicPr>
          <p:nvPr/>
        </p:nvPicPr>
        <p:blipFill>
          <a:blip r:embed="rId15"/>
          <a:stretch>
            <a:fillRect/>
          </a:stretch>
        </p:blipFill>
        <p:spPr>
          <a:xfrm>
            <a:off x="3979523" y="1416224"/>
            <a:ext cx="1883442" cy="1085181"/>
          </a:xfrm>
          <a:prstGeom prst="rect">
            <a:avLst/>
          </a:prstGeom>
        </p:spPr>
      </p:pic>
      <p:pic>
        <p:nvPicPr>
          <p:cNvPr id="12" name="Picture 11"/>
          <p:cNvPicPr>
            <a:picLocks noChangeAspect="1"/>
          </p:cNvPicPr>
          <p:nvPr/>
        </p:nvPicPr>
        <p:blipFill>
          <a:blip r:embed="rId16"/>
          <a:stretch>
            <a:fillRect/>
          </a:stretch>
        </p:blipFill>
        <p:spPr>
          <a:xfrm>
            <a:off x="5096649" y="5650867"/>
            <a:ext cx="1874628" cy="1071216"/>
          </a:xfrm>
          <a:prstGeom prst="rect">
            <a:avLst/>
          </a:prstGeom>
        </p:spPr>
      </p:pic>
      <p:pic>
        <p:nvPicPr>
          <p:cNvPr id="15" name="Picture 14"/>
          <p:cNvPicPr>
            <a:picLocks noChangeAspect="1"/>
          </p:cNvPicPr>
          <p:nvPr/>
        </p:nvPicPr>
        <p:blipFill>
          <a:blip r:embed="rId17"/>
          <a:stretch>
            <a:fillRect/>
          </a:stretch>
        </p:blipFill>
        <p:spPr>
          <a:xfrm>
            <a:off x="3715963" y="4199056"/>
            <a:ext cx="1060680" cy="1591020"/>
          </a:xfrm>
          <a:prstGeom prst="rect">
            <a:avLst/>
          </a:prstGeom>
        </p:spPr>
      </p:pic>
      <p:pic>
        <p:nvPicPr>
          <p:cNvPr id="16" name="Picture 15"/>
          <p:cNvPicPr>
            <a:picLocks noChangeAspect="1"/>
          </p:cNvPicPr>
          <p:nvPr/>
        </p:nvPicPr>
        <p:blipFill>
          <a:blip r:embed="rId18"/>
          <a:stretch>
            <a:fillRect/>
          </a:stretch>
        </p:blipFill>
        <p:spPr>
          <a:xfrm>
            <a:off x="2792733" y="536360"/>
            <a:ext cx="1137384" cy="1759726"/>
          </a:xfrm>
          <a:prstGeom prst="rect">
            <a:avLst/>
          </a:prstGeom>
        </p:spPr>
      </p:pic>
      <p:pic>
        <p:nvPicPr>
          <p:cNvPr id="17" name="Picture 16"/>
          <p:cNvPicPr>
            <a:picLocks noChangeAspect="1"/>
          </p:cNvPicPr>
          <p:nvPr/>
        </p:nvPicPr>
        <p:blipFill>
          <a:blip r:embed="rId19"/>
          <a:stretch>
            <a:fillRect/>
          </a:stretch>
        </p:blipFill>
        <p:spPr>
          <a:xfrm>
            <a:off x="3267554" y="5846550"/>
            <a:ext cx="1652665" cy="929624"/>
          </a:xfrm>
          <a:prstGeom prst="rect">
            <a:avLst/>
          </a:prstGeom>
        </p:spPr>
      </p:pic>
      <p:sp>
        <p:nvSpPr>
          <p:cNvPr id="13" name="Footer Placeholder 12">
            <a:extLst>
              <a:ext uri="{FF2B5EF4-FFF2-40B4-BE49-F238E27FC236}">
                <a16:creationId xmlns:a16="http://schemas.microsoft.com/office/drawing/2014/main" id="{8D7CA1B2-FADD-864C-AAD5-B0726254CB1B}"/>
              </a:ext>
            </a:extLst>
          </p:cNvPr>
          <p:cNvSpPr>
            <a:spLocks noGrp="1"/>
          </p:cNvSpPr>
          <p:nvPr>
            <p:ph type="ftr" sz="quarter" idx="11"/>
          </p:nvPr>
        </p:nvSpPr>
        <p:spPr>
          <a:xfrm>
            <a:off x="9211895" y="6442075"/>
            <a:ext cx="4114800" cy="365125"/>
          </a:xfrm>
        </p:spPr>
        <p:txBody>
          <a:bodyPr/>
          <a:lstStyle/>
          <a:p>
            <a:r>
              <a:rPr lang="en-US" dirty="0"/>
              <a:t>NRHorningPsci431f19</a:t>
            </a:r>
          </a:p>
        </p:txBody>
      </p:sp>
    </p:spTree>
    <p:extLst>
      <p:ext uri="{BB962C8B-B14F-4D97-AF65-F5344CB8AC3E}">
        <p14:creationId xmlns:p14="http://schemas.microsoft.com/office/powerpoint/2010/main" val="38560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par>
                                <p:cTn id="8" presetID="10" presetClass="entr" presetSubtype="0" fill="hold"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fade">
                                      <p:cBhvr>
                                        <p:cTn id="10" dur="500"/>
                                        <p:tgtEl>
                                          <p:spTgt spid="307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349"/>
                                        </p:tgtEl>
                                        <p:attrNameLst>
                                          <p:attrName>style.visibility</p:attrName>
                                        </p:attrNameLst>
                                      </p:cBhvr>
                                      <p:to>
                                        <p:strVal val="visible"/>
                                      </p:to>
                                    </p:set>
                                    <p:animEffect transition="in" filter="fade">
                                      <p:cBhvr>
                                        <p:cTn id="24"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804BF-8C27-4A4B-BA44-22BD56004C98}"/>
              </a:ext>
            </a:extLst>
          </p:cNvPr>
          <p:cNvSpPr txBox="1"/>
          <p:nvPr/>
        </p:nvSpPr>
        <p:spPr>
          <a:xfrm>
            <a:off x="206835" y="1871663"/>
            <a:ext cx="11835484" cy="646331"/>
          </a:xfrm>
          <a:prstGeom prst="rect">
            <a:avLst/>
          </a:prstGeom>
          <a:noFill/>
        </p:spPr>
        <p:txBody>
          <a:bodyPr wrap="none" rtlCol="0">
            <a:spAutoFit/>
          </a:bodyPr>
          <a:lstStyle/>
          <a:p>
            <a:r>
              <a:rPr lang="en-US" sz="3600" dirty="0"/>
              <a:t>LATE 1980s/BEGINNING 1990s: CRISIS OF THE AFRICAN STATE</a:t>
            </a:r>
          </a:p>
        </p:txBody>
      </p:sp>
      <p:sp>
        <p:nvSpPr>
          <p:cNvPr id="3" name="TextBox 2">
            <a:extLst>
              <a:ext uri="{FF2B5EF4-FFF2-40B4-BE49-F238E27FC236}">
                <a16:creationId xmlns:a16="http://schemas.microsoft.com/office/drawing/2014/main" id="{26DF8552-34EB-364E-B96C-56508D807471}"/>
              </a:ext>
            </a:extLst>
          </p:cNvPr>
          <p:cNvSpPr txBox="1"/>
          <p:nvPr/>
        </p:nvSpPr>
        <p:spPr>
          <a:xfrm>
            <a:off x="206835" y="3448734"/>
            <a:ext cx="11239359" cy="646331"/>
          </a:xfrm>
          <a:prstGeom prst="rect">
            <a:avLst/>
          </a:prstGeom>
          <a:noFill/>
        </p:spPr>
        <p:txBody>
          <a:bodyPr wrap="none" rtlCol="0">
            <a:spAutoFit/>
          </a:bodyPr>
          <a:lstStyle/>
          <a:p>
            <a:r>
              <a:rPr lang="en-US" sz="3600" dirty="0"/>
              <a:t>FALL OF THE BERLIN WALL = TRIUMPH OF NEO-LIBERALISM</a:t>
            </a:r>
          </a:p>
        </p:txBody>
      </p:sp>
      <p:sp>
        <p:nvSpPr>
          <p:cNvPr id="4" name="TextBox 3">
            <a:extLst>
              <a:ext uri="{FF2B5EF4-FFF2-40B4-BE49-F238E27FC236}">
                <a16:creationId xmlns:a16="http://schemas.microsoft.com/office/drawing/2014/main" id="{27C4C011-0EBF-6749-B8D4-D37928AAF519}"/>
              </a:ext>
            </a:extLst>
          </p:cNvPr>
          <p:cNvSpPr txBox="1"/>
          <p:nvPr/>
        </p:nvSpPr>
        <p:spPr>
          <a:xfrm>
            <a:off x="4021595" y="5254405"/>
            <a:ext cx="3856184" cy="1200329"/>
          </a:xfrm>
          <a:prstGeom prst="rect">
            <a:avLst/>
          </a:prstGeom>
          <a:noFill/>
        </p:spPr>
        <p:txBody>
          <a:bodyPr wrap="none" rtlCol="0">
            <a:spAutoFit/>
          </a:bodyPr>
          <a:lstStyle/>
          <a:p>
            <a:r>
              <a:rPr lang="en-US" sz="3600" dirty="0"/>
              <a:t>DEMOCRATIZATION</a:t>
            </a:r>
          </a:p>
          <a:p>
            <a:pPr algn="ctr"/>
            <a:r>
              <a:rPr lang="en-US" sz="3600" dirty="0"/>
              <a:t>(exogenous)</a:t>
            </a:r>
          </a:p>
        </p:txBody>
      </p:sp>
      <p:sp>
        <p:nvSpPr>
          <p:cNvPr id="5" name="TextBox 4">
            <a:extLst>
              <a:ext uri="{FF2B5EF4-FFF2-40B4-BE49-F238E27FC236}">
                <a16:creationId xmlns:a16="http://schemas.microsoft.com/office/drawing/2014/main" id="{5643CCED-67E1-8048-A91F-150395492BD8}"/>
              </a:ext>
            </a:extLst>
          </p:cNvPr>
          <p:cNvSpPr txBox="1"/>
          <p:nvPr/>
        </p:nvSpPr>
        <p:spPr>
          <a:xfrm>
            <a:off x="5443538" y="2686046"/>
            <a:ext cx="413896" cy="646331"/>
          </a:xfrm>
          <a:prstGeom prst="rect">
            <a:avLst/>
          </a:prstGeom>
          <a:noFill/>
        </p:spPr>
        <p:txBody>
          <a:bodyPr wrap="none" rtlCol="0">
            <a:spAutoFit/>
          </a:bodyPr>
          <a:lstStyle/>
          <a:p>
            <a:r>
              <a:rPr lang="en-US" sz="3600" dirty="0"/>
              <a:t>+</a:t>
            </a:r>
          </a:p>
        </p:txBody>
      </p:sp>
      <p:sp>
        <p:nvSpPr>
          <p:cNvPr id="6" name="TextBox 5">
            <a:extLst>
              <a:ext uri="{FF2B5EF4-FFF2-40B4-BE49-F238E27FC236}">
                <a16:creationId xmlns:a16="http://schemas.microsoft.com/office/drawing/2014/main" id="{47050603-5171-9640-B4D6-D445FE165209}"/>
              </a:ext>
            </a:extLst>
          </p:cNvPr>
          <p:cNvSpPr txBox="1"/>
          <p:nvPr/>
        </p:nvSpPr>
        <p:spPr>
          <a:xfrm>
            <a:off x="5355466" y="4379474"/>
            <a:ext cx="413896" cy="646331"/>
          </a:xfrm>
          <a:prstGeom prst="rect">
            <a:avLst/>
          </a:prstGeom>
          <a:noFill/>
        </p:spPr>
        <p:txBody>
          <a:bodyPr wrap="none" rtlCol="0">
            <a:spAutoFit/>
          </a:bodyPr>
          <a:lstStyle/>
          <a:p>
            <a:r>
              <a:rPr lang="en-US" sz="3600" dirty="0"/>
              <a:t>=</a:t>
            </a:r>
          </a:p>
        </p:txBody>
      </p:sp>
      <p:sp>
        <p:nvSpPr>
          <p:cNvPr id="7" name="Footer Placeholder 6">
            <a:extLst>
              <a:ext uri="{FF2B5EF4-FFF2-40B4-BE49-F238E27FC236}">
                <a16:creationId xmlns:a16="http://schemas.microsoft.com/office/drawing/2014/main" id="{E808BF13-678E-5647-BE8F-0B561A95AF81}"/>
              </a:ext>
            </a:extLst>
          </p:cNvPr>
          <p:cNvSpPr>
            <a:spLocks noGrp="1"/>
          </p:cNvSpPr>
          <p:nvPr>
            <p:ph type="ftr" sz="quarter" idx="11"/>
          </p:nvPr>
        </p:nvSpPr>
        <p:spPr>
          <a:xfrm>
            <a:off x="9067800" y="6270625"/>
            <a:ext cx="4114800" cy="365125"/>
          </a:xfrm>
        </p:spPr>
        <p:txBody>
          <a:bodyPr/>
          <a:lstStyle/>
          <a:p>
            <a:r>
              <a:rPr lang="en-US" dirty="0"/>
              <a:t>NRHorningPsci431f19</a:t>
            </a:r>
          </a:p>
        </p:txBody>
      </p:sp>
    </p:spTree>
    <p:extLst>
      <p:ext uri="{BB962C8B-B14F-4D97-AF65-F5344CB8AC3E}">
        <p14:creationId xmlns:p14="http://schemas.microsoft.com/office/powerpoint/2010/main" val="25366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F220478F-A089-5F46-A2CD-711B46B22703}"/>
              </a:ext>
            </a:extLst>
          </p:cNvPr>
          <p:cNvSpPr txBox="1"/>
          <p:nvPr/>
        </p:nvSpPr>
        <p:spPr>
          <a:xfrm>
            <a:off x="814388" y="2776538"/>
            <a:ext cx="10629900" cy="138118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kern="1200" dirty="0">
                <a:solidFill>
                  <a:schemeClr val="bg2"/>
                </a:solidFill>
                <a:latin typeface="+mj-lt"/>
                <a:ea typeface="+mj-ea"/>
                <a:cs typeface="+mj-cs"/>
              </a:rPr>
              <a:t>DEMOCRATIZATION = “DONORIZATION”</a:t>
            </a:r>
          </a:p>
          <a:p>
            <a:pPr algn="ctr" defTabSz="914400">
              <a:lnSpc>
                <a:spcPct val="90000"/>
              </a:lnSpc>
              <a:spcBef>
                <a:spcPct val="0"/>
              </a:spcBef>
              <a:spcAft>
                <a:spcPts val="600"/>
              </a:spcAft>
            </a:pPr>
            <a:r>
              <a:rPr lang="en-US" sz="4000" dirty="0">
                <a:solidFill>
                  <a:schemeClr val="bg2"/>
                </a:solidFill>
                <a:latin typeface="+mj-lt"/>
                <a:ea typeface="+mj-ea"/>
                <a:cs typeface="+mj-cs"/>
              </a:rPr>
              <a:t>(Liberalization -&gt; Transition -&gt; Consolidation)</a:t>
            </a:r>
            <a:endParaRPr lang="en-US" sz="4000" kern="1200" dirty="0">
              <a:solidFill>
                <a:schemeClr val="bg2"/>
              </a:solidFill>
              <a:latin typeface="+mj-lt"/>
              <a:ea typeface="+mj-ea"/>
              <a:cs typeface="+mj-cs"/>
            </a:endParaRPr>
          </a:p>
        </p:txBody>
      </p:sp>
      <p:sp>
        <p:nvSpPr>
          <p:cNvPr id="2" name="Footer Placeholder 1">
            <a:extLst>
              <a:ext uri="{FF2B5EF4-FFF2-40B4-BE49-F238E27FC236}">
                <a16:creationId xmlns:a16="http://schemas.microsoft.com/office/drawing/2014/main" id="{ECC5563D-F817-004F-B335-F2CF1E7839D6}"/>
              </a:ext>
            </a:extLst>
          </p:cNvPr>
          <p:cNvSpPr>
            <a:spLocks noGrp="1"/>
          </p:cNvSpPr>
          <p:nvPr>
            <p:ph type="ftr" sz="quarter" idx="11"/>
          </p:nvPr>
        </p:nvSpPr>
        <p:spPr>
          <a:xfrm>
            <a:off x="9000744" y="6359652"/>
            <a:ext cx="4114800" cy="365125"/>
          </a:xfrm>
        </p:spPr>
        <p:txBody>
          <a:bodyPr vert="horz" lIns="91440" tIns="45720" rIns="91440" bIns="45720" rtlCol="0" anchor="ctr">
            <a:normAutofit/>
          </a:bodyPr>
          <a:lstStyle/>
          <a:p>
            <a:pPr defTabSz="914400">
              <a:spcAft>
                <a:spcPts val="600"/>
              </a:spcAft>
            </a:pPr>
            <a:r>
              <a:rPr lang="en-US" kern="1200" dirty="0">
                <a:solidFill>
                  <a:schemeClr val="tx1"/>
                </a:solidFill>
                <a:latin typeface="+mn-lt"/>
                <a:ea typeface="+mn-ea"/>
                <a:cs typeface="+mn-cs"/>
              </a:rPr>
              <a:t>NRHorningPsci431f19</a:t>
            </a:r>
          </a:p>
        </p:txBody>
      </p:sp>
    </p:spTree>
    <p:extLst>
      <p:ext uri="{BB962C8B-B14F-4D97-AF65-F5344CB8AC3E}">
        <p14:creationId xmlns:p14="http://schemas.microsoft.com/office/powerpoint/2010/main" val="4316145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489</Words>
  <Application>Microsoft Macintosh PowerPoint</Application>
  <PresentationFormat>Widescreen</PresentationFormat>
  <Paragraphs>110</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How Did “Hippos” (Ayittey) Emerge in Africa?</vt:lpstr>
      <vt:lpstr>PowerPoint Presentation</vt:lpstr>
      <vt:lpstr>PowerPoint Presentation</vt:lpstr>
      <vt:lpstr>PowerPoint Presentation</vt:lpstr>
      <vt:lpstr>Independent Rule:  African Leaders’ Top Priorities</vt:lpstr>
      <vt:lpstr>PowerPoint Presentation</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“Hippos” (Ayittey) Emerge in Africa?</dc:title>
  <dc:creator>Microsoft Office User</dc:creator>
  <cp:lastModifiedBy>Microsoft Office User</cp:lastModifiedBy>
  <cp:revision>3</cp:revision>
  <dcterms:created xsi:type="dcterms:W3CDTF">2019-11-19T12:49:50Z</dcterms:created>
  <dcterms:modified xsi:type="dcterms:W3CDTF">2019-11-19T13:01:28Z</dcterms:modified>
</cp:coreProperties>
</file>