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sldIdLst>
    <p:sldId id="256" r:id="rId2"/>
    <p:sldId id="257" r:id="rId3"/>
    <p:sldId id="623" r:id="rId4"/>
    <p:sldId id="347" r:id="rId5"/>
    <p:sldId id="348" r:id="rId6"/>
    <p:sldId id="618" r:id="rId7"/>
    <p:sldId id="617" r:id="rId8"/>
    <p:sldId id="624" r:id="rId9"/>
    <p:sldId id="568" r:id="rId10"/>
    <p:sldId id="592" r:id="rId11"/>
    <p:sldId id="625" r:id="rId12"/>
    <p:sldId id="614" r:id="rId13"/>
    <p:sldId id="615" r:id="rId14"/>
    <p:sldId id="621" r:id="rId15"/>
    <p:sldId id="622" r:id="rId16"/>
    <p:sldId id="620" r:id="rId17"/>
    <p:sldId id="61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10"/>
    <p:restoredTop sz="94629"/>
  </p:normalViewPr>
  <p:slideViewPr>
    <p:cSldViewPr snapToGrid="0" snapToObjects="1">
      <p:cViewPr varScale="1">
        <p:scale>
          <a:sx n="145" d="100"/>
          <a:sy n="145" d="100"/>
        </p:scale>
        <p:origin x="192" y="107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11/18/19</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06882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2360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7842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47150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11/18/19</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94673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6975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11/18/19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9080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8180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7091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11/18/19</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1172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11/18/19</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011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11/18/19</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1301908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3"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lang="en-US" sz="3600" b="1" i="0"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knoema.com/atlas/maps/Population-aged-0-14-year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86D917-6A7D-43C6-B0CD-7EA8E279F86A}"/>
              </a:ext>
            </a:extLst>
          </p:cNvPr>
          <p:cNvPicPr>
            <a:picLocks noChangeAspect="1"/>
          </p:cNvPicPr>
          <p:nvPr/>
        </p:nvPicPr>
        <p:blipFill rotWithShape="1">
          <a:blip r:embed="rId2"/>
          <a:srcRect t="5694" b="10036"/>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BBE6FC89-D8E7-874A-B749-5E81E4773C5F}"/>
              </a:ext>
            </a:extLst>
          </p:cNvPr>
          <p:cNvSpPr>
            <a:spLocks noGrp="1"/>
          </p:cNvSpPr>
          <p:nvPr>
            <p:ph type="ctrTitle"/>
          </p:nvPr>
        </p:nvSpPr>
        <p:spPr>
          <a:xfrm>
            <a:off x="6033793" y="2026834"/>
            <a:ext cx="4775075" cy="1873642"/>
          </a:xfrm>
        </p:spPr>
        <p:txBody>
          <a:bodyPr>
            <a:normAutofit/>
          </a:bodyPr>
          <a:lstStyle/>
          <a:p>
            <a:r>
              <a:rPr lang="en-US" sz="4400" dirty="0">
                <a:solidFill>
                  <a:schemeClr val="tx1"/>
                </a:solidFill>
              </a:rPr>
              <a:t>Leadership and Development in Africa</a:t>
            </a:r>
          </a:p>
        </p:txBody>
      </p:sp>
      <p:sp>
        <p:nvSpPr>
          <p:cNvPr id="3" name="Subtitle 2">
            <a:extLst>
              <a:ext uri="{FF2B5EF4-FFF2-40B4-BE49-F238E27FC236}">
                <a16:creationId xmlns:a16="http://schemas.microsoft.com/office/drawing/2014/main" id="{D8F070B2-6124-1D40-803F-E857C2448771}"/>
              </a:ext>
            </a:extLst>
          </p:cNvPr>
          <p:cNvSpPr>
            <a:spLocks noGrp="1"/>
          </p:cNvSpPr>
          <p:nvPr>
            <p:ph type="subTitle" idx="1"/>
          </p:nvPr>
        </p:nvSpPr>
        <p:spPr>
          <a:xfrm>
            <a:off x="6033793" y="3995988"/>
            <a:ext cx="4775075" cy="559656"/>
          </a:xfrm>
        </p:spPr>
        <p:txBody>
          <a:bodyPr>
            <a:normAutofit/>
          </a:bodyPr>
          <a:lstStyle/>
          <a:p>
            <a:r>
              <a:rPr lang="en-US" dirty="0">
                <a:solidFill>
                  <a:schemeClr val="tx1"/>
                </a:solidFill>
              </a:rPr>
              <a:t>11/19/2020</a:t>
            </a:r>
          </a:p>
        </p:txBody>
      </p:sp>
    </p:spTree>
    <p:extLst>
      <p:ext uri="{BB962C8B-B14F-4D97-AF65-F5344CB8AC3E}">
        <p14:creationId xmlns:p14="http://schemas.microsoft.com/office/powerpoint/2010/main" val="265566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F59AC-5AD8-8347-82A7-4AED2465D0F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166E1D7-615B-AD4C-A5FA-065D00BCD86D}"/>
              </a:ext>
            </a:extLst>
          </p:cNvPr>
          <p:cNvPicPr>
            <a:picLocks noGrp="1" noChangeAspect="1"/>
          </p:cNvPicPr>
          <p:nvPr>
            <p:ph idx="1"/>
          </p:nvPr>
        </p:nvPicPr>
        <p:blipFill>
          <a:blip r:embed="rId2"/>
          <a:stretch>
            <a:fillRect/>
          </a:stretch>
        </p:blipFill>
        <p:spPr>
          <a:xfrm>
            <a:off x="1536819" y="447179"/>
            <a:ext cx="8889762" cy="6271421"/>
          </a:xfrm>
        </p:spPr>
      </p:pic>
    </p:spTree>
    <p:extLst>
      <p:ext uri="{BB962C8B-B14F-4D97-AF65-F5344CB8AC3E}">
        <p14:creationId xmlns:p14="http://schemas.microsoft.com/office/powerpoint/2010/main" val="135935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48DB4B7D-6E19-4B1E-A0ED-621919C15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7" name="Rectangle 36">
            <a:extLst>
              <a:ext uri="{FF2B5EF4-FFF2-40B4-BE49-F238E27FC236}">
                <a16:creationId xmlns:a16="http://schemas.microsoft.com/office/drawing/2014/main" id="{4CB196DE-BC07-4C0A-9A6F-6FFD5F775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9" name="Rectangle 38">
            <a:extLst>
              <a:ext uri="{FF2B5EF4-FFF2-40B4-BE49-F238E27FC236}">
                <a16:creationId xmlns:a16="http://schemas.microsoft.com/office/drawing/2014/main" id="{2C13C32D-C8E0-49CB-AF18-A6A13B7FE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1" name="Group 40">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2" name="Straight Connector 41">
              <a:extLst>
                <a:ext uri="{FF2B5EF4-FFF2-40B4-BE49-F238E27FC236}">
                  <a16:creationId xmlns:a16="http://schemas.microsoft.com/office/drawing/2014/main" id="{65E3DF13-4412-4927-AA38-F077B5A4CB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569EC13-67CE-4C90-95BA-1F7D7F3D38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A59492E-0F24-4A22-B24D-A110B40311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useBgFill="1">
        <p:nvSpPr>
          <p:cNvPr id="46" name="Rectangle 45">
            <a:extLst>
              <a:ext uri="{FF2B5EF4-FFF2-40B4-BE49-F238E27FC236}">
                <a16:creationId xmlns:a16="http://schemas.microsoft.com/office/drawing/2014/main" id="{0E7CA313-2F4B-4574-8399-12EF6A1BF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F56878F8-8635-E845-9957-141556255161}"/>
              </a:ext>
            </a:extLst>
          </p:cNvPr>
          <p:cNvPicPr>
            <a:picLocks noGrp="1" noChangeAspect="1"/>
          </p:cNvPicPr>
          <p:nvPr>
            <p:ph idx="1"/>
          </p:nvPr>
        </p:nvPicPr>
        <p:blipFill rotWithShape="1">
          <a:blip r:embed="rId2"/>
          <a:srcRect l="5130"/>
          <a:stretch/>
        </p:blipFill>
        <p:spPr>
          <a:xfrm>
            <a:off x="0" y="10"/>
            <a:ext cx="6095997" cy="4530063"/>
          </a:xfrm>
          <a:prstGeom prst="rect">
            <a:avLst/>
          </a:prstGeom>
        </p:spPr>
      </p:pic>
      <p:pic>
        <p:nvPicPr>
          <p:cNvPr id="5" name="Content Placeholder 4">
            <a:extLst>
              <a:ext uri="{FF2B5EF4-FFF2-40B4-BE49-F238E27FC236}">
                <a16:creationId xmlns:a16="http://schemas.microsoft.com/office/drawing/2014/main" id="{862031AE-3068-4C4F-8F0A-6B1ABC9F6ABD}"/>
              </a:ext>
            </a:extLst>
          </p:cNvPr>
          <p:cNvPicPr>
            <a:picLocks noGrp="1" noChangeAspect="1"/>
          </p:cNvPicPr>
          <p:nvPr>
            <p:ph idx="1"/>
          </p:nvPr>
        </p:nvPicPr>
        <p:blipFill rotWithShape="1">
          <a:blip r:embed="rId3"/>
          <a:srcRect l="5130"/>
          <a:stretch/>
        </p:blipFill>
        <p:spPr>
          <a:xfrm>
            <a:off x="6153154" y="62894"/>
            <a:ext cx="6095996" cy="4530063"/>
          </a:xfrm>
          <a:prstGeom prst="rect">
            <a:avLst/>
          </a:prstGeom>
        </p:spPr>
      </p:pic>
      <p:sp>
        <p:nvSpPr>
          <p:cNvPr id="48" name="Rectangle 47">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50" name="Rectangle 49">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A631FE95-79F7-C24B-B5FA-7C7DF51B753F}"/>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2800" b="0" cap="all" spc="-100" dirty="0">
                <a:solidFill>
                  <a:schemeClr val="tx1"/>
                </a:solidFill>
              </a:rPr>
              <a:t>Hunger Maps</a:t>
            </a:r>
            <a:br>
              <a:rPr lang="en-US" sz="2800" b="0" cap="all" spc="-100" dirty="0">
                <a:solidFill>
                  <a:schemeClr val="tx1"/>
                </a:solidFill>
              </a:rPr>
            </a:br>
            <a:r>
              <a:rPr lang="en-US" sz="2800" b="0" cap="all" spc="-100" dirty="0">
                <a:solidFill>
                  <a:schemeClr val="tx1"/>
                </a:solidFill>
              </a:rPr>
              <a:t>2017 and 2018</a:t>
            </a:r>
          </a:p>
        </p:txBody>
      </p:sp>
    </p:spTree>
    <p:extLst>
      <p:ext uri="{BB962C8B-B14F-4D97-AF65-F5344CB8AC3E}">
        <p14:creationId xmlns:p14="http://schemas.microsoft.com/office/powerpoint/2010/main" val="423911683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F83ABB0-4627-764D-A873-E4FA4A5C977C}"/>
              </a:ext>
            </a:extLst>
          </p:cNvPr>
          <p:cNvPicPr>
            <a:picLocks noGrp="1" noChangeAspect="1"/>
          </p:cNvPicPr>
          <p:nvPr>
            <p:ph idx="1"/>
          </p:nvPr>
        </p:nvPicPr>
        <p:blipFill>
          <a:blip r:embed="rId2"/>
          <a:stretch>
            <a:fillRect/>
          </a:stretch>
        </p:blipFill>
        <p:spPr>
          <a:xfrm>
            <a:off x="1938486" y="643467"/>
            <a:ext cx="8315027" cy="5571066"/>
          </a:xfrm>
          <a:prstGeom prst="rect">
            <a:avLst/>
          </a:prstGeom>
        </p:spPr>
      </p:pic>
    </p:spTree>
    <p:extLst>
      <p:ext uri="{BB962C8B-B14F-4D97-AF65-F5344CB8AC3E}">
        <p14:creationId xmlns:p14="http://schemas.microsoft.com/office/powerpoint/2010/main" val="663700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548037-97A7-EF48-96BA-CCF88E40643E}"/>
              </a:ext>
            </a:extLst>
          </p:cNvPr>
          <p:cNvPicPr>
            <a:picLocks noGrp="1" noChangeAspect="1"/>
          </p:cNvPicPr>
          <p:nvPr>
            <p:ph idx="1"/>
          </p:nvPr>
        </p:nvPicPr>
        <p:blipFill>
          <a:blip r:embed="rId2"/>
          <a:stretch>
            <a:fillRect/>
          </a:stretch>
        </p:blipFill>
        <p:spPr>
          <a:xfrm>
            <a:off x="1984510" y="643467"/>
            <a:ext cx="8222979" cy="5571066"/>
          </a:xfrm>
          <a:prstGeom prst="rect">
            <a:avLst/>
          </a:prstGeom>
        </p:spPr>
      </p:pic>
    </p:spTree>
    <p:extLst>
      <p:ext uri="{BB962C8B-B14F-4D97-AF65-F5344CB8AC3E}">
        <p14:creationId xmlns:p14="http://schemas.microsoft.com/office/powerpoint/2010/main" val="1944307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6B57F45B-5417-4073-A67A-343F2C881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902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1B6077-4778-41B2-9147-335CF2F2F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noFill/>
            <a:prstDash val="solid"/>
          </a:ln>
          <a:effectLst>
            <a:softEdge rad="0"/>
          </a:effectLst>
        </p:spPr>
      </p:sp>
      <p:pic>
        <p:nvPicPr>
          <p:cNvPr id="5" name="Content Placeholder 4" descr="A close up of a logo&#10;&#10;Description automatically generated">
            <a:extLst>
              <a:ext uri="{FF2B5EF4-FFF2-40B4-BE49-F238E27FC236}">
                <a16:creationId xmlns:a16="http://schemas.microsoft.com/office/drawing/2014/main" id="{AABB6160-5324-0947-B57C-6E83E6302C0D}"/>
              </a:ext>
            </a:extLst>
          </p:cNvPr>
          <p:cNvPicPr>
            <a:picLocks noGrp="1" noChangeAspect="1"/>
          </p:cNvPicPr>
          <p:nvPr>
            <p:ph idx="1"/>
          </p:nvPr>
        </p:nvPicPr>
        <p:blipFill>
          <a:blip r:embed="rId2"/>
          <a:stretch>
            <a:fillRect/>
          </a:stretch>
        </p:blipFill>
        <p:spPr>
          <a:xfrm>
            <a:off x="1760540" y="643467"/>
            <a:ext cx="8670920" cy="5571066"/>
          </a:xfrm>
          <a:prstGeom prst="rect">
            <a:avLst/>
          </a:prstGeom>
        </p:spPr>
      </p:pic>
      <p:sp>
        <p:nvSpPr>
          <p:cNvPr id="20" name="Rectangle 19">
            <a:extLst>
              <a:ext uri="{FF2B5EF4-FFF2-40B4-BE49-F238E27FC236}">
                <a16:creationId xmlns:a16="http://schemas.microsoft.com/office/drawing/2014/main" id="{D527D497-40EC-49CA-9C48-FE412708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bg1"/>
            </a:solidFill>
            <a:prstDash val="solid"/>
            <a:miter lim="800000"/>
          </a:ln>
          <a:effectLst/>
        </p:spPr>
      </p:sp>
    </p:spTree>
    <p:extLst>
      <p:ext uri="{BB962C8B-B14F-4D97-AF65-F5344CB8AC3E}">
        <p14:creationId xmlns:p14="http://schemas.microsoft.com/office/powerpoint/2010/main" val="3584417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4B57-710E-F943-910A-D3127B81213C}"/>
              </a:ext>
            </a:extLst>
          </p:cNvPr>
          <p:cNvSpPr>
            <a:spLocks noGrp="1"/>
          </p:cNvSpPr>
          <p:nvPr>
            <p:ph type="title"/>
          </p:nvPr>
        </p:nvSpPr>
        <p:spPr>
          <a:xfrm>
            <a:off x="1066800" y="-14636"/>
            <a:ext cx="10058400" cy="1371600"/>
          </a:xfrm>
        </p:spPr>
        <p:txBody>
          <a:bodyPr>
            <a:normAutofit/>
          </a:bodyPr>
          <a:lstStyle/>
          <a:p>
            <a:r>
              <a:rPr lang="en-US" sz="1800" dirty="0"/>
              <a:t>May 8, 2018</a:t>
            </a:r>
          </a:p>
        </p:txBody>
      </p:sp>
      <p:pic>
        <p:nvPicPr>
          <p:cNvPr id="5" name="Content Placeholder 4">
            <a:extLst>
              <a:ext uri="{FF2B5EF4-FFF2-40B4-BE49-F238E27FC236}">
                <a16:creationId xmlns:a16="http://schemas.microsoft.com/office/drawing/2014/main" id="{46EA1BB6-04DC-BF47-873C-692B507C0BCB}"/>
              </a:ext>
            </a:extLst>
          </p:cNvPr>
          <p:cNvPicPr>
            <a:picLocks noGrp="1" noChangeAspect="1"/>
          </p:cNvPicPr>
          <p:nvPr>
            <p:ph idx="1"/>
          </p:nvPr>
        </p:nvPicPr>
        <p:blipFill>
          <a:blip r:embed="rId2"/>
          <a:stretch>
            <a:fillRect/>
          </a:stretch>
        </p:blipFill>
        <p:spPr>
          <a:xfrm>
            <a:off x="3130550" y="370667"/>
            <a:ext cx="5930900" cy="685800"/>
          </a:xfrm>
        </p:spPr>
      </p:pic>
      <p:sp>
        <p:nvSpPr>
          <p:cNvPr id="6" name="Rectangle 5">
            <a:extLst>
              <a:ext uri="{FF2B5EF4-FFF2-40B4-BE49-F238E27FC236}">
                <a16:creationId xmlns:a16="http://schemas.microsoft.com/office/drawing/2014/main" id="{ADE1178E-4540-6149-8BEA-414047BBE037}"/>
              </a:ext>
            </a:extLst>
          </p:cNvPr>
          <p:cNvSpPr/>
          <p:nvPr/>
        </p:nvSpPr>
        <p:spPr>
          <a:xfrm>
            <a:off x="414338" y="1356965"/>
            <a:ext cx="11430000" cy="5016758"/>
          </a:xfrm>
          <a:prstGeom prst="rect">
            <a:avLst/>
          </a:prstGeom>
        </p:spPr>
        <p:txBody>
          <a:bodyPr wrap="square">
            <a:spAutoFit/>
          </a:bodyPr>
          <a:lstStyle/>
          <a:p>
            <a:r>
              <a:rPr lang="en-US" sz="2000" dirty="0"/>
              <a:t>Sub-Saharan African nations are at growing risk of debt distress because of heavy borrowing and gaping deficits, Foreign currency debt increased by </a:t>
            </a:r>
            <a:r>
              <a:rPr lang="en-US" sz="2000" dirty="0">
                <a:solidFill>
                  <a:srgbClr val="FF0000"/>
                </a:solidFill>
              </a:rPr>
              <a:t>40 p</a:t>
            </a:r>
            <a:r>
              <a:rPr lang="en-US" sz="2000" dirty="0"/>
              <a:t>ercent from 2010-13 to 2017 and now accounts for about </a:t>
            </a:r>
            <a:r>
              <a:rPr lang="en-US" sz="2000" dirty="0">
                <a:solidFill>
                  <a:srgbClr val="FF0000"/>
                </a:solidFill>
              </a:rPr>
              <a:t>60 </a:t>
            </a:r>
            <a:r>
              <a:rPr lang="en-US" sz="2000" dirty="0"/>
              <a:t>percent of the region’s total public debt on average, IMF data showed. Average interest payments, meanwhile, increased from 4 percent of expenditures in 2013 to 12 percent in 2017</a:t>
            </a:r>
          </a:p>
          <a:p>
            <a:endParaRPr lang="en-US" sz="2000" dirty="0"/>
          </a:p>
          <a:p>
            <a:r>
              <a:rPr lang="en-US" sz="2000" dirty="0"/>
              <a:t>Six countries - Chad, Eritrea, Mozambique, Congo Republic, South Sudan and Zimbabwe - were judged to be in debt distress at the end of last year. And the IMF’s ratings for Zambia and Ethiopia were changed from moderate to “high risk of debt distress.”</a:t>
            </a:r>
          </a:p>
          <a:p>
            <a:endParaRPr lang="en-US" sz="2000" dirty="0"/>
          </a:p>
          <a:p>
            <a:r>
              <a:rPr lang="en-US" sz="2000" dirty="0"/>
              <a:t>The IMF conceded that Africa’s enormous needs will continue to demand heavy investments to build infrastructure and social development. But to do so while avoiding the risk of a debt trap the continent, which currently has the lowest revenue-to-GDP ratio in the world, will need to become more self-reliant.</a:t>
            </a:r>
          </a:p>
          <a:p>
            <a:endParaRPr lang="en-US" sz="2000" dirty="0"/>
          </a:p>
          <a:p>
            <a:r>
              <a:rPr lang="en-US" sz="2000" dirty="0"/>
              <a:t>“With debt vulnerabilities rising in the region, sub-Saharan African countries will need to further rely on sustainable sources of financing, making domestic revenue </a:t>
            </a:r>
            <a:r>
              <a:rPr lang="en-US" sz="2000" dirty="0" err="1"/>
              <a:t>mobilisation</a:t>
            </a:r>
            <a:r>
              <a:rPr lang="en-US" sz="2000" dirty="0"/>
              <a:t> one of the most urgent policy challenges for the region,” it said.</a:t>
            </a:r>
          </a:p>
        </p:txBody>
      </p:sp>
    </p:spTree>
    <p:extLst>
      <p:ext uri="{BB962C8B-B14F-4D97-AF65-F5344CB8AC3E}">
        <p14:creationId xmlns:p14="http://schemas.microsoft.com/office/powerpoint/2010/main" val="122246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FA74A-3741-BF4E-97FE-0BB320FF1390}"/>
              </a:ext>
            </a:extLst>
          </p:cNvPr>
          <p:cNvSpPr>
            <a:spLocks noGrp="1"/>
          </p:cNvSpPr>
          <p:nvPr>
            <p:ph type="title"/>
          </p:nvPr>
        </p:nvSpPr>
        <p:spPr/>
        <p:txBody>
          <a:bodyPr/>
          <a:lstStyle/>
          <a:p>
            <a:endParaRPr lang="en-US"/>
          </a:p>
        </p:txBody>
      </p:sp>
      <p:pic>
        <p:nvPicPr>
          <p:cNvPr id="5" name="Content Placeholder 4" descr="A close up of a map&#10;&#10;Description automatically generated">
            <a:extLst>
              <a:ext uri="{FF2B5EF4-FFF2-40B4-BE49-F238E27FC236}">
                <a16:creationId xmlns:a16="http://schemas.microsoft.com/office/drawing/2014/main" id="{277058D9-82BD-4B4D-867F-EA034BF26C07}"/>
              </a:ext>
            </a:extLst>
          </p:cNvPr>
          <p:cNvPicPr>
            <a:picLocks noGrp="1" noChangeAspect="1"/>
          </p:cNvPicPr>
          <p:nvPr>
            <p:ph idx="1"/>
          </p:nvPr>
        </p:nvPicPr>
        <p:blipFill>
          <a:blip r:embed="rId2"/>
          <a:stretch>
            <a:fillRect/>
          </a:stretch>
        </p:blipFill>
        <p:spPr>
          <a:xfrm>
            <a:off x="604658" y="288926"/>
            <a:ext cx="11011079" cy="6412206"/>
          </a:xfrm>
        </p:spPr>
      </p:pic>
    </p:spTree>
    <p:extLst>
      <p:ext uri="{BB962C8B-B14F-4D97-AF65-F5344CB8AC3E}">
        <p14:creationId xmlns:p14="http://schemas.microsoft.com/office/powerpoint/2010/main" val="637622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32DFB-C999-3C4B-90E4-D7791E781204}"/>
              </a:ext>
            </a:extLst>
          </p:cNvPr>
          <p:cNvSpPr>
            <a:spLocks noGrp="1"/>
          </p:cNvSpPr>
          <p:nvPr>
            <p:ph type="title"/>
          </p:nvPr>
        </p:nvSpPr>
        <p:spPr/>
        <p:txBody>
          <a:bodyPr/>
          <a:lstStyle/>
          <a:p>
            <a:endParaRPr lang="en-US"/>
          </a:p>
        </p:txBody>
      </p:sp>
      <p:pic>
        <p:nvPicPr>
          <p:cNvPr id="5" name="Content Placeholder 4" descr="A close up of a map&#10;&#10;Description automatically generated">
            <a:extLst>
              <a:ext uri="{FF2B5EF4-FFF2-40B4-BE49-F238E27FC236}">
                <a16:creationId xmlns:a16="http://schemas.microsoft.com/office/drawing/2014/main" id="{55B214A0-18F2-F545-97FA-3261612C5669}"/>
              </a:ext>
            </a:extLst>
          </p:cNvPr>
          <p:cNvPicPr>
            <a:picLocks noGrp="1" noChangeAspect="1"/>
          </p:cNvPicPr>
          <p:nvPr>
            <p:ph idx="1"/>
          </p:nvPr>
        </p:nvPicPr>
        <p:blipFill>
          <a:blip r:embed="rId2"/>
          <a:stretch>
            <a:fillRect/>
          </a:stretch>
        </p:blipFill>
        <p:spPr>
          <a:xfrm>
            <a:off x="511739" y="456856"/>
            <a:ext cx="11168521" cy="6401144"/>
          </a:xfrm>
        </p:spPr>
      </p:pic>
    </p:spTree>
    <p:extLst>
      <p:ext uri="{BB962C8B-B14F-4D97-AF65-F5344CB8AC3E}">
        <p14:creationId xmlns:p14="http://schemas.microsoft.com/office/powerpoint/2010/main" val="1346574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49EC-CC5B-DF4F-BC1C-6C6C8EE862D9}"/>
              </a:ext>
            </a:extLst>
          </p:cNvPr>
          <p:cNvSpPr>
            <a:spLocks noGrp="1"/>
          </p:cNvSpPr>
          <p:nvPr>
            <p:ph type="title"/>
          </p:nvPr>
        </p:nvSpPr>
        <p:spPr>
          <a:xfrm>
            <a:off x="1066800" y="642594"/>
            <a:ext cx="10058400" cy="361016"/>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E653EDC-A151-244E-BB29-57A00CAD43F3}"/>
              </a:ext>
            </a:extLst>
          </p:cNvPr>
          <p:cNvSpPr>
            <a:spLocks noGrp="1"/>
          </p:cNvSpPr>
          <p:nvPr>
            <p:ph idx="1"/>
          </p:nvPr>
        </p:nvSpPr>
        <p:spPr>
          <a:xfrm>
            <a:off x="1066800" y="1193180"/>
            <a:ext cx="10058400" cy="4759564"/>
          </a:xfrm>
        </p:spPr>
        <p:txBody>
          <a:bodyPr>
            <a:normAutofit fontScale="92500" lnSpcReduction="20000"/>
          </a:bodyPr>
          <a:lstStyle/>
          <a:p>
            <a:r>
              <a:rPr lang="en-US" sz="3600" dirty="0"/>
              <a:t>Main points from videos</a:t>
            </a:r>
          </a:p>
          <a:p>
            <a:r>
              <a:rPr lang="en-US" sz="3600" dirty="0"/>
              <a:t>What has changed in your thinking of African Leadership</a:t>
            </a:r>
          </a:p>
          <a:p>
            <a:r>
              <a:rPr lang="en-US" sz="3600" dirty="0"/>
              <a:t>The State of Africa (not the country)</a:t>
            </a:r>
          </a:p>
          <a:p>
            <a:r>
              <a:rPr lang="en-US" sz="3600" dirty="0"/>
              <a:t>Type of leadership in Africa (Hippo and Cheetah)</a:t>
            </a:r>
          </a:p>
          <a:p>
            <a:pPr lvl="1"/>
            <a:r>
              <a:rPr lang="en-US" sz="3600" dirty="0"/>
              <a:t>Rationales for autocratic rule)</a:t>
            </a:r>
          </a:p>
          <a:p>
            <a:r>
              <a:rPr lang="en-US" sz="3600" dirty="0"/>
              <a:t>Aid dependency</a:t>
            </a:r>
          </a:p>
          <a:p>
            <a:r>
              <a:rPr lang="en-US" sz="3600" dirty="0"/>
              <a:t>Aid – leadership– development</a:t>
            </a:r>
          </a:p>
          <a:p>
            <a:r>
              <a:rPr lang="en-US" sz="3600" dirty="0"/>
              <a:t>Impact of Aid</a:t>
            </a:r>
          </a:p>
          <a:p>
            <a:r>
              <a:rPr lang="en-US" sz="3600" dirty="0"/>
              <a:t>Solutions?</a:t>
            </a:r>
          </a:p>
          <a:p>
            <a:endParaRPr lang="en-US" sz="3600" dirty="0"/>
          </a:p>
          <a:p>
            <a:pPr marL="274320" lvl="1" indent="0">
              <a:buNone/>
            </a:pPr>
            <a:endParaRPr lang="en-US" dirty="0"/>
          </a:p>
        </p:txBody>
      </p:sp>
    </p:spTree>
    <p:extLst>
      <p:ext uri="{BB962C8B-B14F-4D97-AF65-F5344CB8AC3E}">
        <p14:creationId xmlns:p14="http://schemas.microsoft.com/office/powerpoint/2010/main" val="4030216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C1CE-B591-4E40-B1B8-A14E30428CBF}"/>
              </a:ext>
            </a:extLst>
          </p:cNvPr>
          <p:cNvSpPr>
            <a:spLocks noGrp="1"/>
          </p:cNvSpPr>
          <p:nvPr>
            <p:ph type="title"/>
          </p:nvPr>
        </p:nvSpPr>
        <p:spPr/>
        <p:txBody>
          <a:bodyPr/>
          <a:lstStyle/>
          <a:p>
            <a:r>
              <a:rPr lang="en-US" dirty="0"/>
              <a:t>2016</a:t>
            </a:r>
          </a:p>
        </p:txBody>
      </p:sp>
      <p:pic>
        <p:nvPicPr>
          <p:cNvPr id="5" name="Content Placeholder 4" descr="A screenshot of a cell phone&#10;&#10;Description automatically generated">
            <a:extLst>
              <a:ext uri="{FF2B5EF4-FFF2-40B4-BE49-F238E27FC236}">
                <a16:creationId xmlns:a16="http://schemas.microsoft.com/office/drawing/2014/main" id="{BA8E7FBD-77B8-EA4C-B448-FA45BC92C8B3}"/>
              </a:ext>
            </a:extLst>
          </p:cNvPr>
          <p:cNvPicPr>
            <a:picLocks noGrp="1" noChangeAspect="1"/>
          </p:cNvPicPr>
          <p:nvPr>
            <p:ph idx="1"/>
          </p:nvPr>
        </p:nvPicPr>
        <p:blipFill>
          <a:blip r:embed="rId2"/>
          <a:stretch>
            <a:fillRect/>
          </a:stretch>
        </p:blipFill>
        <p:spPr>
          <a:xfrm>
            <a:off x="3383271" y="328614"/>
            <a:ext cx="5689285" cy="6493714"/>
          </a:xfrm>
        </p:spPr>
      </p:pic>
    </p:spTree>
    <p:extLst>
      <p:ext uri="{BB962C8B-B14F-4D97-AF65-F5344CB8AC3E}">
        <p14:creationId xmlns:p14="http://schemas.microsoft.com/office/powerpoint/2010/main" val="190100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EFC8-452F-E549-8511-5FFB548A695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97512AB-F9EA-3B40-A5EF-16CB0AF83FE5}"/>
              </a:ext>
            </a:extLst>
          </p:cNvPr>
          <p:cNvPicPr>
            <a:picLocks noGrp="1" noChangeAspect="1"/>
          </p:cNvPicPr>
          <p:nvPr>
            <p:ph idx="1"/>
          </p:nvPr>
        </p:nvPicPr>
        <p:blipFill>
          <a:blip r:embed="rId2"/>
          <a:stretch>
            <a:fillRect/>
          </a:stretch>
        </p:blipFill>
        <p:spPr>
          <a:xfrm>
            <a:off x="2006600" y="1835944"/>
            <a:ext cx="8178800" cy="4330700"/>
          </a:xfrm>
        </p:spPr>
      </p:pic>
      <p:sp>
        <p:nvSpPr>
          <p:cNvPr id="3" name="Oval 2">
            <a:extLst>
              <a:ext uri="{FF2B5EF4-FFF2-40B4-BE49-F238E27FC236}">
                <a16:creationId xmlns:a16="http://schemas.microsoft.com/office/drawing/2014/main" id="{4C4D8A02-75D5-624C-8292-1C44C905C335}"/>
              </a:ext>
            </a:extLst>
          </p:cNvPr>
          <p:cNvSpPr/>
          <p:nvPr/>
        </p:nvSpPr>
        <p:spPr>
          <a:xfrm>
            <a:off x="4560849" y="3189249"/>
            <a:ext cx="1535151" cy="110397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D76A768-761A-3049-8319-8F872C02DB07}"/>
              </a:ext>
            </a:extLst>
          </p:cNvPr>
          <p:cNvSpPr/>
          <p:nvPr/>
        </p:nvSpPr>
        <p:spPr>
          <a:xfrm>
            <a:off x="6305551" y="4445619"/>
            <a:ext cx="1535151" cy="110397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9CB9F07-A258-934A-9CF3-E3F376170503}"/>
              </a:ext>
            </a:extLst>
          </p:cNvPr>
          <p:cNvSpPr/>
          <p:nvPr/>
        </p:nvSpPr>
        <p:spPr>
          <a:xfrm>
            <a:off x="2949498" y="4445619"/>
            <a:ext cx="1535151" cy="110397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B608E0C-5B6F-5747-A492-6080D95CC213}"/>
              </a:ext>
            </a:extLst>
          </p:cNvPr>
          <p:cNvSpPr/>
          <p:nvPr/>
        </p:nvSpPr>
        <p:spPr>
          <a:xfrm>
            <a:off x="4560849" y="4445620"/>
            <a:ext cx="1535151" cy="110397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D2A6D98-8084-E942-97B0-965A6FF7430B}"/>
              </a:ext>
            </a:extLst>
          </p:cNvPr>
          <p:cNvSpPr/>
          <p:nvPr/>
        </p:nvSpPr>
        <p:spPr>
          <a:xfrm>
            <a:off x="6248400" y="3189248"/>
            <a:ext cx="1535151" cy="110397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733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91F6-4C56-F24B-9FF9-253FD7396984}"/>
              </a:ext>
            </a:extLst>
          </p:cNvPr>
          <p:cNvSpPr>
            <a:spLocks noGrp="1"/>
          </p:cNvSpPr>
          <p:nvPr>
            <p:ph type="title"/>
          </p:nvPr>
        </p:nvSpPr>
        <p:spPr/>
        <p:txBody>
          <a:bodyPr/>
          <a:lstStyle/>
          <a:p>
            <a:pPr algn="ctr"/>
            <a:r>
              <a:rPr lang="en-US" b="1" dirty="0">
                <a:solidFill>
                  <a:srgbClr val="FFC000"/>
                </a:solidFill>
              </a:rPr>
              <a:t>Population shifts </a:t>
            </a:r>
            <a:r>
              <a:rPr lang="en-US" b="1" dirty="0"/>
              <a:t>and </a:t>
            </a:r>
            <a:r>
              <a:rPr lang="en-US" b="1" dirty="0">
                <a:solidFill>
                  <a:schemeClr val="accent6"/>
                </a:solidFill>
              </a:rPr>
              <a:t>fertility rates</a:t>
            </a:r>
          </a:p>
        </p:txBody>
      </p:sp>
      <p:pic>
        <p:nvPicPr>
          <p:cNvPr id="5" name="Content Placeholder 4">
            <a:extLst>
              <a:ext uri="{FF2B5EF4-FFF2-40B4-BE49-F238E27FC236}">
                <a16:creationId xmlns:a16="http://schemas.microsoft.com/office/drawing/2014/main" id="{ED8BB0B2-14DC-CA41-8CD2-F36A38E9FC9A}"/>
              </a:ext>
            </a:extLst>
          </p:cNvPr>
          <p:cNvPicPr>
            <a:picLocks noGrp="1" noChangeAspect="1"/>
          </p:cNvPicPr>
          <p:nvPr>
            <p:ph idx="1"/>
          </p:nvPr>
        </p:nvPicPr>
        <p:blipFill>
          <a:blip r:embed="rId2"/>
          <a:stretch>
            <a:fillRect/>
          </a:stretch>
        </p:blipFill>
        <p:spPr>
          <a:xfrm>
            <a:off x="838200" y="1717006"/>
            <a:ext cx="10515600" cy="1928536"/>
          </a:xfrm>
        </p:spPr>
      </p:pic>
      <p:pic>
        <p:nvPicPr>
          <p:cNvPr id="7" name="Picture 6">
            <a:extLst>
              <a:ext uri="{FF2B5EF4-FFF2-40B4-BE49-F238E27FC236}">
                <a16:creationId xmlns:a16="http://schemas.microsoft.com/office/drawing/2014/main" id="{CC84B868-75FF-624A-8E8F-D7F88CCD9D0A}"/>
              </a:ext>
            </a:extLst>
          </p:cNvPr>
          <p:cNvPicPr>
            <a:picLocks noChangeAspect="1"/>
          </p:cNvPicPr>
          <p:nvPr/>
        </p:nvPicPr>
        <p:blipFill>
          <a:blip r:embed="rId3"/>
          <a:stretch>
            <a:fillRect/>
          </a:stretch>
        </p:blipFill>
        <p:spPr>
          <a:xfrm>
            <a:off x="0" y="4788145"/>
            <a:ext cx="12192000" cy="2256046"/>
          </a:xfrm>
          <a:prstGeom prst="rect">
            <a:avLst/>
          </a:prstGeom>
        </p:spPr>
      </p:pic>
      <p:sp>
        <p:nvSpPr>
          <p:cNvPr id="4" name="Oval 3">
            <a:extLst>
              <a:ext uri="{FF2B5EF4-FFF2-40B4-BE49-F238E27FC236}">
                <a16:creationId xmlns:a16="http://schemas.microsoft.com/office/drawing/2014/main" id="{3799F127-E06E-044E-BCE2-3A932D1F4EF3}"/>
              </a:ext>
            </a:extLst>
          </p:cNvPr>
          <p:cNvSpPr/>
          <p:nvPr/>
        </p:nvSpPr>
        <p:spPr>
          <a:xfrm>
            <a:off x="285750" y="5000625"/>
            <a:ext cx="3657600" cy="204356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5F1FB3-614B-8B48-9A43-184EB17204D5}"/>
              </a:ext>
            </a:extLst>
          </p:cNvPr>
          <p:cNvSpPr/>
          <p:nvPr/>
        </p:nvSpPr>
        <p:spPr>
          <a:xfrm>
            <a:off x="7696200" y="1659491"/>
            <a:ext cx="3657600" cy="204356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96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981200" y="274638"/>
            <a:ext cx="8229600" cy="944562"/>
          </a:xfrm>
        </p:spPr>
        <p:txBody>
          <a:bodyPr>
            <a:normAutofit fontScale="90000"/>
          </a:bodyPr>
          <a:lstStyle/>
          <a:p>
            <a:r>
              <a:rPr lang="en-US" dirty="0"/>
              <a:t>Population ages 0-14 as a share of total population - Map</a:t>
            </a:r>
          </a:p>
        </p:txBody>
      </p:sp>
      <p:pic>
        <p:nvPicPr>
          <p:cNvPr id="4"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1371600"/>
            <a:ext cx="6553200" cy="4780200"/>
          </a:xfrm>
        </p:spPr>
      </p:pic>
      <p:sp>
        <p:nvSpPr>
          <p:cNvPr id="3" name="TextBox 2"/>
          <p:cNvSpPr txBox="1"/>
          <p:nvPr/>
        </p:nvSpPr>
        <p:spPr>
          <a:xfrm>
            <a:off x="1981200" y="6179292"/>
            <a:ext cx="8229600" cy="261610"/>
          </a:xfrm>
          <a:prstGeom prst="rect">
            <a:avLst/>
          </a:prstGeom>
          <a:noFill/>
        </p:spPr>
        <p:txBody>
          <a:bodyPr wrap="square" rtlCol="0">
            <a:spAutoFit/>
          </a:bodyPr>
          <a:lstStyle/>
          <a:p>
            <a:r>
              <a:rPr lang="en-US" sz="1100" dirty="0">
                <a:hlinkClick r:id="rId3"/>
              </a:rPr>
              <a:t>https://knoema.com/atlas/maps/Population-aged-0-14-years</a:t>
            </a:r>
            <a:endParaRPr lang="en-US" sz="1100" dirty="0"/>
          </a:p>
        </p:txBody>
      </p:sp>
    </p:spTree>
    <p:extLst>
      <p:ext uri="{BB962C8B-B14F-4D97-AF65-F5344CB8AC3E}">
        <p14:creationId xmlns:p14="http://schemas.microsoft.com/office/powerpoint/2010/main" val="371067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6E60-39CF-3D42-839E-77C94526BF4B}"/>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D99EDBB9-6CA6-4F47-8B1F-0DE420951305}"/>
              </a:ext>
            </a:extLst>
          </p:cNvPr>
          <p:cNvPicPr>
            <a:picLocks noGrp="1" noChangeAspect="1"/>
          </p:cNvPicPr>
          <p:nvPr>
            <p:ph idx="1"/>
          </p:nvPr>
        </p:nvPicPr>
        <p:blipFill>
          <a:blip r:embed="rId2"/>
          <a:stretch>
            <a:fillRect/>
          </a:stretch>
        </p:blipFill>
        <p:spPr>
          <a:xfrm>
            <a:off x="2042484" y="385764"/>
            <a:ext cx="8671656" cy="6086474"/>
          </a:xfrm>
        </p:spPr>
      </p:pic>
    </p:spTree>
    <p:extLst>
      <p:ext uri="{BB962C8B-B14F-4D97-AF65-F5344CB8AC3E}">
        <p14:creationId xmlns:p14="http://schemas.microsoft.com/office/powerpoint/2010/main" val="347999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descr="A close up of a map&#10;&#10;Description automatically generated">
            <a:extLst>
              <a:ext uri="{FF2B5EF4-FFF2-40B4-BE49-F238E27FC236}">
                <a16:creationId xmlns:a16="http://schemas.microsoft.com/office/drawing/2014/main" id="{D66CFC12-3BD9-6049-AE76-F0FE0E93475E}"/>
              </a:ext>
            </a:extLst>
          </p:cNvPr>
          <p:cNvPicPr>
            <a:picLocks noGrp="1" noChangeAspect="1"/>
          </p:cNvPicPr>
          <p:nvPr>
            <p:ph idx="1"/>
          </p:nvPr>
        </p:nvPicPr>
        <p:blipFill>
          <a:blip r:embed="rId2"/>
          <a:stretch>
            <a:fillRect/>
          </a:stretch>
        </p:blipFill>
        <p:spPr>
          <a:xfrm>
            <a:off x="3439280" y="237744"/>
            <a:ext cx="5313440" cy="6382512"/>
          </a:xfrm>
          <a:prstGeom prst="rect">
            <a:avLst/>
          </a:prstGeom>
        </p:spPr>
      </p:pic>
    </p:spTree>
    <p:extLst>
      <p:ext uri="{BB962C8B-B14F-4D97-AF65-F5344CB8AC3E}">
        <p14:creationId xmlns:p14="http://schemas.microsoft.com/office/powerpoint/2010/main" val="812651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73FEE203-2F3E-9641-9808-F2F961478D2D}"/>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5" name="Content Placeholder 4">
            <a:extLst>
              <a:ext uri="{FF2B5EF4-FFF2-40B4-BE49-F238E27FC236}">
                <a16:creationId xmlns:a16="http://schemas.microsoft.com/office/drawing/2014/main" id="{CB359BF7-21BF-1C4E-B971-276D973D6231}"/>
              </a:ext>
            </a:extLst>
          </p:cNvPr>
          <p:cNvPicPr>
            <a:picLocks noGrp="1" noChangeAspect="1"/>
          </p:cNvPicPr>
          <p:nvPr>
            <p:ph idx="1"/>
          </p:nvPr>
        </p:nvPicPr>
        <p:blipFill>
          <a:blip r:embed="rId2"/>
          <a:stretch>
            <a:fillRect/>
          </a:stretch>
        </p:blipFill>
        <p:spPr>
          <a:xfrm>
            <a:off x="1745456" y="364244"/>
            <a:ext cx="8701087" cy="6129512"/>
          </a:xfrm>
        </p:spPr>
      </p:pic>
    </p:spTree>
    <p:extLst>
      <p:ext uri="{BB962C8B-B14F-4D97-AF65-F5344CB8AC3E}">
        <p14:creationId xmlns:p14="http://schemas.microsoft.com/office/powerpoint/2010/main" val="37254483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Violet2">
      <a:dk1>
        <a:srgbClr val="000000"/>
      </a:dk1>
      <a:lt1>
        <a:srgbClr val="FFFFFF"/>
      </a:lt1>
      <a:dk2>
        <a:srgbClr val="341833"/>
      </a:dk2>
      <a:lt2>
        <a:srgbClr val="F4F1F4"/>
      </a:lt2>
      <a:accent1>
        <a:srgbClr val="A84BA6"/>
      </a:accent1>
      <a:accent2>
        <a:srgbClr val="9B57D3"/>
      </a:accent2>
      <a:accent3>
        <a:srgbClr val="755DD9"/>
      </a:accent3>
      <a:accent4>
        <a:srgbClr val="6D65BB"/>
      </a:accent4>
      <a:accent5>
        <a:srgbClr val="45A5ED"/>
      </a:accent5>
      <a:accent6>
        <a:srgbClr val="5982DB"/>
      </a:accent6>
      <a:hlink>
        <a:srgbClr val="3887FF"/>
      </a:hlink>
      <a:folHlink>
        <a:srgbClr val="676799"/>
      </a:folHlink>
    </a:clrScheme>
    <a:fontScheme name="Savon">
      <a:majorFont>
        <a:latin typeface="Century Gothi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2</TotalTime>
  <Words>306</Words>
  <Application>Microsoft Macintosh PowerPoint</Application>
  <PresentationFormat>Widescreen</PresentationFormat>
  <Paragraphs>24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Century Gothic</vt:lpstr>
      <vt:lpstr>Garamond</vt:lpstr>
      <vt:lpstr>Gill Sans MT</vt:lpstr>
      <vt:lpstr>SavonVTI</vt:lpstr>
      <vt:lpstr>Leadership and Development in Africa</vt:lpstr>
      <vt:lpstr>PowerPoint Presentation</vt:lpstr>
      <vt:lpstr>2016</vt:lpstr>
      <vt:lpstr>PowerPoint Presentation</vt:lpstr>
      <vt:lpstr>Population shifts and fertility rates</vt:lpstr>
      <vt:lpstr>Population ages 0-14 as a share of total population - Map</vt:lpstr>
      <vt:lpstr>PowerPoint Presentation</vt:lpstr>
      <vt:lpstr>PowerPoint Presentation</vt:lpstr>
      <vt:lpstr>PowerPoint Presentation</vt:lpstr>
      <vt:lpstr>PowerPoint Presentation</vt:lpstr>
      <vt:lpstr>Hunger Maps 2017 and 2018</vt:lpstr>
      <vt:lpstr>PowerPoint Presentation</vt:lpstr>
      <vt:lpstr>PowerPoint Presentation</vt:lpstr>
      <vt:lpstr>PowerPoint Presentation</vt:lpstr>
      <vt:lpstr>May 8, 2018</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Development in Africa</dc:title>
  <dc:creator>Mayer, Tamar</dc:creator>
  <cp:lastModifiedBy>Mayer, Tamar</cp:lastModifiedBy>
  <cp:revision>2</cp:revision>
  <dcterms:created xsi:type="dcterms:W3CDTF">2019-11-18T17:45:19Z</dcterms:created>
  <dcterms:modified xsi:type="dcterms:W3CDTF">2019-11-18T17:47:46Z</dcterms:modified>
</cp:coreProperties>
</file>