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712"/>
  </p:normalViewPr>
  <p:slideViewPr>
    <p:cSldViewPr snapToGrid="0" snapToObjects="1">
      <p:cViewPr varScale="1">
        <p:scale>
          <a:sx n="102" d="100"/>
          <a:sy n="102" d="100"/>
        </p:scale>
        <p:origin x="138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20BA9-48FA-5F41-AA13-77E96CEECC09}" type="datetimeFigureOut">
              <a:rPr lang="en-US" smtClean="0"/>
              <a:t>3/7/17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89328-2F7C-044B-ABE8-6078DFC2B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884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20BA9-48FA-5F41-AA13-77E96CEECC09}" type="datetimeFigureOut">
              <a:rPr lang="en-US" smtClean="0"/>
              <a:t>3/7/17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89328-2F7C-044B-ABE8-6078DFC2B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897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20BA9-48FA-5F41-AA13-77E96CEECC09}" type="datetimeFigureOut">
              <a:rPr lang="en-US" smtClean="0"/>
              <a:t>3/7/17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89328-2F7C-044B-ABE8-6078DFC2B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876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20BA9-48FA-5F41-AA13-77E96CEECC09}" type="datetimeFigureOut">
              <a:rPr lang="en-US" smtClean="0"/>
              <a:t>3/7/17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89328-2F7C-044B-ABE8-6078DFC2B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453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20BA9-48FA-5F41-AA13-77E96CEECC09}" type="datetimeFigureOut">
              <a:rPr lang="en-US" smtClean="0"/>
              <a:t>3/7/17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89328-2F7C-044B-ABE8-6078DFC2B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174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20BA9-48FA-5F41-AA13-77E96CEECC09}" type="datetimeFigureOut">
              <a:rPr lang="en-US" smtClean="0"/>
              <a:t>3/7/17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89328-2F7C-044B-ABE8-6078DFC2B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365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20BA9-48FA-5F41-AA13-77E96CEECC09}" type="datetimeFigureOut">
              <a:rPr lang="en-US" smtClean="0"/>
              <a:t>3/7/17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89328-2F7C-044B-ABE8-6078DFC2B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307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20BA9-48FA-5F41-AA13-77E96CEECC09}" type="datetimeFigureOut">
              <a:rPr lang="en-US" smtClean="0"/>
              <a:t>3/7/17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89328-2F7C-044B-ABE8-6078DFC2B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401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20BA9-48FA-5F41-AA13-77E96CEECC09}" type="datetimeFigureOut">
              <a:rPr lang="en-US" smtClean="0"/>
              <a:t>3/7/17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89328-2F7C-044B-ABE8-6078DFC2B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70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20BA9-48FA-5F41-AA13-77E96CEECC09}" type="datetimeFigureOut">
              <a:rPr lang="en-US" smtClean="0"/>
              <a:t>3/7/17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89328-2F7C-044B-ABE8-6078DFC2B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498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20BA9-48FA-5F41-AA13-77E96CEECC09}" type="datetimeFigureOut">
              <a:rPr lang="en-US" smtClean="0"/>
              <a:t>3/7/17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89328-2F7C-044B-ABE8-6078DFC2B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893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C20BA9-48FA-5F41-AA13-77E96CEECC09}" type="datetimeFigureOut">
              <a:rPr lang="en-US" smtClean="0"/>
              <a:t>3/7/17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F89328-2F7C-044B-ABE8-6078DFC2B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168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0998" y="778808"/>
            <a:ext cx="1479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International </a:t>
            </a:r>
            <a:r>
              <a:rPr lang="en-US" sz="1200" dirty="0" smtClean="0"/>
              <a:t>Politics</a:t>
            </a:r>
            <a:endParaRPr lang="en-US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1300164" y="2033531"/>
            <a:ext cx="14670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Comparative Politics</a:t>
            </a:r>
            <a:endParaRPr lang="en-US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360296" y="1193609"/>
            <a:ext cx="1402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Political Philosophy</a:t>
            </a:r>
            <a:endParaRPr lang="en-US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5130445" y="1761104"/>
            <a:ext cx="23903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International  Environmental Policy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518804" y="2437535"/>
            <a:ext cx="29671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Politics of International Humanitarian Action</a:t>
            </a:r>
            <a:endParaRPr lang="en-US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362357" y="3048599"/>
            <a:ext cx="13516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U.S. Foreign Policy</a:t>
            </a:r>
            <a:endParaRPr lang="en-US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4007826" y="563364"/>
            <a:ext cx="18133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Politics of Virtual Realities</a:t>
            </a:r>
            <a:endParaRPr lang="en-US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1554312" y="4282371"/>
            <a:ext cx="19289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Frontiers in Political Science</a:t>
            </a:r>
            <a:endParaRPr lang="en-US" sz="1200" dirty="0"/>
          </a:p>
        </p:txBody>
      </p:sp>
      <p:sp>
        <p:nvSpPr>
          <p:cNvPr id="12" name="TextBox 11"/>
          <p:cNvSpPr txBox="1"/>
          <p:nvPr/>
        </p:nvSpPr>
        <p:spPr>
          <a:xfrm>
            <a:off x="3354113" y="3376569"/>
            <a:ext cx="27751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Political Development of Western Europe</a:t>
            </a:r>
            <a:endParaRPr lang="en-US" sz="1200" dirty="0"/>
          </a:p>
        </p:txBody>
      </p:sp>
      <p:sp>
        <p:nvSpPr>
          <p:cNvPr id="13" name="TextBox 12"/>
          <p:cNvSpPr txBox="1"/>
          <p:nvPr/>
        </p:nvSpPr>
        <p:spPr>
          <a:xfrm>
            <a:off x="6739338" y="6057803"/>
            <a:ext cx="18133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American Political Regime</a:t>
            </a:r>
            <a:endParaRPr lang="en-US" sz="1200" dirty="0"/>
          </a:p>
        </p:txBody>
      </p:sp>
      <p:sp>
        <p:nvSpPr>
          <p:cNvPr id="14" name="TextBox 13"/>
          <p:cNvSpPr txBox="1"/>
          <p:nvPr/>
        </p:nvSpPr>
        <p:spPr>
          <a:xfrm>
            <a:off x="6923523" y="4143872"/>
            <a:ext cx="15953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U.S. National Elections</a:t>
            </a:r>
            <a:endParaRPr lang="en-US" sz="1200" dirty="0"/>
          </a:p>
        </p:txBody>
      </p:sp>
      <p:sp>
        <p:nvSpPr>
          <p:cNvPr id="15" name="TextBox 14"/>
          <p:cNvSpPr txBox="1"/>
          <p:nvPr/>
        </p:nvSpPr>
        <p:spPr>
          <a:xfrm>
            <a:off x="5141299" y="939829"/>
            <a:ext cx="21723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Politics and the Study of Politics</a:t>
            </a:r>
            <a:endParaRPr lang="en-US" sz="1200" dirty="0"/>
          </a:p>
        </p:txBody>
      </p:sp>
      <p:sp>
        <p:nvSpPr>
          <p:cNvPr id="16" name="TextBox 15"/>
          <p:cNvSpPr txBox="1"/>
          <p:nvPr/>
        </p:nvSpPr>
        <p:spPr>
          <a:xfrm>
            <a:off x="2395160" y="5684769"/>
            <a:ext cx="24160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Diversity Politics in Western Europe</a:t>
            </a:r>
            <a:endParaRPr lang="en-US" sz="1200" dirty="0"/>
          </a:p>
        </p:txBody>
      </p:sp>
      <p:sp>
        <p:nvSpPr>
          <p:cNvPr id="17" name="TextBox 16"/>
          <p:cNvSpPr txBox="1"/>
          <p:nvPr/>
        </p:nvSpPr>
        <p:spPr>
          <a:xfrm>
            <a:off x="4994462" y="2882890"/>
            <a:ext cx="23262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East and Central European Politics</a:t>
            </a:r>
            <a:endParaRPr lang="en-US" sz="1200" dirty="0"/>
          </a:p>
        </p:txBody>
      </p:sp>
      <p:sp>
        <p:nvSpPr>
          <p:cNvPr id="18" name="TextBox 17"/>
          <p:cNvSpPr txBox="1"/>
          <p:nvPr/>
        </p:nvSpPr>
        <p:spPr>
          <a:xfrm>
            <a:off x="360296" y="6088580"/>
            <a:ext cx="10567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Soviet Politics</a:t>
            </a:r>
            <a:endParaRPr lang="en-US" sz="1200" dirty="0"/>
          </a:p>
        </p:txBody>
      </p:sp>
      <p:sp>
        <p:nvSpPr>
          <p:cNvPr id="19" name="TextBox 18"/>
          <p:cNvSpPr txBox="1"/>
          <p:nvPr/>
        </p:nvSpPr>
        <p:spPr>
          <a:xfrm>
            <a:off x="610998" y="5027289"/>
            <a:ext cx="20954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Contemporary Political Theory</a:t>
            </a:r>
            <a:endParaRPr lang="en-US" sz="1200" dirty="0"/>
          </a:p>
        </p:txBody>
      </p:sp>
      <p:sp>
        <p:nvSpPr>
          <p:cNvPr id="20" name="TextBox 19"/>
          <p:cNvSpPr txBox="1"/>
          <p:nvPr/>
        </p:nvSpPr>
        <p:spPr>
          <a:xfrm>
            <a:off x="2320096" y="1332108"/>
            <a:ext cx="10310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U.S. Elections</a:t>
            </a:r>
            <a:endParaRPr lang="en-US" sz="1200" dirty="0"/>
          </a:p>
        </p:txBody>
      </p:sp>
      <p:sp>
        <p:nvSpPr>
          <p:cNvPr id="21" name="TextBox 20"/>
          <p:cNvSpPr txBox="1"/>
          <p:nvPr/>
        </p:nvSpPr>
        <p:spPr>
          <a:xfrm>
            <a:off x="309433" y="251188"/>
            <a:ext cx="1736373" cy="27699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200" dirty="0" smtClean="0"/>
              <a:t>History of Modern Africa</a:t>
            </a:r>
            <a:endParaRPr lang="en-US" sz="1200" dirty="0"/>
          </a:p>
        </p:txBody>
      </p:sp>
      <p:sp>
        <p:nvSpPr>
          <p:cNvPr id="22" name="TextBox 21"/>
          <p:cNvSpPr txBox="1"/>
          <p:nvPr/>
        </p:nvSpPr>
        <p:spPr>
          <a:xfrm>
            <a:off x="7153461" y="5134952"/>
            <a:ext cx="1107996" cy="27699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200" dirty="0" smtClean="0"/>
              <a:t>African Politics</a:t>
            </a:r>
            <a:endParaRPr lang="en-US" sz="1200" dirty="0"/>
          </a:p>
        </p:txBody>
      </p:sp>
      <p:sp>
        <p:nvSpPr>
          <p:cNvPr id="23" name="TextBox 22"/>
          <p:cNvSpPr txBox="1"/>
          <p:nvPr/>
        </p:nvSpPr>
        <p:spPr>
          <a:xfrm>
            <a:off x="1800786" y="6037594"/>
            <a:ext cx="12618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American Politics</a:t>
            </a:r>
            <a:endParaRPr lang="en-US" sz="1200" dirty="0"/>
          </a:p>
        </p:txBody>
      </p:sp>
      <p:sp>
        <p:nvSpPr>
          <p:cNvPr id="24" name="TextBox 23"/>
          <p:cNvSpPr txBox="1"/>
          <p:nvPr/>
        </p:nvSpPr>
        <p:spPr>
          <a:xfrm>
            <a:off x="4323895" y="5980742"/>
            <a:ext cx="1900505" cy="276999"/>
          </a:xfrm>
          <a:prstGeom prst="rect">
            <a:avLst/>
          </a:prstGeom>
          <a:pattFill prst="pct40">
            <a:fgClr>
              <a:srgbClr val="D9D9D9"/>
            </a:fgClr>
            <a:bgClr>
              <a:prstClr val="white"/>
            </a:bgClr>
          </a:pattFill>
        </p:spPr>
        <p:txBody>
          <a:bodyPr wrap="none" rtlCol="0">
            <a:spAutoFit/>
          </a:bodyPr>
          <a:lstStyle/>
          <a:p>
            <a:r>
              <a:rPr lang="en-US" sz="1200" dirty="0" smtClean="0"/>
              <a:t>Tunisia and the Arab Spring</a:t>
            </a:r>
            <a:endParaRPr lang="en-US" sz="1200" dirty="0"/>
          </a:p>
        </p:txBody>
      </p:sp>
      <p:sp>
        <p:nvSpPr>
          <p:cNvPr id="25" name="TextBox 24"/>
          <p:cNvSpPr txBox="1"/>
          <p:nvPr/>
        </p:nvSpPr>
        <p:spPr>
          <a:xfrm>
            <a:off x="4038999" y="1593632"/>
            <a:ext cx="1095172" cy="276999"/>
          </a:xfrm>
          <a:prstGeom prst="rect">
            <a:avLst/>
          </a:prstGeom>
          <a:solidFill>
            <a:srgbClr val="D9D9D9"/>
          </a:solidFill>
        </p:spPr>
        <p:txBody>
          <a:bodyPr wrap="none" rtlCol="0">
            <a:spAutoFit/>
          </a:bodyPr>
          <a:lstStyle/>
          <a:p>
            <a:r>
              <a:rPr lang="en-US" sz="1200" dirty="0" smtClean="0"/>
              <a:t>Reading Africa</a:t>
            </a:r>
            <a:endParaRPr lang="en-US" sz="1200" dirty="0"/>
          </a:p>
        </p:txBody>
      </p:sp>
      <p:sp>
        <p:nvSpPr>
          <p:cNvPr id="26" name="TextBox 25"/>
          <p:cNvSpPr txBox="1"/>
          <p:nvPr/>
        </p:nvSpPr>
        <p:spPr>
          <a:xfrm>
            <a:off x="5563847" y="2160420"/>
            <a:ext cx="1608133" cy="276999"/>
          </a:xfrm>
          <a:prstGeom prst="rect">
            <a:avLst/>
          </a:prstGeom>
          <a:solidFill>
            <a:srgbClr val="D9D9D9"/>
          </a:solidFill>
        </p:spPr>
        <p:txBody>
          <a:bodyPr wrap="none" rtlCol="0">
            <a:spAutoFit/>
          </a:bodyPr>
          <a:lstStyle/>
          <a:p>
            <a:r>
              <a:rPr lang="en-US" sz="1200" dirty="0" smtClean="0"/>
              <a:t>Anthropology of Africa</a:t>
            </a:r>
            <a:endParaRPr lang="en-US" sz="1200" dirty="0"/>
          </a:p>
        </p:txBody>
      </p:sp>
      <p:sp>
        <p:nvSpPr>
          <p:cNvPr id="27" name="TextBox 26"/>
          <p:cNvSpPr txBox="1"/>
          <p:nvPr/>
        </p:nvSpPr>
        <p:spPr>
          <a:xfrm>
            <a:off x="171475" y="2563131"/>
            <a:ext cx="1736373" cy="276999"/>
          </a:xfrm>
          <a:prstGeom prst="rect">
            <a:avLst/>
          </a:prstGeom>
          <a:solidFill>
            <a:srgbClr val="D9D9D9"/>
          </a:solidFill>
        </p:spPr>
        <p:txBody>
          <a:bodyPr wrap="none" rtlCol="0">
            <a:spAutoFit/>
          </a:bodyPr>
          <a:lstStyle/>
          <a:p>
            <a:r>
              <a:rPr lang="en-US" sz="1200" dirty="0" smtClean="0"/>
              <a:t>African Music and Dance</a:t>
            </a:r>
            <a:endParaRPr lang="en-US" sz="1200" dirty="0"/>
          </a:p>
        </p:txBody>
      </p:sp>
      <p:sp>
        <p:nvSpPr>
          <p:cNvPr id="28" name="TextBox 27"/>
          <p:cNvSpPr txBox="1"/>
          <p:nvPr/>
        </p:nvSpPr>
        <p:spPr>
          <a:xfrm>
            <a:off x="4670286" y="4349772"/>
            <a:ext cx="1713405" cy="276999"/>
          </a:xfrm>
          <a:prstGeom prst="rect">
            <a:avLst/>
          </a:prstGeom>
          <a:solidFill>
            <a:srgbClr val="D9D9D9"/>
          </a:solidFill>
        </p:spPr>
        <p:txBody>
          <a:bodyPr wrap="none" rtlCol="0">
            <a:spAutoFit/>
          </a:bodyPr>
          <a:lstStyle/>
          <a:p>
            <a:r>
              <a:rPr lang="en-US" sz="1200" dirty="0" smtClean="0"/>
              <a:t>Introduction to Kiswahili</a:t>
            </a:r>
            <a:endParaRPr lang="en-US" sz="1200" dirty="0"/>
          </a:p>
        </p:txBody>
      </p:sp>
      <p:sp>
        <p:nvSpPr>
          <p:cNvPr id="30" name="TextBox 29"/>
          <p:cNvSpPr txBox="1"/>
          <p:nvPr/>
        </p:nvSpPr>
        <p:spPr>
          <a:xfrm>
            <a:off x="5183103" y="5588217"/>
            <a:ext cx="21980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Future of Great Power Relations</a:t>
            </a:r>
            <a:endParaRPr lang="en-US" sz="1200" dirty="0"/>
          </a:p>
        </p:txBody>
      </p:sp>
      <p:sp>
        <p:nvSpPr>
          <p:cNvPr id="31" name="TextBox 30"/>
          <p:cNvSpPr txBox="1"/>
          <p:nvPr/>
        </p:nvSpPr>
        <p:spPr>
          <a:xfrm>
            <a:off x="84506" y="3578386"/>
            <a:ext cx="2877711" cy="276999"/>
          </a:xfrm>
          <a:prstGeom prst="rect">
            <a:avLst/>
          </a:prstGeom>
          <a:pattFill prst="pct40">
            <a:fgClr>
              <a:srgbClr val="D9D9D9"/>
            </a:fgClr>
            <a:bgClr>
              <a:prstClr val="white"/>
            </a:bgClr>
          </a:pattFill>
        </p:spPr>
        <p:txBody>
          <a:bodyPr wrap="none" rtlCol="0">
            <a:spAutoFit/>
          </a:bodyPr>
          <a:lstStyle/>
          <a:p>
            <a:r>
              <a:rPr lang="en-US" sz="1200" dirty="0" smtClean="0"/>
              <a:t>Politics of the Middle East and North Africa</a:t>
            </a:r>
            <a:endParaRPr lang="en-US" sz="1200" dirty="0"/>
          </a:p>
        </p:txBody>
      </p:sp>
      <p:sp>
        <p:nvSpPr>
          <p:cNvPr id="32" name="TextBox 31"/>
          <p:cNvSpPr txBox="1"/>
          <p:nvPr/>
        </p:nvSpPr>
        <p:spPr>
          <a:xfrm>
            <a:off x="6739338" y="112688"/>
            <a:ext cx="20550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Comparative Democratization</a:t>
            </a:r>
            <a:endParaRPr lang="en-US" sz="1200" dirty="0"/>
          </a:p>
        </p:txBody>
      </p:sp>
      <p:sp>
        <p:nvSpPr>
          <p:cNvPr id="33" name="TextBox 32"/>
          <p:cNvSpPr txBox="1"/>
          <p:nvPr/>
        </p:nvSpPr>
        <p:spPr>
          <a:xfrm>
            <a:off x="1600548" y="6424316"/>
            <a:ext cx="12105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Crisis Diplomacy</a:t>
            </a:r>
            <a:endParaRPr lang="en-US" sz="1200" dirty="0"/>
          </a:p>
        </p:txBody>
      </p:sp>
      <p:sp>
        <p:nvSpPr>
          <p:cNvPr id="34" name="TextBox 33"/>
          <p:cNvSpPr txBox="1"/>
          <p:nvPr/>
        </p:nvSpPr>
        <p:spPr>
          <a:xfrm>
            <a:off x="5365903" y="3791243"/>
            <a:ext cx="21723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Might and Right among Nations</a:t>
            </a:r>
            <a:endParaRPr lang="en-US" sz="1200" dirty="0"/>
          </a:p>
        </p:txBody>
      </p:sp>
      <p:sp>
        <p:nvSpPr>
          <p:cNvPr id="35" name="TextBox 34"/>
          <p:cNvSpPr txBox="1"/>
          <p:nvPr/>
        </p:nvSpPr>
        <p:spPr>
          <a:xfrm>
            <a:off x="2136044" y="448184"/>
            <a:ext cx="19087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American Political Tradition</a:t>
            </a:r>
            <a:endParaRPr lang="en-US" sz="1200" dirty="0"/>
          </a:p>
        </p:txBody>
      </p:sp>
      <p:sp>
        <p:nvSpPr>
          <p:cNvPr id="36" name="TextBox 35"/>
          <p:cNvSpPr txBox="1"/>
          <p:nvPr/>
        </p:nvSpPr>
        <p:spPr>
          <a:xfrm>
            <a:off x="3294090" y="2039909"/>
            <a:ext cx="13470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Constitutional Law</a:t>
            </a:r>
            <a:endParaRPr lang="en-US" sz="1200" dirty="0"/>
          </a:p>
        </p:txBody>
      </p:sp>
      <p:sp>
        <p:nvSpPr>
          <p:cNvPr id="37" name="TextBox 36"/>
          <p:cNvSpPr txBox="1"/>
          <p:nvPr/>
        </p:nvSpPr>
        <p:spPr>
          <a:xfrm>
            <a:off x="2474759" y="948201"/>
            <a:ext cx="2274982" cy="276999"/>
          </a:xfrm>
          <a:prstGeom prst="rect">
            <a:avLst/>
          </a:prstGeom>
          <a:solidFill>
            <a:srgbClr val="D9D9D9"/>
          </a:solidFill>
        </p:spPr>
        <p:txBody>
          <a:bodyPr wrap="none" rtlCol="0">
            <a:spAutoFit/>
          </a:bodyPr>
          <a:lstStyle/>
          <a:p>
            <a:r>
              <a:rPr lang="en-US" sz="1200" dirty="0" smtClean="0"/>
              <a:t>Geopolitics of Sub-Saharan Africa</a:t>
            </a:r>
            <a:endParaRPr lang="en-US" sz="1200" dirty="0"/>
          </a:p>
        </p:txBody>
      </p:sp>
      <p:sp>
        <p:nvSpPr>
          <p:cNvPr id="38" name="TextBox 37"/>
          <p:cNvSpPr txBox="1"/>
          <p:nvPr/>
        </p:nvSpPr>
        <p:spPr>
          <a:xfrm>
            <a:off x="542172" y="4657549"/>
            <a:ext cx="3416320" cy="276999"/>
          </a:xfrm>
          <a:prstGeom prst="rect">
            <a:avLst/>
          </a:prstGeom>
          <a:solidFill>
            <a:srgbClr val="D9D9D9"/>
          </a:solidFill>
        </p:spPr>
        <p:txBody>
          <a:bodyPr wrap="none" rtlCol="0">
            <a:spAutoFit/>
          </a:bodyPr>
          <a:lstStyle/>
          <a:p>
            <a:r>
              <a:rPr lang="en-US" sz="1200" dirty="0" smtClean="0"/>
              <a:t>Of Power and Pen: Francophone Literature in Africa</a:t>
            </a:r>
            <a:endParaRPr lang="en-US" sz="1200" dirty="0"/>
          </a:p>
        </p:txBody>
      </p:sp>
      <p:sp>
        <p:nvSpPr>
          <p:cNvPr id="39" name="TextBox 38"/>
          <p:cNvSpPr txBox="1"/>
          <p:nvPr/>
        </p:nvSpPr>
        <p:spPr>
          <a:xfrm>
            <a:off x="1912748" y="1655275"/>
            <a:ext cx="18912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Latin American Revolutions</a:t>
            </a:r>
            <a:endParaRPr lang="en-US" sz="1200" dirty="0"/>
          </a:p>
        </p:txBody>
      </p:sp>
      <p:sp>
        <p:nvSpPr>
          <p:cNvPr id="40" name="TextBox 39"/>
          <p:cNvSpPr txBox="1"/>
          <p:nvPr/>
        </p:nvSpPr>
        <p:spPr>
          <a:xfrm>
            <a:off x="2041533" y="3076904"/>
            <a:ext cx="10414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Political Islam</a:t>
            </a:r>
            <a:endParaRPr lang="en-US" sz="1200" dirty="0"/>
          </a:p>
        </p:txBody>
      </p:sp>
      <p:sp>
        <p:nvSpPr>
          <p:cNvPr id="41" name="TextBox 40"/>
          <p:cNvSpPr txBox="1"/>
          <p:nvPr/>
        </p:nvSpPr>
        <p:spPr>
          <a:xfrm>
            <a:off x="3391621" y="6502295"/>
            <a:ext cx="24857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History of Social Politics* (Argentina)</a:t>
            </a:r>
            <a:endParaRPr lang="en-US" sz="1200" dirty="0"/>
          </a:p>
        </p:txBody>
      </p:sp>
      <p:sp>
        <p:nvSpPr>
          <p:cNvPr id="42" name="TextBox 41"/>
          <p:cNvSpPr txBox="1"/>
          <p:nvPr/>
        </p:nvSpPr>
        <p:spPr>
          <a:xfrm>
            <a:off x="6258602" y="2563130"/>
            <a:ext cx="22175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Presidential Politics* (Argentina)</a:t>
            </a:r>
            <a:endParaRPr lang="en-US" sz="1200" dirty="0"/>
          </a:p>
        </p:txBody>
      </p:sp>
      <p:sp>
        <p:nvSpPr>
          <p:cNvPr id="43" name="TextBox 42"/>
          <p:cNvSpPr txBox="1"/>
          <p:nvPr/>
        </p:nvSpPr>
        <p:spPr>
          <a:xfrm>
            <a:off x="6186216" y="1404071"/>
            <a:ext cx="2674241" cy="276999"/>
          </a:xfrm>
          <a:prstGeom prst="rect">
            <a:avLst/>
          </a:prstGeom>
          <a:solidFill>
            <a:srgbClr val="D9D9D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History of South Africa* (France)</a:t>
            </a:r>
            <a:endParaRPr lang="en-US" sz="1200" dirty="0"/>
          </a:p>
        </p:txBody>
      </p:sp>
      <p:sp>
        <p:nvSpPr>
          <p:cNvPr id="44" name="TextBox 43"/>
          <p:cNvSpPr txBox="1"/>
          <p:nvPr/>
        </p:nvSpPr>
        <p:spPr>
          <a:xfrm>
            <a:off x="6637351" y="6424316"/>
            <a:ext cx="2103910" cy="276999"/>
          </a:xfrm>
          <a:prstGeom prst="rect">
            <a:avLst/>
          </a:prstGeom>
          <a:solidFill>
            <a:srgbClr val="D9D9D9"/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History of Egypt* (France)</a:t>
            </a:r>
            <a:endParaRPr lang="en-US" sz="1200" dirty="0"/>
          </a:p>
        </p:txBody>
      </p:sp>
      <p:sp>
        <p:nvSpPr>
          <p:cNvPr id="45" name="TextBox 44"/>
          <p:cNvSpPr txBox="1"/>
          <p:nvPr/>
        </p:nvSpPr>
        <p:spPr>
          <a:xfrm>
            <a:off x="6339163" y="563364"/>
            <a:ext cx="20966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Contemporary Chinese Politics</a:t>
            </a:r>
            <a:endParaRPr lang="en-US" sz="1200" dirty="0"/>
          </a:p>
        </p:txBody>
      </p:sp>
      <p:sp>
        <p:nvSpPr>
          <p:cNvPr id="46" name="TextBox 45"/>
          <p:cNvSpPr txBox="1"/>
          <p:nvPr/>
        </p:nvSpPr>
        <p:spPr>
          <a:xfrm>
            <a:off x="3391621" y="3918365"/>
            <a:ext cx="1443048" cy="276999"/>
          </a:xfrm>
          <a:prstGeom prst="rect">
            <a:avLst/>
          </a:prstGeom>
          <a:solidFill>
            <a:srgbClr val="D9D9D9"/>
          </a:solidFill>
        </p:spPr>
        <p:txBody>
          <a:bodyPr wrap="none" rtlCol="0">
            <a:spAutoFit/>
          </a:bodyPr>
          <a:lstStyle/>
          <a:p>
            <a:r>
              <a:rPr lang="en-US" sz="1200" dirty="0" smtClean="0"/>
              <a:t>Christianity in Africa</a:t>
            </a:r>
            <a:endParaRPr lang="en-US" sz="1200" dirty="0"/>
          </a:p>
        </p:txBody>
      </p:sp>
      <p:sp>
        <p:nvSpPr>
          <p:cNvPr id="47" name="TextBox 46"/>
          <p:cNvSpPr txBox="1"/>
          <p:nvPr/>
        </p:nvSpPr>
        <p:spPr>
          <a:xfrm>
            <a:off x="90877" y="1732132"/>
            <a:ext cx="14821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Political Psychology*</a:t>
            </a:r>
            <a:endParaRPr lang="en-US" sz="1200" dirty="0"/>
          </a:p>
        </p:txBody>
      </p:sp>
      <p:sp>
        <p:nvSpPr>
          <p:cNvPr id="48" name="TextBox 47"/>
          <p:cNvSpPr txBox="1"/>
          <p:nvPr/>
        </p:nvSpPr>
        <p:spPr>
          <a:xfrm>
            <a:off x="6842752" y="3342818"/>
            <a:ext cx="17798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Political Communication*</a:t>
            </a:r>
            <a:endParaRPr lang="en-US" sz="1200" dirty="0"/>
          </a:p>
        </p:txBody>
      </p:sp>
      <p:sp>
        <p:nvSpPr>
          <p:cNvPr id="49" name="TextBox 48"/>
          <p:cNvSpPr txBox="1"/>
          <p:nvPr/>
        </p:nvSpPr>
        <p:spPr>
          <a:xfrm>
            <a:off x="620465" y="5803893"/>
            <a:ext cx="14663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The European Union</a:t>
            </a:r>
            <a:endParaRPr lang="en-US" sz="1200" dirty="0"/>
          </a:p>
        </p:txBody>
      </p:sp>
      <p:sp>
        <p:nvSpPr>
          <p:cNvPr id="50" name="TextBox 49"/>
          <p:cNvSpPr txBox="1"/>
          <p:nvPr/>
        </p:nvSpPr>
        <p:spPr>
          <a:xfrm>
            <a:off x="551427" y="3946290"/>
            <a:ext cx="21467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International Political Economy</a:t>
            </a:r>
            <a:endParaRPr lang="en-US" sz="1200" dirty="0"/>
          </a:p>
        </p:txBody>
      </p:sp>
      <p:sp>
        <p:nvSpPr>
          <p:cNvPr id="51" name="TextBox 50"/>
          <p:cNvSpPr txBox="1"/>
          <p:nvPr/>
        </p:nvSpPr>
        <p:spPr>
          <a:xfrm>
            <a:off x="3010366" y="5165789"/>
            <a:ext cx="30198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Conservation and Environmental Policy (USA)</a:t>
            </a:r>
            <a:endParaRPr lang="en-US" sz="1200" dirty="0"/>
          </a:p>
        </p:txBody>
      </p:sp>
      <p:sp>
        <p:nvSpPr>
          <p:cNvPr id="52" name="TextBox 51"/>
          <p:cNvSpPr txBox="1"/>
          <p:nvPr/>
        </p:nvSpPr>
        <p:spPr>
          <a:xfrm>
            <a:off x="4838102" y="4735797"/>
            <a:ext cx="21344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Gender Equality Policy* (Spain)</a:t>
            </a:r>
            <a:endParaRPr lang="en-US" sz="1200" dirty="0"/>
          </a:p>
        </p:txBody>
      </p:sp>
      <p:sp>
        <p:nvSpPr>
          <p:cNvPr id="53" name="TextBox 52"/>
          <p:cNvSpPr txBox="1"/>
          <p:nvPr/>
        </p:nvSpPr>
        <p:spPr>
          <a:xfrm>
            <a:off x="3620996" y="2861461"/>
            <a:ext cx="1250663" cy="338554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 cmpd="sng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 smtClean="0"/>
              <a:t>PSCI0321</a:t>
            </a:r>
            <a:r>
              <a:rPr lang="en-US" sz="1600" dirty="0" smtClean="0">
                <a:solidFill>
                  <a:srgbClr val="FF0000"/>
                </a:solidFill>
              </a:rPr>
              <a:t>s</a:t>
            </a:r>
            <a:r>
              <a:rPr lang="en-US" sz="1600" dirty="0" smtClean="0"/>
              <a:t>17</a:t>
            </a:r>
            <a:endParaRPr lang="en-US" sz="1600" dirty="0"/>
          </a:p>
        </p:txBody>
      </p:sp>
      <p:sp>
        <p:nvSpPr>
          <p:cNvPr id="54" name="TextBox 53"/>
          <p:cNvSpPr txBox="1"/>
          <p:nvPr/>
        </p:nvSpPr>
        <p:spPr>
          <a:xfrm>
            <a:off x="6703920" y="4488271"/>
            <a:ext cx="19278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Political Sociology* (France)</a:t>
            </a:r>
            <a:endParaRPr lang="en-US" sz="1200" dirty="0"/>
          </a:p>
        </p:txBody>
      </p:sp>
      <p:sp>
        <p:nvSpPr>
          <p:cNvPr id="55" name="TextBox 54"/>
          <p:cNvSpPr txBox="1"/>
          <p:nvPr/>
        </p:nvSpPr>
        <p:spPr>
          <a:xfrm>
            <a:off x="4312398" y="273644"/>
            <a:ext cx="26697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Geopolitics of the Arab World* (France)</a:t>
            </a:r>
            <a:endParaRPr lang="en-US" sz="1200" dirty="0"/>
          </a:p>
        </p:txBody>
      </p:sp>
      <p:sp>
        <p:nvSpPr>
          <p:cNvPr id="56" name="TextBox 55"/>
          <p:cNvSpPr txBox="1"/>
          <p:nvPr/>
        </p:nvSpPr>
        <p:spPr>
          <a:xfrm>
            <a:off x="2391101" y="105559"/>
            <a:ext cx="19783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French Institutions* (France)</a:t>
            </a:r>
            <a:endParaRPr lang="en-US" sz="1200" dirty="0"/>
          </a:p>
        </p:txBody>
      </p:sp>
      <p:sp>
        <p:nvSpPr>
          <p:cNvPr id="57" name="TextBox 56"/>
          <p:cNvSpPr txBox="1"/>
          <p:nvPr/>
        </p:nvSpPr>
        <p:spPr>
          <a:xfrm>
            <a:off x="306059" y="5407343"/>
            <a:ext cx="21534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European Institutions* (France)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7981460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221</Words>
  <Application>Microsoft Macintosh PowerPoint</Application>
  <PresentationFormat>On-screen Show (4:3)</PresentationFormat>
  <Paragraphs>53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Middlebury College</Company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Nadia Rabesahala Horning</dc:creator>
  <cp:lastModifiedBy>Horning, Nadia R.</cp:lastModifiedBy>
  <cp:revision>9</cp:revision>
  <dcterms:created xsi:type="dcterms:W3CDTF">2017-02-16T12:30:16Z</dcterms:created>
  <dcterms:modified xsi:type="dcterms:W3CDTF">2017-03-07T11:33:48Z</dcterms:modified>
</cp:coreProperties>
</file>