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2" r:id="rId1"/>
  </p:sldMasterIdLst>
  <p:sldIdLst>
    <p:sldId id="259" r:id="rId2"/>
    <p:sldId id="258" r:id="rId3"/>
    <p:sldId id="263" r:id="rId4"/>
    <p:sldId id="262" r:id="rId5"/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/>
    <p:restoredTop sz="94712"/>
  </p:normalViewPr>
  <p:slideViewPr>
    <p:cSldViewPr snapToGrid="0" snapToObjects="1">
      <p:cViewPr>
        <p:scale>
          <a:sx n="90" d="100"/>
          <a:sy n="90" d="100"/>
        </p:scale>
        <p:origin x="1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4FDC-DD78-BB46-BC51-CA2CC34BBF0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3C70-A148-334E-A801-6923802C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llengepost-s3-challengepost.netdna-ssl.com/photos/production/solution_photos/000/056/319/datas/xlarge.png" TargetMode="External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hyperlink" Target="https://freedomhouse.org/report/freedom-world/freedom-world-2017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5866" y="3485322"/>
            <a:ext cx="10888133" cy="600373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Rule of law, rule of men, rule of men under law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02860" y="1291772"/>
            <a:ext cx="7109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Political </a:t>
            </a:r>
            <a:r>
              <a:rPr lang="en-US" sz="7200" b="1" dirty="0" smtClean="0"/>
              <a:t>Regimes*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795866" y="4476481"/>
            <a:ext cx="9600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Power: Norms, Understandings, Practices</a:t>
            </a:r>
            <a:endParaRPr lang="en-US" sz="4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9127" y="5636708"/>
            <a:ext cx="10150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* Where power resides; How power is exercised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05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9135" y="1722911"/>
            <a:ext cx="904800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altLang="x-none" b="1" dirty="0" smtClean="0">
                <a:latin typeface="Arial" charset="0"/>
                <a:ea typeface="Arial" charset="0"/>
                <a:cs typeface="Arial" charset="0"/>
              </a:rPr>
              <a:t>democracy</a:t>
            </a:r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altLang="x-none" dirty="0">
                <a:latin typeface="Arial" charset="0"/>
                <a:ea typeface="Arial" charset="0"/>
                <a:cs typeface="Arial" charset="0"/>
              </a:rPr>
              <a:t>a political system in which the power to govern resides with the people (</a:t>
            </a:r>
            <a:r>
              <a:rPr lang="en-US" altLang="x-none" b="1" i="1" dirty="0">
                <a:latin typeface="Arial" charset="0"/>
                <a:ea typeface="Arial" charset="0"/>
                <a:cs typeface="Arial" charset="0"/>
              </a:rPr>
              <a:t>demos</a:t>
            </a:r>
            <a:r>
              <a:rPr lang="en-US" altLang="x-none" dirty="0">
                <a:latin typeface="Arial" charset="0"/>
                <a:ea typeface="Arial" charset="0"/>
                <a:cs typeface="Arial" charset="0"/>
              </a:rPr>
              <a:t> = “the common people” + </a:t>
            </a:r>
            <a:r>
              <a:rPr lang="en-US" altLang="x-none" b="1" i="1" dirty="0" err="1">
                <a:latin typeface="Arial" charset="0"/>
                <a:ea typeface="Arial" charset="0"/>
                <a:cs typeface="Arial" charset="0"/>
              </a:rPr>
              <a:t>kratia</a:t>
            </a:r>
            <a:r>
              <a:rPr lang="en-US" altLang="x-none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dirty="0">
                <a:latin typeface="Arial" charset="0"/>
                <a:ea typeface="Arial" charset="0"/>
                <a:cs typeface="Arial" charset="0"/>
              </a:rPr>
              <a:t>= “power”):</a:t>
            </a:r>
          </a:p>
          <a:p>
            <a:endParaRPr lang="en-US" altLang="x-none" sz="1800" dirty="0"/>
          </a:p>
          <a:p>
            <a:r>
              <a:rPr lang="en-US" altLang="x-none" b="1" dirty="0"/>
              <a:t>	In direct democracy</a:t>
            </a:r>
            <a:r>
              <a:rPr lang="en-US" altLang="x-none" dirty="0"/>
              <a:t> the public participates directly in governance and </a:t>
            </a:r>
            <a:r>
              <a:rPr lang="en-US" altLang="x-none" dirty="0" smtClean="0"/>
              <a:t>	decision-making for </a:t>
            </a:r>
            <a:r>
              <a:rPr lang="en-US" altLang="x-none" dirty="0"/>
              <a:t>the community (Athenian democracy).</a:t>
            </a:r>
          </a:p>
          <a:p>
            <a:endParaRPr lang="en-US" altLang="x-none" dirty="0"/>
          </a:p>
          <a:p>
            <a:r>
              <a:rPr lang="en-US" altLang="x-none" b="1" dirty="0"/>
              <a:t>	In indirect democracy</a:t>
            </a:r>
            <a:r>
              <a:rPr lang="en-US" altLang="x-none" dirty="0"/>
              <a:t> the public participates indirectly through its elected 	representatives (modern democracies).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9135" y="4305126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800" dirty="0"/>
              <a:t>In </a:t>
            </a:r>
            <a:r>
              <a:rPr lang="en-US" altLang="x-none" sz="1800" b="1" dirty="0"/>
              <a:t>liberal democracy</a:t>
            </a:r>
            <a:r>
              <a:rPr lang="en-US" altLang="x-none" sz="1800" dirty="0"/>
              <a:t>, the power to govern resides with the people according to the principles of participation, competition, and liberty.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39735" y="5003178"/>
            <a:ext cx="7239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Republicanism</a:t>
            </a:r>
            <a:r>
              <a:rPr lang="en-US" altLang="x-none" dirty="0"/>
              <a:t> emphasizes </a:t>
            </a:r>
            <a:r>
              <a:rPr lang="en-US" altLang="x-none" b="1" dirty="0"/>
              <a:t>(1)</a:t>
            </a:r>
            <a:r>
              <a:rPr lang="en-US" altLang="x-none" dirty="0"/>
              <a:t> separation of powers within the state [Montesquieu, 1758] and </a:t>
            </a:r>
            <a:r>
              <a:rPr lang="en-US" altLang="x-none" b="1" dirty="0"/>
              <a:t>(2)</a:t>
            </a:r>
            <a:r>
              <a:rPr lang="en-US" altLang="x-none" dirty="0"/>
              <a:t> public participation through elected officials.</a:t>
            </a:r>
            <a:endParaRPr lang="en-US" altLang="x-none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0435" y="5803086"/>
            <a:ext cx="10002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1800" dirty="0"/>
              <a:t>In </a:t>
            </a:r>
            <a:r>
              <a:rPr lang="en-US" altLang="x-none" sz="1800" b="1" dirty="0"/>
              <a:t>social democracy</a:t>
            </a:r>
            <a:r>
              <a:rPr lang="en-US" altLang="x-none" sz="1800" dirty="0"/>
              <a:t>, individual </a:t>
            </a:r>
            <a:r>
              <a:rPr lang="en-US" altLang="x-none" dirty="0" smtClean="0"/>
              <a:t>freedoms</a:t>
            </a:r>
            <a:r>
              <a:rPr lang="en-US" altLang="x-none" sz="1800" dirty="0" smtClean="0"/>
              <a:t> </a:t>
            </a:r>
            <a:r>
              <a:rPr lang="en-US" altLang="x-none" sz="1800" dirty="0"/>
              <a:t>can be </a:t>
            </a:r>
            <a:r>
              <a:rPr lang="en-US" altLang="x-none" dirty="0" smtClean="0"/>
              <a:t>compromised</a:t>
            </a:r>
            <a:r>
              <a:rPr lang="en-US" altLang="x-none" sz="1800" dirty="0" smtClean="0"/>
              <a:t> </a:t>
            </a:r>
            <a:r>
              <a:rPr lang="en-US" altLang="x-none" sz="1800" dirty="0"/>
              <a:t>in favor of collective </a:t>
            </a:r>
            <a:r>
              <a:rPr lang="en-US" altLang="x-none" sz="1800" dirty="0" smtClean="0"/>
              <a:t>welfare </a:t>
            </a:r>
            <a:r>
              <a:rPr lang="en-US" altLang="x-none" sz="1800" dirty="0"/>
              <a:t>and </a:t>
            </a:r>
            <a:endParaRPr lang="en-US" altLang="x-none" sz="1800" dirty="0" smtClean="0"/>
          </a:p>
          <a:p>
            <a:r>
              <a:rPr lang="en-US" altLang="x-none" sz="1800" dirty="0" smtClean="0"/>
              <a:t>greater </a:t>
            </a:r>
            <a:r>
              <a:rPr lang="en-US" altLang="x-none" sz="1800" dirty="0"/>
              <a:t>equality.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20435" y="495606"/>
            <a:ext cx="103892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 dirty="0"/>
              <a:t>Authoritarianism</a:t>
            </a:r>
            <a:r>
              <a:rPr lang="en-US" altLang="x-none" dirty="0"/>
              <a:t> is a </a:t>
            </a:r>
            <a:r>
              <a:rPr lang="en-US" altLang="x-none" dirty="0" smtClean="0"/>
              <a:t>form of rule in </a:t>
            </a:r>
            <a:r>
              <a:rPr lang="en-US" altLang="x-none" dirty="0"/>
              <a:t>which a small group of individuals exercises power over the state </a:t>
            </a:r>
            <a:r>
              <a:rPr lang="en-US" altLang="x-none" i="1" dirty="0"/>
              <a:t>without being constitutionally</a:t>
            </a:r>
            <a:r>
              <a:rPr lang="en-US" altLang="x-none" dirty="0"/>
              <a:t> responsible to the public.</a:t>
            </a:r>
          </a:p>
        </p:txBody>
      </p:sp>
    </p:spTree>
    <p:extLst>
      <p:ext uri="{BB962C8B-B14F-4D97-AF65-F5344CB8AC3E}">
        <p14:creationId xmlns:p14="http://schemas.microsoft.com/office/powerpoint/2010/main" val="16720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26" y="219351"/>
            <a:ext cx="10515600" cy="1325563"/>
          </a:xfrm>
        </p:spPr>
        <p:txBody>
          <a:bodyPr/>
          <a:lstStyle/>
          <a:p>
            <a:r>
              <a:rPr lang="en-US" dirty="0" smtClean="0"/>
              <a:t>Political Freedoms in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4" y="4028658"/>
            <a:ext cx="2786848" cy="192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446" y="6011016"/>
            <a:ext cx="69701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hlinkClick r:id="rId3"/>
              </a:rPr>
              <a:t>https://challengepost-s3-challengepost.netdna-ssl.com/photos/production/solution_photos/000/056/319/datas/xlarge.png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26" y="1902720"/>
            <a:ext cx="2678553" cy="1893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827" y="3755659"/>
            <a:ext cx="2922730" cy="2194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316" y="1368751"/>
            <a:ext cx="2825220" cy="3074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2000" y="667736"/>
            <a:ext cx="3840270" cy="27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8" y="3494885"/>
            <a:ext cx="1693187" cy="918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0" y="1472426"/>
            <a:ext cx="1704254" cy="869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8" y="2470454"/>
            <a:ext cx="1693187" cy="869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7" y="5620959"/>
            <a:ext cx="1693188" cy="919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8" y="427378"/>
            <a:ext cx="1711126" cy="889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8" y="4568231"/>
            <a:ext cx="1693332" cy="897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11" y="741966"/>
            <a:ext cx="8331885" cy="4712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6333" y="5663106"/>
            <a:ext cx="689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/>
              </a:rPr>
              <a:t>https://freedomhouse.org/report/freedom-world/freedom-world-2017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7163" y="186667"/>
            <a:ext cx="781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Americas, Asia-Pacific, Eurasia, MENA (Middle East North Africa, Sub-Saharan Africa, Europe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166255" y="374630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Europe</a:t>
            </a:r>
            <a:endParaRPr lang="en-US" sz="1000"/>
          </a:p>
        </p:txBody>
      </p:sp>
      <p:sp>
        <p:nvSpPr>
          <p:cNvPr id="13" name="TextBox 12"/>
          <p:cNvSpPr txBox="1"/>
          <p:nvPr/>
        </p:nvSpPr>
        <p:spPr>
          <a:xfrm>
            <a:off x="2166255" y="1410859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Americas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13356" y="2426494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Asia-Pacific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0054" y="3414297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Sub-Saharan Africa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12208" y="4511355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MENA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9411" y="5571349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Eurasia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1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06287" y="1143000"/>
            <a:ext cx="90014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dirty="0"/>
              <a:t>Guillermo O’Donnell and Philippe </a:t>
            </a:r>
            <a:r>
              <a:rPr lang="en-US" altLang="x-none" dirty="0" err="1"/>
              <a:t>Schmitter</a:t>
            </a:r>
            <a:r>
              <a:rPr lang="en-US" altLang="x-none" dirty="0"/>
              <a:t> (1986) </a:t>
            </a:r>
            <a:r>
              <a:rPr lang="en-US" altLang="x-none" i="1" dirty="0"/>
              <a:t>Transitions from </a:t>
            </a:r>
            <a:r>
              <a:rPr lang="en-US" altLang="x-none" i="1" dirty="0" smtClean="0"/>
              <a:t>Authoritarian Rule</a:t>
            </a:r>
            <a:r>
              <a:rPr lang="en-US" altLang="x-none" dirty="0"/>
              <a:t>.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“</a:t>
            </a:r>
            <a:r>
              <a:rPr lang="en-US" altLang="x-none" dirty="0">
                <a:solidFill>
                  <a:schemeClr val="accent2"/>
                </a:solidFill>
              </a:rPr>
              <a:t>Democratization</a:t>
            </a:r>
            <a:r>
              <a:rPr lang="en-US" altLang="x-none" dirty="0"/>
              <a:t> (…) refers to the processes whereby the </a:t>
            </a:r>
            <a:r>
              <a:rPr lang="en-US" altLang="x-none" dirty="0">
                <a:solidFill>
                  <a:schemeClr val="accent2"/>
                </a:solidFill>
              </a:rPr>
              <a:t>rules and procedures</a:t>
            </a:r>
          </a:p>
          <a:p>
            <a:pPr eaLnBrk="1" hangingPunct="1"/>
            <a:r>
              <a:rPr lang="en-US" altLang="x-none" dirty="0"/>
              <a:t>of citizenship are either applied to political institutions previously governed by</a:t>
            </a:r>
          </a:p>
          <a:p>
            <a:pPr eaLnBrk="1" hangingPunct="1"/>
            <a:r>
              <a:rPr lang="en-US" altLang="x-none" dirty="0"/>
              <a:t>other principles (…), or expanded to include </a:t>
            </a:r>
            <a:r>
              <a:rPr lang="en-US" altLang="x-none" dirty="0">
                <a:solidFill>
                  <a:schemeClr val="accent2"/>
                </a:solidFill>
              </a:rPr>
              <a:t>persons </a:t>
            </a:r>
            <a:r>
              <a:rPr lang="en-US" altLang="x-none" dirty="0"/>
              <a:t>not previously enjoying such</a:t>
            </a:r>
          </a:p>
          <a:p>
            <a:pPr eaLnBrk="1" hangingPunct="1"/>
            <a:r>
              <a:rPr lang="en-US" altLang="x-none" dirty="0"/>
              <a:t>rights and obligations (…), or extended to cover </a:t>
            </a:r>
            <a:r>
              <a:rPr lang="en-US" altLang="x-none" dirty="0">
                <a:solidFill>
                  <a:schemeClr val="accent2"/>
                </a:solidFill>
              </a:rPr>
              <a:t>issues and institutions</a:t>
            </a:r>
            <a:r>
              <a:rPr lang="en-US" altLang="x-none" dirty="0"/>
              <a:t> not</a:t>
            </a:r>
          </a:p>
          <a:p>
            <a:pPr eaLnBrk="1" hangingPunct="1"/>
            <a:r>
              <a:rPr lang="en-US" altLang="x-none" dirty="0"/>
              <a:t>previously subject to citizen participation (…).” (p. 8)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18764" y="437991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Liberalization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06039" y="4343400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25439" y="4343400"/>
            <a:ext cx="1905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613114" y="4383088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30239" y="44196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Transition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749639" y="4419600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Consolidation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787239" y="4572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682839" y="4572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>
            <a:off x="4030783" y="4822169"/>
            <a:ext cx="233638" cy="803275"/>
          </a:xfrm>
          <a:prstGeom prst="uturn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U-Turn Arrow 13"/>
          <p:cNvSpPr/>
          <p:nvPr/>
        </p:nvSpPr>
        <p:spPr>
          <a:xfrm rot="5400000">
            <a:off x="6967658" y="4822169"/>
            <a:ext cx="233638" cy="803275"/>
          </a:xfrm>
          <a:prstGeom prst="uturn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 rot="5400000">
            <a:off x="10190963" y="4808917"/>
            <a:ext cx="233638" cy="803275"/>
          </a:xfrm>
          <a:prstGeom prst="uturn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3429000"/>
            <a:ext cx="16764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x-none" dirty="0"/>
              <a:t>Political Power</a:t>
            </a:r>
          </a:p>
          <a:p>
            <a:pPr algn="ctr"/>
            <a:r>
              <a:rPr lang="en-US" altLang="x-none" sz="1200" dirty="0"/>
              <a:t>(resides with the People)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438400" y="20574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x-none"/>
              <a:t>Participation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633134" y="3581400"/>
            <a:ext cx="12192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x-none"/>
              <a:t>Competition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590800" y="5029200"/>
            <a:ext cx="12192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x-none"/>
              <a:t>Liberty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133600" y="25908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1336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1336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62400" y="914400"/>
            <a:ext cx="106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x-none"/>
              <a:t>Voting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962400" y="1524000"/>
            <a:ext cx="106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962400" y="3048000"/>
            <a:ext cx="106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957450" y="3505200"/>
            <a:ext cx="114795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886200" y="5181600"/>
            <a:ext cx="106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x-none"/>
              <a:t>Assembly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886200" y="5867400"/>
            <a:ext cx="106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038600" y="1524000"/>
            <a:ext cx="903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Lobbying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050475" y="3076700"/>
            <a:ext cx="73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Parties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957450" y="3522025"/>
            <a:ext cx="116205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accent1"/>
            </a:solidFill>
          </a:ln>
          <a:effectLst/>
        </p:spPr>
        <p:txBody>
          <a:bodyPr>
            <a:spAutoFit/>
          </a:bodyPr>
          <a:lstStyle/>
          <a:p>
            <a:r>
              <a:rPr lang="en-US" altLang="x-none" sz="1600" dirty="0"/>
              <a:t>Separation</a:t>
            </a:r>
            <a:r>
              <a:rPr lang="en-US" altLang="x-none" dirty="0"/>
              <a:t> of Powers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038600" y="5867400"/>
            <a:ext cx="785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Speech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5029200" y="5334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V="1">
            <a:off x="4976812" y="5714998"/>
            <a:ext cx="814387" cy="4542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750625" y="5562600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Civil Society</a:t>
            </a: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5105400" y="2895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5105400" y="4114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5105400" y="380999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5715000" y="2667000"/>
            <a:ext cx="1143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x-none" dirty="0"/>
              <a:t>Executive</a:t>
            </a:r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5638800" y="3581399"/>
            <a:ext cx="1219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5715000" y="3657599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Legislative</a:t>
            </a:r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auto">
          <a:xfrm>
            <a:off x="5715000" y="4267200"/>
            <a:ext cx="1143000" cy="381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x-none"/>
              <a:t>Judiciary</a:t>
            </a: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7267095" y="4419600"/>
            <a:ext cx="1343506" cy="42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7250161" y="4457083"/>
            <a:ext cx="14771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1600"/>
              <a:t>Judicial Review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7315200" y="3363913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7267094" y="3886200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7362031" y="3338474"/>
            <a:ext cx="973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Bicameral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7234506" y="3864882"/>
            <a:ext cx="1305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 smtClean="0"/>
              <a:t> Unicameral</a:t>
            </a:r>
            <a:endParaRPr lang="en-US" altLang="x-none" dirty="0"/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x-none" sz="1400"/>
              <a:t>Running for</a:t>
            </a:r>
          </a:p>
          <a:p>
            <a:pPr algn="ctr"/>
            <a:r>
              <a:rPr lang="en-US" altLang="x-none" sz="1400" dirty="0"/>
              <a:t>Office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flipH="1">
            <a:off x="7505700" y="489206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7886700" y="489206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7005950" y="5120660"/>
            <a:ext cx="903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Concrete</a:t>
            </a: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8039100" y="5120660"/>
            <a:ext cx="10119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/>
              <a:t>Abstract</a:t>
            </a: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5638800" y="1295400"/>
            <a:ext cx="1295400" cy="3139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1400" dirty="0" smtClean="0"/>
              <a:t> Parliamentary</a:t>
            </a:r>
            <a:endParaRPr lang="en-US" altLang="x-none" sz="1400" dirty="0"/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7696200" y="2209800"/>
            <a:ext cx="116435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x-none" sz="1600" dirty="0"/>
              <a:t>Presidential</a:t>
            </a:r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7138371" y="1603513"/>
            <a:ext cx="63844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x-none" sz="1400" dirty="0"/>
              <a:t>Mixed</a:t>
            </a:r>
          </a:p>
        </p:txBody>
      </p: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7138371" y="1584961"/>
            <a:ext cx="638445" cy="327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7691706" y="2209800"/>
            <a:ext cx="116885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auto">
          <a:xfrm>
            <a:off x="5638800" y="1295400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60"/>
          <p:cNvSpPr>
            <a:spLocks noChangeShapeType="1"/>
          </p:cNvSpPr>
          <p:nvPr/>
        </p:nvSpPr>
        <p:spPr bwMode="auto">
          <a:xfrm flipV="1">
            <a:off x="6172200" y="1622423"/>
            <a:ext cx="0" cy="1044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flipV="1">
            <a:off x="6172200" y="1914132"/>
            <a:ext cx="914400" cy="7639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62"/>
          <p:cNvSpPr>
            <a:spLocks noChangeShapeType="1"/>
          </p:cNvSpPr>
          <p:nvPr/>
        </p:nvSpPr>
        <p:spPr bwMode="auto">
          <a:xfrm flipV="1">
            <a:off x="6172199" y="2339975"/>
            <a:ext cx="144780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 flipV="1">
            <a:off x="6874933" y="3564907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65"/>
          <p:cNvSpPr>
            <a:spLocks noChangeShapeType="1"/>
          </p:cNvSpPr>
          <p:nvPr/>
        </p:nvSpPr>
        <p:spPr bwMode="auto">
          <a:xfrm>
            <a:off x="6858000" y="3945907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2607364" y="228600"/>
            <a:ext cx="754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b="1" dirty="0"/>
              <a:t>Tenets</a:t>
            </a: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4038600" y="228600"/>
            <a:ext cx="1012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b="1" dirty="0"/>
              <a:t>Examples</a:t>
            </a:r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6172200" y="223836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b="1" dirty="0"/>
              <a:t>Variations</a:t>
            </a:r>
          </a:p>
        </p:txBody>
      </p:sp>
      <p:sp>
        <p:nvSpPr>
          <p:cNvPr id="56" name="Oval 69"/>
          <p:cNvSpPr>
            <a:spLocks noChangeArrowheads="1"/>
          </p:cNvSpPr>
          <p:nvPr/>
        </p:nvSpPr>
        <p:spPr bwMode="auto">
          <a:xfrm>
            <a:off x="5791200" y="5486399"/>
            <a:ext cx="1208274" cy="53042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70"/>
          <p:cNvSpPr>
            <a:spLocks noChangeShapeType="1"/>
          </p:cNvSpPr>
          <p:nvPr/>
        </p:nvSpPr>
        <p:spPr bwMode="auto">
          <a:xfrm>
            <a:off x="6934200" y="4527553"/>
            <a:ext cx="300306" cy="1206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0846" y="235637"/>
            <a:ext cx="22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LIBERAL DEMOCRACY</a:t>
            </a:r>
            <a:endParaRPr lang="en-US" b="1"/>
          </a:p>
        </p:txBody>
      </p:sp>
      <p:sp>
        <p:nvSpPr>
          <p:cNvPr id="59" name="TextBox 58"/>
          <p:cNvSpPr txBox="1"/>
          <p:nvPr/>
        </p:nvSpPr>
        <p:spPr>
          <a:xfrm>
            <a:off x="7261010" y="5638064"/>
            <a:ext cx="105349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</a:t>
            </a:r>
          </a:p>
          <a:p>
            <a:r>
              <a:rPr lang="en-US" dirty="0" smtClean="0"/>
              <a:t>NGO’s</a:t>
            </a:r>
          </a:p>
          <a:p>
            <a:r>
              <a:rPr lang="en-US" dirty="0" smtClean="0"/>
              <a:t>Churches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 animBg="1"/>
      <p:bldP spid="20" grpId="0"/>
      <p:bldP spid="20" grpId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 animBg="1"/>
      <p:bldP spid="57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298</Words>
  <Application>Microsoft Macintosh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  Rule of law, rule of men, rule of men under law</vt:lpstr>
      <vt:lpstr>PowerPoint Presentation</vt:lpstr>
      <vt:lpstr>Political Freedoms in the World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Horning, Nadia R.</dc:creator>
  <cp:lastModifiedBy>Horning, Nadia R.</cp:lastModifiedBy>
  <cp:revision>25</cp:revision>
  <dcterms:created xsi:type="dcterms:W3CDTF">2017-04-25T00:04:46Z</dcterms:created>
  <dcterms:modified xsi:type="dcterms:W3CDTF">2017-04-27T14:09:27Z</dcterms:modified>
</cp:coreProperties>
</file>