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59" r:id="rId3"/>
    <p:sldId id="264" r:id="rId4"/>
    <p:sldId id="263" r:id="rId5"/>
    <p:sldId id="265" r:id="rId6"/>
    <p:sldId id="266" r:id="rId7"/>
    <p:sldId id="25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/>
    <p:restoredTop sz="94712"/>
  </p:normalViewPr>
  <p:slideViewPr>
    <p:cSldViewPr snapToGrid="0" snapToObjects="1">
      <p:cViewPr varScale="1">
        <p:scale>
          <a:sx n="93" d="100"/>
          <a:sy n="93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CEDCD-0FDC-284E-8594-B5BF81805F12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A9638-10A8-B44B-9D49-8DD2C8861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maps based on Murdock’s classification of Africa’s ethnic groups in 1959.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332E1-64C3-5B49-B36D-1618EF57A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State</a:t>
            </a:r>
            <a:r>
              <a:rPr lang="en-US" baseline="0" dirty="0" smtClean="0"/>
              <a:t> + Polity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Policies connect them: governments enact; people react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Through policies, what to governments seek/claim to provide? Essential political goods: Security + Prosperity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Policies enacted to secure the public’s welfare (security + prosperity)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To access/enjoy these political goods, people have to submit to the authority of the state, i.e., give up some of their freedoms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States need and expect legitimacy, compliance, and resources from the people. Revenues are needed to run the state = taxation.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Thus Exchange – Symbiotic Relationship – Reciprocity.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332E1-64C3-5B49-B36D-1618EF57A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8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http://</a:t>
            </a:r>
            <a:r>
              <a:rPr lang="en-US" baseline="0" dirty="0" err="1" smtClean="0"/>
              <a:t>www.siliconafrica.com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france</a:t>
            </a:r>
            <a:r>
              <a:rPr lang="en-US" baseline="0" dirty="0" smtClean="0"/>
              <a:t>-colonial-tax/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332E1-64C3-5B49-B36D-1618EF57A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A761-A7BE-8544-A9E2-6489AC0099A0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01AF-1389-3A4E-911B-FC4FCEA3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1" y="0"/>
            <a:ext cx="52993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654" y="994649"/>
            <a:ext cx="5646867" cy="5080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0649" y="120633"/>
            <a:ext cx="3038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Nature &amp; Cultures</a:t>
            </a:r>
          </a:p>
        </p:txBody>
      </p:sp>
    </p:spTree>
    <p:extLst>
      <p:ext uri="{BB962C8B-B14F-4D97-AF65-F5344CB8AC3E}">
        <p14:creationId xmlns:p14="http://schemas.microsoft.com/office/powerpoint/2010/main" val="14989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32004"/>
            <a:ext cx="9144000" cy="523864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36182" y="374633"/>
            <a:ext cx="3502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Cultures &amp;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Countries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4927" y="925827"/>
            <a:ext cx="5543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Colonial Legacy: the Nation-State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22887" y="2612782"/>
            <a:ext cx="14436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State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(Governments)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526698" y="2710289"/>
            <a:ext cx="1106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Society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39824" y="2627211"/>
            <a:ext cx="1922437" cy="8243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24552" y="2557888"/>
            <a:ext cx="1039743" cy="8243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graphatlas.com/africa_decolonization_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" y="541762"/>
            <a:ext cx="5899482" cy="61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19851" y="403745"/>
            <a:ext cx="289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Political Systems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65613" y="3562474"/>
            <a:ext cx="14436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State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(Governments)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60286" y="3657154"/>
            <a:ext cx="917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Polity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01602" y="1744604"/>
            <a:ext cx="2133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Welfare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(Security, Prosperity)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29353" y="4924141"/>
            <a:ext cx="189641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Legitimacy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Compliance (laws)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Resources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(Human, Financial)</a:t>
            </a:r>
          </a:p>
        </p:txBody>
      </p:sp>
      <p:sp>
        <p:nvSpPr>
          <p:cNvPr id="25" name="Oval 24"/>
          <p:cNvSpPr/>
          <p:nvPr/>
        </p:nvSpPr>
        <p:spPr>
          <a:xfrm>
            <a:off x="3382550" y="3576903"/>
            <a:ext cx="1922437" cy="8243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60285" y="3504753"/>
            <a:ext cx="1039743" cy="8243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968830" y="3737444"/>
            <a:ext cx="90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76092"/>
                </a:solidFill>
              </a:rPr>
              <a:t>Policies</a:t>
            </a:r>
          </a:p>
        </p:txBody>
      </p:sp>
      <p:sp>
        <p:nvSpPr>
          <p:cNvPr id="52" name="Curved Left Arrow 51"/>
          <p:cNvSpPr/>
          <p:nvPr/>
        </p:nvSpPr>
        <p:spPr>
          <a:xfrm rot="16200000">
            <a:off x="5362116" y="-45887"/>
            <a:ext cx="1643259" cy="4592219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urved Left Arrow 53"/>
          <p:cNvSpPr/>
          <p:nvPr/>
        </p:nvSpPr>
        <p:spPr>
          <a:xfrm rot="5400000">
            <a:off x="5169660" y="3334048"/>
            <a:ext cx="1643260" cy="4399894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579182" y="4178927"/>
            <a:ext cx="20102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129353" y="3671580"/>
            <a:ext cx="20949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4" grpId="0"/>
      <p:bldP spid="52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17052" y="383740"/>
            <a:ext cx="9154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Whose Interests Does the System Serve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? Africa Version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40819" y="3764494"/>
            <a:ext cx="14436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State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(Governments)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37587" y="3889057"/>
            <a:ext cx="917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Polity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80334" y="1522883"/>
            <a:ext cx="2133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Welfare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(Security, Prosperity)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2556374">
            <a:off x="2815016" y="4805761"/>
            <a:ext cx="21804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7F7F7F"/>
                </a:solidFill>
              </a:rPr>
              <a:t>Compliance (ideologies)</a:t>
            </a:r>
          </a:p>
          <a:p>
            <a:pPr algn="ctr">
              <a:defRPr/>
            </a:pPr>
            <a:r>
              <a:rPr lang="en-US" sz="1600" dirty="0">
                <a:solidFill>
                  <a:srgbClr val="7F7F7F"/>
                </a:solidFill>
              </a:rPr>
              <a:t>Resources</a:t>
            </a:r>
          </a:p>
          <a:p>
            <a:pPr algn="ctr">
              <a:defRPr/>
            </a:pP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b="1" dirty="0">
                <a:solidFill>
                  <a:srgbClr val="7F7F7F"/>
                </a:solidFill>
              </a:rPr>
              <a:t>(Natural, </a:t>
            </a:r>
            <a:r>
              <a:rPr lang="en-US" sz="1600" b="1" i="1" dirty="0">
                <a:solidFill>
                  <a:srgbClr val="7F7F7F"/>
                </a:solidFill>
              </a:rPr>
              <a:t>Financial</a:t>
            </a:r>
            <a:r>
              <a:rPr lang="en-US" sz="1600" b="1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25" name="Oval 24"/>
          <p:cNvSpPr/>
          <p:nvPr/>
        </p:nvSpPr>
        <p:spPr>
          <a:xfrm>
            <a:off x="3757756" y="3778923"/>
            <a:ext cx="1922437" cy="824334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60285" y="3736656"/>
            <a:ext cx="1039743" cy="8243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72965" y="3390265"/>
            <a:ext cx="90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76092"/>
                </a:solidFill>
              </a:rPr>
              <a:t>Policies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579545" y="3632652"/>
            <a:ext cx="1929644" cy="48628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urved Left Arrow 51"/>
          <p:cNvSpPr/>
          <p:nvPr/>
        </p:nvSpPr>
        <p:spPr>
          <a:xfrm rot="18470552">
            <a:off x="5078076" y="561055"/>
            <a:ext cx="1343658" cy="4488110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urved Left Arrow 53"/>
          <p:cNvSpPr/>
          <p:nvPr/>
        </p:nvSpPr>
        <p:spPr>
          <a:xfrm rot="7384988">
            <a:off x="3448737" y="3075473"/>
            <a:ext cx="1344645" cy="4399894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2949844" y="3090800"/>
            <a:ext cx="1746259" cy="865781"/>
          </a:xfrm>
          <a:prstGeom prst="ellipse">
            <a:avLst/>
          </a:prstGeom>
          <a:solidFill>
            <a:schemeClr val="tx2"/>
          </a:solidFill>
          <a:ln w="19050" cmpd="sng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F7F7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027849" y="3024542"/>
            <a:ext cx="16700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Foreign 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6465" y="2414189"/>
            <a:ext cx="123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Governments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IFIs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Businesses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Private Individuals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02646" y="1295400"/>
            <a:ext cx="5382856" cy="4953000"/>
          </a:xfrm>
          <a:prstGeom prst="ellipse">
            <a:avLst/>
          </a:prstGeom>
          <a:noFill/>
          <a:ln w="9525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 rot="2556374">
            <a:off x="4639823" y="2416526"/>
            <a:ext cx="2304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International Recognition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Foreign assistance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FDI</a:t>
            </a:r>
          </a:p>
        </p:txBody>
      </p:sp>
    </p:spTree>
    <p:extLst>
      <p:ext uri="{BB962C8B-B14F-4D97-AF65-F5344CB8AC3E}">
        <p14:creationId xmlns:p14="http://schemas.microsoft.com/office/powerpoint/2010/main" val="15828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411" y="990600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Question of Legitimacy</a:t>
            </a:r>
            <a:endParaRPr lang="en-US" sz="28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980" y="2408766"/>
            <a:ext cx="888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Types: Legal Rational, Charismatic, Historical (Weber) in E&amp;D (2013)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06980" y="3221566"/>
            <a:ext cx="859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Transformations: </a:t>
            </a:r>
            <a:r>
              <a:rPr lang="en-US" sz="2400" dirty="0" err="1" smtClean="0"/>
              <a:t>Jua</a:t>
            </a:r>
            <a:r>
              <a:rPr lang="en-US" sz="2400" dirty="0" smtClean="0"/>
              <a:t> (1995) + </a:t>
            </a:r>
            <a:r>
              <a:rPr lang="en-US" sz="2400" dirty="0" err="1" smtClean="0"/>
              <a:t>Firmin</a:t>
            </a:r>
            <a:r>
              <a:rPr lang="en-US" sz="2400" dirty="0" smtClean="0"/>
              <a:t>-Sellers (2000) for Cameroon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06980" y="4051299"/>
            <a:ext cx="408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What is neo-patrimonialism?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86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363864"/>
            <a:ext cx="4089400" cy="585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36" y="732164"/>
            <a:ext cx="3556000" cy="51181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400801" y="3386667"/>
            <a:ext cx="1236133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04533" y="3759200"/>
            <a:ext cx="3996268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01" y="566028"/>
            <a:ext cx="7150993" cy="5656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86" y="228104"/>
            <a:ext cx="2537622" cy="1900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71" y="4694766"/>
            <a:ext cx="2813051" cy="1875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771" y="2536147"/>
            <a:ext cx="2635250" cy="17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241</Words>
  <Application>Microsoft Macintosh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Horning, Nadia R.</dc:creator>
  <cp:lastModifiedBy>Horning, Nadia R.</cp:lastModifiedBy>
  <cp:revision>9</cp:revision>
  <dcterms:created xsi:type="dcterms:W3CDTF">2017-03-21T12:51:51Z</dcterms:created>
  <dcterms:modified xsi:type="dcterms:W3CDTF">2017-03-21T23:31:19Z</dcterms:modified>
</cp:coreProperties>
</file>