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sldIdLst>
    <p:sldId id="263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712"/>
  </p:normalViewPr>
  <p:slideViewPr>
    <p:cSldViewPr snapToGrid="0" snapToObjects="1">
      <p:cViewPr varScale="1">
        <p:scale>
          <a:sx n="76" d="100"/>
          <a:sy n="76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209BDD-DC31-7847-A918-296C9ED4D4C9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75237-D751-524F-8F7F-CEFC681B9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4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4133" y="2709333"/>
            <a:ext cx="7736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smtClean="0"/>
              <a:t>African Societies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3408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690" y="1469058"/>
            <a:ext cx="4114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b="1" dirty="0">
                <a:solidFill>
                  <a:srgbClr val="0070C0"/>
                </a:solidFill>
                <a:ea typeface="ＭＳ Ｐゴシック" charset="-128"/>
              </a:rPr>
              <a:t>Ethnic Identity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2534725" y="2653950"/>
            <a:ext cx="6686811" cy="12672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b="1" dirty="0">
                <a:ea typeface="ＭＳ Ｐゴシック" charset="-128"/>
              </a:rPr>
              <a:t>Ethnicity</a:t>
            </a:r>
            <a:r>
              <a:rPr lang="en-US" altLang="x-none" dirty="0">
                <a:ea typeface="ＭＳ Ｐゴシック" charset="-128"/>
              </a:rPr>
              <a:t> refers to any specific </a:t>
            </a:r>
            <a:r>
              <a:rPr lang="en-US" altLang="x-none" i="1" dirty="0">
                <a:solidFill>
                  <a:srgbClr val="0070C0"/>
                </a:solidFill>
                <a:ea typeface="ＭＳ Ｐゴシック" charset="-128"/>
              </a:rPr>
              <a:t>characteristics</a:t>
            </a:r>
            <a:r>
              <a:rPr lang="en-US" altLang="x-none" dirty="0">
                <a:ea typeface="ＭＳ Ｐゴシック" charset="-128"/>
              </a:rPr>
              <a:t> and </a:t>
            </a:r>
            <a:r>
              <a:rPr lang="en-US" altLang="x-none" i="1" dirty="0">
                <a:ea typeface="ＭＳ Ｐゴシック" charset="-128"/>
              </a:rPr>
              <a:t>societal </a:t>
            </a:r>
            <a:r>
              <a:rPr lang="en-US" altLang="x-none" i="1" dirty="0">
                <a:solidFill>
                  <a:srgbClr val="0070C0"/>
                </a:solidFill>
                <a:ea typeface="ＭＳ Ｐゴシック" charset="-128"/>
              </a:rPr>
              <a:t>institutions</a:t>
            </a:r>
            <a:r>
              <a:rPr lang="en-US" altLang="x-none" dirty="0">
                <a:ea typeface="ＭＳ Ｐゴシック" charset="-128"/>
              </a:rPr>
              <a:t> that make one group of people </a:t>
            </a:r>
            <a:r>
              <a:rPr lang="en-US" altLang="x-none" i="1" dirty="0">
                <a:solidFill>
                  <a:srgbClr val="0070C0"/>
                </a:solidFill>
                <a:ea typeface="ＭＳ Ｐゴシック" charset="-128"/>
              </a:rPr>
              <a:t>culturally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i="1" dirty="0">
                <a:solidFill>
                  <a:srgbClr val="0070C0"/>
                </a:solidFill>
                <a:ea typeface="ＭＳ Ｐゴシック" charset="-128"/>
              </a:rPr>
              <a:t>distinct</a:t>
            </a:r>
            <a:r>
              <a:rPr lang="en-US" altLang="x-none" dirty="0">
                <a:ea typeface="ＭＳ Ｐゴシック" charset="-128"/>
              </a:rPr>
              <a:t> from others. </a:t>
            </a:r>
          </a:p>
        </p:txBody>
      </p:sp>
      <p:pic>
        <p:nvPicPr>
          <p:cNvPr id="20483" name="Picture 5" descr="http://www.safarigifts.com/shopcart/images/info/maas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46" y="212446"/>
            <a:ext cx="18780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070" y="1253676"/>
            <a:ext cx="1977727" cy="1324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070" y="2858471"/>
            <a:ext cx="1977727" cy="1753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566" y="4892178"/>
            <a:ext cx="2095425" cy="1129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161" y="4328172"/>
            <a:ext cx="2456605" cy="2147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871" y="4145615"/>
            <a:ext cx="1975580" cy="2512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258" y="4145615"/>
            <a:ext cx="1646362" cy="2530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258" y="200069"/>
            <a:ext cx="2257500" cy="1268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6191" y="212446"/>
            <a:ext cx="1926910" cy="1306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428" y="1937522"/>
            <a:ext cx="1798763" cy="134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428" y="3408498"/>
            <a:ext cx="1725190" cy="12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x-none" b="1" dirty="0">
                <a:solidFill>
                  <a:schemeClr val="accent6"/>
                </a:solidFill>
                <a:ea typeface="ＭＳ Ｐゴシック" charset="-128"/>
              </a:rPr>
              <a:t>National Identity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3581400" y="4318348"/>
            <a:ext cx="8229600" cy="90500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2400" b="1" dirty="0">
                <a:ea typeface="ＭＳ Ｐゴシック" charset="-128"/>
              </a:rPr>
              <a:t>National identity</a:t>
            </a:r>
            <a:r>
              <a:rPr lang="en-US" altLang="x-none" sz="2400" dirty="0">
                <a:ea typeface="ＭＳ Ｐゴシック" charset="-128"/>
              </a:rPr>
              <a:t> is based on a sense of belonging to a </a:t>
            </a:r>
            <a:r>
              <a:rPr lang="en-US" altLang="x-none" sz="2400" u="sng" dirty="0">
                <a:ea typeface="ＭＳ Ｐゴシック" charset="-128"/>
              </a:rPr>
              <a:t>nation</a:t>
            </a:r>
            <a:r>
              <a:rPr lang="en-US" altLang="x-none" sz="2400" dirty="0">
                <a:ea typeface="ＭＳ Ｐゴシック" charset="-128"/>
              </a:rPr>
              <a:t> and a </a:t>
            </a:r>
            <a:r>
              <a:rPr lang="en-US" altLang="x-none" sz="2400" dirty="0">
                <a:solidFill>
                  <a:schemeClr val="accent6"/>
                </a:solidFill>
                <a:ea typeface="ＭＳ Ｐゴシック" charset="-128"/>
              </a:rPr>
              <a:t>belief</a:t>
            </a:r>
            <a:r>
              <a:rPr lang="en-US" altLang="x-none" sz="2400" dirty="0">
                <a:ea typeface="ＭＳ Ｐゴシック" charset="-128"/>
              </a:rPr>
              <a:t> in its </a:t>
            </a:r>
            <a:r>
              <a:rPr lang="en-US" altLang="x-none" sz="2400" u="sng" dirty="0">
                <a:solidFill>
                  <a:schemeClr val="accent6"/>
                </a:solidFill>
                <a:ea typeface="ＭＳ Ｐゴシック" charset="-128"/>
              </a:rPr>
              <a:t>political aspirations</a:t>
            </a:r>
            <a:r>
              <a:rPr lang="en-US" altLang="x-none" sz="2400" dirty="0">
                <a:ea typeface="ＭＳ Ｐゴシック" charset="-128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x-none" sz="2400" dirty="0">
              <a:ea typeface="ＭＳ Ｐゴシック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1803814"/>
            <a:ext cx="7772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x-none" dirty="0"/>
              <a:t>A </a:t>
            </a:r>
            <a:r>
              <a:rPr lang="en-US" altLang="x-none" b="1" dirty="0">
                <a:solidFill>
                  <a:schemeClr val="accent6"/>
                </a:solidFill>
              </a:rPr>
              <a:t>nation</a:t>
            </a:r>
            <a:r>
              <a:rPr lang="en-US" altLang="x-none" dirty="0"/>
              <a:t> is defined as a group of people who share a </a:t>
            </a:r>
            <a:r>
              <a:rPr lang="en-US" altLang="x-none" u="sng" dirty="0" smtClean="0">
                <a:solidFill>
                  <a:schemeClr val="accent6"/>
                </a:solidFill>
              </a:rPr>
              <a:t>bond</a:t>
            </a:r>
            <a:r>
              <a:rPr lang="en-US" altLang="x-none" dirty="0" smtClean="0">
                <a:solidFill>
                  <a:schemeClr val="accent6"/>
                </a:solidFill>
              </a:rPr>
              <a:t> </a:t>
            </a:r>
            <a:r>
              <a:rPr lang="en-US" altLang="x-none" dirty="0" smtClean="0"/>
              <a:t>and </a:t>
            </a:r>
            <a:r>
              <a:rPr lang="en-US" altLang="x-none" dirty="0"/>
              <a:t>a sense of belonging </a:t>
            </a:r>
            <a:r>
              <a:rPr lang="en-US" altLang="x-none" u="sng" dirty="0">
                <a:solidFill>
                  <a:schemeClr val="accent6"/>
                </a:solidFill>
              </a:rPr>
              <a:t>together</a:t>
            </a:r>
            <a:r>
              <a:rPr lang="en-US" altLang="x-none" dirty="0"/>
              <a:t>. Members can speak a common language, practice the same religion, observe the same customs, etc. </a:t>
            </a:r>
          </a:p>
          <a:p>
            <a:pPr eaLnBrk="1" hangingPunct="1">
              <a:buFont typeface="Arial" charset="0"/>
              <a:buChar char="•"/>
            </a:pPr>
            <a:endParaRPr lang="en-US" alt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4" y="1690688"/>
            <a:ext cx="2435402" cy="18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14" y="4026842"/>
            <a:ext cx="1526112" cy="953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4" y="5127582"/>
            <a:ext cx="1425358" cy="1425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616" y="5536012"/>
            <a:ext cx="1720477" cy="984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5151" y="5874179"/>
            <a:ext cx="3256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Ethno-national independence movements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63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709786" y="123292"/>
            <a:ext cx="3319398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b="1" dirty="0">
                <a:solidFill>
                  <a:srgbClr val="7030A0"/>
                </a:solidFill>
                <a:ea typeface="ＭＳ Ｐゴシック" charset="-128"/>
              </a:rPr>
              <a:t>Citizenship</a:t>
            </a:r>
          </a:p>
        </p:txBody>
      </p:sp>
      <p:sp>
        <p:nvSpPr>
          <p:cNvPr id="23554" name="Rectangle 3"/>
          <p:cNvSpPr txBox="1">
            <a:spLocks noChangeArrowheads="1"/>
          </p:cNvSpPr>
          <p:nvPr/>
        </p:nvSpPr>
        <p:spPr bwMode="auto">
          <a:xfrm>
            <a:off x="3195386" y="1662374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x-none" b="1" dirty="0"/>
              <a:t>Citizenship</a:t>
            </a:r>
            <a:r>
              <a:rPr lang="en-US" altLang="x-none" dirty="0"/>
              <a:t> can be defined as an </a:t>
            </a:r>
            <a:r>
              <a:rPr lang="en-US" altLang="x-none" u="sng" dirty="0">
                <a:solidFill>
                  <a:srgbClr val="7030A0"/>
                </a:solidFill>
              </a:rPr>
              <a:t>individual</a:t>
            </a:r>
            <a:r>
              <a:rPr lang="ja-JP" altLang="en-US" dirty="0"/>
              <a:t>’</a:t>
            </a:r>
            <a:r>
              <a:rPr lang="en-US" altLang="ja-JP" dirty="0"/>
              <a:t>s or a </a:t>
            </a:r>
            <a:r>
              <a:rPr lang="en-US" altLang="ja-JP" u="sng" dirty="0"/>
              <a:t>group</a:t>
            </a:r>
            <a:r>
              <a:rPr lang="ja-JP" altLang="en-US" dirty="0"/>
              <a:t>’</a:t>
            </a:r>
            <a:r>
              <a:rPr lang="en-US" altLang="ja-JP" dirty="0"/>
              <a:t>s relation to the </a:t>
            </a:r>
            <a:r>
              <a:rPr lang="en-US" altLang="ja-JP" u="sng" dirty="0">
                <a:solidFill>
                  <a:srgbClr val="7030A0"/>
                </a:solidFill>
              </a:rPr>
              <a:t>state</a:t>
            </a:r>
            <a:r>
              <a:rPr lang="en-US" altLang="ja-JP" dirty="0"/>
              <a:t>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x-none" sz="2800" dirty="0"/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3195386" y="4481775"/>
            <a:ext cx="81534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x-none" dirty="0" smtClean="0"/>
              <a:t>Citizenship </a:t>
            </a:r>
            <a:r>
              <a:rPr lang="en-US" altLang="x-none" dirty="0"/>
              <a:t>can give rise to </a:t>
            </a:r>
            <a:r>
              <a:rPr lang="en-US" altLang="x-none" b="1" dirty="0">
                <a:solidFill>
                  <a:srgbClr val="7030A0"/>
                </a:solidFill>
              </a:rPr>
              <a:t>patriotism</a:t>
            </a:r>
            <a:r>
              <a:rPr lang="en-US" altLang="x-none" dirty="0"/>
              <a:t>, i.e., </a:t>
            </a:r>
            <a:r>
              <a:rPr lang="en-US" altLang="x-none" dirty="0">
                <a:solidFill>
                  <a:srgbClr val="7030A0"/>
                </a:solidFill>
              </a:rPr>
              <a:t>pride</a:t>
            </a:r>
            <a:r>
              <a:rPr lang="en-US" altLang="x-none" dirty="0"/>
              <a:t> in one</a:t>
            </a:r>
            <a:r>
              <a:rPr lang="ja-JP" altLang="en-US" dirty="0"/>
              <a:t>’</a:t>
            </a:r>
            <a:r>
              <a:rPr lang="en-US" altLang="ja-JP" dirty="0"/>
              <a:t>s state and citizenship and willingness to </a:t>
            </a:r>
            <a:r>
              <a:rPr lang="en-US" altLang="ja-JP" dirty="0">
                <a:solidFill>
                  <a:srgbClr val="7030A0"/>
                </a:solidFill>
              </a:rPr>
              <a:t>defend</a:t>
            </a:r>
            <a:r>
              <a:rPr lang="en-US" altLang="ja-JP" dirty="0"/>
              <a:t> and </a:t>
            </a:r>
            <a:r>
              <a:rPr lang="en-US" altLang="ja-JP" dirty="0">
                <a:solidFill>
                  <a:srgbClr val="7030A0"/>
                </a:solidFill>
              </a:rPr>
              <a:t>promote</a:t>
            </a:r>
            <a:r>
              <a:rPr lang="en-US" altLang="ja-JP" dirty="0"/>
              <a:t> one</a:t>
            </a:r>
            <a:r>
              <a:rPr lang="ja-JP" altLang="en-US" dirty="0"/>
              <a:t>’</a:t>
            </a:r>
            <a:r>
              <a:rPr lang="en-US" altLang="ja-JP" dirty="0"/>
              <a:t>s political system.</a:t>
            </a:r>
            <a:endParaRPr lang="en-US" altLang="x-none" dirty="0"/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3195386" y="2957774"/>
            <a:ext cx="8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 eaLnBrk="1" hangingPunct="1">
              <a:buFont typeface="Arial" charset="0"/>
              <a:buChar char="•"/>
            </a:pPr>
            <a:r>
              <a:rPr lang="en-US" altLang="x-none" dirty="0"/>
              <a:t>The relation of </a:t>
            </a:r>
            <a:r>
              <a:rPr lang="en-US" altLang="x-none" dirty="0">
                <a:solidFill>
                  <a:srgbClr val="7030A0"/>
                </a:solidFill>
              </a:rPr>
              <a:t>reciprocity</a:t>
            </a:r>
            <a:r>
              <a:rPr lang="en-US" altLang="x-none" dirty="0"/>
              <a:t> is purely </a:t>
            </a:r>
            <a:r>
              <a:rPr lang="en-US" altLang="x-none" dirty="0">
                <a:solidFill>
                  <a:srgbClr val="7030A0"/>
                </a:solidFill>
              </a:rPr>
              <a:t>political</a:t>
            </a:r>
            <a:r>
              <a:rPr lang="en-US" altLang="x-none" dirty="0"/>
              <a:t> (allegiance for rights + obligations/duties</a:t>
            </a:r>
            <a:r>
              <a:rPr lang="en-US" altLang="x-none" dirty="0" smtClean="0"/>
              <a:t>) </a:t>
            </a:r>
            <a:r>
              <a:rPr lang="en-US" altLang="x-none" sz="2000" dirty="0" smtClean="0"/>
              <a:t>[recall political systems]</a:t>
            </a:r>
            <a:endParaRPr lang="en-US" altLang="x-none" sz="2000" dirty="0"/>
          </a:p>
          <a:p>
            <a:pPr eaLnBrk="1" hangingPunct="1"/>
            <a:endParaRPr lang="en-US" alt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2" y="235069"/>
            <a:ext cx="2163854" cy="1455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2" y="2139928"/>
            <a:ext cx="2180921" cy="1635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7" y="4143994"/>
            <a:ext cx="1671750" cy="23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7" grpId="0"/>
      <p:bldP spid="235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3607148" y="989700"/>
            <a:ext cx="4638803" cy="124665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x-none" sz="5400" b="1" dirty="0">
                <a:solidFill>
                  <a:schemeClr val="accent2"/>
                </a:solidFill>
                <a:ea typeface="ＭＳ Ｐゴシック" charset="-128"/>
              </a:rPr>
              <a:t>Nation-State</a:t>
            </a:r>
          </a:p>
        </p:txBody>
      </p:sp>
      <p:sp>
        <p:nvSpPr>
          <p:cNvPr id="24578" name="Rectangle 3"/>
          <p:cNvSpPr txBox="1">
            <a:spLocks noChangeArrowheads="1"/>
          </p:cNvSpPr>
          <p:nvPr/>
        </p:nvSpPr>
        <p:spPr bwMode="auto">
          <a:xfrm>
            <a:off x="2056355" y="3185786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x-none" sz="2800" dirty="0"/>
              <a:t>The </a:t>
            </a:r>
            <a:r>
              <a:rPr lang="en-US" altLang="x-none" sz="2800" b="1" dirty="0"/>
              <a:t>nation-state</a:t>
            </a:r>
            <a:r>
              <a:rPr lang="en-US" altLang="x-none" sz="2800" dirty="0"/>
              <a:t>  is a state encompassing </a:t>
            </a:r>
            <a:r>
              <a:rPr lang="en-US" altLang="x-none" sz="2800" dirty="0">
                <a:solidFill>
                  <a:schemeClr val="accent2"/>
                </a:solidFill>
              </a:rPr>
              <a:t>one </a:t>
            </a:r>
            <a:r>
              <a:rPr lang="en-US" altLang="x-none" sz="2800" u="sng" dirty="0">
                <a:solidFill>
                  <a:schemeClr val="accent2"/>
                </a:solidFill>
              </a:rPr>
              <a:t>dominant</a:t>
            </a:r>
            <a:r>
              <a:rPr lang="en-US" altLang="x-none" sz="2800" dirty="0">
                <a:solidFill>
                  <a:schemeClr val="accent2"/>
                </a:solidFill>
              </a:rPr>
              <a:t> nation</a:t>
            </a:r>
            <a:r>
              <a:rPr lang="en-US" altLang="x-none" sz="2800" dirty="0"/>
              <a:t> that the state in question claims to </a:t>
            </a:r>
            <a:r>
              <a:rPr lang="en-US" altLang="x-none" sz="2800" dirty="0">
                <a:solidFill>
                  <a:schemeClr val="accent2"/>
                </a:solidFill>
              </a:rPr>
              <a:t>embody</a:t>
            </a:r>
            <a:r>
              <a:rPr lang="en-US" altLang="x-none" sz="2800" dirty="0"/>
              <a:t> and </a:t>
            </a:r>
            <a:r>
              <a:rPr lang="en-US" altLang="x-none" sz="2800" dirty="0">
                <a:solidFill>
                  <a:schemeClr val="accent2"/>
                </a:solidFill>
              </a:rPr>
              <a:t>represent</a:t>
            </a:r>
            <a:r>
              <a:rPr lang="en-US" altLang="x-none" sz="28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0" y="418839"/>
            <a:ext cx="2796791" cy="1751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554" y="443891"/>
            <a:ext cx="2918390" cy="17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1016000"/>
            <a:ext cx="4690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Colonizers’ Motivations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3546" y="2675465"/>
            <a:ext cx="2220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Commerce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3546" y="3542258"/>
            <a:ext cx="220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Civilization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3546" y="4479661"/>
            <a:ext cx="230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Christianity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9381" y="999065"/>
            <a:ext cx="367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Colonizers’ Means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0745" y="2675465"/>
            <a:ext cx="2100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Prosperity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0745" y="3542259"/>
            <a:ext cx="137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Power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745" y="4479662"/>
            <a:ext cx="1686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Prestige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7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352</TotalTime>
  <Words>189</Words>
  <Application>Microsoft Macintosh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Century Gothic</vt:lpstr>
      <vt:lpstr>Garamond</vt:lpstr>
      <vt:lpstr>ＭＳ Ｐゴシック</vt:lpstr>
      <vt:lpstr>Arial</vt:lpstr>
      <vt:lpstr>Savon</vt:lpstr>
      <vt:lpstr>PowerPoint Presentation</vt:lpstr>
      <vt:lpstr>Ethnic Identity</vt:lpstr>
      <vt:lpstr>National Identity</vt:lpstr>
      <vt:lpstr>Citizenship</vt:lpstr>
      <vt:lpstr>Nation-State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Ethnic Identity</dc:title>
  <dc:creator>Horning, Nadia R.</dc:creator>
  <cp:lastModifiedBy>Horning, Nadia R.</cp:lastModifiedBy>
  <cp:revision>10</cp:revision>
  <dcterms:created xsi:type="dcterms:W3CDTF">2017-04-06T13:38:59Z</dcterms:created>
  <dcterms:modified xsi:type="dcterms:W3CDTF">2017-04-06T19:31:56Z</dcterms:modified>
</cp:coreProperties>
</file>