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8"/>
  </p:notesMasterIdLst>
  <p:handoutMasterIdLst>
    <p:handoutMasterId r:id="rId9"/>
  </p:handoutMasterIdLst>
  <p:sldIdLst>
    <p:sldId id="371" r:id="rId2"/>
    <p:sldId id="372" r:id="rId3"/>
    <p:sldId id="376" r:id="rId4"/>
    <p:sldId id="373" r:id="rId5"/>
    <p:sldId id="374" r:id="rId6"/>
    <p:sldId id="375" r:id="rId7"/>
  </p:sldIdLst>
  <p:sldSz cx="8961438" cy="6721475"/>
  <p:notesSz cx="9309100" cy="70231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002960"/>
    <a:srgbClr val="EF4632"/>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storedLeft sz="15620"/>
    <p:restoredTop sz="94660"/>
  </p:normalViewPr>
  <p:slideViewPr>
    <p:cSldViewPr snapToGrid="0">
      <p:cViewPr varScale="1">
        <p:scale>
          <a:sx n="94" d="100"/>
          <a:sy n="94" d="100"/>
        </p:scale>
        <p:origin x="-1470" y="-96"/>
      </p:cViewPr>
      <p:guideLst>
        <p:guide orient="horz" pos="184"/>
        <p:guide orient="horz" pos="4195"/>
        <p:guide pos="75"/>
        <p:guide pos="549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1068" y="-108"/>
      </p:cViewPr>
      <p:guideLst>
        <p:guide orient="horz" pos="740"/>
        <p:guide orient="horz" pos="4323"/>
        <p:guide orient="horz" pos="174"/>
        <p:guide pos="476"/>
        <p:guide pos="569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4033343" cy="351155"/>
          </a:xfrm>
          <a:prstGeom prst="rect">
            <a:avLst/>
          </a:prstGeom>
          <a:noFill/>
          <a:ln w="9525">
            <a:noFill/>
            <a:miter lim="800000"/>
            <a:headEnd/>
            <a:tailEnd/>
          </a:ln>
          <a:effectLst/>
        </p:spPr>
        <p:txBody>
          <a:bodyPr vert="horz" wrap="square" lIns="91782" tIns="45891" rIns="91782" bIns="45891" numCol="1" anchor="t" anchorCtr="0" compatLnSpc="1">
            <a:prstTxWarp prst="textNoShape">
              <a:avLst/>
            </a:prstTxWarp>
          </a:bodyPr>
          <a:lstStyle>
            <a:lvl1pPr defTabSz="917156">
              <a:defRPr sz="1200">
                <a:latin typeface="Times New Roman" pitchFamily="18" charset="0"/>
              </a:defRPr>
            </a:lvl1pPr>
          </a:lstStyle>
          <a:p>
            <a:endParaRPr lang="en-US"/>
          </a:p>
        </p:txBody>
      </p:sp>
      <p:sp>
        <p:nvSpPr>
          <p:cNvPr id="7171" name="Rectangle 3"/>
          <p:cNvSpPr>
            <a:spLocks noGrp="1" noChangeArrowheads="1"/>
          </p:cNvSpPr>
          <p:nvPr>
            <p:ph type="dt" sz="quarter" idx="1"/>
          </p:nvPr>
        </p:nvSpPr>
        <p:spPr bwMode="auto">
          <a:xfrm>
            <a:off x="5275757" y="0"/>
            <a:ext cx="4033343" cy="351155"/>
          </a:xfrm>
          <a:prstGeom prst="rect">
            <a:avLst/>
          </a:prstGeom>
          <a:noFill/>
          <a:ln w="9525">
            <a:noFill/>
            <a:miter lim="800000"/>
            <a:headEnd/>
            <a:tailEnd/>
          </a:ln>
          <a:effectLst/>
        </p:spPr>
        <p:txBody>
          <a:bodyPr vert="horz" wrap="square" lIns="91782" tIns="45891" rIns="91782" bIns="45891" numCol="1" anchor="t" anchorCtr="0" compatLnSpc="1">
            <a:prstTxWarp prst="textNoShape">
              <a:avLst/>
            </a:prstTxWarp>
          </a:bodyPr>
          <a:lstStyle>
            <a:lvl1pPr algn="r" defTabSz="917156">
              <a:defRPr sz="1200">
                <a:latin typeface="Times New Roman" pitchFamily="18" charset="0"/>
              </a:defRPr>
            </a:lvl1pPr>
          </a:lstStyle>
          <a:p>
            <a:fld id="{A5A564B1-9A44-4182-A1DC-FA53E99D105D}" type="datetime1">
              <a:rPr lang="en-US"/>
              <a:pPr/>
              <a:t>12/6/2011</a:t>
            </a:fld>
            <a:endParaRPr lang="en-US"/>
          </a:p>
        </p:txBody>
      </p:sp>
      <p:sp>
        <p:nvSpPr>
          <p:cNvPr id="7172" name="Rectangle 4"/>
          <p:cNvSpPr>
            <a:spLocks noGrp="1" noChangeArrowheads="1"/>
          </p:cNvSpPr>
          <p:nvPr>
            <p:ph type="ftr" sz="quarter" idx="2"/>
          </p:nvPr>
        </p:nvSpPr>
        <p:spPr bwMode="auto">
          <a:xfrm>
            <a:off x="0" y="6671945"/>
            <a:ext cx="4033343" cy="351155"/>
          </a:xfrm>
          <a:prstGeom prst="rect">
            <a:avLst/>
          </a:prstGeom>
          <a:noFill/>
          <a:ln w="9525">
            <a:noFill/>
            <a:miter lim="800000"/>
            <a:headEnd/>
            <a:tailEnd/>
          </a:ln>
          <a:effectLst/>
        </p:spPr>
        <p:txBody>
          <a:bodyPr vert="horz" wrap="square" lIns="91782" tIns="45891" rIns="91782" bIns="45891" numCol="1" anchor="b" anchorCtr="0" compatLnSpc="1">
            <a:prstTxWarp prst="textNoShape">
              <a:avLst/>
            </a:prstTxWarp>
          </a:bodyPr>
          <a:lstStyle>
            <a:lvl1pPr defTabSz="917156">
              <a:defRPr sz="1200">
                <a:latin typeface="Times New Roman" pitchFamily="18" charset="0"/>
              </a:defRPr>
            </a:lvl1pPr>
          </a:lstStyle>
          <a:p>
            <a:endParaRPr lang="en-US"/>
          </a:p>
        </p:txBody>
      </p:sp>
      <p:sp>
        <p:nvSpPr>
          <p:cNvPr id="7173" name="Rectangle 5"/>
          <p:cNvSpPr>
            <a:spLocks noGrp="1" noChangeArrowheads="1"/>
          </p:cNvSpPr>
          <p:nvPr>
            <p:ph type="sldNum" sz="quarter" idx="3"/>
          </p:nvPr>
        </p:nvSpPr>
        <p:spPr bwMode="auto">
          <a:xfrm>
            <a:off x="5275757" y="6671945"/>
            <a:ext cx="4033343" cy="351155"/>
          </a:xfrm>
          <a:prstGeom prst="rect">
            <a:avLst/>
          </a:prstGeom>
          <a:noFill/>
          <a:ln w="9525">
            <a:noFill/>
            <a:miter lim="800000"/>
            <a:headEnd/>
            <a:tailEnd/>
          </a:ln>
          <a:effectLst/>
        </p:spPr>
        <p:txBody>
          <a:bodyPr vert="horz" wrap="square" lIns="91782" tIns="45891" rIns="91782" bIns="45891" numCol="1" anchor="b" anchorCtr="0" compatLnSpc="1">
            <a:prstTxWarp prst="textNoShape">
              <a:avLst/>
            </a:prstTxWarp>
          </a:bodyPr>
          <a:lstStyle>
            <a:lvl1pPr algn="r" defTabSz="917156">
              <a:defRPr sz="1200">
                <a:latin typeface="Times New Roman" pitchFamily="18" charset="0"/>
              </a:defRPr>
            </a:lvl1pPr>
          </a:lstStyle>
          <a:p>
            <a:fld id="{74CE3945-DD32-4DC9-9B99-A52434B9BDF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4"/>
          <p:cNvSpPr>
            <a:spLocks noGrp="1" noRot="1" noChangeAspect="1" noChangeArrowheads="1" noTextEdit="1"/>
          </p:cNvSpPr>
          <p:nvPr>
            <p:ph type="sldImg" idx="2"/>
          </p:nvPr>
        </p:nvSpPr>
        <p:spPr bwMode="auto">
          <a:xfrm>
            <a:off x="625475" y="904875"/>
            <a:ext cx="7996238" cy="5997575"/>
          </a:xfrm>
          <a:prstGeom prst="rect">
            <a:avLst/>
          </a:prstGeom>
          <a:noFill/>
          <a:ln w="9525">
            <a:noFill/>
            <a:miter lim="800000"/>
            <a:headEnd/>
            <a:tailEnd/>
          </a:ln>
          <a:effectLst/>
        </p:spPr>
      </p:sp>
      <p:sp>
        <p:nvSpPr>
          <p:cNvPr id="5125" name="Rectangle 5"/>
          <p:cNvSpPr>
            <a:spLocks noGrp="1" noChangeArrowheads="1"/>
          </p:cNvSpPr>
          <p:nvPr>
            <p:ph type="body" sz="quarter" idx="3"/>
          </p:nvPr>
        </p:nvSpPr>
        <p:spPr bwMode="auto">
          <a:xfrm>
            <a:off x="748068" y="251987"/>
            <a:ext cx="8284394" cy="225974"/>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smtClean="0"/>
              <a:t>Click to edit Master text styles</a:t>
            </a:r>
          </a:p>
        </p:txBody>
      </p:sp>
      <p:sp>
        <p:nvSpPr>
          <p:cNvPr id="5126" name="doc id"/>
          <p:cNvSpPr>
            <a:spLocks noGrp="1" noChangeArrowheads="1"/>
          </p:cNvSpPr>
          <p:nvPr>
            <p:ph type="ftr" sz="quarter" idx="4"/>
          </p:nvPr>
        </p:nvSpPr>
        <p:spPr bwMode="auto">
          <a:xfrm>
            <a:off x="9047130" y="36210"/>
            <a:ext cx="65" cy="12311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7156">
              <a:defRPr sz="800">
                <a:solidFill>
                  <a:srgbClr val="000000"/>
                </a:solidFill>
              </a:defRPr>
            </a:lvl1pPr>
          </a:lstStyle>
          <a:p>
            <a:endParaRPr lang="en-US"/>
          </a:p>
        </p:txBody>
      </p:sp>
      <p:sp>
        <p:nvSpPr>
          <p:cNvPr id="5127" name="pg num"/>
          <p:cNvSpPr>
            <a:spLocks noGrp="1" noChangeArrowheads="1"/>
          </p:cNvSpPr>
          <p:nvPr>
            <p:ph type="sldNum" sz="quarter" idx="5"/>
          </p:nvPr>
        </p:nvSpPr>
        <p:spPr bwMode="auto">
          <a:xfrm>
            <a:off x="8855676" y="6714214"/>
            <a:ext cx="191519" cy="186958"/>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7156">
              <a:defRPr sz="1200">
                <a:solidFill>
                  <a:srgbClr val="000000"/>
                </a:solidFill>
              </a:defRPr>
            </a:lvl1pPr>
          </a:lstStyle>
          <a:p>
            <a:fld id="{4DEC3171-59CE-41A0-8D5D-1C62A4E0F970}" type="slidenum">
              <a:rPr lang="en-US"/>
              <a:pPr/>
              <a:t>‹#›</a:t>
            </a:fld>
            <a:endParaRPr lang="en-US"/>
          </a:p>
        </p:txBody>
      </p:sp>
      <p:sp>
        <p:nvSpPr>
          <p:cNvPr id="5138" name="McK Separator" hidden="1"/>
          <p:cNvSpPr>
            <a:spLocks noChangeShapeType="1"/>
          </p:cNvSpPr>
          <p:nvPr/>
        </p:nvSpPr>
        <p:spPr bwMode="auto">
          <a:xfrm>
            <a:off x="764437" y="1072974"/>
            <a:ext cx="7595256" cy="0"/>
          </a:xfrm>
          <a:prstGeom prst="line">
            <a:avLst/>
          </a:prstGeom>
          <a:noFill/>
          <a:ln w="9525">
            <a:solidFill>
              <a:schemeClr val="tx1"/>
            </a:solidFill>
            <a:round/>
            <a:headEnd/>
            <a:tailEnd/>
          </a:ln>
          <a:effectLst/>
        </p:spPr>
        <p:txBody>
          <a:bodyPr lIns="94000" tIns="47000" rIns="94000" bIns="47000"/>
          <a:lstStyle/>
          <a:p>
            <a:endParaRPr lang="en-US"/>
          </a:p>
        </p:txBody>
      </p:sp>
    </p:spTree>
  </p:cSld>
  <p:clrMap bg1="lt1" tx1="dk1" bg2="lt2" tx2="dk2" accent1="accent1" accent2="accent2" accent3="accent3" accent4="accent4" accent5="accent5" accent6="accent6" hlink="hlink" folHlink="folHlink"/>
  <p:notesStyle>
    <a:lvl1pPr algn="l" rtl="0" fontAlgn="base">
      <a:lnSpc>
        <a:spcPct val="90000"/>
      </a:lnSpc>
      <a:spcBef>
        <a:spcPct val="30000"/>
      </a:spcBef>
      <a:spcAft>
        <a:spcPct val="0"/>
      </a:spcAft>
      <a:defRPr sz="1600" b="1" kern="1200">
        <a:solidFill>
          <a:schemeClr val="tx1"/>
        </a:solidFill>
        <a:latin typeface="Arial" charset="0"/>
        <a:ea typeface="+mn-ea"/>
        <a:cs typeface="+mn-cs"/>
      </a:defRPr>
    </a:lvl1pPr>
    <a:lvl2pPr marL="190500" algn="l" rtl="0" fontAlgn="base">
      <a:spcBef>
        <a:spcPct val="30000"/>
      </a:spcBef>
      <a:spcAft>
        <a:spcPct val="0"/>
      </a:spcAft>
      <a:defRPr sz="1200" kern="1200">
        <a:solidFill>
          <a:schemeClr val="tx1"/>
        </a:solidFill>
        <a:latin typeface="Times New Roman" pitchFamily="18" charset="0"/>
        <a:ea typeface="+mn-ea"/>
        <a:cs typeface="+mn-cs"/>
      </a:defRPr>
    </a:lvl2pPr>
    <a:lvl3pPr marL="381000" algn="l" rtl="0" fontAlgn="base">
      <a:spcBef>
        <a:spcPct val="30000"/>
      </a:spcBef>
      <a:spcAft>
        <a:spcPct val="0"/>
      </a:spcAft>
      <a:defRPr sz="1200" kern="1200">
        <a:solidFill>
          <a:schemeClr val="tx1"/>
        </a:solidFill>
        <a:latin typeface="Times New Roman" pitchFamily="18" charset="0"/>
        <a:ea typeface="+mn-ea"/>
        <a:cs typeface="+mn-cs"/>
      </a:defRPr>
    </a:lvl3pPr>
    <a:lvl4pPr marL="571500" algn="l" rtl="0" fontAlgn="base">
      <a:spcBef>
        <a:spcPct val="30000"/>
      </a:spcBef>
      <a:spcAft>
        <a:spcPct val="0"/>
      </a:spcAft>
      <a:defRPr sz="1200" kern="1200">
        <a:solidFill>
          <a:schemeClr val="tx1"/>
        </a:solidFill>
        <a:latin typeface="Times New Roman" pitchFamily="18" charset="0"/>
        <a:ea typeface="+mn-ea"/>
        <a:cs typeface="+mn-cs"/>
      </a:defRPr>
    </a:lvl4pPr>
    <a:lvl5pPr marL="7620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962236" y="6716506"/>
            <a:ext cx="84959" cy="184666"/>
          </a:xfrm>
          <a:ln/>
        </p:spPr>
        <p:txBody>
          <a:bodyPr/>
          <a:lstStyle/>
          <a:p>
            <a:fld id="{D5076771-B499-459C-BAD4-B3A1D6683FC7}" type="slidenum">
              <a:rPr lang="en-US"/>
              <a:pPr/>
              <a:t>0</a:t>
            </a:fld>
            <a:endParaRPr lang="en-US"/>
          </a:p>
        </p:txBody>
      </p:sp>
      <p:sp>
        <p:nvSpPr>
          <p:cNvPr id="390146" name="Rectangle 2"/>
          <p:cNvSpPr>
            <a:spLocks noGrp="1" noRot="1" noChangeAspect="1" noChangeArrowheads="1" noTextEdit="1"/>
          </p:cNvSpPr>
          <p:nvPr>
            <p:ph type="sldImg"/>
          </p:nvPr>
        </p:nvSpPr>
        <p:spPr/>
      </p:sp>
      <p:sp>
        <p:nvSpPr>
          <p:cNvPr id="390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962236" y="6716506"/>
            <a:ext cx="84959" cy="184666"/>
          </a:xfrm>
          <a:ln/>
        </p:spPr>
        <p:txBody>
          <a:bodyPr/>
          <a:lstStyle/>
          <a:p>
            <a:fld id="{D5076771-B499-459C-BAD4-B3A1D6683FC7}" type="slidenum">
              <a:rPr lang="en-US"/>
              <a:pPr/>
              <a:t>1</a:t>
            </a:fld>
            <a:endParaRPr lang="en-US"/>
          </a:p>
        </p:txBody>
      </p:sp>
      <p:sp>
        <p:nvSpPr>
          <p:cNvPr id="390146" name="Rectangle 2"/>
          <p:cNvSpPr>
            <a:spLocks noGrp="1" noRot="1" noChangeAspect="1" noChangeArrowheads="1" noTextEdit="1"/>
          </p:cNvSpPr>
          <p:nvPr>
            <p:ph type="sldImg"/>
          </p:nvPr>
        </p:nvSpPr>
        <p:spPr/>
      </p:sp>
      <p:sp>
        <p:nvSpPr>
          <p:cNvPr id="390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962236" y="6716506"/>
            <a:ext cx="84959" cy="184666"/>
          </a:xfrm>
          <a:ln/>
        </p:spPr>
        <p:txBody>
          <a:bodyPr/>
          <a:lstStyle/>
          <a:p>
            <a:fld id="{D5076771-B499-459C-BAD4-B3A1D6683FC7}" type="slidenum">
              <a:rPr lang="en-US"/>
              <a:pPr/>
              <a:t>2</a:t>
            </a:fld>
            <a:endParaRPr lang="en-US"/>
          </a:p>
        </p:txBody>
      </p:sp>
      <p:sp>
        <p:nvSpPr>
          <p:cNvPr id="390146" name="Rectangle 2"/>
          <p:cNvSpPr>
            <a:spLocks noGrp="1" noRot="1" noChangeAspect="1" noChangeArrowheads="1" noTextEdit="1"/>
          </p:cNvSpPr>
          <p:nvPr>
            <p:ph type="sldImg"/>
          </p:nvPr>
        </p:nvSpPr>
        <p:spPr/>
      </p:sp>
      <p:sp>
        <p:nvSpPr>
          <p:cNvPr id="390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962236" y="6716506"/>
            <a:ext cx="84959" cy="184666"/>
          </a:xfrm>
          <a:ln/>
        </p:spPr>
        <p:txBody>
          <a:bodyPr/>
          <a:lstStyle/>
          <a:p>
            <a:fld id="{D5076771-B499-459C-BAD4-B3A1D6683FC7}" type="slidenum">
              <a:rPr lang="en-US"/>
              <a:pPr/>
              <a:t>3</a:t>
            </a:fld>
            <a:endParaRPr lang="en-US"/>
          </a:p>
        </p:txBody>
      </p:sp>
      <p:sp>
        <p:nvSpPr>
          <p:cNvPr id="390146" name="Rectangle 2"/>
          <p:cNvSpPr>
            <a:spLocks noGrp="1" noRot="1" noChangeAspect="1" noChangeArrowheads="1" noTextEdit="1"/>
          </p:cNvSpPr>
          <p:nvPr>
            <p:ph type="sldImg"/>
          </p:nvPr>
        </p:nvSpPr>
        <p:spPr/>
      </p:sp>
      <p:sp>
        <p:nvSpPr>
          <p:cNvPr id="390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962236" y="6716506"/>
            <a:ext cx="84959" cy="184666"/>
          </a:xfrm>
          <a:ln/>
        </p:spPr>
        <p:txBody>
          <a:bodyPr/>
          <a:lstStyle/>
          <a:p>
            <a:fld id="{D5076771-B499-459C-BAD4-B3A1D6683FC7}" type="slidenum">
              <a:rPr lang="en-US"/>
              <a:pPr/>
              <a:t>4</a:t>
            </a:fld>
            <a:endParaRPr lang="en-US"/>
          </a:p>
        </p:txBody>
      </p:sp>
      <p:sp>
        <p:nvSpPr>
          <p:cNvPr id="390146" name="Rectangle 2"/>
          <p:cNvSpPr>
            <a:spLocks noGrp="1" noRot="1" noChangeAspect="1" noChangeArrowheads="1" noTextEdit="1"/>
          </p:cNvSpPr>
          <p:nvPr>
            <p:ph type="sldImg"/>
          </p:nvPr>
        </p:nvSpPr>
        <p:spPr/>
      </p:sp>
      <p:sp>
        <p:nvSpPr>
          <p:cNvPr id="390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88690" y="6716506"/>
            <a:ext cx="158505" cy="184666"/>
          </a:xfrm>
          <a:ln/>
        </p:spPr>
        <p:txBody>
          <a:bodyPr/>
          <a:lstStyle/>
          <a:p>
            <a:fld id="{86917B72-8953-4AA0-82A9-77DB03D02CC5}" type="slidenum">
              <a:rPr lang="en-US"/>
              <a:pPr/>
              <a:t>5</a:t>
            </a:fld>
            <a:endParaRPr lang="en-US"/>
          </a:p>
        </p:txBody>
      </p:sp>
      <p:sp>
        <p:nvSpPr>
          <p:cNvPr id="433154" name="Rectangle 2"/>
          <p:cNvSpPr>
            <a:spLocks noGrp="1" noRot="1" noChangeAspect="1" noChangeArrowheads="1" noTextEdit="1"/>
          </p:cNvSpPr>
          <p:nvPr>
            <p:ph type="sldImg"/>
          </p:nvPr>
        </p:nvSpPr>
        <p:spPr/>
      </p:sp>
      <p:sp>
        <p:nvSpPr>
          <p:cNvPr id="4331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316" name="doc id"/>
          <p:cNvSpPr>
            <a:spLocks noGrp="1" noChangeArrowheads="1"/>
          </p:cNvSpPr>
          <p:nvPr>
            <p:ph type="ftr" sz="quarter" idx="3"/>
          </p:nvPr>
        </p:nvSpPr>
        <p:spPr/>
        <p:txBody>
          <a:bodyPr/>
          <a:lstStyle>
            <a:lvl1pPr>
              <a:defRPr/>
            </a:lvl1pPr>
          </a:lstStyle>
          <a:p>
            <a:endParaRPr lang="en-US"/>
          </a:p>
        </p:txBody>
      </p:sp>
      <p:grpSp>
        <p:nvGrpSpPr>
          <p:cNvPr id="13345" name="McK Title Elements"/>
          <p:cNvGrpSpPr>
            <a:grpSpLocks/>
          </p:cNvGrpSpPr>
          <p:nvPr/>
        </p:nvGrpSpPr>
        <p:grpSpPr bwMode="auto">
          <a:xfrm>
            <a:off x="2640013" y="2139950"/>
            <a:ext cx="5027612" cy="4510088"/>
            <a:chOff x="1663" y="1348"/>
            <a:chExt cx="3167" cy="2841"/>
          </a:xfrm>
        </p:grpSpPr>
        <p:sp>
          <p:nvSpPr>
            <p:cNvPr id="13331" name="McK Confidential" hidden="1"/>
            <p:cNvSpPr txBox="1">
              <a:spLocks noChangeArrowheads="1"/>
            </p:cNvSpPr>
            <p:nvPr userDrawn="1"/>
          </p:nvSpPr>
          <p:spPr bwMode="auto">
            <a:xfrm>
              <a:off x="1663" y="1348"/>
              <a:ext cx="936" cy="134"/>
            </a:xfrm>
            <a:prstGeom prst="rect">
              <a:avLst/>
            </a:prstGeom>
            <a:noFill/>
            <a:ln w="9525">
              <a:noFill/>
              <a:miter lim="800000"/>
              <a:headEnd/>
              <a:tailEnd/>
            </a:ln>
            <a:effectLst/>
          </p:spPr>
          <p:txBody>
            <a:bodyPr lIns="0" tIns="0" rIns="0" bIns="0">
              <a:spAutoFit/>
            </a:bodyPr>
            <a:lstStyle/>
            <a:p>
              <a:r>
                <a:rPr lang="en-US" sz="1400"/>
                <a:t>CONFIDENTIAL</a:t>
              </a:r>
            </a:p>
          </p:txBody>
        </p:sp>
        <p:sp>
          <p:nvSpPr>
            <p:cNvPr id="13332" name="McK Document" hidden="1"/>
            <p:cNvSpPr txBox="1">
              <a:spLocks noChangeArrowheads="1"/>
            </p:cNvSpPr>
            <p:nvPr userDrawn="1"/>
          </p:nvSpPr>
          <p:spPr bwMode="auto">
            <a:xfrm>
              <a:off x="1663" y="3049"/>
              <a:ext cx="3167" cy="134"/>
            </a:xfrm>
            <a:prstGeom prst="rect">
              <a:avLst/>
            </a:prstGeom>
            <a:noFill/>
            <a:ln w="9525">
              <a:noFill/>
              <a:miter lim="800000"/>
              <a:headEnd/>
              <a:tailEnd/>
            </a:ln>
            <a:effectLst/>
          </p:spPr>
          <p:txBody>
            <a:bodyPr lIns="0" tIns="0" rIns="0" bIns="0" anchor="b">
              <a:spAutoFit/>
            </a:bodyPr>
            <a:lstStyle/>
            <a:p>
              <a:r>
                <a:rPr lang="en-US" sz="1400"/>
                <a:t>Document</a:t>
              </a:r>
            </a:p>
          </p:txBody>
        </p:sp>
        <p:sp>
          <p:nvSpPr>
            <p:cNvPr id="13333" name="McK Date" hidden="1"/>
            <p:cNvSpPr txBox="1">
              <a:spLocks noChangeArrowheads="1"/>
            </p:cNvSpPr>
            <p:nvPr userDrawn="1"/>
          </p:nvSpPr>
          <p:spPr bwMode="auto">
            <a:xfrm>
              <a:off x="1663" y="3216"/>
              <a:ext cx="3167" cy="134"/>
            </a:xfrm>
            <a:prstGeom prst="rect">
              <a:avLst/>
            </a:prstGeom>
            <a:noFill/>
            <a:ln w="9525">
              <a:noFill/>
              <a:miter lim="800000"/>
              <a:headEnd/>
              <a:tailEnd/>
            </a:ln>
            <a:effectLst/>
          </p:spPr>
          <p:txBody>
            <a:bodyPr lIns="0" tIns="0" rIns="0" bIns="0">
              <a:spAutoFit/>
            </a:bodyPr>
            <a:lstStyle/>
            <a:p>
              <a:r>
                <a:rPr lang="en-US" sz="1400"/>
                <a:t>Date</a:t>
              </a:r>
            </a:p>
          </p:txBody>
        </p:sp>
        <p:sp>
          <p:nvSpPr>
            <p:cNvPr id="13334" name="McK Disclaimer" hidden="1"/>
            <p:cNvSpPr>
              <a:spLocks noChangeArrowheads="1"/>
            </p:cNvSpPr>
            <p:nvPr userDrawn="1">
              <p:custDataLst>
                <p:tags r:id="rId1"/>
              </p:custDataLst>
            </p:nvPr>
          </p:nvSpPr>
          <p:spPr bwMode="auto">
            <a:xfrm>
              <a:off x="1663" y="3759"/>
              <a:ext cx="2303" cy="430"/>
            </a:xfrm>
            <a:prstGeom prst="rect">
              <a:avLst/>
            </a:prstGeom>
            <a:noFill/>
            <a:ln w="9525">
              <a:noFill/>
              <a:miter lim="800000"/>
              <a:headEnd/>
              <a:tailEnd/>
            </a:ln>
            <a:effectLst/>
          </p:spPr>
          <p:txBody>
            <a:bodyPr lIns="0" tIns="0" rIns="0" bIns="0" anchor="b"/>
            <a:lstStyle/>
            <a:p>
              <a:pPr defTabSz="804863" eaLnBrk="0" hangingPunct="0"/>
              <a:r>
                <a:rPr lang="en-US" sz="900"/>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47675" y="1568450"/>
            <a:ext cx="8066088" cy="44354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7D338123-7364-4E91-93AC-45C6E8C92AE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7638" y="269875"/>
            <a:ext cx="2016125" cy="5734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47675" y="269875"/>
            <a:ext cx="5897563" cy="5734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4533200-C5B0-4985-8D3B-B6A376639F9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47675" y="1568450"/>
            <a:ext cx="8066088" cy="44354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D7040D1-2C45-4CDA-8D78-571963A2BF7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8025" y="4319588"/>
            <a:ext cx="7616825" cy="1335087"/>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08025" y="2849563"/>
            <a:ext cx="7616825" cy="1470025"/>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DC9EC9D-C99E-4EBD-B079-8E9F529A6AF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47675" y="1568450"/>
            <a:ext cx="3956050" cy="44354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56125" y="1568450"/>
            <a:ext cx="3957638" cy="44354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F2DEC75D-0858-404B-BEEE-5F5B298E6BD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47675" y="1504950"/>
            <a:ext cx="3959225" cy="6270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47675" y="2132013"/>
            <a:ext cx="3959225" cy="387191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552950" y="1504950"/>
            <a:ext cx="3960813" cy="6270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52950" y="2132013"/>
            <a:ext cx="3960813" cy="387191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DAEC33BC-6020-445F-ADFD-1E4AD3D61B0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2543D88E-D589-41E4-BAA0-35D0147E085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26A478DE-7496-4465-882C-068313CA85D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7675" y="268288"/>
            <a:ext cx="2947988" cy="113823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03613" y="268288"/>
            <a:ext cx="5010150" cy="57356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47675" y="1406525"/>
            <a:ext cx="2947988" cy="45974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00BE67C-4DB2-446E-AF5D-4FAF6358EED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55775" y="4705350"/>
            <a:ext cx="5376863" cy="555625"/>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55775" y="600075"/>
            <a:ext cx="5376863" cy="40338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55775" y="5260975"/>
            <a:ext cx="5376863" cy="7889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FF098571-023F-4F26-9F09-C13E0416CC2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1029" name="doc id"/>
          <p:cNvSpPr>
            <a:spLocks noGrp="1" noChangeArrowheads="1"/>
          </p:cNvSpPr>
          <p:nvPr>
            <p:ph type="ftr" sz="quarter" idx="3"/>
          </p:nvPr>
        </p:nvSpPr>
        <p:spPr bwMode="auto">
          <a:xfrm>
            <a:off x="8442325" y="36513"/>
            <a:ext cx="295275" cy="12223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895350">
              <a:defRPr sz="800">
                <a:solidFill>
                  <a:srgbClr val="000000"/>
                </a:solidFill>
              </a:defRPr>
            </a:lvl1pPr>
          </a:lstStyle>
          <a:p>
            <a:endParaRPr lang="en-US"/>
          </a:p>
        </p:txBody>
      </p:sp>
      <p:sp>
        <p:nvSpPr>
          <p:cNvPr id="1030" name="pg num"/>
          <p:cNvSpPr>
            <a:spLocks noGrp="1" noChangeArrowheads="1"/>
          </p:cNvSpPr>
          <p:nvPr>
            <p:ph type="sldNum" sz="quarter" idx="4"/>
          </p:nvPr>
        </p:nvSpPr>
        <p:spPr bwMode="auto">
          <a:xfrm>
            <a:off x="8551863" y="6511925"/>
            <a:ext cx="1857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895350">
              <a:defRPr sz="1200"/>
            </a:lvl1pPr>
          </a:lstStyle>
          <a:p>
            <a:fld id="{AE46792F-5402-4AE0-9201-4CC23F8666FB}" type="slidenum">
              <a:rPr lang="en-US"/>
              <a:pPr/>
              <a:t>‹#›</a:t>
            </a:fld>
            <a:endParaRPr lang="en-US"/>
          </a:p>
        </p:txBody>
      </p:sp>
      <p:grpSp>
        <p:nvGrpSpPr>
          <p:cNvPr id="1066" name="McK Slide Elements"/>
          <p:cNvGrpSpPr>
            <a:grpSpLocks/>
          </p:cNvGrpSpPr>
          <p:nvPr/>
        </p:nvGrpSpPr>
        <p:grpSpPr bwMode="auto">
          <a:xfrm>
            <a:off x="119063" y="531813"/>
            <a:ext cx="8618537" cy="6162675"/>
            <a:chOff x="75" y="335"/>
            <a:chExt cx="5429" cy="3882"/>
          </a:xfrm>
        </p:grpSpPr>
        <p:sp>
          <p:nvSpPr>
            <p:cNvPr id="1032" name="McK Measure" hidden="1"/>
            <p:cNvSpPr txBox="1">
              <a:spLocks noChangeArrowheads="1"/>
            </p:cNvSpPr>
            <p:nvPr userDrawn="1"/>
          </p:nvSpPr>
          <p:spPr bwMode="auto">
            <a:xfrm>
              <a:off x="75" y="335"/>
              <a:ext cx="5429" cy="154"/>
            </a:xfrm>
            <a:prstGeom prst="rect">
              <a:avLst/>
            </a:prstGeom>
            <a:noFill/>
            <a:ln w="9525">
              <a:noFill/>
              <a:miter lim="800000"/>
              <a:headEnd/>
              <a:tailEnd/>
            </a:ln>
            <a:effectLst/>
          </p:spPr>
          <p:txBody>
            <a:bodyPr lIns="0" tIns="0" rIns="0" bIns="0">
              <a:spAutoFit/>
            </a:bodyPr>
            <a:lstStyle/>
            <a:p>
              <a:pPr defTabSz="895350"/>
              <a:r>
                <a:rPr lang="en-US"/>
                <a:t>Unit of measure</a:t>
              </a:r>
            </a:p>
          </p:txBody>
        </p:sp>
        <p:sp>
          <p:nvSpPr>
            <p:cNvPr id="1033" name="McK Footnote" hidden="1"/>
            <p:cNvSpPr txBox="1">
              <a:spLocks noChangeArrowheads="1"/>
            </p:cNvSpPr>
            <p:nvPr userDrawn="1"/>
          </p:nvSpPr>
          <p:spPr bwMode="auto">
            <a:xfrm>
              <a:off x="75" y="3964"/>
              <a:ext cx="5145" cy="253"/>
            </a:xfrm>
            <a:prstGeom prst="rect">
              <a:avLst/>
            </a:prstGeom>
            <a:noFill/>
            <a:ln w="9525">
              <a:noFill/>
              <a:miter lim="800000"/>
              <a:headEnd/>
              <a:tailEnd/>
            </a:ln>
            <a:effectLst/>
          </p:spPr>
          <p:txBody>
            <a:bodyPr lIns="0" tIns="0" rIns="0" bIns="0" anchor="b">
              <a:spAutoFit/>
            </a:bodyPr>
            <a:lstStyle/>
            <a:p>
              <a:pPr marL="563563" indent="-563563" defTabSz="895350">
                <a:tabLst>
                  <a:tab pos="517525" algn="r"/>
                </a:tabLst>
              </a:pPr>
              <a:r>
                <a:rPr lang="en-US" sz="1200">
                  <a:solidFill>
                    <a:srgbClr val="000000"/>
                  </a:solidFill>
                </a:rPr>
                <a:t>	*	Footnote</a:t>
              </a:r>
            </a:p>
            <a:p>
              <a:pPr marL="563563" indent="-563563" defTabSz="895350">
                <a:spcBef>
                  <a:spcPct val="20000"/>
                </a:spcBef>
                <a:tabLst>
                  <a:tab pos="517525" algn="r"/>
                </a:tabLst>
              </a:pPr>
              <a:r>
                <a:rPr lang="en-US" sz="1200">
                  <a:solidFill>
                    <a:srgbClr val="000000"/>
                  </a:solidFill>
                </a:rPr>
                <a:t>	Source:	Source</a:t>
              </a: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895350" rtl="0" fontAlgn="base">
        <a:spcBef>
          <a:spcPct val="0"/>
        </a:spcBef>
        <a:spcAft>
          <a:spcPct val="0"/>
        </a:spcAft>
        <a:defRPr sz="1900" b="1">
          <a:solidFill>
            <a:schemeClr val="tx2"/>
          </a:solidFill>
          <a:latin typeface="+mj-lt"/>
          <a:ea typeface="+mj-ea"/>
          <a:cs typeface="+mj-cs"/>
        </a:defRPr>
      </a:lvl1pPr>
      <a:lvl2pPr algn="l" defTabSz="895350" rtl="0" fontAlgn="base">
        <a:spcBef>
          <a:spcPct val="0"/>
        </a:spcBef>
        <a:spcAft>
          <a:spcPct val="0"/>
        </a:spcAft>
        <a:defRPr sz="1900" b="1">
          <a:solidFill>
            <a:schemeClr val="tx2"/>
          </a:solidFill>
          <a:latin typeface="Arial" charset="0"/>
        </a:defRPr>
      </a:lvl2pPr>
      <a:lvl3pPr algn="l" defTabSz="895350" rtl="0" fontAlgn="base">
        <a:spcBef>
          <a:spcPct val="0"/>
        </a:spcBef>
        <a:spcAft>
          <a:spcPct val="0"/>
        </a:spcAft>
        <a:defRPr sz="1900" b="1">
          <a:solidFill>
            <a:schemeClr val="tx2"/>
          </a:solidFill>
          <a:latin typeface="Arial" charset="0"/>
        </a:defRPr>
      </a:lvl3pPr>
      <a:lvl4pPr algn="l" defTabSz="895350" rtl="0" fontAlgn="base">
        <a:spcBef>
          <a:spcPct val="0"/>
        </a:spcBef>
        <a:spcAft>
          <a:spcPct val="0"/>
        </a:spcAft>
        <a:defRPr sz="1900" b="1">
          <a:solidFill>
            <a:schemeClr val="tx2"/>
          </a:solidFill>
          <a:latin typeface="Arial" charset="0"/>
        </a:defRPr>
      </a:lvl4pPr>
      <a:lvl5pPr algn="l" defTabSz="895350" rtl="0" fontAlgn="base">
        <a:spcBef>
          <a:spcPct val="0"/>
        </a:spcBef>
        <a:spcAft>
          <a:spcPct val="0"/>
        </a:spcAft>
        <a:defRPr sz="1900" b="1">
          <a:solidFill>
            <a:schemeClr val="tx2"/>
          </a:solidFill>
          <a:latin typeface="Arial" charset="0"/>
        </a:defRPr>
      </a:lvl5pPr>
      <a:lvl6pPr marL="457200" algn="l" defTabSz="895350" rtl="0" fontAlgn="base">
        <a:spcBef>
          <a:spcPct val="0"/>
        </a:spcBef>
        <a:spcAft>
          <a:spcPct val="0"/>
        </a:spcAft>
        <a:defRPr sz="1900" b="1">
          <a:solidFill>
            <a:schemeClr val="tx2"/>
          </a:solidFill>
          <a:latin typeface="Arial" charset="0"/>
        </a:defRPr>
      </a:lvl6pPr>
      <a:lvl7pPr marL="914400" algn="l" defTabSz="895350" rtl="0" fontAlgn="base">
        <a:spcBef>
          <a:spcPct val="0"/>
        </a:spcBef>
        <a:spcAft>
          <a:spcPct val="0"/>
        </a:spcAft>
        <a:defRPr sz="1900" b="1">
          <a:solidFill>
            <a:schemeClr val="tx2"/>
          </a:solidFill>
          <a:latin typeface="Arial" charset="0"/>
        </a:defRPr>
      </a:lvl7pPr>
      <a:lvl8pPr marL="1371600" algn="l" defTabSz="895350" rtl="0" fontAlgn="base">
        <a:spcBef>
          <a:spcPct val="0"/>
        </a:spcBef>
        <a:spcAft>
          <a:spcPct val="0"/>
        </a:spcAft>
        <a:defRPr sz="1900" b="1">
          <a:solidFill>
            <a:schemeClr val="tx2"/>
          </a:solidFill>
          <a:latin typeface="Arial" charset="0"/>
        </a:defRPr>
      </a:lvl8pPr>
      <a:lvl9pPr marL="1828800" algn="l" defTabSz="895350" rtl="0" fontAlgn="base">
        <a:spcBef>
          <a:spcPct val="0"/>
        </a:spcBef>
        <a:spcAft>
          <a:spcPct val="0"/>
        </a:spcAft>
        <a:defRPr sz="1900" b="1">
          <a:solidFill>
            <a:schemeClr val="tx2"/>
          </a:solidFill>
          <a:latin typeface="Arial" charset="0"/>
        </a:defRPr>
      </a:lvl9pPr>
    </p:titleStyle>
    <p:bodyStyle>
      <a:lvl1pPr algn="l" defTabSz="895350" rtl="0" fontAlgn="base">
        <a:spcBef>
          <a:spcPct val="0"/>
        </a:spcBef>
        <a:spcAft>
          <a:spcPct val="0"/>
        </a:spcAft>
        <a:buSzPct val="120000"/>
        <a:defRPr sz="1600">
          <a:solidFill>
            <a:schemeClr val="tx1"/>
          </a:solidFill>
          <a:latin typeface="+mn-lt"/>
          <a:ea typeface="+mn-ea"/>
          <a:cs typeface="+mn-cs"/>
        </a:defRPr>
      </a:lvl1pPr>
      <a:lvl2pPr marL="144463" indent="-142875" algn="l" defTabSz="895350" rtl="0" fontAlgn="base">
        <a:spcBef>
          <a:spcPct val="0"/>
        </a:spcBef>
        <a:spcAft>
          <a:spcPct val="0"/>
        </a:spcAft>
        <a:buSzPct val="120000"/>
        <a:buChar char="•"/>
        <a:defRPr sz="1600">
          <a:solidFill>
            <a:schemeClr val="tx1"/>
          </a:solidFill>
          <a:latin typeface="+mn-lt"/>
        </a:defRPr>
      </a:lvl2pPr>
      <a:lvl3pPr marL="295275" indent="-149225" algn="l" defTabSz="895350" rtl="0" fontAlgn="base">
        <a:spcBef>
          <a:spcPct val="0"/>
        </a:spcBef>
        <a:spcAft>
          <a:spcPct val="0"/>
        </a:spcAft>
        <a:buChar char="–"/>
        <a:defRPr sz="1600">
          <a:solidFill>
            <a:schemeClr val="tx1"/>
          </a:solidFill>
          <a:latin typeface="+mn-lt"/>
        </a:defRPr>
      </a:lvl3pPr>
      <a:lvl4pPr marL="431800" indent="-134938" algn="l" defTabSz="895350" rtl="0" fontAlgn="base">
        <a:spcBef>
          <a:spcPct val="0"/>
        </a:spcBef>
        <a:spcAft>
          <a:spcPct val="0"/>
        </a:spcAft>
        <a:buSzPct val="89000"/>
        <a:buChar char="•"/>
        <a:defRPr sz="1600">
          <a:solidFill>
            <a:schemeClr val="tx1"/>
          </a:solidFill>
          <a:latin typeface="+mn-lt"/>
        </a:defRPr>
      </a:lvl4pPr>
      <a:lvl5pPr marL="582613" indent="-149225" algn="l" defTabSz="895350" rtl="0" fontAlgn="base">
        <a:spcBef>
          <a:spcPct val="0"/>
        </a:spcBef>
        <a:spcAft>
          <a:spcPct val="0"/>
        </a:spcAft>
        <a:buSzPct val="75000"/>
        <a:buChar char="–"/>
        <a:defRPr sz="1600">
          <a:solidFill>
            <a:schemeClr val="tx1"/>
          </a:solidFill>
          <a:latin typeface="+mn-lt"/>
        </a:defRPr>
      </a:lvl5pPr>
      <a:lvl6pPr marL="1039813" indent="-149225" algn="l" defTabSz="895350" rtl="0" fontAlgn="base">
        <a:spcBef>
          <a:spcPct val="0"/>
        </a:spcBef>
        <a:spcAft>
          <a:spcPct val="0"/>
        </a:spcAft>
        <a:buSzPct val="75000"/>
        <a:buChar char="–"/>
        <a:defRPr sz="1600">
          <a:solidFill>
            <a:schemeClr val="tx1"/>
          </a:solidFill>
          <a:latin typeface="+mn-lt"/>
        </a:defRPr>
      </a:lvl6pPr>
      <a:lvl7pPr marL="1497013" indent="-149225" algn="l" defTabSz="895350" rtl="0" fontAlgn="base">
        <a:spcBef>
          <a:spcPct val="0"/>
        </a:spcBef>
        <a:spcAft>
          <a:spcPct val="0"/>
        </a:spcAft>
        <a:buSzPct val="75000"/>
        <a:buChar char="–"/>
        <a:defRPr sz="1600">
          <a:solidFill>
            <a:schemeClr val="tx1"/>
          </a:solidFill>
          <a:latin typeface="+mn-lt"/>
        </a:defRPr>
      </a:lvl7pPr>
      <a:lvl8pPr marL="1954213" indent="-149225" algn="l" defTabSz="895350" rtl="0" fontAlgn="base">
        <a:spcBef>
          <a:spcPct val="0"/>
        </a:spcBef>
        <a:spcAft>
          <a:spcPct val="0"/>
        </a:spcAft>
        <a:buSzPct val="75000"/>
        <a:buChar char="–"/>
        <a:defRPr sz="1600">
          <a:solidFill>
            <a:schemeClr val="tx1"/>
          </a:solidFill>
          <a:latin typeface="+mn-lt"/>
        </a:defRPr>
      </a:lvl8pPr>
      <a:lvl9pPr marL="2411413" indent="-149225" algn="l" defTabSz="895350" rtl="0" fontAlgn="base">
        <a:spcBef>
          <a:spcPct val="0"/>
        </a:spcBef>
        <a:spcAft>
          <a:spcPct val="0"/>
        </a:spcAft>
        <a:buSzPct val="75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1"/>
          </p:nvPr>
        </p:nvSpPr>
        <p:spPr/>
        <p:txBody>
          <a:bodyPr/>
          <a:lstStyle/>
          <a:p>
            <a:fld id="{61C4FDAB-DA55-40D3-A653-A3FDF85B0F80}" type="slidenum">
              <a:rPr lang="en-US"/>
              <a:pPr/>
              <a:t>0</a:t>
            </a:fld>
            <a:endParaRPr lang="en-US"/>
          </a:p>
        </p:txBody>
      </p:sp>
      <p:sp>
        <p:nvSpPr>
          <p:cNvPr id="389122" name="Rectangle 2"/>
          <p:cNvSpPr>
            <a:spLocks noGrp="1" noChangeArrowheads="1"/>
          </p:cNvSpPr>
          <p:nvPr>
            <p:ph type="title"/>
          </p:nvPr>
        </p:nvSpPr>
        <p:spPr bwMode="auto">
          <a:xfrm>
            <a:off x="119063" y="230188"/>
            <a:ext cx="8618537" cy="5048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dirty="0"/>
              <a:t>  </a:t>
            </a:r>
            <a:r>
              <a:rPr lang="en-US" sz="2500" dirty="0" smtClean="0"/>
              <a:t>Suppressed revolution in Bahrain</a:t>
            </a:r>
            <a:endParaRPr lang="en-US" sz="2500" dirty="0"/>
          </a:p>
        </p:txBody>
      </p:sp>
      <p:sp>
        <p:nvSpPr>
          <p:cNvPr id="389123" name="Rectangle 3"/>
          <p:cNvSpPr>
            <a:spLocks noChangeArrowheads="1"/>
          </p:cNvSpPr>
          <p:nvPr/>
        </p:nvSpPr>
        <p:spPr bwMode="auto">
          <a:xfrm>
            <a:off x="1911350" y="801688"/>
            <a:ext cx="6715125" cy="304800"/>
          </a:xfrm>
          <a:prstGeom prst="rect">
            <a:avLst/>
          </a:prstGeom>
          <a:noFill/>
          <a:ln w="9525">
            <a:noFill/>
            <a:miter lim="800000"/>
            <a:headEnd/>
            <a:tailEnd/>
          </a:ln>
          <a:effectLst/>
        </p:spPr>
        <p:txBody>
          <a:bodyPr lIns="0" tIns="0" rIns="0" bIns="0">
            <a:spAutoFit/>
          </a:bodyPr>
          <a:lstStyle/>
          <a:p>
            <a:pPr marL="304800" indent="-304800" defTabSz="895350">
              <a:buSzPct val="120000"/>
            </a:pPr>
            <a:endParaRPr lang="en-US" sz="2000"/>
          </a:p>
        </p:txBody>
      </p:sp>
      <p:sp>
        <p:nvSpPr>
          <p:cNvPr id="389124" name="Rectangle 4"/>
          <p:cNvSpPr>
            <a:spLocks noChangeArrowheads="1"/>
          </p:cNvSpPr>
          <p:nvPr/>
        </p:nvSpPr>
        <p:spPr bwMode="auto">
          <a:xfrm>
            <a:off x="406400" y="875323"/>
            <a:ext cx="8220075" cy="4185761"/>
          </a:xfrm>
          <a:prstGeom prst="rect">
            <a:avLst/>
          </a:prstGeom>
          <a:noFill/>
          <a:ln w="9525">
            <a:noFill/>
            <a:miter lim="800000"/>
            <a:headEnd/>
            <a:tailEnd/>
          </a:ln>
          <a:effectLst/>
        </p:spPr>
        <p:txBody>
          <a:bodyPr lIns="0" tIns="0" rIns="0" bIns="0">
            <a:spAutoFit/>
          </a:bodyPr>
          <a:lstStyle/>
          <a:p>
            <a:pPr marL="304800" indent="-304800" defTabSz="895350">
              <a:buSzPct val="120000"/>
              <a:buFontTx/>
              <a:buChar char="•"/>
            </a:pPr>
            <a:r>
              <a:rPr lang="en-US" b="1" dirty="0" smtClean="0"/>
              <a:t>February 14 Revolution</a:t>
            </a:r>
            <a:endParaRPr lang="en-US" b="1" dirty="0"/>
          </a:p>
          <a:p>
            <a:pPr marL="450850" lvl="2" indent="-304800" defTabSz="895350">
              <a:buFontTx/>
              <a:buChar char="–"/>
            </a:pPr>
            <a:r>
              <a:rPr lang="en-US" dirty="0" smtClean="0"/>
              <a:t>Large-scale protests at Pearl Square during February and March 2011</a:t>
            </a:r>
          </a:p>
          <a:p>
            <a:pPr marL="450850" lvl="2" indent="-304800" defTabSz="895350">
              <a:buFontTx/>
              <a:buChar char="–"/>
            </a:pPr>
            <a:r>
              <a:rPr lang="en-US" dirty="0" smtClean="0"/>
              <a:t>Aim of expanding political rights, more equality for the majority </a:t>
            </a:r>
            <a:r>
              <a:rPr lang="en-US" dirty="0" err="1" smtClean="0"/>
              <a:t>Shi’a</a:t>
            </a:r>
            <a:r>
              <a:rPr lang="en-US" dirty="0" smtClean="0"/>
              <a:t>, transition to a constitutional monarchy</a:t>
            </a:r>
          </a:p>
          <a:p>
            <a:pPr marL="450850" lvl="2" indent="-304800" defTabSz="895350">
              <a:buFontTx/>
              <a:buChar char="–"/>
            </a:pPr>
            <a:r>
              <a:rPr lang="en-US" dirty="0" smtClean="0"/>
              <a:t>Led by majority </a:t>
            </a:r>
            <a:r>
              <a:rPr lang="en-US" dirty="0" err="1" smtClean="0"/>
              <a:t>Shi’a</a:t>
            </a:r>
            <a:r>
              <a:rPr lang="en-US" dirty="0" smtClean="0"/>
              <a:t> opposition group, al-</a:t>
            </a:r>
            <a:r>
              <a:rPr lang="en-US" dirty="0" err="1" smtClean="0"/>
              <a:t>Wefaq</a:t>
            </a:r>
            <a:r>
              <a:rPr lang="en-US" dirty="0" smtClean="0"/>
              <a:t>; splinter group al-</a:t>
            </a:r>
            <a:r>
              <a:rPr lang="en-US" dirty="0" err="1" smtClean="0"/>
              <a:t>Haq</a:t>
            </a:r>
            <a:r>
              <a:rPr lang="en-US" dirty="0" smtClean="0"/>
              <a:t> wants a more radical change from the monarchy</a:t>
            </a:r>
          </a:p>
          <a:p>
            <a:pPr marL="450850" lvl="2" indent="-304800" defTabSz="895350">
              <a:buFontTx/>
              <a:buChar char="–"/>
            </a:pPr>
            <a:r>
              <a:rPr lang="en-US" dirty="0" smtClean="0"/>
              <a:t>Division within the ruling al-Khalifa family about how to respond</a:t>
            </a:r>
            <a:endParaRPr lang="en-US" dirty="0"/>
          </a:p>
          <a:p>
            <a:pPr marL="450850" lvl="2" indent="-304800" defTabSz="895350">
              <a:buFontTx/>
              <a:buChar char="–"/>
            </a:pPr>
            <a:endParaRPr lang="en-US" dirty="0"/>
          </a:p>
          <a:p>
            <a:pPr marL="306388" lvl="1" indent="-304800" defTabSz="895350">
              <a:buSzPct val="120000"/>
              <a:buFontTx/>
              <a:buChar char="•"/>
            </a:pPr>
            <a:r>
              <a:rPr lang="en-US" b="1" dirty="0" smtClean="0"/>
              <a:t>Saudi-supported crackdown</a:t>
            </a:r>
            <a:endParaRPr lang="en-US" b="1" dirty="0"/>
          </a:p>
          <a:p>
            <a:pPr marL="450850" lvl="2" indent="-304800" defTabSz="895350">
              <a:buFontTx/>
              <a:buChar char="–"/>
            </a:pPr>
            <a:r>
              <a:rPr lang="en-US" dirty="0" smtClean="0"/>
              <a:t>Saudi and UAE security forces moved in 14 March</a:t>
            </a:r>
          </a:p>
          <a:p>
            <a:pPr marL="450850" lvl="2" indent="-304800" defTabSz="895350">
              <a:buFontTx/>
              <a:buChar char="–"/>
            </a:pPr>
            <a:r>
              <a:rPr lang="en-US" dirty="0" smtClean="0"/>
              <a:t>Martial law declared and Pearl Square monument destroyed</a:t>
            </a:r>
          </a:p>
          <a:p>
            <a:pPr marL="450850" lvl="2" indent="-304800" defTabSz="895350">
              <a:buFontTx/>
              <a:buChar char="–"/>
            </a:pPr>
            <a:r>
              <a:rPr lang="en-US" dirty="0" smtClean="0"/>
              <a:t>Attacks on unarmed protestors, medical personnel, late night house raids</a:t>
            </a:r>
          </a:p>
          <a:p>
            <a:pPr marL="450850" lvl="2" indent="-304800" defTabSz="895350">
              <a:buFontTx/>
              <a:buChar char="–"/>
            </a:pPr>
            <a:r>
              <a:rPr lang="en-US" dirty="0" smtClean="0"/>
              <a:t>Large-scale political arrests (3000+ people)</a:t>
            </a:r>
          </a:p>
          <a:p>
            <a:pPr marL="450850" lvl="2" indent="-304800" defTabSz="895350">
              <a:buFontTx/>
              <a:buChar char="–"/>
            </a:pPr>
            <a:r>
              <a:rPr lang="en-US" dirty="0" smtClean="0"/>
              <a:t>National dialogue boycotted by some opposition groups</a:t>
            </a:r>
          </a:p>
          <a:p>
            <a:pPr marL="450850" lvl="2" indent="-304800" defTabSz="895350">
              <a:buFontTx/>
              <a:buChar char="–"/>
            </a:pPr>
            <a:r>
              <a:rPr lang="en-US" dirty="0" smtClean="0"/>
              <a:t>Official commission of inquiry established that criticizes security forces</a:t>
            </a:r>
          </a:p>
          <a:p>
            <a:pPr marL="450850" lvl="2" indent="-304800" defTabSz="895350">
              <a:buFontTx/>
              <a:buChar char="–"/>
            </a:pPr>
            <a:endParaRPr lang="en-US" dirty="0"/>
          </a:p>
          <a:p>
            <a:pPr marL="304800" indent="-304800" defTabSz="895350">
              <a:buSzPct val="120000"/>
              <a:buFontTx/>
              <a:buChar char="•"/>
            </a:pPr>
            <a:endParaRPr lang="en-US" b="1" dirty="0"/>
          </a:p>
        </p:txBody>
      </p:sp>
      <p:pic>
        <p:nvPicPr>
          <p:cNvPr id="69634" name="Picture 2" descr="http://jafrianews.files.wordpress.com/2010/05/bahrain-army-near-pearl-square.jpg?w=600"/>
          <p:cNvPicPr>
            <a:picLocks noChangeAspect="1" noChangeArrowheads="1"/>
          </p:cNvPicPr>
          <p:nvPr/>
        </p:nvPicPr>
        <p:blipFill>
          <a:blip r:embed="rId3" cstate="print"/>
          <a:srcRect/>
          <a:stretch>
            <a:fillRect/>
          </a:stretch>
        </p:blipFill>
        <p:spPr bwMode="auto">
          <a:xfrm>
            <a:off x="1471910" y="4783015"/>
            <a:ext cx="2539722" cy="1693148"/>
          </a:xfrm>
          <a:prstGeom prst="rect">
            <a:avLst/>
          </a:prstGeom>
          <a:noFill/>
        </p:spPr>
      </p:pic>
      <p:pic>
        <p:nvPicPr>
          <p:cNvPr id="69636" name="Picture 4" descr="http://1.bp.blogspot.com/-Gh0DVMe_oOo/TWKgmapLnGI/AAAAAAAAaeE/hS2aw_pssRQ/s1600/Bahrain%2527s%2BManama%2527s%2BPearl%2BSquare%2B190211.jpg"/>
          <p:cNvPicPr>
            <a:picLocks noChangeAspect="1" noChangeArrowheads="1"/>
          </p:cNvPicPr>
          <p:nvPr/>
        </p:nvPicPr>
        <p:blipFill>
          <a:blip r:embed="rId4" cstate="print"/>
          <a:srcRect/>
          <a:stretch>
            <a:fillRect/>
          </a:stretch>
        </p:blipFill>
        <p:spPr bwMode="auto">
          <a:xfrm>
            <a:off x="5451058" y="4682785"/>
            <a:ext cx="2396705" cy="1797529"/>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1"/>
          </p:nvPr>
        </p:nvSpPr>
        <p:spPr/>
        <p:txBody>
          <a:bodyPr/>
          <a:lstStyle/>
          <a:p>
            <a:fld id="{61C4FDAB-DA55-40D3-A653-A3FDF85B0F80}" type="slidenum">
              <a:rPr lang="en-US"/>
              <a:pPr/>
              <a:t>1</a:t>
            </a:fld>
            <a:endParaRPr lang="en-US"/>
          </a:p>
        </p:txBody>
      </p:sp>
      <p:sp>
        <p:nvSpPr>
          <p:cNvPr id="389122" name="Rectangle 2"/>
          <p:cNvSpPr>
            <a:spLocks noGrp="1" noChangeArrowheads="1"/>
          </p:cNvSpPr>
          <p:nvPr>
            <p:ph type="title"/>
          </p:nvPr>
        </p:nvSpPr>
        <p:spPr bwMode="auto">
          <a:xfrm>
            <a:off x="119063" y="230188"/>
            <a:ext cx="8618537" cy="5048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dirty="0"/>
              <a:t>  </a:t>
            </a:r>
            <a:r>
              <a:rPr lang="en-US" sz="2500" dirty="0" smtClean="0"/>
              <a:t>Revolution and civil war in Libya</a:t>
            </a:r>
            <a:endParaRPr lang="en-US" sz="2500" dirty="0"/>
          </a:p>
        </p:txBody>
      </p:sp>
      <p:sp>
        <p:nvSpPr>
          <p:cNvPr id="389123" name="Rectangle 3"/>
          <p:cNvSpPr>
            <a:spLocks noChangeArrowheads="1"/>
          </p:cNvSpPr>
          <p:nvPr/>
        </p:nvSpPr>
        <p:spPr bwMode="auto">
          <a:xfrm>
            <a:off x="1911350" y="801688"/>
            <a:ext cx="6715125" cy="304800"/>
          </a:xfrm>
          <a:prstGeom prst="rect">
            <a:avLst/>
          </a:prstGeom>
          <a:noFill/>
          <a:ln w="9525">
            <a:noFill/>
            <a:miter lim="800000"/>
            <a:headEnd/>
            <a:tailEnd/>
          </a:ln>
          <a:effectLst/>
        </p:spPr>
        <p:txBody>
          <a:bodyPr lIns="0" tIns="0" rIns="0" bIns="0">
            <a:spAutoFit/>
          </a:bodyPr>
          <a:lstStyle/>
          <a:p>
            <a:pPr marL="304800" indent="-304800" defTabSz="895350">
              <a:buSzPct val="120000"/>
            </a:pPr>
            <a:endParaRPr lang="en-US" sz="2000"/>
          </a:p>
        </p:txBody>
      </p:sp>
      <p:sp>
        <p:nvSpPr>
          <p:cNvPr id="389124" name="Rectangle 4"/>
          <p:cNvSpPr>
            <a:spLocks noChangeArrowheads="1"/>
          </p:cNvSpPr>
          <p:nvPr/>
        </p:nvSpPr>
        <p:spPr bwMode="auto">
          <a:xfrm>
            <a:off x="406400" y="1016000"/>
            <a:ext cx="8220075" cy="5416868"/>
          </a:xfrm>
          <a:prstGeom prst="rect">
            <a:avLst/>
          </a:prstGeom>
          <a:noFill/>
          <a:ln w="9525">
            <a:noFill/>
            <a:miter lim="800000"/>
            <a:headEnd/>
            <a:tailEnd/>
          </a:ln>
          <a:effectLst/>
        </p:spPr>
        <p:txBody>
          <a:bodyPr lIns="0" tIns="0" rIns="0" bIns="0">
            <a:spAutoFit/>
          </a:bodyPr>
          <a:lstStyle/>
          <a:p>
            <a:pPr marL="304800" indent="-304800" defTabSz="895350">
              <a:buSzPct val="120000"/>
              <a:buFontTx/>
              <a:buChar char="•"/>
            </a:pPr>
            <a:r>
              <a:rPr lang="en-US" b="1" dirty="0" smtClean="0"/>
              <a:t>Context</a:t>
            </a:r>
          </a:p>
          <a:p>
            <a:pPr marL="450850" lvl="2" indent="-304800" defTabSz="895350">
              <a:buFontTx/>
              <a:buChar char="–"/>
            </a:pPr>
            <a:r>
              <a:rPr lang="en-US" dirty="0" smtClean="0"/>
              <a:t>Libya tightly ruled in a </a:t>
            </a:r>
            <a:r>
              <a:rPr lang="en-US" dirty="0" err="1" smtClean="0"/>
              <a:t>personalistic</a:t>
            </a:r>
            <a:r>
              <a:rPr lang="en-US" dirty="0" smtClean="0"/>
              <a:t> manner as a </a:t>
            </a:r>
            <a:r>
              <a:rPr lang="en-US" dirty="0" err="1" smtClean="0"/>
              <a:t>jamahiriyya</a:t>
            </a:r>
            <a:r>
              <a:rPr lang="en-US" dirty="0" smtClean="0"/>
              <a:t> (republic of the masses) and theoretically guided by Qaddafi’s “Green Book”</a:t>
            </a:r>
          </a:p>
          <a:p>
            <a:pPr marL="450850" lvl="2" indent="-304800" defTabSz="895350">
              <a:buFontTx/>
              <a:buChar char="–"/>
            </a:pPr>
            <a:r>
              <a:rPr lang="en-US" dirty="0" smtClean="0"/>
              <a:t>Tribal society underneath a thin state created through oil revenues</a:t>
            </a:r>
          </a:p>
          <a:p>
            <a:pPr marL="450850" lvl="2" indent="-304800" defTabSz="895350">
              <a:buFontTx/>
              <a:buChar char="–"/>
            </a:pPr>
            <a:r>
              <a:rPr lang="en-US" dirty="0" smtClean="0"/>
              <a:t>Eastern Libya source of most historical opposition and oil wealth</a:t>
            </a:r>
          </a:p>
          <a:p>
            <a:pPr marL="450850" lvl="2" indent="-304800" defTabSz="895350">
              <a:buFontTx/>
              <a:buChar char="–"/>
            </a:pPr>
            <a:r>
              <a:rPr lang="en-US" dirty="0" smtClean="0"/>
              <a:t>Small, highly personalized military dependent on Qaddafi</a:t>
            </a:r>
          </a:p>
          <a:p>
            <a:pPr marL="304800" indent="-304800" defTabSz="895350">
              <a:buSzPct val="120000"/>
              <a:buFontTx/>
              <a:buChar char="•"/>
            </a:pPr>
            <a:endParaRPr lang="en-US" b="1" dirty="0" smtClean="0"/>
          </a:p>
          <a:p>
            <a:pPr marL="304800" indent="-304800" defTabSz="895350">
              <a:buSzPct val="120000"/>
              <a:buFontTx/>
              <a:buChar char="•"/>
            </a:pPr>
            <a:r>
              <a:rPr lang="en-US" b="1" dirty="0" smtClean="0"/>
              <a:t>Eastern revolt and immediate repression</a:t>
            </a:r>
            <a:endParaRPr lang="en-US" b="1" dirty="0"/>
          </a:p>
          <a:p>
            <a:pPr marL="450850" lvl="2" indent="-304800" defTabSz="895350">
              <a:buFontTx/>
              <a:buChar char="–"/>
            </a:pPr>
            <a:r>
              <a:rPr lang="en-US" dirty="0" smtClean="0"/>
              <a:t>Protests in Benghazi begin 15 February 2011; security forces attack protesters and are driven out</a:t>
            </a:r>
          </a:p>
          <a:p>
            <a:pPr marL="450850" lvl="2" indent="-304800" defTabSz="895350">
              <a:buFontTx/>
              <a:buChar char="–"/>
            </a:pPr>
            <a:r>
              <a:rPr lang="en-US" dirty="0" smtClean="0"/>
              <a:t>Rebel movement, composed of civilians, army defectors, and Islamist opposition</a:t>
            </a:r>
          </a:p>
          <a:p>
            <a:pPr marL="450850" lvl="2" indent="-304800" defTabSz="895350">
              <a:buFontTx/>
              <a:buChar char="–"/>
            </a:pPr>
            <a:r>
              <a:rPr lang="en-US" dirty="0" smtClean="0"/>
              <a:t>Government uses death squads and sub-Saharan mercenaries to support repression </a:t>
            </a:r>
            <a:endParaRPr lang="en-US" dirty="0"/>
          </a:p>
          <a:p>
            <a:pPr marL="450850" lvl="2" indent="-304800" defTabSz="895350">
              <a:buFontTx/>
              <a:buChar char="–"/>
            </a:pPr>
            <a:endParaRPr lang="en-US" dirty="0"/>
          </a:p>
          <a:p>
            <a:pPr marL="306388" lvl="1" indent="-304800" defTabSz="895350">
              <a:buSzPct val="120000"/>
              <a:buFontTx/>
              <a:buChar char="•"/>
            </a:pPr>
            <a:r>
              <a:rPr lang="en-US" b="1" dirty="0" smtClean="0"/>
              <a:t>NATO support and rebel victory</a:t>
            </a:r>
            <a:endParaRPr lang="en-US" b="1" dirty="0"/>
          </a:p>
          <a:p>
            <a:pPr marL="450850" lvl="2" indent="-304800" defTabSz="895350">
              <a:buFontTx/>
              <a:buChar char="–"/>
            </a:pPr>
            <a:r>
              <a:rPr lang="en-US" dirty="0" smtClean="0"/>
              <a:t>Extensive back and forth advances and withdrawals across Libyan territory</a:t>
            </a:r>
          </a:p>
          <a:p>
            <a:pPr marL="450850" lvl="2" indent="-304800" defTabSz="895350">
              <a:buFontTx/>
              <a:buChar char="–"/>
            </a:pPr>
            <a:r>
              <a:rPr lang="en-US" dirty="0" smtClean="0"/>
              <a:t>UNSCR 1973 promises civilian protection in March; 17 countries participate</a:t>
            </a:r>
          </a:p>
          <a:p>
            <a:pPr marL="450850" lvl="2" indent="-304800" defTabSz="895350">
              <a:buFontTx/>
              <a:buChar char="–"/>
            </a:pPr>
            <a:r>
              <a:rPr lang="en-US" dirty="0" smtClean="0"/>
              <a:t>Rebels finally take Tripoli in August; Qaddafi loyalists routed and cornered by October</a:t>
            </a:r>
          </a:p>
          <a:p>
            <a:pPr marL="450850" lvl="2" indent="-304800" defTabSz="895350">
              <a:buFontTx/>
              <a:buChar char="–"/>
            </a:pPr>
            <a:endParaRPr lang="en-US" dirty="0" smtClean="0"/>
          </a:p>
          <a:p>
            <a:pPr marL="306388" lvl="1" indent="-304800" defTabSz="895350">
              <a:buSzPct val="120000"/>
              <a:buFontTx/>
              <a:buChar char="•"/>
            </a:pPr>
            <a:r>
              <a:rPr lang="en-US" b="1" dirty="0" smtClean="0"/>
              <a:t>Rebuilding a shattered state</a:t>
            </a:r>
          </a:p>
          <a:p>
            <a:pPr marL="450850" lvl="2" indent="-304800" defTabSz="895350">
              <a:buFontTx/>
              <a:buChar char="–"/>
            </a:pPr>
            <a:r>
              <a:rPr lang="en-US" dirty="0" smtClean="0"/>
              <a:t>Up to 30,000 killed in the civil war; some reprisal killings continue</a:t>
            </a:r>
          </a:p>
          <a:p>
            <a:pPr marL="450850" lvl="2" indent="-304800" defTabSz="895350">
              <a:buFontTx/>
              <a:buChar char="–"/>
            </a:pPr>
            <a:r>
              <a:rPr lang="en-US" dirty="0" smtClean="0"/>
              <a:t>Concern about demobilization and unification of the country</a:t>
            </a:r>
          </a:p>
          <a:p>
            <a:pPr marL="450850" lvl="2" indent="-304800" defTabSz="895350">
              <a:buFontTx/>
              <a:buChar char="–"/>
            </a:pPr>
            <a:r>
              <a:rPr lang="en-US" dirty="0" smtClean="0"/>
              <a:t>NTC plans for election to a constitutional assembly by mid-2012</a:t>
            </a:r>
          </a:p>
        </p:txBody>
      </p:sp>
      <p:pic>
        <p:nvPicPr>
          <p:cNvPr id="67588" name="Picture 4" descr="http://i.huffpost.com/gen/373220/thumbs/s-LIBYA-GUITAR-large640.jpg"/>
          <p:cNvPicPr>
            <a:picLocks noChangeAspect="1" noChangeArrowheads="1"/>
          </p:cNvPicPr>
          <p:nvPr/>
        </p:nvPicPr>
        <p:blipFill>
          <a:blip r:embed="rId3" cstate="print"/>
          <a:srcRect/>
          <a:stretch>
            <a:fillRect/>
          </a:stretch>
        </p:blipFill>
        <p:spPr bwMode="auto">
          <a:xfrm>
            <a:off x="6839537" y="5295295"/>
            <a:ext cx="1605822" cy="1174257"/>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1"/>
          </p:nvPr>
        </p:nvSpPr>
        <p:spPr/>
        <p:txBody>
          <a:bodyPr/>
          <a:lstStyle/>
          <a:p>
            <a:fld id="{61C4FDAB-DA55-40D3-A653-A3FDF85B0F80}" type="slidenum">
              <a:rPr lang="en-US"/>
              <a:pPr/>
              <a:t>2</a:t>
            </a:fld>
            <a:endParaRPr lang="en-US"/>
          </a:p>
        </p:txBody>
      </p:sp>
      <p:sp>
        <p:nvSpPr>
          <p:cNvPr id="389122" name="Rectangle 2"/>
          <p:cNvSpPr>
            <a:spLocks noGrp="1" noChangeArrowheads="1"/>
          </p:cNvSpPr>
          <p:nvPr>
            <p:ph type="title"/>
          </p:nvPr>
        </p:nvSpPr>
        <p:spPr bwMode="auto">
          <a:xfrm>
            <a:off x="119063" y="230188"/>
            <a:ext cx="8618537" cy="5048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dirty="0"/>
              <a:t>  </a:t>
            </a:r>
            <a:r>
              <a:rPr lang="en-US" sz="2500" dirty="0" smtClean="0"/>
              <a:t>Progress of the Libyan conflict</a:t>
            </a:r>
            <a:endParaRPr lang="en-US" sz="2500" dirty="0"/>
          </a:p>
        </p:txBody>
      </p:sp>
      <p:sp>
        <p:nvSpPr>
          <p:cNvPr id="389123" name="Rectangle 3"/>
          <p:cNvSpPr>
            <a:spLocks noChangeArrowheads="1"/>
          </p:cNvSpPr>
          <p:nvPr/>
        </p:nvSpPr>
        <p:spPr bwMode="auto">
          <a:xfrm>
            <a:off x="1911350" y="801688"/>
            <a:ext cx="6715125" cy="304800"/>
          </a:xfrm>
          <a:prstGeom prst="rect">
            <a:avLst/>
          </a:prstGeom>
          <a:noFill/>
          <a:ln w="9525">
            <a:noFill/>
            <a:miter lim="800000"/>
            <a:headEnd/>
            <a:tailEnd/>
          </a:ln>
          <a:effectLst/>
        </p:spPr>
        <p:txBody>
          <a:bodyPr lIns="0" tIns="0" rIns="0" bIns="0">
            <a:spAutoFit/>
          </a:bodyPr>
          <a:lstStyle/>
          <a:p>
            <a:pPr marL="304800" indent="-304800" defTabSz="895350">
              <a:buSzPct val="120000"/>
            </a:pPr>
            <a:endParaRPr lang="en-US" sz="2000"/>
          </a:p>
        </p:txBody>
      </p:sp>
      <p:pic>
        <p:nvPicPr>
          <p:cNvPr id="67586" name="Picture 2" descr="http://1.bp.blogspot.com/-LeYEpC8YwBw/TqCyJuSOBsI/AAAAAAAABQk/1hUFDyWkvoo/s1600/301962_266929170010048_113791238657176_664764_1635911869_n.jpg"/>
          <p:cNvPicPr>
            <a:picLocks noChangeAspect="1" noChangeArrowheads="1"/>
          </p:cNvPicPr>
          <p:nvPr/>
        </p:nvPicPr>
        <p:blipFill>
          <a:blip r:embed="rId3" cstate="print"/>
          <a:srcRect/>
          <a:stretch>
            <a:fillRect/>
          </a:stretch>
        </p:blipFill>
        <p:spPr bwMode="auto">
          <a:xfrm>
            <a:off x="238678" y="2650733"/>
            <a:ext cx="2783398" cy="1789880"/>
          </a:xfrm>
          <a:prstGeom prst="rect">
            <a:avLst/>
          </a:prstGeom>
          <a:noFill/>
        </p:spPr>
      </p:pic>
      <p:pic>
        <p:nvPicPr>
          <p:cNvPr id="67590" name="Picture 6" descr="http://upload.wikimedia.org/wikipedia/commons/thumb/1/19/Libyan_war_final.svg/250px-Libyan_war_final.svg.png"/>
          <p:cNvPicPr>
            <a:picLocks noChangeAspect="1" noChangeArrowheads="1"/>
          </p:cNvPicPr>
          <p:nvPr/>
        </p:nvPicPr>
        <p:blipFill>
          <a:blip r:embed="rId4" cstate="print"/>
          <a:srcRect/>
          <a:stretch>
            <a:fillRect/>
          </a:stretch>
        </p:blipFill>
        <p:spPr bwMode="auto">
          <a:xfrm>
            <a:off x="3604080" y="1238657"/>
            <a:ext cx="4494706" cy="449470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1"/>
          </p:nvPr>
        </p:nvSpPr>
        <p:spPr/>
        <p:txBody>
          <a:bodyPr/>
          <a:lstStyle/>
          <a:p>
            <a:fld id="{61C4FDAB-DA55-40D3-A653-A3FDF85B0F80}" type="slidenum">
              <a:rPr lang="en-US"/>
              <a:pPr/>
              <a:t>3</a:t>
            </a:fld>
            <a:endParaRPr lang="en-US"/>
          </a:p>
        </p:txBody>
      </p:sp>
      <p:sp>
        <p:nvSpPr>
          <p:cNvPr id="389122" name="Rectangle 2"/>
          <p:cNvSpPr>
            <a:spLocks noGrp="1" noChangeArrowheads="1"/>
          </p:cNvSpPr>
          <p:nvPr>
            <p:ph type="title"/>
          </p:nvPr>
        </p:nvSpPr>
        <p:spPr bwMode="auto">
          <a:xfrm>
            <a:off x="119063" y="230188"/>
            <a:ext cx="8618537" cy="5048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dirty="0"/>
              <a:t>  </a:t>
            </a:r>
            <a:r>
              <a:rPr lang="en-US" sz="2500" dirty="0" smtClean="0"/>
              <a:t>Revolution and the potential for state failure in Yemen</a:t>
            </a:r>
            <a:endParaRPr lang="en-US" sz="2500" dirty="0"/>
          </a:p>
        </p:txBody>
      </p:sp>
      <p:sp>
        <p:nvSpPr>
          <p:cNvPr id="389123" name="Rectangle 3"/>
          <p:cNvSpPr>
            <a:spLocks noChangeArrowheads="1"/>
          </p:cNvSpPr>
          <p:nvPr/>
        </p:nvSpPr>
        <p:spPr bwMode="auto">
          <a:xfrm>
            <a:off x="1911350" y="801688"/>
            <a:ext cx="6715125" cy="304800"/>
          </a:xfrm>
          <a:prstGeom prst="rect">
            <a:avLst/>
          </a:prstGeom>
          <a:noFill/>
          <a:ln w="9525">
            <a:noFill/>
            <a:miter lim="800000"/>
            <a:headEnd/>
            <a:tailEnd/>
          </a:ln>
          <a:effectLst/>
        </p:spPr>
        <p:txBody>
          <a:bodyPr lIns="0" tIns="0" rIns="0" bIns="0">
            <a:spAutoFit/>
          </a:bodyPr>
          <a:lstStyle/>
          <a:p>
            <a:pPr marL="304800" indent="-304800" defTabSz="895350">
              <a:buSzPct val="120000"/>
            </a:pPr>
            <a:endParaRPr lang="en-US" sz="2000"/>
          </a:p>
        </p:txBody>
      </p:sp>
      <p:sp>
        <p:nvSpPr>
          <p:cNvPr id="389124" name="Rectangle 4"/>
          <p:cNvSpPr>
            <a:spLocks noChangeArrowheads="1"/>
          </p:cNvSpPr>
          <p:nvPr/>
        </p:nvSpPr>
        <p:spPr bwMode="auto">
          <a:xfrm>
            <a:off x="406400" y="865280"/>
            <a:ext cx="8220075" cy="5663089"/>
          </a:xfrm>
          <a:prstGeom prst="rect">
            <a:avLst/>
          </a:prstGeom>
          <a:noFill/>
          <a:ln w="9525">
            <a:noFill/>
            <a:miter lim="800000"/>
            <a:headEnd/>
            <a:tailEnd/>
          </a:ln>
          <a:effectLst/>
        </p:spPr>
        <p:txBody>
          <a:bodyPr lIns="0" tIns="0" rIns="0" bIns="0">
            <a:spAutoFit/>
          </a:bodyPr>
          <a:lstStyle/>
          <a:p>
            <a:pPr marL="304800" indent="-304800" defTabSz="895350">
              <a:buSzPct val="120000"/>
              <a:buFontTx/>
              <a:buChar char="•"/>
            </a:pPr>
            <a:r>
              <a:rPr lang="en-US" b="1" dirty="0" smtClean="0"/>
              <a:t>Context</a:t>
            </a:r>
            <a:endParaRPr lang="en-US" b="1" dirty="0"/>
          </a:p>
          <a:p>
            <a:pPr marL="450850" lvl="2" indent="-304800" defTabSz="895350">
              <a:buFontTx/>
              <a:buChar char="–"/>
            </a:pPr>
            <a:r>
              <a:rPr lang="en-US" dirty="0" smtClean="0"/>
              <a:t>Yemen in the poorest country in the Middle East; high population growth, rapid decline in resources</a:t>
            </a:r>
          </a:p>
          <a:p>
            <a:pPr marL="450850" lvl="2" indent="-304800" defTabSz="895350">
              <a:buFontTx/>
              <a:buChar char="–"/>
            </a:pPr>
            <a:r>
              <a:rPr lang="en-US" dirty="0" smtClean="0"/>
              <a:t>Historically two countries, with the South still discriminated against by the center</a:t>
            </a:r>
          </a:p>
          <a:p>
            <a:pPr marL="450850" lvl="2" indent="-304800" defTabSz="895350">
              <a:buFontTx/>
              <a:buChar char="–"/>
            </a:pPr>
            <a:r>
              <a:rPr lang="en-US" dirty="0" err="1" smtClean="0"/>
              <a:t>Houthi</a:t>
            </a:r>
            <a:r>
              <a:rPr lang="en-US" dirty="0" smtClean="0"/>
              <a:t> rebellion in the North; Southern movement claims in the South; al-</a:t>
            </a:r>
            <a:r>
              <a:rPr lang="en-US" dirty="0" err="1" smtClean="0"/>
              <a:t>Qa’eda</a:t>
            </a:r>
            <a:endParaRPr lang="en-US" dirty="0"/>
          </a:p>
          <a:p>
            <a:pPr marL="450850" lvl="2" indent="-304800" defTabSz="895350">
              <a:buFontTx/>
              <a:buChar char="–"/>
            </a:pPr>
            <a:endParaRPr lang="en-US" dirty="0"/>
          </a:p>
          <a:p>
            <a:pPr marL="306388" lvl="1" indent="-304800" defTabSz="895350">
              <a:buSzPct val="120000"/>
              <a:buFontTx/>
              <a:buChar char="•"/>
            </a:pPr>
            <a:r>
              <a:rPr lang="en-US" b="1" dirty="0" smtClean="0"/>
              <a:t>Mass protest begins</a:t>
            </a:r>
            <a:endParaRPr lang="en-US" b="1" dirty="0"/>
          </a:p>
          <a:p>
            <a:pPr marL="450850" lvl="2" indent="-304800" defTabSz="895350">
              <a:buFontTx/>
              <a:buChar char="–"/>
            </a:pPr>
            <a:r>
              <a:rPr lang="en-US" dirty="0" smtClean="0"/>
              <a:t>27 January 2011 protests begin in Sana’a</a:t>
            </a:r>
            <a:endParaRPr lang="en-US" dirty="0"/>
          </a:p>
          <a:p>
            <a:pPr marL="450850" lvl="2" indent="-304800" defTabSz="895350">
              <a:buFontTx/>
              <a:buChar char="–"/>
            </a:pPr>
            <a:r>
              <a:rPr lang="en-US" dirty="0" smtClean="0"/>
              <a:t>Early concessions by President </a:t>
            </a:r>
            <a:r>
              <a:rPr lang="en-US" dirty="0" err="1" smtClean="0"/>
              <a:t>Saleh</a:t>
            </a:r>
            <a:r>
              <a:rPr lang="en-US" dirty="0" smtClean="0"/>
              <a:t>—won’t run for re-election in 2013</a:t>
            </a:r>
            <a:endParaRPr lang="en-US" dirty="0"/>
          </a:p>
          <a:p>
            <a:pPr marL="450850" lvl="2" indent="-304800" defTabSz="895350">
              <a:buFontTx/>
              <a:buChar char="–"/>
            </a:pPr>
            <a:r>
              <a:rPr lang="en-US" dirty="0" smtClean="0"/>
              <a:t>Protests increase in size and spread through March </a:t>
            </a:r>
            <a:endParaRPr lang="en-US" dirty="0"/>
          </a:p>
          <a:p>
            <a:pPr marL="450850" lvl="2" indent="-304800" defTabSz="895350">
              <a:buFontTx/>
              <a:buChar char="–"/>
            </a:pPr>
            <a:r>
              <a:rPr lang="en-US" dirty="0" smtClean="0"/>
              <a:t>Security forces begin to repress protests; triggering defections</a:t>
            </a:r>
          </a:p>
          <a:p>
            <a:pPr marL="450850" lvl="2" indent="-304800" defTabSz="895350">
              <a:buFontTx/>
              <a:buChar char="–"/>
            </a:pPr>
            <a:endParaRPr lang="en-US" dirty="0" smtClean="0"/>
          </a:p>
          <a:p>
            <a:pPr marL="306388" lvl="1" indent="-304800" defTabSz="895350">
              <a:buSzPct val="120000"/>
              <a:buFontTx/>
              <a:buChar char="•"/>
            </a:pPr>
            <a:r>
              <a:rPr lang="en-US" b="1" dirty="0" smtClean="0"/>
              <a:t>President </a:t>
            </a:r>
            <a:r>
              <a:rPr lang="en-US" b="1" dirty="0" err="1" smtClean="0"/>
              <a:t>Saleh</a:t>
            </a:r>
            <a:r>
              <a:rPr lang="en-US" b="1" dirty="0" smtClean="0"/>
              <a:t> steps down</a:t>
            </a:r>
          </a:p>
          <a:p>
            <a:pPr marL="450850" lvl="2" indent="-304800" defTabSz="895350">
              <a:buFontTx/>
              <a:buChar char="–"/>
            </a:pPr>
            <a:r>
              <a:rPr lang="en-US" dirty="0" smtClean="0"/>
              <a:t>GCC brokers several failed deals with </a:t>
            </a:r>
            <a:r>
              <a:rPr lang="en-US" dirty="0" err="1" smtClean="0"/>
              <a:t>Saleh</a:t>
            </a:r>
            <a:r>
              <a:rPr lang="en-US" dirty="0" smtClean="0"/>
              <a:t> April-May 2011</a:t>
            </a:r>
          </a:p>
          <a:p>
            <a:pPr marL="450850" lvl="2" indent="-304800" defTabSz="895350">
              <a:buFontTx/>
              <a:buChar char="–"/>
            </a:pPr>
            <a:r>
              <a:rPr lang="en-US" dirty="0" smtClean="0"/>
              <a:t>Tribal loyalists begin to defect; ex: </a:t>
            </a:r>
            <a:r>
              <a:rPr lang="en-US" dirty="0" err="1" smtClean="0"/>
              <a:t>Sadiq</a:t>
            </a:r>
            <a:r>
              <a:rPr lang="en-US" dirty="0" smtClean="0"/>
              <a:t> al-</a:t>
            </a:r>
            <a:r>
              <a:rPr lang="en-US" dirty="0" err="1" smtClean="0"/>
              <a:t>Ahmar</a:t>
            </a:r>
            <a:r>
              <a:rPr lang="en-US" dirty="0" smtClean="0"/>
              <a:t> (</a:t>
            </a:r>
            <a:r>
              <a:rPr lang="en-US" dirty="0" err="1" smtClean="0"/>
              <a:t>Hashid</a:t>
            </a:r>
            <a:r>
              <a:rPr lang="en-US" dirty="0" smtClean="0"/>
              <a:t>)</a:t>
            </a:r>
          </a:p>
          <a:p>
            <a:pPr marL="450850" lvl="2" indent="-304800" defTabSz="895350">
              <a:buFontTx/>
              <a:buChar char="–"/>
            </a:pPr>
            <a:r>
              <a:rPr lang="en-US" dirty="0" smtClean="0"/>
              <a:t>Civil conflict begins in May; assassination attempt wounds </a:t>
            </a:r>
            <a:r>
              <a:rPr lang="en-US" dirty="0" err="1" smtClean="0"/>
              <a:t>Saleh</a:t>
            </a:r>
            <a:r>
              <a:rPr lang="en-US" dirty="0" smtClean="0"/>
              <a:t> in June and he goes to Saudi Arabia to be treated; ongoing stalemate with the opposition</a:t>
            </a:r>
          </a:p>
          <a:p>
            <a:pPr marL="450850" lvl="2" indent="-304800" defTabSz="895350">
              <a:buFontTx/>
              <a:buChar char="–"/>
            </a:pPr>
            <a:r>
              <a:rPr lang="en-US" dirty="0" err="1" smtClean="0"/>
              <a:t>Saleh</a:t>
            </a:r>
            <a:r>
              <a:rPr lang="en-US" dirty="0" smtClean="0"/>
              <a:t> returns to Yemen in September; signs the GCC-brokered deal 23 November</a:t>
            </a:r>
          </a:p>
          <a:p>
            <a:pPr marL="450850" lvl="2" indent="-304800" defTabSz="895350">
              <a:buFontTx/>
              <a:buChar char="–"/>
            </a:pPr>
            <a:endParaRPr lang="en-US" dirty="0"/>
          </a:p>
          <a:p>
            <a:pPr marL="306388" lvl="1" indent="-304800" defTabSz="895350">
              <a:buSzPct val="120000"/>
              <a:buFontTx/>
              <a:buChar char="•"/>
            </a:pPr>
            <a:r>
              <a:rPr lang="en-US" b="1" dirty="0" smtClean="0"/>
              <a:t>Concerns about state failure</a:t>
            </a:r>
          </a:p>
          <a:p>
            <a:pPr marL="450850" lvl="2" indent="-304800" defTabSz="895350">
              <a:buFontTx/>
              <a:buChar char="–"/>
            </a:pPr>
            <a:r>
              <a:rPr lang="en-US" dirty="0" smtClean="0"/>
              <a:t>Civil conflict may continue over control of the center</a:t>
            </a:r>
          </a:p>
          <a:p>
            <a:pPr marL="450850" lvl="2" indent="-304800" defTabSz="895350">
              <a:buFontTx/>
              <a:buChar char="–"/>
            </a:pPr>
            <a:r>
              <a:rPr lang="en-US" dirty="0" smtClean="0"/>
              <a:t>Joint Meeting Parties (with </a:t>
            </a:r>
            <a:r>
              <a:rPr lang="en-US" dirty="0" err="1" smtClean="0"/>
              <a:t>Islah</a:t>
            </a:r>
            <a:r>
              <a:rPr lang="en-US" dirty="0" smtClean="0"/>
              <a:t>) set to lead in future elections</a:t>
            </a:r>
          </a:p>
          <a:p>
            <a:pPr marL="450850" lvl="2" indent="-304800" defTabSz="895350">
              <a:buFontTx/>
              <a:buChar char="–"/>
            </a:pPr>
            <a:r>
              <a:rPr lang="en-US" dirty="0" smtClean="0"/>
              <a:t>Yemen as a potential safe-haven for al-</a:t>
            </a:r>
            <a:r>
              <a:rPr lang="en-US" dirty="0" err="1" smtClean="0"/>
              <a:t>Qa’eda</a:t>
            </a:r>
            <a:endParaRPr lang="en-US" dirty="0" smtClean="0"/>
          </a:p>
        </p:txBody>
      </p:sp>
      <p:pic>
        <p:nvPicPr>
          <p:cNvPr id="65538" name="Picture 2" descr="http://www.textually.org/textually/archives/2011/11/30/Yemen-Hadramout3_2.jpeg"/>
          <p:cNvPicPr>
            <a:picLocks noChangeAspect="1" noChangeArrowheads="1"/>
          </p:cNvPicPr>
          <p:nvPr/>
        </p:nvPicPr>
        <p:blipFill>
          <a:blip r:embed="rId3" cstate="print"/>
          <a:srcRect/>
          <a:stretch>
            <a:fillRect/>
          </a:stretch>
        </p:blipFill>
        <p:spPr bwMode="auto">
          <a:xfrm>
            <a:off x="6675265" y="5325626"/>
            <a:ext cx="2001777" cy="133556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1"/>
          </p:nvPr>
        </p:nvSpPr>
        <p:spPr/>
        <p:txBody>
          <a:bodyPr/>
          <a:lstStyle/>
          <a:p>
            <a:fld id="{61C4FDAB-DA55-40D3-A653-A3FDF85B0F80}" type="slidenum">
              <a:rPr lang="en-US"/>
              <a:pPr/>
              <a:t>4</a:t>
            </a:fld>
            <a:endParaRPr lang="en-US"/>
          </a:p>
        </p:txBody>
      </p:sp>
      <p:sp>
        <p:nvSpPr>
          <p:cNvPr id="389122" name="Rectangle 2"/>
          <p:cNvSpPr>
            <a:spLocks noGrp="1" noChangeArrowheads="1"/>
          </p:cNvSpPr>
          <p:nvPr>
            <p:ph type="title"/>
          </p:nvPr>
        </p:nvSpPr>
        <p:spPr bwMode="auto">
          <a:xfrm>
            <a:off x="119063" y="230188"/>
            <a:ext cx="8618537" cy="5048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dirty="0"/>
              <a:t>  </a:t>
            </a:r>
            <a:r>
              <a:rPr lang="en-US" sz="2500" dirty="0" smtClean="0"/>
              <a:t>Protest and repression in Syria</a:t>
            </a:r>
            <a:endParaRPr lang="en-US" sz="2500" dirty="0"/>
          </a:p>
        </p:txBody>
      </p:sp>
      <p:sp>
        <p:nvSpPr>
          <p:cNvPr id="389123" name="Rectangle 3"/>
          <p:cNvSpPr>
            <a:spLocks noChangeArrowheads="1"/>
          </p:cNvSpPr>
          <p:nvPr/>
        </p:nvSpPr>
        <p:spPr bwMode="auto">
          <a:xfrm>
            <a:off x="1911350" y="801688"/>
            <a:ext cx="6715125" cy="304800"/>
          </a:xfrm>
          <a:prstGeom prst="rect">
            <a:avLst/>
          </a:prstGeom>
          <a:noFill/>
          <a:ln w="9525">
            <a:noFill/>
            <a:miter lim="800000"/>
            <a:headEnd/>
            <a:tailEnd/>
          </a:ln>
          <a:effectLst/>
        </p:spPr>
        <p:txBody>
          <a:bodyPr lIns="0" tIns="0" rIns="0" bIns="0">
            <a:spAutoFit/>
          </a:bodyPr>
          <a:lstStyle/>
          <a:p>
            <a:pPr marL="304800" indent="-304800" defTabSz="895350">
              <a:buSzPct val="120000"/>
            </a:pPr>
            <a:endParaRPr lang="en-US" sz="2000"/>
          </a:p>
        </p:txBody>
      </p:sp>
      <p:sp>
        <p:nvSpPr>
          <p:cNvPr id="389124" name="Rectangle 4"/>
          <p:cNvSpPr>
            <a:spLocks noChangeArrowheads="1"/>
          </p:cNvSpPr>
          <p:nvPr/>
        </p:nvSpPr>
        <p:spPr bwMode="auto">
          <a:xfrm>
            <a:off x="406400" y="1016000"/>
            <a:ext cx="8220075" cy="4431983"/>
          </a:xfrm>
          <a:prstGeom prst="rect">
            <a:avLst/>
          </a:prstGeom>
          <a:noFill/>
          <a:ln w="9525">
            <a:noFill/>
            <a:miter lim="800000"/>
            <a:headEnd/>
            <a:tailEnd/>
          </a:ln>
          <a:effectLst/>
        </p:spPr>
        <p:txBody>
          <a:bodyPr lIns="0" tIns="0" rIns="0" bIns="0">
            <a:spAutoFit/>
          </a:bodyPr>
          <a:lstStyle/>
          <a:p>
            <a:pPr marL="304800" indent="-304800" defTabSz="895350">
              <a:buSzPct val="120000"/>
              <a:buFontTx/>
              <a:buChar char="•"/>
            </a:pPr>
            <a:r>
              <a:rPr lang="en-US" b="1" dirty="0" smtClean="0"/>
              <a:t>Context</a:t>
            </a:r>
            <a:endParaRPr lang="en-US" b="1" dirty="0"/>
          </a:p>
          <a:p>
            <a:pPr marL="450850" lvl="2" indent="-304800" defTabSz="895350">
              <a:buFontTx/>
              <a:buChar char="–"/>
            </a:pPr>
            <a:r>
              <a:rPr lang="en-US" dirty="0" smtClean="0"/>
              <a:t>Syria as a police-state with </a:t>
            </a:r>
            <a:r>
              <a:rPr lang="en-US" dirty="0" err="1" smtClean="0"/>
              <a:t>Ba’athist</a:t>
            </a:r>
            <a:r>
              <a:rPr lang="en-US" dirty="0" smtClean="0"/>
              <a:t> ideology; comparative economic equality</a:t>
            </a:r>
          </a:p>
          <a:p>
            <a:pPr marL="450850" lvl="2" indent="-304800" defTabSz="895350">
              <a:buFontTx/>
              <a:buChar char="–"/>
            </a:pPr>
            <a:r>
              <a:rPr lang="en-US" dirty="0" err="1" smtClean="0"/>
              <a:t>Alawite</a:t>
            </a:r>
            <a:r>
              <a:rPr lang="en-US" dirty="0" smtClean="0"/>
              <a:t> religious minority as dominant in the military</a:t>
            </a:r>
          </a:p>
          <a:p>
            <a:pPr marL="450850" lvl="2" indent="-304800" defTabSz="895350">
              <a:buFontTx/>
              <a:buChar char="–"/>
            </a:pPr>
            <a:r>
              <a:rPr lang="en-US" dirty="0" smtClean="0"/>
              <a:t>Led by young ruler </a:t>
            </a:r>
            <a:r>
              <a:rPr lang="en-US" dirty="0" err="1" smtClean="0"/>
              <a:t>Bashar</a:t>
            </a:r>
            <a:r>
              <a:rPr lang="en-US" dirty="0" smtClean="0"/>
              <a:t> al-Assad</a:t>
            </a:r>
            <a:endParaRPr lang="en-US" dirty="0"/>
          </a:p>
          <a:p>
            <a:pPr marL="450850" lvl="2" indent="-304800" defTabSz="895350">
              <a:buFontTx/>
              <a:buChar char="–"/>
            </a:pPr>
            <a:endParaRPr lang="en-US" dirty="0"/>
          </a:p>
          <a:p>
            <a:pPr marL="306388" lvl="1" indent="-304800" defTabSz="895350">
              <a:buSzPct val="120000"/>
              <a:buFontTx/>
              <a:buChar char="•"/>
            </a:pPr>
            <a:r>
              <a:rPr lang="en-US" b="1" dirty="0" smtClean="0"/>
              <a:t>Patterns of protest and repression</a:t>
            </a:r>
            <a:endParaRPr lang="en-US" b="1" dirty="0"/>
          </a:p>
          <a:p>
            <a:pPr marL="450850" lvl="2" indent="-304800" defTabSz="895350">
              <a:buFontTx/>
              <a:buChar char="–"/>
            </a:pPr>
            <a:r>
              <a:rPr lang="en-US" dirty="0" smtClean="0"/>
              <a:t>Protests start 26 January, becoming a mass uprising by March 2011</a:t>
            </a:r>
            <a:endParaRPr lang="en-US" dirty="0"/>
          </a:p>
          <a:p>
            <a:pPr marL="450850" lvl="2" indent="-304800" defTabSz="895350">
              <a:buFontTx/>
              <a:buChar char="–"/>
            </a:pPr>
            <a:r>
              <a:rPr lang="en-US" dirty="0" smtClean="0"/>
              <a:t>Widespread, harsh repression, punctuated by minor concessions</a:t>
            </a:r>
            <a:endParaRPr lang="en-US" dirty="0"/>
          </a:p>
          <a:p>
            <a:pPr marL="450850" lvl="2" indent="-304800" defTabSz="895350">
              <a:buFontTx/>
              <a:buChar char="–"/>
            </a:pPr>
            <a:r>
              <a:rPr lang="en-US" dirty="0" smtClean="0"/>
              <a:t>Centered first in </a:t>
            </a:r>
            <a:r>
              <a:rPr lang="en-US" dirty="0" err="1" smtClean="0"/>
              <a:t>Daraa</a:t>
            </a:r>
            <a:r>
              <a:rPr lang="en-US" dirty="0" smtClean="0"/>
              <a:t>, then in Homs and Hama</a:t>
            </a:r>
          </a:p>
          <a:p>
            <a:pPr marL="450850" lvl="2" indent="-304800" defTabSz="895350">
              <a:buFontTx/>
              <a:buChar char="–"/>
            </a:pPr>
            <a:r>
              <a:rPr lang="en-US" dirty="0" smtClean="0"/>
              <a:t>Arab League attempts to negotiate a settlement; then active sanctions</a:t>
            </a:r>
            <a:endParaRPr lang="en-US" dirty="0"/>
          </a:p>
          <a:p>
            <a:pPr marL="304800" indent="-304800" defTabSz="895350">
              <a:buSzPct val="120000"/>
              <a:buFontTx/>
              <a:buChar char="•"/>
            </a:pPr>
            <a:endParaRPr lang="en-US" b="1" dirty="0" smtClean="0"/>
          </a:p>
          <a:p>
            <a:pPr marL="306388" lvl="1" indent="-304800" defTabSz="895350">
              <a:buSzPct val="120000"/>
              <a:buFontTx/>
              <a:buChar char="•"/>
            </a:pPr>
            <a:r>
              <a:rPr lang="en-US" b="1" dirty="0" smtClean="0"/>
              <a:t>Shift to a civil war</a:t>
            </a:r>
          </a:p>
          <a:p>
            <a:pPr marL="450850" lvl="2" indent="-304800" defTabSz="895350">
              <a:buFontTx/>
              <a:buChar char="–"/>
            </a:pPr>
            <a:r>
              <a:rPr lang="en-US" dirty="0" smtClean="0"/>
              <a:t>More than 4000 killed so far</a:t>
            </a:r>
          </a:p>
          <a:p>
            <a:pPr marL="450850" lvl="2" indent="-304800" defTabSz="895350">
              <a:buFontTx/>
              <a:buChar char="–"/>
            </a:pPr>
            <a:r>
              <a:rPr lang="en-US" dirty="0" smtClean="0"/>
              <a:t>Move from peaceful protest to armed rebellion in Homs</a:t>
            </a:r>
          </a:p>
          <a:p>
            <a:pPr marL="450850" lvl="2" indent="-304800" defTabSz="895350">
              <a:buFontTx/>
              <a:buChar char="–"/>
            </a:pPr>
            <a:r>
              <a:rPr lang="en-US" dirty="0" smtClean="0"/>
              <a:t>Low and mid-level army defections helped form the Free Syrian Army, which has increasingly launched attacks</a:t>
            </a:r>
          </a:p>
          <a:p>
            <a:pPr marL="450850" lvl="2" indent="-304800" defTabSz="895350">
              <a:buFontTx/>
              <a:buChar char="–"/>
            </a:pPr>
            <a:r>
              <a:rPr lang="en-US" dirty="0" smtClean="0"/>
              <a:t>Potential for widespread sectarian violence</a:t>
            </a:r>
          </a:p>
          <a:p>
            <a:pPr marL="304800" indent="-304800" defTabSz="895350">
              <a:buSzPct val="120000"/>
              <a:buFontTx/>
              <a:buChar char="•"/>
            </a:pPr>
            <a:endParaRPr lang="en-US" b="1" dirty="0"/>
          </a:p>
        </p:txBody>
      </p:sp>
      <p:pic>
        <p:nvPicPr>
          <p:cNvPr id="63492" name="Picture 4" descr="File:Hama Al-Assy Square 2011-07-22.jpg"/>
          <p:cNvPicPr>
            <a:picLocks noChangeAspect="1" noChangeArrowheads="1"/>
          </p:cNvPicPr>
          <p:nvPr/>
        </p:nvPicPr>
        <p:blipFill>
          <a:blip r:embed="rId3" cstate="print"/>
          <a:srcRect/>
          <a:stretch>
            <a:fillRect/>
          </a:stretch>
        </p:blipFill>
        <p:spPr bwMode="auto">
          <a:xfrm>
            <a:off x="5235925" y="4873503"/>
            <a:ext cx="2732419" cy="167360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1"/>
          </p:nvPr>
        </p:nvSpPr>
        <p:spPr/>
        <p:txBody>
          <a:bodyPr/>
          <a:lstStyle/>
          <a:p>
            <a:fld id="{B8A57661-6396-4F03-AF4C-3CB6C10D913F}" type="slidenum">
              <a:rPr lang="en-US"/>
              <a:pPr/>
              <a:t>5</a:t>
            </a:fld>
            <a:endParaRPr lang="en-US"/>
          </a:p>
        </p:txBody>
      </p:sp>
      <p:sp>
        <p:nvSpPr>
          <p:cNvPr id="432130" name="Rectangle 2"/>
          <p:cNvSpPr>
            <a:spLocks noChangeArrowheads="1"/>
          </p:cNvSpPr>
          <p:nvPr/>
        </p:nvSpPr>
        <p:spPr bwMode="auto">
          <a:xfrm>
            <a:off x="677863" y="685800"/>
            <a:ext cx="3973512" cy="212725"/>
          </a:xfrm>
          <a:prstGeom prst="rect">
            <a:avLst/>
          </a:prstGeom>
          <a:noFill/>
          <a:ln w="9525">
            <a:noFill/>
            <a:miter lim="800000"/>
            <a:headEnd/>
            <a:tailEnd/>
          </a:ln>
          <a:effectLst/>
        </p:spPr>
        <p:txBody>
          <a:bodyPr lIns="0" tIns="0" rIns="0" bIns="0">
            <a:spAutoFit/>
          </a:bodyPr>
          <a:lstStyle/>
          <a:p>
            <a:pPr marL="304800" indent="-304800" defTabSz="895350">
              <a:buSzPct val="120000"/>
            </a:pPr>
            <a:endParaRPr lang="en-US" sz="1400"/>
          </a:p>
        </p:txBody>
      </p:sp>
      <p:sp>
        <p:nvSpPr>
          <p:cNvPr id="432131" name="Rectangle 3"/>
          <p:cNvSpPr>
            <a:spLocks noGrp="1" noChangeArrowheads="1"/>
          </p:cNvSpPr>
          <p:nvPr>
            <p:ph type="title"/>
          </p:nvPr>
        </p:nvSpPr>
        <p:spPr bwMode="auto">
          <a:xfrm>
            <a:off x="119063" y="230188"/>
            <a:ext cx="8618537" cy="506412"/>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dirty="0"/>
              <a:t>Lecture </a:t>
            </a:r>
            <a:r>
              <a:rPr lang="en-US" sz="2500" dirty="0" smtClean="0"/>
              <a:t>terms—December 5-7</a:t>
            </a:r>
            <a:endParaRPr lang="en-US" sz="2500" dirty="0"/>
          </a:p>
        </p:txBody>
      </p:sp>
      <p:sp>
        <p:nvSpPr>
          <p:cNvPr id="432132" name="Rectangle 4"/>
          <p:cNvSpPr>
            <a:spLocks noChangeArrowheads="1"/>
          </p:cNvSpPr>
          <p:nvPr/>
        </p:nvSpPr>
        <p:spPr bwMode="auto">
          <a:xfrm>
            <a:off x="4903805" y="865736"/>
            <a:ext cx="3556907" cy="4924425"/>
          </a:xfrm>
          <a:prstGeom prst="rect">
            <a:avLst/>
          </a:prstGeom>
          <a:noFill/>
          <a:ln w="9525">
            <a:noFill/>
            <a:miter lim="800000"/>
            <a:headEnd/>
            <a:tailEnd/>
          </a:ln>
          <a:effectLst/>
        </p:spPr>
        <p:txBody>
          <a:bodyPr wrap="square" lIns="0" tIns="0" rIns="0" bIns="0">
            <a:spAutoFit/>
          </a:bodyPr>
          <a:lstStyle/>
          <a:p>
            <a:pPr marL="304800" indent="-304800" defTabSz="895350">
              <a:buSzPct val="120000"/>
            </a:pPr>
            <a:r>
              <a:rPr lang="en-US" dirty="0" err="1" smtClean="0"/>
              <a:t>Bashar</a:t>
            </a:r>
            <a:r>
              <a:rPr lang="en-US" dirty="0" smtClean="0"/>
              <a:t> al-Assad</a:t>
            </a:r>
            <a:endParaRPr lang="en-US" dirty="0"/>
          </a:p>
          <a:p>
            <a:pPr marL="304800" indent="-304800" defTabSz="895350">
              <a:buSzPct val="120000"/>
            </a:pPr>
            <a:endParaRPr lang="en-US" dirty="0"/>
          </a:p>
          <a:p>
            <a:pPr marL="304800" indent="-304800" defTabSz="895350">
              <a:buSzPct val="120000"/>
            </a:pPr>
            <a:r>
              <a:rPr lang="en-US" dirty="0" smtClean="0"/>
              <a:t>Ba’ath Party</a:t>
            </a:r>
            <a:endParaRPr lang="en-US" dirty="0"/>
          </a:p>
          <a:p>
            <a:pPr marL="304800" indent="-304800" defTabSz="895350">
              <a:buSzPct val="120000"/>
            </a:pPr>
            <a:endParaRPr lang="en-US" dirty="0"/>
          </a:p>
          <a:p>
            <a:pPr marL="304800" indent="-304800" defTabSz="895350">
              <a:buSzPct val="120000"/>
            </a:pPr>
            <a:r>
              <a:rPr lang="en-US" dirty="0" err="1" smtClean="0"/>
              <a:t>Alawites</a:t>
            </a:r>
            <a:endParaRPr lang="en-US" dirty="0"/>
          </a:p>
          <a:p>
            <a:pPr marL="304800" indent="-304800" defTabSz="895350">
              <a:buSzPct val="120000"/>
            </a:pPr>
            <a:endParaRPr lang="en-US" dirty="0"/>
          </a:p>
          <a:p>
            <a:pPr marL="304800" indent="-304800" defTabSz="895350">
              <a:buSzPct val="120000"/>
            </a:pPr>
            <a:r>
              <a:rPr lang="en-US" dirty="0" smtClean="0"/>
              <a:t>Arab League</a:t>
            </a:r>
            <a:endParaRPr lang="en-US" dirty="0"/>
          </a:p>
          <a:p>
            <a:pPr marL="304800" indent="-304800" defTabSz="895350">
              <a:buSzPct val="120000"/>
            </a:pPr>
            <a:endParaRPr lang="en-US" dirty="0"/>
          </a:p>
          <a:p>
            <a:pPr marL="304800" indent="-304800" defTabSz="895350">
              <a:buSzPct val="120000"/>
            </a:pPr>
            <a:r>
              <a:rPr lang="en-US" dirty="0" smtClean="0"/>
              <a:t>Free Syrian Army</a:t>
            </a:r>
          </a:p>
          <a:p>
            <a:pPr marL="304800" indent="-304800" defTabSz="895350">
              <a:buSzPct val="120000"/>
            </a:pPr>
            <a:endParaRPr lang="en-US" dirty="0" smtClean="0"/>
          </a:p>
          <a:p>
            <a:pPr marL="304800" indent="-304800" defTabSz="895350">
              <a:buSzPct val="120000"/>
            </a:pPr>
            <a:r>
              <a:rPr lang="en-US" dirty="0" smtClean="0"/>
              <a:t>2011 Tunisian elections</a:t>
            </a:r>
          </a:p>
          <a:p>
            <a:pPr marL="304800" indent="-304800" defTabSz="895350">
              <a:buSzPct val="120000"/>
            </a:pPr>
            <a:endParaRPr lang="en-US" dirty="0" smtClean="0"/>
          </a:p>
          <a:p>
            <a:pPr marL="304800" indent="-304800" defTabSz="895350">
              <a:buSzPct val="120000"/>
            </a:pPr>
            <a:r>
              <a:rPr lang="en-US" dirty="0" smtClean="0"/>
              <a:t>2011 Egyptian elections</a:t>
            </a:r>
          </a:p>
          <a:p>
            <a:pPr marL="304800" indent="-304800" defTabSz="895350">
              <a:buSzPct val="120000"/>
            </a:pPr>
            <a:endParaRPr lang="en-US" dirty="0" smtClean="0"/>
          </a:p>
          <a:p>
            <a:pPr marL="304800" indent="-304800" defTabSz="895350">
              <a:buSzPct val="120000"/>
            </a:pPr>
            <a:r>
              <a:rPr lang="en-US" dirty="0" smtClean="0"/>
              <a:t>2011 Moroccan elections</a:t>
            </a:r>
          </a:p>
          <a:p>
            <a:pPr marL="304800" indent="-304800" defTabSz="895350">
              <a:buSzPct val="120000"/>
            </a:pPr>
            <a:endParaRPr lang="en-US" dirty="0" smtClean="0"/>
          </a:p>
          <a:p>
            <a:pPr marL="304800" indent="-304800" defTabSz="895350">
              <a:buSzPct val="120000"/>
            </a:pPr>
            <a:endParaRPr lang="en-US" dirty="0"/>
          </a:p>
          <a:p>
            <a:pPr marL="304800" indent="-304800" defTabSz="895350">
              <a:buSzPct val="120000"/>
            </a:pPr>
            <a:endParaRPr lang="en-US" dirty="0"/>
          </a:p>
          <a:p>
            <a:pPr marL="304800" indent="-304800" defTabSz="895350">
              <a:buSzPct val="120000"/>
            </a:pPr>
            <a:endParaRPr lang="en-US" dirty="0"/>
          </a:p>
          <a:p>
            <a:pPr marL="304800" indent="-304800" defTabSz="895350">
              <a:buSzPct val="120000"/>
            </a:pPr>
            <a:endParaRPr lang="en-US" dirty="0"/>
          </a:p>
        </p:txBody>
      </p:sp>
      <p:sp>
        <p:nvSpPr>
          <p:cNvPr id="432133" name="Rectangle 5"/>
          <p:cNvSpPr>
            <a:spLocks noChangeArrowheads="1"/>
          </p:cNvSpPr>
          <p:nvPr/>
        </p:nvSpPr>
        <p:spPr bwMode="auto">
          <a:xfrm>
            <a:off x="985838" y="878559"/>
            <a:ext cx="3505775" cy="5909310"/>
          </a:xfrm>
          <a:prstGeom prst="rect">
            <a:avLst/>
          </a:prstGeom>
          <a:noFill/>
          <a:ln w="9525">
            <a:noFill/>
            <a:miter lim="800000"/>
            <a:headEnd/>
            <a:tailEnd/>
          </a:ln>
          <a:effectLst/>
        </p:spPr>
        <p:txBody>
          <a:bodyPr wrap="square" lIns="0" tIns="0" rIns="0" bIns="0">
            <a:spAutoFit/>
          </a:bodyPr>
          <a:lstStyle/>
          <a:p>
            <a:pPr marL="304800" indent="-304800" defTabSz="895350">
              <a:buSzPct val="120000"/>
            </a:pPr>
            <a:r>
              <a:rPr lang="en-US" dirty="0" smtClean="0"/>
              <a:t>Pearl Square</a:t>
            </a:r>
          </a:p>
          <a:p>
            <a:pPr marL="304800" indent="-304800" defTabSz="895350">
              <a:buSzPct val="120000"/>
            </a:pPr>
            <a:endParaRPr lang="en-US" dirty="0" smtClean="0"/>
          </a:p>
          <a:p>
            <a:pPr marL="304800" indent="-304800" defTabSz="895350">
              <a:buSzPct val="120000"/>
            </a:pPr>
            <a:r>
              <a:rPr lang="en-US" dirty="0" smtClean="0"/>
              <a:t>Al-</a:t>
            </a:r>
            <a:r>
              <a:rPr lang="en-US" dirty="0" err="1" smtClean="0"/>
              <a:t>Wefaq</a:t>
            </a:r>
            <a:endParaRPr lang="en-US" dirty="0" smtClean="0"/>
          </a:p>
          <a:p>
            <a:pPr marL="304800" indent="-304800" defTabSz="895350">
              <a:buSzPct val="120000"/>
            </a:pPr>
            <a:endParaRPr lang="en-US" dirty="0" smtClean="0"/>
          </a:p>
          <a:p>
            <a:pPr marL="304800" indent="-304800" defTabSz="895350">
              <a:buSzPct val="120000"/>
            </a:pPr>
            <a:r>
              <a:rPr lang="en-US" dirty="0" smtClean="0"/>
              <a:t>Al-</a:t>
            </a:r>
            <a:r>
              <a:rPr lang="en-US" dirty="0" err="1" smtClean="0"/>
              <a:t>Haq</a:t>
            </a:r>
            <a:endParaRPr lang="en-US" dirty="0" smtClean="0"/>
          </a:p>
          <a:p>
            <a:pPr marL="304800" indent="-304800" defTabSz="895350">
              <a:buSzPct val="120000"/>
            </a:pPr>
            <a:endParaRPr lang="en-US" dirty="0" smtClean="0"/>
          </a:p>
          <a:p>
            <a:pPr marL="304800" indent="-304800" defTabSz="895350">
              <a:buSzPct val="120000"/>
            </a:pPr>
            <a:r>
              <a:rPr lang="en-US" dirty="0" smtClean="0"/>
              <a:t>Al-Khalifa</a:t>
            </a:r>
          </a:p>
          <a:p>
            <a:pPr marL="304800" indent="-304800" defTabSz="895350">
              <a:buSzPct val="120000"/>
            </a:pPr>
            <a:endParaRPr lang="en-US" dirty="0" smtClean="0"/>
          </a:p>
          <a:p>
            <a:pPr marL="304800" indent="-304800" defTabSz="895350">
              <a:buSzPct val="120000"/>
            </a:pPr>
            <a:r>
              <a:rPr lang="en-US" dirty="0" smtClean="0"/>
              <a:t>Muammar Qaddafi</a:t>
            </a:r>
          </a:p>
          <a:p>
            <a:pPr marL="304800" indent="-304800" defTabSz="895350">
              <a:buSzPct val="120000"/>
            </a:pPr>
            <a:endParaRPr lang="en-US" dirty="0" smtClean="0"/>
          </a:p>
          <a:p>
            <a:pPr marL="304800" indent="-304800" defTabSz="895350">
              <a:buSzPct val="120000"/>
            </a:pPr>
            <a:r>
              <a:rPr lang="en-US" dirty="0" err="1" smtClean="0"/>
              <a:t>Jamahiriyya</a:t>
            </a:r>
            <a:endParaRPr lang="en-US" dirty="0" smtClean="0"/>
          </a:p>
          <a:p>
            <a:pPr marL="304800" indent="-304800" defTabSz="895350">
              <a:buSzPct val="120000"/>
            </a:pPr>
            <a:endParaRPr lang="en-US" dirty="0" smtClean="0"/>
          </a:p>
          <a:p>
            <a:pPr marL="304800" indent="-304800" defTabSz="895350">
              <a:buSzPct val="120000"/>
            </a:pPr>
            <a:r>
              <a:rPr lang="en-US" dirty="0" smtClean="0"/>
              <a:t>Benghazi</a:t>
            </a:r>
          </a:p>
          <a:p>
            <a:pPr marL="304800" indent="-304800" defTabSz="895350">
              <a:buSzPct val="120000"/>
            </a:pPr>
            <a:endParaRPr lang="en-US" dirty="0" smtClean="0"/>
          </a:p>
          <a:p>
            <a:pPr marL="304800" indent="-304800" defTabSz="895350">
              <a:buSzPct val="120000"/>
            </a:pPr>
            <a:r>
              <a:rPr lang="en-US" dirty="0" smtClean="0"/>
              <a:t>National Transitional Council</a:t>
            </a:r>
          </a:p>
          <a:p>
            <a:pPr marL="304800" indent="-304800" defTabSz="895350">
              <a:buSzPct val="120000"/>
            </a:pPr>
            <a:endParaRPr lang="en-US" dirty="0" smtClean="0"/>
          </a:p>
          <a:p>
            <a:pPr marL="304800" indent="-304800" defTabSz="895350">
              <a:buSzPct val="120000"/>
            </a:pPr>
            <a:r>
              <a:rPr lang="en-US" dirty="0" smtClean="0"/>
              <a:t>Ali Abdullah </a:t>
            </a:r>
            <a:r>
              <a:rPr lang="en-US" dirty="0" err="1" smtClean="0"/>
              <a:t>Saleh</a:t>
            </a:r>
            <a:endParaRPr lang="en-US" dirty="0" smtClean="0"/>
          </a:p>
          <a:p>
            <a:pPr marL="304800" indent="-304800" defTabSz="895350">
              <a:buSzPct val="120000"/>
            </a:pPr>
            <a:endParaRPr lang="en-US" dirty="0" smtClean="0"/>
          </a:p>
          <a:p>
            <a:pPr marL="304800" indent="-304800" defTabSz="895350">
              <a:buSzPct val="120000"/>
            </a:pPr>
            <a:r>
              <a:rPr lang="en-US" dirty="0" err="1" smtClean="0"/>
              <a:t>Houthi</a:t>
            </a:r>
            <a:r>
              <a:rPr lang="en-US" dirty="0" smtClean="0"/>
              <a:t> Rebellion</a:t>
            </a:r>
          </a:p>
          <a:p>
            <a:pPr marL="304800" indent="-304800" defTabSz="895350">
              <a:buSzPct val="120000"/>
            </a:pPr>
            <a:endParaRPr lang="en-US" dirty="0" smtClean="0"/>
          </a:p>
          <a:p>
            <a:pPr marL="304800" indent="-304800" defTabSz="895350">
              <a:buSzPct val="120000"/>
            </a:pPr>
            <a:r>
              <a:rPr lang="en-US" dirty="0" smtClean="0"/>
              <a:t>Southern Movement</a:t>
            </a:r>
          </a:p>
          <a:p>
            <a:pPr marL="304800" indent="-304800" defTabSz="895350">
              <a:buSzPct val="120000"/>
            </a:pPr>
            <a:endParaRPr lang="en-US" dirty="0" smtClean="0"/>
          </a:p>
          <a:p>
            <a:pPr marL="304800" indent="-304800" defTabSz="895350">
              <a:buSzPct val="120000"/>
            </a:pPr>
            <a:r>
              <a:rPr lang="en-US" dirty="0" smtClean="0"/>
              <a:t>Joint Meeting Parties</a:t>
            </a:r>
          </a:p>
          <a:p>
            <a:pPr marL="304800" indent="-304800" defTabSz="895350">
              <a:buSzPct val="120000"/>
            </a:pPr>
            <a:endParaRPr lang="en-US" dirty="0"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heme/theme1.xml><?xml version="1.0" encoding="utf-8"?>
<a:theme xmlns:a="http://schemas.openxmlformats.org/drawingml/2006/main" name="Blank">
  <a:themeElements>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Blank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Blank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Blank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Blank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Blank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Blank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Blank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Blank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20726</TotalTime>
  <Words>676</Words>
  <Application>Microsoft Office PowerPoint</Application>
  <PresentationFormat>Custom</PresentationFormat>
  <Paragraphs>129</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Blank</vt:lpstr>
      <vt:lpstr>  Suppressed revolution in Bahrain</vt:lpstr>
      <vt:lpstr>  Revolution and civil war in Libya</vt:lpstr>
      <vt:lpstr>  Progress of the Libyan conflict</vt:lpstr>
      <vt:lpstr>  Revolution and the potential for state failure in Yemen</vt:lpstr>
      <vt:lpstr>  Protest and repression in Syria</vt:lpstr>
      <vt:lpstr>Lecture terms—December 5-7</vt:lpstr>
    </vt:vector>
  </TitlesOfParts>
  <Manager/>
  <Company>Corporate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McKinsey</dc:creator>
  <cp:keywords>Message Universal Template US</cp:keywords>
  <dc:description>Version 1.1</dc:description>
  <cp:lastModifiedBy>Administrator</cp:lastModifiedBy>
  <cp:revision>249</cp:revision>
  <cp:lastPrinted>2008-11-19T17:00:33Z</cp:lastPrinted>
  <dcterms:created xsi:type="dcterms:W3CDTF">2005-09-08T12:31:30Z</dcterms:created>
  <dcterms:modified xsi:type="dcterms:W3CDTF">2011-12-06T20:59:50Z</dcterms:modified>
  <cp:category>POT - US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niversal Objects">
    <vt:bool>true</vt:bool>
  </property>
  <property fmtid="{D5CDD505-2E9C-101B-9397-08002B2CF9AE}" pid="3" name="McKPaperSize">
    <vt:lpwstr>US</vt:lpwstr>
  </property>
  <property fmtid="{D5CDD505-2E9C-101B-9397-08002B2CF9AE}" pid="4" name="NotesPageLayout">
    <vt:lpwstr>Message</vt:lpwstr>
  </property>
  <property fmtid="{D5CDD505-2E9C-101B-9397-08002B2CF9AE}" pid="5" name="DocID">
    <vt:lpwstr/>
  </property>
  <property fmtid="{D5CDD505-2E9C-101B-9397-08002B2CF9AE}" pid="6" name="DocIDinTitle">
    <vt:bool>false</vt:bool>
  </property>
  <property fmtid="{D5CDD505-2E9C-101B-9397-08002B2CF9AE}" pid="7" name="DocIDinSlide">
    <vt:bool>false</vt:bool>
  </property>
  <property fmtid="{D5CDD505-2E9C-101B-9397-08002B2CF9AE}" pid="8" name="DocIDPosition">
    <vt:i4>0</vt:i4>
  </property>
  <property fmtid="{D5CDD505-2E9C-101B-9397-08002B2CF9AE}" pid="9" name="Title">
    <vt:lpwstr>Title</vt:lpwstr>
  </property>
  <property fmtid="{D5CDD505-2E9C-101B-9397-08002B2CF9AE}" pid="10" name="Final">
    <vt:bool>true</vt:bool>
  </property>
  <property fmtid="{D5CDD505-2E9C-101B-9397-08002B2CF9AE}" pid="11" name="Event">
    <vt:lpwstr/>
  </property>
  <property fmtid="{D5CDD505-2E9C-101B-9397-08002B2CF9AE}" pid="12" name="Delivery Date">
    <vt:lpwstr/>
  </property>
</Properties>
</file>