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0"/>
  </p:notesMasterIdLst>
  <p:handoutMasterIdLst>
    <p:handoutMasterId r:id="rId11"/>
  </p:handoutMasterIdLst>
  <p:sldIdLst>
    <p:sldId id="336" r:id="rId2"/>
    <p:sldId id="329" r:id="rId3"/>
    <p:sldId id="340" r:id="rId4"/>
    <p:sldId id="344" r:id="rId5"/>
    <p:sldId id="345" r:id="rId6"/>
    <p:sldId id="353" r:id="rId7"/>
    <p:sldId id="352" r:id="rId8"/>
    <p:sldId id="354" r:id="rId9"/>
  </p:sldIdLst>
  <p:sldSz cx="8961438" cy="6721475"/>
  <p:notesSz cx="9309100" cy="70231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2960"/>
    <a:srgbClr val="EF4632"/>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ferSingleView="1">
    <p:restoredLeft sz="15620"/>
    <p:restoredTop sz="94660"/>
  </p:normalViewPr>
  <p:slideViewPr>
    <p:cSldViewPr snapToGrid="0">
      <p:cViewPr varScale="1">
        <p:scale>
          <a:sx n="95" d="100"/>
          <a:sy n="95" d="100"/>
        </p:scale>
        <p:origin x="-1596" y="-96"/>
      </p:cViewPr>
      <p:guideLst>
        <p:guide orient="horz" pos="184"/>
        <p:guide orient="horz" pos="4195"/>
        <p:guide pos="75"/>
        <p:guide pos="54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1068" y="-108"/>
      </p:cViewPr>
      <p:guideLst>
        <p:guide orient="horz" pos="740"/>
        <p:guide orient="horz" pos="4323"/>
        <p:guide orient="horz" pos="174"/>
        <p:guide pos="476"/>
        <p:guide pos="569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33343" cy="351155"/>
          </a:xfrm>
          <a:prstGeom prst="rect">
            <a:avLst/>
          </a:prstGeom>
          <a:noFill/>
          <a:ln w="9525">
            <a:noFill/>
            <a:miter lim="800000"/>
            <a:headEnd/>
            <a:tailEnd/>
          </a:ln>
          <a:effectLst/>
        </p:spPr>
        <p:txBody>
          <a:bodyPr vert="horz" wrap="square" lIns="91782" tIns="45891" rIns="91782" bIns="45891" numCol="1" anchor="t" anchorCtr="0" compatLnSpc="1">
            <a:prstTxWarp prst="textNoShape">
              <a:avLst/>
            </a:prstTxWarp>
          </a:bodyPr>
          <a:lstStyle>
            <a:lvl1pPr defTabSz="917156">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5275757" y="0"/>
            <a:ext cx="4033343" cy="351155"/>
          </a:xfrm>
          <a:prstGeom prst="rect">
            <a:avLst/>
          </a:prstGeom>
          <a:noFill/>
          <a:ln w="9525">
            <a:noFill/>
            <a:miter lim="800000"/>
            <a:headEnd/>
            <a:tailEnd/>
          </a:ln>
          <a:effectLst/>
        </p:spPr>
        <p:txBody>
          <a:bodyPr vert="horz" wrap="square" lIns="91782" tIns="45891" rIns="91782" bIns="45891" numCol="1" anchor="t" anchorCtr="0" compatLnSpc="1">
            <a:prstTxWarp prst="textNoShape">
              <a:avLst/>
            </a:prstTxWarp>
          </a:bodyPr>
          <a:lstStyle>
            <a:lvl1pPr algn="r" defTabSz="917156">
              <a:defRPr sz="1200">
                <a:latin typeface="Times New Roman" pitchFamily="18" charset="0"/>
              </a:defRPr>
            </a:lvl1pPr>
          </a:lstStyle>
          <a:p>
            <a:fld id="{A5A564B1-9A44-4182-A1DC-FA53E99D105D}" type="datetime1">
              <a:rPr lang="en-US"/>
              <a:pPr/>
              <a:t>11/30/2011</a:t>
            </a:fld>
            <a:endParaRPr lang="en-US"/>
          </a:p>
        </p:txBody>
      </p:sp>
      <p:sp>
        <p:nvSpPr>
          <p:cNvPr id="7172" name="Rectangle 4"/>
          <p:cNvSpPr>
            <a:spLocks noGrp="1" noChangeArrowheads="1"/>
          </p:cNvSpPr>
          <p:nvPr>
            <p:ph type="ftr" sz="quarter" idx="2"/>
          </p:nvPr>
        </p:nvSpPr>
        <p:spPr bwMode="auto">
          <a:xfrm>
            <a:off x="0" y="6671945"/>
            <a:ext cx="4033343" cy="351155"/>
          </a:xfrm>
          <a:prstGeom prst="rect">
            <a:avLst/>
          </a:prstGeom>
          <a:noFill/>
          <a:ln w="9525">
            <a:noFill/>
            <a:miter lim="800000"/>
            <a:headEnd/>
            <a:tailEnd/>
          </a:ln>
          <a:effectLst/>
        </p:spPr>
        <p:txBody>
          <a:bodyPr vert="horz" wrap="square" lIns="91782" tIns="45891" rIns="91782" bIns="45891" numCol="1" anchor="b" anchorCtr="0" compatLnSpc="1">
            <a:prstTxWarp prst="textNoShape">
              <a:avLst/>
            </a:prstTxWarp>
          </a:bodyPr>
          <a:lstStyle>
            <a:lvl1pPr defTabSz="917156">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5275757" y="6671945"/>
            <a:ext cx="4033343" cy="351155"/>
          </a:xfrm>
          <a:prstGeom prst="rect">
            <a:avLst/>
          </a:prstGeom>
          <a:noFill/>
          <a:ln w="9525">
            <a:noFill/>
            <a:miter lim="800000"/>
            <a:headEnd/>
            <a:tailEnd/>
          </a:ln>
          <a:effectLst/>
        </p:spPr>
        <p:txBody>
          <a:bodyPr vert="horz" wrap="square" lIns="91782" tIns="45891" rIns="91782" bIns="45891" numCol="1" anchor="b" anchorCtr="0" compatLnSpc="1">
            <a:prstTxWarp prst="textNoShape">
              <a:avLst/>
            </a:prstTxWarp>
          </a:bodyPr>
          <a:lstStyle>
            <a:lvl1pPr algn="r" defTabSz="917156">
              <a:defRPr sz="1200">
                <a:latin typeface="Times New Roman" pitchFamily="18" charset="0"/>
              </a:defRPr>
            </a:lvl1pPr>
          </a:lstStyle>
          <a:p>
            <a:fld id="{74CE3945-DD32-4DC9-9B99-A52434B9BDF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625475" y="904875"/>
            <a:ext cx="7996238" cy="5997575"/>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748068" y="251987"/>
            <a:ext cx="8284394" cy="22597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p:txBody>
      </p:sp>
      <p:sp>
        <p:nvSpPr>
          <p:cNvPr id="5126" name="doc id"/>
          <p:cNvSpPr>
            <a:spLocks noGrp="1" noChangeArrowheads="1"/>
          </p:cNvSpPr>
          <p:nvPr>
            <p:ph type="ftr" sz="quarter" idx="4"/>
          </p:nvPr>
        </p:nvSpPr>
        <p:spPr bwMode="auto">
          <a:xfrm>
            <a:off x="9047130" y="36210"/>
            <a:ext cx="65" cy="12311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7156">
              <a:defRPr sz="800">
                <a:solidFill>
                  <a:srgbClr val="000000"/>
                </a:solidFill>
              </a:defRPr>
            </a:lvl1pPr>
          </a:lstStyle>
          <a:p>
            <a:endParaRPr lang="en-US"/>
          </a:p>
        </p:txBody>
      </p:sp>
      <p:sp>
        <p:nvSpPr>
          <p:cNvPr id="5127" name="pg num"/>
          <p:cNvSpPr>
            <a:spLocks noGrp="1" noChangeArrowheads="1"/>
          </p:cNvSpPr>
          <p:nvPr>
            <p:ph type="sldNum" sz="quarter" idx="5"/>
          </p:nvPr>
        </p:nvSpPr>
        <p:spPr bwMode="auto">
          <a:xfrm>
            <a:off x="8855676" y="6714214"/>
            <a:ext cx="191519" cy="18695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7156">
              <a:defRPr sz="1200">
                <a:solidFill>
                  <a:srgbClr val="000000"/>
                </a:solidFill>
              </a:defRPr>
            </a:lvl1pPr>
          </a:lstStyle>
          <a:p>
            <a:fld id="{4DEC3171-59CE-41A0-8D5D-1C62A4E0F970}" type="slidenum">
              <a:rPr lang="en-US"/>
              <a:pPr/>
              <a:t>‹#›</a:t>
            </a:fld>
            <a:endParaRPr lang="en-US"/>
          </a:p>
        </p:txBody>
      </p:sp>
      <p:sp>
        <p:nvSpPr>
          <p:cNvPr id="5138" name="McK Separator" hidden="1"/>
          <p:cNvSpPr>
            <a:spLocks noChangeShapeType="1"/>
          </p:cNvSpPr>
          <p:nvPr/>
        </p:nvSpPr>
        <p:spPr bwMode="auto">
          <a:xfrm>
            <a:off x="764437" y="1072974"/>
            <a:ext cx="7595256" cy="0"/>
          </a:xfrm>
          <a:prstGeom prst="line">
            <a:avLst/>
          </a:prstGeom>
          <a:noFill/>
          <a:ln w="9525">
            <a:solidFill>
              <a:schemeClr val="tx1"/>
            </a:solidFill>
            <a:round/>
            <a:headEnd/>
            <a:tailEnd/>
          </a:ln>
          <a:effectLst/>
        </p:spPr>
        <p:txBody>
          <a:bodyPr lIns="94000" tIns="47000" rIns="94000" bIns="47000"/>
          <a:lstStyle/>
          <a:p>
            <a:endParaRPr lang="en-US"/>
          </a:p>
        </p:txBody>
      </p:sp>
    </p:spTree>
  </p:cSld>
  <p:clrMap bg1="lt1" tx1="dk1" bg2="lt2" tx2="dk2" accent1="accent1" accent2="accent2" accent3="accent3" accent4="accent4" accent5="accent5" accent6="accent6" hlink="hlink" folHlink="folHlink"/>
  <p:notesStyle>
    <a:lvl1pPr algn="l" rtl="0" fontAlgn="base">
      <a:lnSpc>
        <a:spcPct val="90000"/>
      </a:lnSpc>
      <a:spcBef>
        <a:spcPct val="30000"/>
      </a:spcBef>
      <a:spcAft>
        <a:spcPct val="0"/>
      </a:spcAft>
      <a:defRPr sz="1600" b="1" kern="1200">
        <a:solidFill>
          <a:schemeClr val="tx1"/>
        </a:solidFill>
        <a:latin typeface="Arial" charset="0"/>
        <a:ea typeface="+mn-ea"/>
        <a:cs typeface="+mn-cs"/>
      </a:defRPr>
    </a:lvl1pPr>
    <a:lvl2pPr marL="190500" algn="l" rtl="0" fontAlgn="base">
      <a:spcBef>
        <a:spcPct val="30000"/>
      </a:spcBef>
      <a:spcAft>
        <a:spcPct val="0"/>
      </a:spcAft>
      <a:defRPr sz="1200" kern="1200">
        <a:solidFill>
          <a:schemeClr val="tx1"/>
        </a:solidFill>
        <a:latin typeface="Times New Roman" pitchFamily="18" charset="0"/>
        <a:ea typeface="+mn-ea"/>
        <a:cs typeface="+mn-cs"/>
      </a:defRPr>
    </a:lvl2pPr>
    <a:lvl3pPr marL="381000" algn="l" rtl="0" fontAlgn="base">
      <a:spcBef>
        <a:spcPct val="30000"/>
      </a:spcBef>
      <a:spcAft>
        <a:spcPct val="0"/>
      </a:spcAft>
      <a:defRPr sz="1200" kern="1200">
        <a:solidFill>
          <a:schemeClr val="tx1"/>
        </a:solidFill>
        <a:latin typeface="Times New Roman" pitchFamily="18" charset="0"/>
        <a:ea typeface="+mn-ea"/>
        <a:cs typeface="+mn-cs"/>
      </a:defRPr>
    </a:lvl3pPr>
    <a:lvl4pPr marL="571500" algn="l" rtl="0" fontAlgn="base">
      <a:spcBef>
        <a:spcPct val="30000"/>
      </a:spcBef>
      <a:spcAft>
        <a:spcPct val="0"/>
      </a:spcAft>
      <a:defRPr sz="1200" kern="1200">
        <a:solidFill>
          <a:schemeClr val="tx1"/>
        </a:solidFill>
        <a:latin typeface="Times New Roman" pitchFamily="18" charset="0"/>
        <a:ea typeface="+mn-ea"/>
        <a:cs typeface="+mn-cs"/>
      </a:defRPr>
    </a:lvl4pPr>
    <a:lvl5pPr marL="7620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6" y="6716506"/>
            <a:ext cx="84959" cy="184666"/>
          </a:xfrm>
          <a:ln/>
        </p:spPr>
        <p:txBody>
          <a:bodyPr/>
          <a:lstStyle/>
          <a:p>
            <a:fld id="{037006D5-871F-4826-BB44-AE077E1E7D85}" type="slidenum">
              <a:rPr lang="en-US"/>
              <a:pPr/>
              <a:t>0</a:t>
            </a:fld>
            <a:endParaRPr lang="en-US"/>
          </a:p>
        </p:txBody>
      </p:sp>
      <p:sp>
        <p:nvSpPr>
          <p:cNvPr id="361474" name="Rectangle 2"/>
          <p:cNvSpPr>
            <a:spLocks noGrp="1" noRot="1" noChangeAspect="1" noChangeArrowheads="1" noTextEdit="1"/>
          </p:cNvSpPr>
          <p:nvPr>
            <p:ph type="sldImg"/>
          </p:nvPr>
        </p:nvSpPr>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6" y="6716506"/>
            <a:ext cx="84959" cy="184666"/>
          </a:xfrm>
          <a:ln/>
        </p:spPr>
        <p:txBody>
          <a:bodyPr/>
          <a:lstStyle/>
          <a:p>
            <a:fld id="{51551803-F46B-40E0-9E26-D169C6B354CC}" type="slidenum">
              <a:rPr lang="en-US"/>
              <a:pPr/>
              <a:t>1</a:t>
            </a:fld>
            <a:endParaRPr lang="en-US"/>
          </a:p>
        </p:txBody>
      </p:sp>
      <p:sp>
        <p:nvSpPr>
          <p:cNvPr id="343042" name="Rectangle 2"/>
          <p:cNvSpPr>
            <a:spLocks noGrp="1" noRot="1" noChangeAspect="1" noChangeArrowheads="1" noTextEdit="1"/>
          </p:cNvSpPr>
          <p:nvPr>
            <p:ph type="sldImg"/>
          </p:nvPr>
        </p:nvSpPr>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6" y="6716506"/>
            <a:ext cx="84959" cy="184666"/>
          </a:xfrm>
          <a:ln/>
        </p:spPr>
        <p:txBody>
          <a:bodyPr/>
          <a:lstStyle/>
          <a:p>
            <a:fld id="{8638E71D-EB95-4D91-BF9D-C9A981030655}" type="slidenum">
              <a:rPr lang="en-US"/>
              <a:pPr/>
              <a:t>2</a:t>
            </a:fld>
            <a:endParaRPr lang="en-US"/>
          </a:p>
        </p:txBody>
      </p:sp>
      <p:sp>
        <p:nvSpPr>
          <p:cNvPr id="373762" name="Rectangle 2"/>
          <p:cNvSpPr>
            <a:spLocks noGrp="1" noRot="1" noChangeAspect="1" noChangeArrowheads="1" noTextEdit="1"/>
          </p:cNvSpPr>
          <p:nvPr>
            <p:ph type="sldImg"/>
          </p:nvPr>
        </p:nvSpPr>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6" y="6716506"/>
            <a:ext cx="84959" cy="184666"/>
          </a:xfrm>
          <a:ln/>
        </p:spPr>
        <p:txBody>
          <a:bodyPr/>
          <a:lstStyle/>
          <a:p>
            <a:fld id="{5247ABBB-B75E-4A8C-BD92-150113B72A8E}" type="slidenum">
              <a:rPr lang="en-US"/>
              <a:pPr/>
              <a:t>3</a:t>
            </a:fld>
            <a:endParaRPr lang="en-US"/>
          </a:p>
        </p:txBody>
      </p:sp>
      <p:sp>
        <p:nvSpPr>
          <p:cNvPr id="381954" name="Rectangle 2"/>
          <p:cNvSpPr>
            <a:spLocks noGrp="1" noRot="1" noChangeAspect="1" noChangeArrowheads="1" noTextEdit="1"/>
          </p:cNvSpPr>
          <p:nvPr>
            <p:ph type="sldImg"/>
          </p:nvPr>
        </p:nvSpPr>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7" y="6716506"/>
            <a:ext cx="169918" cy="184666"/>
          </a:xfrm>
          <a:ln/>
        </p:spPr>
        <p:txBody>
          <a:bodyPr/>
          <a:lstStyle/>
          <a:p>
            <a:fld id="{2105F937-94CD-4042-861E-7C54E4C40C63}" type="slidenum">
              <a:rPr lang="en-US"/>
              <a:pPr/>
              <a:t>4</a:t>
            </a:fld>
            <a:endParaRPr lang="en-US"/>
          </a:p>
        </p:txBody>
      </p:sp>
      <p:sp>
        <p:nvSpPr>
          <p:cNvPr id="384002" name="Rectangle 2"/>
          <p:cNvSpPr>
            <a:spLocks noGrp="1" noRot="1" noChangeAspect="1" noChangeArrowheads="1" noTextEdit="1"/>
          </p:cNvSpPr>
          <p:nvPr>
            <p:ph type="sldImg"/>
          </p:nvPr>
        </p:nvSpPr>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6" y="6716506"/>
            <a:ext cx="84959" cy="184666"/>
          </a:xfrm>
          <a:ln/>
        </p:spPr>
        <p:txBody>
          <a:bodyPr/>
          <a:lstStyle/>
          <a:p>
            <a:fld id="{5247ABBB-B75E-4A8C-BD92-150113B72A8E}" type="slidenum">
              <a:rPr lang="en-US"/>
              <a:pPr/>
              <a:t>5</a:t>
            </a:fld>
            <a:endParaRPr lang="en-US"/>
          </a:p>
        </p:txBody>
      </p:sp>
      <p:sp>
        <p:nvSpPr>
          <p:cNvPr id="381954" name="Rectangle 2"/>
          <p:cNvSpPr>
            <a:spLocks noGrp="1" noRot="1" noChangeAspect="1" noChangeArrowheads="1" noTextEdit="1"/>
          </p:cNvSpPr>
          <p:nvPr>
            <p:ph type="sldImg"/>
          </p:nvPr>
        </p:nvSpPr>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6" y="6716506"/>
            <a:ext cx="84959" cy="184666"/>
          </a:xfrm>
          <a:ln/>
        </p:spPr>
        <p:txBody>
          <a:bodyPr/>
          <a:lstStyle/>
          <a:p>
            <a:fld id="{E3F9C4AB-7B04-48A0-9B7E-05580DD614FC}" type="slidenum">
              <a:rPr lang="en-US"/>
              <a:pPr/>
              <a:t>6</a:t>
            </a:fld>
            <a:endParaRPr lang="en-US"/>
          </a:p>
        </p:txBody>
      </p:sp>
      <p:sp>
        <p:nvSpPr>
          <p:cNvPr id="365570" name="Rectangle 2"/>
          <p:cNvSpPr>
            <a:spLocks noGrp="1" noRot="1" noChangeAspect="1" noChangeArrowheads="1" noTextEdit="1"/>
          </p:cNvSpPr>
          <p:nvPr>
            <p:ph type="sldImg"/>
          </p:nvPr>
        </p:nvSpPr>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6" y="6716506"/>
            <a:ext cx="84959" cy="184666"/>
          </a:xfrm>
          <a:ln/>
        </p:spPr>
        <p:txBody>
          <a:bodyPr/>
          <a:lstStyle/>
          <a:p>
            <a:fld id="{E3F9C4AB-7B04-48A0-9B7E-05580DD614FC}" type="slidenum">
              <a:rPr lang="en-US"/>
              <a:pPr/>
              <a:t>7</a:t>
            </a:fld>
            <a:endParaRPr lang="en-US"/>
          </a:p>
        </p:txBody>
      </p:sp>
      <p:sp>
        <p:nvSpPr>
          <p:cNvPr id="365570" name="Rectangle 2"/>
          <p:cNvSpPr>
            <a:spLocks noGrp="1" noRot="1" noChangeAspect="1" noChangeArrowheads="1" noTextEdit="1"/>
          </p:cNvSpPr>
          <p:nvPr>
            <p:ph type="sldImg"/>
          </p:nvPr>
        </p:nvSpPr>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6" name="doc id"/>
          <p:cNvSpPr>
            <a:spLocks noGrp="1" noChangeArrowheads="1"/>
          </p:cNvSpPr>
          <p:nvPr>
            <p:ph type="ftr" sz="quarter" idx="3"/>
          </p:nvPr>
        </p:nvSpPr>
        <p:spPr/>
        <p:txBody>
          <a:bodyPr/>
          <a:lstStyle>
            <a:lvl1pPr>
              <a:defRPr/>
            </a:lvl1pPr>
          </a:lstStyle>
          <a:p>
            <a:endParaRPr lang="en-US"/>
          </a:p>
        </p:txBody>
      </p:sp>
      <p:grpSp>
        <p:nvGrpSpPr>
          <p:cNvPr id="13345" name="McK Title Elements"/>
          <p:cNvGrpSpPr>
            <a:grpSpLocks/>
          </p:cNvGrpSpPr>
          <p:nvPr/>
        </p:nvGrpSpPr>
        <p:grpSpPr bwMode="auto">
          <a:xfrm>
            <a:off x="2640013" y="2139950"/>
            <a:ext cx="5027612" cy="4510088"/>
            <a:chOff x="1663" y="1348"/>
            <a:chExt cx="3167" cy="2841"/>
          </a:xfrm>
        </p:grpSpPr>
        <p:sp>
          <p:nvSpPr>
            <p:cNvPr id="13331" name="McK Confidential" hidden="1"/>
            <p:cNvSpPr txBox="1">
              <a:spLocks noChangeArrowheads="1"/>
            </p:cNvSpPr>
            <p:nvPr userDrawn="1"/>
          </p:nvSpPr>
          <p:spPr bwMode="auto">
            <a:xfrm>
              <a:off x="1663" y="1348"/>
              <a:ext cx="936" cy="134"/>
            </a:xfrm>
            <a:prstGeom prst="rect">
              <a:avLst/>
            </a:prstGeom>
            <a:noFill/>
            <a:ln w="9525">
              <a:noFill/>
              <a:miter lim="800000"/>
              <a:headEnd/>
              <a:tailEnd/>
            </a:ln>
            <a:effectLst/>
          </p:spPr>
          <p:txBody>
            <a:bodyPr lIns="0" tIns="0" rIns="0" bIns="0">
              <a:spAutoFit/>
            </a:bodyPr>
            <a:lstStyle/>
            <a:p>
              <a:r>
                <a:rPr lang="en-US" sz="1400"/>
                <a:t>CONFIDENTIAL</a:t>
              </a:r>
            </a:p>
          </p:txBody>
        </p:sp>
        <p:sp>
          <p:nvSpPr>
            <p:cNvPr id="13332" name="McK Document" hidden="1"/>
            <p:cNvSpPr txBox="1">
              <a:spLocks noChangeArrowheads="1"/>
            </p:cNvSpPr>
            <p:nvPr userDrawn="1"/>
          </p:nvSpPr>
          <p:spPr bwMode="auto">
            <a:xfrm>
              <a:off x="1663" y="3049"/>
              <a:ext cx="3167" cy="134"/>
            </a:xfrm>
            <a:prstGeom prst="rect">
              <a:avLst/>
            </a:prstGeom>
            <a:noFill/>
            <a:ln w="9525">
              <a:noFill/>
              <a:miter lim="800000"/>
              <a:headEnd/>
              <a:tailEnd/>
            </a:ln>
            <a:effectLst/>
          </p:spPr>
          <p:txBody>
            <a:bodyPr lIns="0" tIns="0" rIns="0" bIns="0" anchor="b">
              <a:spAutoFit/>
            </a:bodyPr>
            <a:lstStyle/>
            <a:p>
              <a:r>
                <a:rPr lang="en-US" sz="1400"/>
                <a:t>Document</a:t>
              </a:r>
            </a:p>
          </p:txBody>
        </p:sp>
        <p:sp>
          <p:nvSpPr>
            <p:cNvPr id="13333" name="McK Date" hidden="1"/>
            <p:cNvSpPr txBox="1">
              <a:spLocks noChangeArrowheads="1"/>
            </p:cNvSpPr>
            <p:nvPr userDrawn="1"/>
          </p:nvSpPr>
          <p:spPr bwMode="auto">
            <a:xfrm>
              <a:off x="1663" y="3216"/>
              <a:ext cx="3167" cy="134"/>
            </a:xfrm>
            <a:prstGeom prst="rect">
              <a:avLst/>
            </a:prstGeom>
            <a:noFill/>
            <a:ln w="9525">
              <a:noFill/>
              <a:miter lim="800000"/>
              <a:headEnd/>
              <a:tailEnd/>
            </a:ln>
            <a:effectLst/>
          </p:spPr>
          <p:txBody>
            <a:bodyPr lIns="0" tIns="0" rIns="0" bIns="0">
              <a:spAutoFit/>
            </a:bodyPr>
            <a:lstStyle/>
            <a:p>
              <a:r>
                <a:rPr lang="en-US" sz="1400"/>
                <a:t>Date</a:t>
              </a:r>
            </a:p>
          </p:txBody>
        </p:sp>
        <p:sp>
          <p:nvSpPr>
            <p:cNvPr id="13334" name="McK Disclaimer" hidden="1"/>
            <p:cNvSpPr>
              <a:spLocks noChangeArrowheads="1"/>
            </p:cNvSpPr>
            <p:nvPr userDrawn="1">
              <p:custDataLst>
                <p:tags r:id="rId1"/>
              </p:custDataLst>
            </p:nvPr>
          </p:nvSpPr>
          <p:spPr bwMode="auto">
            <a:xfrm>
              <a:off x="1663" y="3759"/>
              <a:ext cx="2303" cy="430"/>
            </a:xfrm>
            <a:prstGeom prst="rect">
              <a:avLst/>
            </a:prstGeom>
            <a:noFill/>
            <a:ln w="9525">
              <a:noFill/>
              <a:miter lim="800000"/>
              <a:headEnd/>
              <a:tailEnd/>
            </a:ln>
            <a:effectLst/>
          </p:spPr>
          <p:txBody>
            <a:bodyPr lIns="0" tIns="0" rIns="0" bIns="0" anchor="b"/>
            <a:lstStyle/>
            <a:p>
              <a:pPr defTabSz="804863" eaLnBrk="0" hangingPunct="0"/>
              <a:r>
                <a:rPr lang="en-US" sz="90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47675" y="1568450"/>
            <a:ext cx="8066088" cy="44354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D338123-7364-4E91-93AC-45C6E8C92AE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269875"/>
            <a:ext cx="2016125" cy="5734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7675" y="269875"/>
            <a:ext cx="5897563" cy="5734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4533200-C5B0-4985-8D3B-B6A376639F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47675" y="1568450"/>
            <a:ext cx="8066088" cy="44354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D7040D1-2C45-4CDA-8D78-571963A2BF7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25" y="2849563"/>
            <a:ext cx="7616825" cy="14700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DC9EC9D-C99E-4EBD-B079-8E9F529A6A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7675" y="1568450"/>
            <a:ext cx="3956050" cy="4435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568450"/>
            <a:ext cx="3957638" cy="4435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2DEC75D-0858-404B-BEEE-5F5B298E6B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675" y="1504950"/>
            <a:ext cx="3959225" cy="6270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75" y="2132013"/>
            <a:ext cx="3959225" cy="38719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504950"/>
            <a:ext cx="3960813" cy="6270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38719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DAEC33BC-6020-445F-ADFD-1E4AD3D61B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2543D88E-D589-41E4-BAA0-35D0147E085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26A478DE-7496-4465-882C-068313CA85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3" y="268288"/>
            <a:ext cx="5010150" cy="57356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4597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00BE67C-4DB2-446E-AF5D-4FAF6358EED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75" y="600075"/>
            <a:ext cx="5376863" cy="4033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55775" y="5260975"/>
            <a:ext cx="5376863" cy="7889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F098571-023F-4F26-9F09-C13E0416CC2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29" name="doc id"/>
          <p:cNvSpPr>
            <a:spLocks noGrp="1" noChangeArrowheads="1"/>
          </p:cNvSpPr>
          <p:nvPr>
            <p:ph type="ftr" sz="quarter" idx="3"/>
          </p:nvPr>
        </p:nvSpPr>
        <p:spPr bwMode="auto">
          <a:xfrm>
            <a:off x="8442325" y="36513"/>
            <a:ext cx="29527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895350">
              <a:defRPr sz="800">
                <a:solidFill>
                  <a:srgbClr val="000000"/>
                </a:solidFill>
              </a:defRPr>
            </a:lvl1pPr>
          </a:lstStyle>
          <a:p>
            <a:endParaRPr lang="en-US"/>
          </a:p>
        </p:txBody>
      </p:sp>
      <p:sp>
        <p:nvSpPr>
          <p:cNvPr id="1030" name="pg num"/>
          <p:cNvSpPr>
            <a:spLocks noGrp="1" noChangeArrowheads="1"/>
          </p:cNvSpPr>
          <p:nvPr>
            <p:ph type="sldNum" sz="quarter" idx="4"/>
          </p:nvPr>
        </p:nvSpPr>
        <p:spPr bwMode="auto">
          <a:xfrm>
            <a:off x="8551863" y="6511925"/>
            <a:ext cx="1857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895350">
              <a:defRPr sz="1200"/>
            </a:lvl1pPr>
          </a:lstStyle>
          <a:p>
            <a:fld id="{AE46792F-5402-4AE0-9201-4CC23F8666FB}" type="slidenum">
              <a:rPr lang="en-US"/>
              <a:pPr/>
              <a:t>‹#›</a:t>
            </a:fld>
            <a:endParaRPr lang="en-US"/>
          </a:p>
        </p:txBody>
      </p:sp>
      <p:grpSp>
        <p:nvGrpSpPr>
          <p:cNvPr id="1066" name="McK Slide Elements"/>
          <p:cNvGrpSpPr>
            <a:grpSpLocks/>
          </p:cNvGrpSpPr>
          <p:nvPr/>
        </p:nvGrpSpPr>
        <p:grpSpPr bwMode="auto">
          <a:xfrm>
            <a:off x="119063" y="531813"/>
            <a:ext cx="8618537" cy="6162675"/>
            <a:chOff x="75" y="335"/>
            <a:chExt cx="5429" cy="3882"/>
          </a:xfrm>
        </p:grpSpPr>
        <p:sp>
          <p:nvSpPr>
            <p:cNvPr id="1032" name="McK Measure" hidden="1"/>
            <p:cNvSpPr txBox="1">
              <a:spLocks noChangeArrowheads="1"/>
            </p:cNvSpPr>
            <p:nvPr userDrawn="1"/>
          </p:nvSpPr>
          <p:spPr bwMode="auto">
            <a:xfrm>
              <a:off x="75" y="335"/>
              <a:ext cx="5429" cy="154"/>
            </a:xfrm>
            <a:prstGeom prst="rect">
              <a:avLst/>
            </a:prstGeom>
            <a:noFill/>
            <a:ln w="9525">
              <a:noFill/>
              <a:miter lim="800000"/>
              <a:headEnd/>
              <a:tailEnd/>
            </a:ln>
            <a:effectLst/>
          </p:spPr>
          <p:txBody>
            <a:bodyPr lIns="0" tIns="0" rIns="0" bIns="0">
              <a:spAutoFit/>
            </a:bodyPr>
            <a:lstStyle/>
            <a:p>
              <a:pPr defTabSz="895350"/>
              <a:r>
                <a:rPr lang="en-US"/>
                <a:t>Unit of measure</a:t>
              </a:r>
            </a:p>
          </p:txBody>
        </p:sp>
        <p:sp>
          <p:nvSpPr>
            <p:cNvPr id="1033" name="McK Footnote" hidden="1"/>
            <p:cNvSpPr txBox="1">
              <a:spLocks noChangeArrowheads="1"/>
            </p:cNvSpPr>
            <p:nvPr userDrawn="1"/>
          </p:nvSpPr>
          <p:spPr bwMode="auto">
            <a:xfrm>
              <a:off x="75" y="3964"/>
              <a:ext cx="5145" cy="253"/>
            </a:xfrm>
            <a:prstGeom prst="rect">
              <a:avLst/>
            </a:prstGeom>
            <a:noFill/>
            <a:ln w="9525">
              <a:noFill/>
              <a:miter lim="800000"/>
              <a:headEnd/>
              <a:tailEnd/>
            </a:ln>
            <a:effectLst/>
          </p:spPr>
          <p:txBody>
            <a:bodyPr lIns="0" tIns="0" rIns="0" bIns="0" anchor="b">
              <a:spAutoFit/>
            </a:bodyPr>
            <a:lstStyle/>
            <a:p>
              <a:pPr marL="563563" indent="-563563" defTabSz="895350">
                <a:tabLst>
                  <a:tab pos="517525" algn="r"/>
                </a:tabLst>
              </a:pPr>
              <a:r>
                <a:rPr lang="en-US" sz="1200">
                  <a:solidFill>
                    <a:srgbClr val="000000"/>
                  </a:solidFill>
                </a:rPr>
                <a:t>	*	Footnote</a:t>
              </a:r>
            </a:p>
            <a:p>
              <a:pPr marL="563563" indent="-563563" defTabSz="895350">
                <a:spcBef>
                  <a:spcPct val="20000"/>
                </a:spcBef>
                <a:tabLst>
                  <a:tab pos="517525" algn="r"/>
                </a:tabLst>
              </a:pPr>
              <a:r>
                <a:rPr lang="en-US" sz="1200">
                  <a:solidFill>
                    <a:srgbClr val="000000"/>
                  </a:solidFill>
                </a:rPr>
                <a:t>	Source:	Source</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895350" rtl="0" fontAlgn="base">
        <a:spcBef>
          <a:spcPct val="0"/>
        </a:spcBef>
        <a:spcAft>
          <a:spcPct val="0"/>
        </a:spcAft>
        <a:defRPr sz="1900" b="1">
          <a:solidFill>
            <a:schemeClr val="tx2"/>
          </a:solidFill>
          <a:latin typeface="+mj-lt"/>
          <a:ea typeface="+mj-ea"/>
          <a:cs typeface="+mj-cs"/>
        </a:defRPr>
      </a:lvl1pPr>
      <a:lvl2pPr algn="l" defTabSz="895350" rtl="0" fontAlgn="base">
        <a:spcBef>
          <a:spcPct val="0"/>
        </a:spcBef>
        <a:spcAft>
          <a:spcPct val="0"/>
        </a:spcAft>
        <a:defRPr sz="1900" b="1">
          <a:solidFill>
            <a:schemeClr val="tx2"/>
          </a:solidFill>
          <a:latin typeface="Arial" charset="0"/>
        </a:defRPr>
      </a:lvl2pPr>
      <a:lvl3pPr algn="l" defTabSz="895350" rtl="0" fontAlgn="base">
        <a:spcBef>
          <a:spcPct val="0"/>
        </a:spcBef>
        <a:spcAft>
          <a:spcPct val="0"/>
        </a:spcAft>
        <a:defRPr sz="1900" b="1">
          <a:solidFill>
            <a:schemeClr val="tx2"/>
          </a:solidFill>
          <a:latin typeface="Arial" charset="0"/>
        </a:defRPr>
      </a:lvl3pPr>
      <a:lvl4pPr algn="l" defTabSz="895350" rtl="0" fontAlgn="base">
        <a:spcBef>
          <a:spcPct val="0"/>
        </a:spcBef>
        <a:spcAft>
          <a:spcPct val="0"/>
        </a:spcAft>
        <a:defRPr sz="1900" b="1">
          <a:solidFill>
            <a:schemeClr val="tx2"/>
          </a:solidFill>
          <a:latin typeface="Arial" charset="0"/>
        </a:defRPr>
      </a:lvl4pPr>
      <a:lvl5pPr algn="l" defTabSz="895350" rtl="0" fontAlgn="base">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p:titleStyle>
    <p:body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defRPr>
      </a:lvl2pPr>
      <a:lvl3pPr marL="295275" indent="-149225" algn="l" defTabSz="895350" rtl="0" fontAlgn="base">
        <a:spcBef>
          <a:spcPct val="0"/>
        </a:spcBef>
        <a:spcAft>
          <a:spcPct val="0"/>
        </a:spcAft>
        <a:buChar char="–"/>
        <a:defRPr sz="1600">
          <a:solidFill>
            <a:schemeClr val="tx1"/>
          </a:solidFill>
          <a:latin typeface="+mn-lt"/>
        </a:defRPr>
      </a:lvl3pPr>
      <a:lvl4pPr marL="431800" indent="-134938" algn="l" defTabSz="895350" rtl="0" fontAlgn="base">
        <a:spcBef>
          <a:spcPct val="0"/>
        </a:spcBef>
        <a:spcAft>
          <a:spcPct val="0"/>
        </a:spcAft>
        <a:buSzPct val="89000"/>
        <a:buChar char="•"/>
        <a:defRPr sz="1600">
          <a:solidFill>
            <a:schemeClr val="tx1"/>
          </a:solidFill>
          <a:latin typeface="+mn-lt"/>
        </a:defRPr>
      </a:lvl4pPr>
      <a:lvl5pPr marL="582613" indent="-149225" algn="l" defTabSz="895350" rtl="0" fontAlgn="base">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1"/>
          </p:nvPr>
        </p:nvSpPr>
        <p:spPr/>
        <p:txBody>
          <a:bodyPr/>
          <a:lstStyle/>
          <a:p>
            <a:fld id="{0889B339-9530-4EAE-8195-4A918CBDB596}" type="slidenum">
              <a:rPr lang="en-US"/>
              <a:pPr/>
              <a:t>0</a:t>
            </a:fld>
            <a:endParaRPr lang="en-US"/>
          </a:p>
        </p:txBody>
      </p:sp>
      <p:sp>
        <p:nvSpPr>
          <p:cNvPr id="360450"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a:t>  Some key figures in Turkish </a:t>
            </a:r>
            <a:r>
              <a:rPr lang="en-US" sz="2500" dirty="0" smtClean="0"/>
              <a:t>politics</a:t>
            </a:r>
            <a:endParaRPr lang="en-US" sz="2500" dirty="0"/>
          </a:p>
        </p:txBody>
      </p:sp>
      <p:sp>
        <p:nvSpPr>
          <p:cNvPr id="360451" name="Rectangle 3"/>
          <p:cNvSpPr>
            <a:spLocks noChangeArrowheads="1"/>
          </p:cNvSpPr>
          <p:nvPr/>
        </p:nvSpPr>
        <p:spPr bwMode="auto">
          <a:xfrm>
            <a:off x="1911350" y="801688"/>
            <a:ext cx="6715125" cy="304800"/>
          </a:xfrm>
          <a:prstGeom prst="rect">
            <a:avLst/>
          </a:prstGeom>
          <a:noFill/>
          <a:ln w="9525">
            <a:noFill/>
            <a:miter lim="800000"/>
            <a:headEnd/>
            <a:tailEnd/>
          </a:ln>
          <a:effectLst/>
        </p:spPr>
        <p:txBody>
          <a:bodyPr lIns="0" tIns="0" rIns="0" bIns="0">
            <a:spAutoFit/>
          </a:bodyPr>
          <a:lstStyle/>
          <a:p>
            <a:pPr marL="304800" indent="-304800" defTabSz="895350">
              <a:buSzPct val="120000"/>
            </a:pPr>
            <a:endParaRPr lang="en-US" sz="2000"/>
          </a:p>
        </p:txBody>
      </p:sp>
      <p:sp>
        <p:nvSpPr>
          <p:cNvPr id="360458" name="Rectangle 10"/>
          <p:cNvSpPr>
            <a:spLocks noChangeArrowheads="1"/>
          </p:cNvSpPr>
          <p:nvPr/>
        </p:nvSpPr>
        <p:spPr bwMode="auto">
          <a:xfrm>
            <a:off x="2925763" y="4778375"/>
            <a:ext cx="2187575" cy="2444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dirty="0" err="1"/>
              <a:t>Tansu</a:t>
            </a:r>
            <a:r>
              <a:rPr lang="en-US" b="1" dirty="0"/>
              <a:t> Ciller</a:t>
            </a:r>
            <a:endParaRPr lang="en-US" dirty="0"/>
          </a:p>
        </p:txBody>
      </p:sp>
      <p:sp>
        <p:nvSpPr>
          <p:cNvPr id="360460" name="Rectangle 12"/>
          <p:cNvSpPr>
            <a:spLocks noChangeArrowheads="1"/>
          </p:cNvSpPr>
          <p:nvPr/>
        </p:nvSpPr>
        <p:spPr bwMode="auto">
          <a:xfrm>
            <a:off x="963613" y="5730875"/>
            <a:ext cx="2187575" cy="2444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a:t>Suleyman Demirel</a:t>
            </a:r>
            <a:endParaRPr lang="en-US"/>
          </a:p>
        </p:txBody>
      </p:sp>
      <p:sp>
        <p:nvSpPr>
          <p:cNvPr id="360462" name="Rectangle 14"/>
          <p:cNvSpPr>
            <a:spLocks noChangeArrowheads="1"/>
          </p:cNvSpPr>
          <p:nvPr/>
        </p:nvSpPr>
        <p:spPr bwMode="auto">
          <a:xfrm>
            <a:off x="6588596" y="3392853"/>
            <a:ext cx="3030537" cy="2444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dirty="0" err="1"/>
              <a:t>Recep</a:t>
            </a:r>
            <a:r>
              <a:rPr lang="en-US" b="1" dirty="0"/>
              <a:t> </a:t>
            </a:r>
            <a:r>
              <a:rPr lang="en-US" b="1" dirty="0" err="1"/>
              <a:t>Tayyip</a:t>
            </a:r>
            <a:r>
              <a:rPr lang="en-US" b="1" dirty="0"/>
              <a:t> </a:t>
            </a:r>
            <a:r>
              <a:rPr lang="en-US" b="1" dirty="0" err="1" smtClean="0"/>
              <a:t>Erdoğan</a:t>
            </a:r>
            <a:endParaRPr lang="en-US" dirty="0"/>
          </a:p>
        </p:txBody>
      </p:sp>
      <p:sp>
        <p:nvSpPr>
          <p:cNvPr id="360466" name="Rectangle 18"/>
          <p:cNvSpPr>
            <a:spLocks noChangeArrowheads="1"/>
          </p:cNvSpPr>
          <p:nvPr/>
        </p:nvSpPr>
        <p:spPr bwMode="auto">
          <a:xfrm>
            <a:off x="4556737" y="3573672"/>
            <a:ext cx="1987550" cy="2444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dirty="0" err="1"/>
              <a:t>Necmettin</a:t>
            </a:r>
            <a:r>
              <a:rPr lang="en-US" b="1" dirty="0"/>
              <a:t> </a:t>
            </a:r>
            <a:r>
              <a:rPr lang="en-US" b="1" dirty="0" err="1"/>
              <a:t>Erbakan</a:t>
            </a:r>
            <a:endParaRPr lang="en-US" dirty="0"/>
          </a:p>
        </p:txBody>
      </p:sp>
      <p:pic>
        <p:nvPicPr>
          <p:cNvPr id="360467" name="Picture 19"/>
          <p:cNvPicPr>
            <a:picLocks noChangeAspect="1" noChangeArrowheads="1"/>
          </p:cNvPicPr>
          <p:nvPr/>
        </p:nvPicPr>
        <p:blipFill>
          <a:blip r:embed="rId4" cstate="print"/>
          <a:srcRect/>
          <a:stretch>
            <a:fillRect/>
          </a:stretch>
        </p:blipFill>
        <p:spPr bwMode="auto">
          <a:xfrm>
            <a:off x="2865438" y="2498725"/>
            <a:ext cx="1428750" cy="2124075"/>
          </a:xfrm>
          <a:prstGeom prst="rect">
            <a:avLst/>
          </a:prstGeom>
          <a:noFill/>
          <a:ln w="9525">
            <a:noFill/>
            <a:miter lim="800000"/>
            <a:headEnd/>
            <a:tailEnd/>
          </a:ln>
          <a:effectLst/>
        </p:spPr>
      </p:pic>
      <p:pic>
        <p:nvPicPr>
          <p:cNvPr id="360468" name="Picture 20"/>
          <p:cNvPicPr>
            <a:picLocks noChangeAspect="1" noChangeArrowheads="1"/>
          </p:cNvPicPr>
          <p:nvPr/>
        </p:nvPicPr>
        <p:blipFill>
          <a:blip r:embed="rId5" cstate="print"/>
          <a:srcRect/>
          <a:stretch>
            <a:fillRect/>
          </a:stretch>
        </p:blipFill>
        <p:spPr bwMode="auto">
          <a:xfrm>
            <a:off x="965200" y="3560763"/>
            <a:ext cx="1714500" cy="2028825"/>
          </a:xfrm>
          <a:prstGeom prst="rect">
            <a:avLst/>
          </a:prstGeom>
          <a:noFill/>
          <a:ln w="9525">
            <a:noFill/>
            <a:miter lim="800000"/>
            <a:headEnd/>
            <a:tailEnd/>
          </a:ln>
          <a:effectLst/>
        </p:spPr>
      </p:pic>
      <p:graphicFrame>
        <p:nvGraphicFramePr>
          <p:cNvPr id="360469" name="Object 21"/>
          <p:cNvGraphicFramePr>
            <a:graphicFrameLocks noChangeAspect="1"/>
          </p:cNvGraphicFramePr>
          <p:nvPr/>
        </p:nvGraphicFramePr>
        <p:xfrm>
          <a:off x="4466790" y="1438519"/>
          <a:ext cx="2038350" cy="1943100"/>
        </p:xfrm>
        <a:graphic>
          <a:graphicData uri="http://schemas.openxmlformats.org/presentationml/2006/ole">
            <p:oleObj spid="_x0000_s360469" name="Photo Editor Photo" r:id="rId6" imgW="4761905" imgH="4544059" progId="">
              <p:embed/>
            </p:oleObj>
          </a:graphicData>
        </a:graphic>
      </p:graphicFrame>
      <p:pic>
        <p:nvPicPr>
          <p:cNvPr id="360470" name="Picture 22"/>
          <p:cNvPicPr>
            <a:picLocks noChangeAspect="1" noChangeArrowheads="1"/>
          </p:cNvPicPr>
          <p:nvPr/>
        </p:nvPicPr>
        <p:blipFill>
          <a:blip r:embed="rId7" cstate="print"/>
          <a:srcRect/>
          <a:stretch>
            <a:fillRect/>
          </a:stretch>
        </p:blipFill>
        <p:spPr bwMode="auto">
          <a:xfrm>
            <a:off x="7025612" y="956566"/>
            <a:ext cx="1500188" cy="2254250"/>
          </a:xfrm>
          <a:prstGeom prst="rect">
            <a:avLst/>
          </a:prstGeom>
          <a:noFill/>
          <a:ln w="9525">
            <a:noFill/>
            <a:miter lim="800000"/>
            <a:headEnd/>
            <a:tailEnd/>
          </a:ln>
          <a:effectLst/>
        </p:spPr>
      </p:pic>
      <p:pic>
        <p:nvPicPr>
          <p:cNvPr id="360471" name="Picture 23"/>
          <p:cNvPicPr>
            <a:picLocks noChangeAspect="1" noChangeArrowheads="1"/>
          </p:cNvPicPr>
          <p:nvPr/>
        </p:nvPicPr>
        <p:blipFill>
          <a:blip r:embed="rId8" cstate="print"/>
          <a:srcRect/>
          <a:stretch>
            <a:fillRect/>
          </a:stretch>
        </p:blipFill>
        <p:spPr bwMode="auto">
          <a:xfrm>
            <a:off x="536575" y="1055688"/>
            <a:ext cx="1714500" cy="1638300"/>
          </a:xfrm>
          <a:prstGeom prst="rect">
            <a:avLst/>
          </a:prstGeom>
          <a:noFill/>
          <a:ln w="9525">
            <a:noFill/>
            <a:miter lim="800000"/>
            <a:headEnd/>
            <a:tailEnd/>
          </a:ln>
          <a:effectLst/>
        </p:spPr>
      </p:pic>
      <p:sp>
        <p:nvSpPr>
          <p:cNvPr id="360472" name="Rectangle 24"/>
          <p:cNvSpPr>
            <a:spLocks noChangeArrowheads="1"/>
          </p:cNvSpPr>
          <p:nvPr/>
        </p:nvSpPr>
        <p:spPr bwMode="auto">
          <a:xfrm>
            <a:off x="273050" y="2797175"/>
            <a:ext cx="3416300" cy="488950"/>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a:t>Mustafa Kemal Ataturk</a:t>
            </a:r>
          </a:p>
          <a:p>
            <a:pPr marL="304800" indent="-304800" defTabSz="895350">
              <a:buSzPct val="120000"/>
            </a:pPr>
            <a:r>
              <a:rPr lang="en-US" b="1"/>
              <a:t> and Ismet Inonu</a:t>
            </a:r>
            <a:endParaRPr lang="en-US"/>
          </a:p>
        </p:txBody>
      </p:sp>
      <p:pic>
        <p:nvPicPr>
          <p:cNvPr id="360473" name="Picture 25" descr="http://g.mynet.com/i/24/40723_0.jpg"/>
          <p:cNvPicPr>
            <a:picLocks noChangeAspect="1" noChangeArrowheads="1"/>
          </p:cNvPicPr>
          <p:nvPr/>
        </p:nvPicPr>
        <p:blipFill>
          <a:blip r:embed="rId9" cstate="print"/>
          <a:srcRect/>
          <a:stretch>
            <a:fillRect/>
          </a:stretch>
        </p:blipFill>
        <p:spPr bwMode="auto">
          <a:xfrm>
            <a:off x="5670184" y="4200212"/>
            <a:ext cx="2372575" cy="1579458"/>
          </a:xfrm>
          <a:prstGeom prst="rect">
            <a:avLst/>
          </a:prstGeom>
          <a:noFill/>
        </p:spPr>
      </p:pic>
      <p:sp>
        <p:nvSpPr>
          <p:cNvPr id="17" name="Rectangle 10"/>
          <p:cNvSpPr>
            <a:spLocks noChangeArrowheads="1"/>
          </p:cNvSpPr>
          <p:nvPr/>
        </p:nvSpPr>
        <p:spPr bwMode="auto">
          <a:xfrm>
            <a:off x="6293636" y="5925562"/>
            <a:ext cx="2187575" cy="2444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dirty="0" smtClean="0"/>
              <a:t>Abdullah </a:t>
            </a:r>
            <a:r>
              <a:rPr lang="en-US" b="1" dirty="0" err="1" smtClean="0"/>
              <a:t>Gü</a:t>
            </a:r>
            <a:r>
              <a:rPr lang="en-US" b="1" dirty="0" err="1" smtClean="0"/>
              <a:t>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C7F6D44F-349F-46E5-AEB4-1BB469A94AE4}" type="slidenum">
              <a:rPr lang="en-US"/>
              <a:pPr/>
              <a:t>1</a:t>
            </a:fld>
            <a:endParaRPr lang="en-US"/>
          </a:p>
        </p:txBody>
      </p:sp>
      <p:sp>
        <p:nvSpPr>
          <p:cNvPr id="342018" name="Rectangle 2"/>
          <p:cNvSpPr>
            <a:spLocks noChangeArrowheads="1"/>
          </p:cNvSpPr>
          <p:nvPr/>
        </p:nvSpPr>
        <p:spPr bwMode="auto">
          <a:xfrm>
            <a:off x="431800" y="709613"/>
            <a:ext cx="8264525" cy="5909310"/>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1950: First democratic turnover</a:t>
            </a:r>
          </a:p>
          <a:p>
            <a:pPr marL="306388" lvl="1" indent="-304800" defTabSz="895350">
              <a:buSzPct val="120000"/>
              <a:buFontTx/>
              <a:buChar char="•"/>
            </a:pPr>
            <a:r>
              <a:rPr lang="en-US" b="1" dirty="0"/>
              <a:t>1960: Military coup against Menderes</a:t>
            </a:r>
          </a:p>
          <a:p>
            <a:pPr marL="306388" lvl="1" indent="-304800" defTabSz="895350">
              <a:buSzPct val="120000"/>
              <a:buFontTx/>
              <a:buChar char="•"/>
            </a:pPr>
            <a:r>
              <a:rPr lang="en-US" b="1" dirty="0"/>
              <a:t>1963: Association agreement signed with the EEC</a:t>
            </a:r>
          </a:p>
          <a:p>
            <a:pPr marL="306388" lvl="1" indent="-304800" defTabSz="895350">
              <a:buSzPct val="120000"/>
              <a:buFontTx/>
              <a:buChar char="•"/>
            </a:pPr>
            <a:r>
              <a:rPr lang="en-US" b="1" dirty="0"/>
              <a:t>1971: Military forces </a:t>
            </a:r>
            <a:r>
              <a:rPr lang="en-US" b="1" dirty="0" err="1"/>
              <a:t>Suleyman</a:t>
            </a:r>
            <a:r>
              <a:rPr lang="en-US" b="1" dirty="0"/>
              <a:t> </a:t>
            </a:r>
            <a:r>
              <a:rPr lang="en-US" b="1" dirty="0" err="1"/>
              <a:t>Demirel’s</a:t>
            </a:r>
            <a:r>
              <a:rPr lang="en-US" b="1" dirty="0"/>
              <a:t> resignation</a:t>
            </a:r>
          </a:p>
          <a:p>
            <a:pPr marL="306388" lvl="1" indent="-304800" defTabSz="895350">
              <a:buSzPct val="120000"/>
              <a:buFontTx/>
              <a:buChar char="•"/>
            </a:pPr>
            <a:r>
              <a:rPr lang="en-US" b="1" dirty="0"/>
              <a:t>1974: Turkey invades Northern Cyprus</a:t>
            </a:r>
          </a:p>
          <a:p>
            <a:pPr marL="306388" lvl="1" indent="-304800" defTabSz="895350">
              <a:buSzPct val="120000"/>
              <a:buFontTx/>
              <a:buChar char="•"/>
            </a:pPr>
            <a:r>
              <a:rPr lang="en-US" b="1" dirty="0"/>
              <a:t>1980: Military coup after violence increases; new constitution</a:t>
            </a:r>
          </a:p>
          <a:p>
            <a:pPr marL="306388" lvl="1" indent="-304800" defTabSz="895350">
              <a:buSzPct val="120000"/>
              <a:buFontTx/>
              <a:buChar char="•"/>
            </a:pPr>
            <a:r>
              <a:rPr lang="en-US" b="1" dirty="0"/>
              <a:t>1984: PKK launches war in the Southeast</a:t>
            </a:r>
          </a:p>
          <a:p>
            <a:pPr marL="306388" lvl="1" indent="-304800" defTabSz="895350">
              <a:buSzPct val="120000"/>
              <a:buFontTx/>
              <a:buChar char="•"/>
            </a:pPr>
            <a:r>
              <a:rPr lang="en-US" b="1" dirty="0"/>
              <a:t>1990: Turkey allows US to use its bases in attacks against Iraq</a:t>
            </a:r>
          </a:p>
          <a:p>
            <a:pPr marL="306388" lvl="1" indent="-304800" defTabSz="895350">
              <a:buSzPct val="120000"/>
              <a:buFontTx/>
              <a:buChar char="•"/>
            </a:pPr>
            <a:r>
              <a:rPr lang="en-US" b="1" dirty="0"/>
              <a:t>1993: </a:t>
            </a:r>
            <a:r>
              <a:rPr lang="en-US" b="1" dirty="0" err="1"/>
              <a:t>Tansu</a:t>
            </a:r>
            <a:r>
              <a:rPr lang="en-US" b="1" dirty="0"/>
              <a:t> Ciller becomes first female PM (True Path Party)</a:t>
            </a:r>
          </a:p>
          <a:p>
            <a:pPr marL="306388" lvl="1" indent="-304800" defTabSz="895350">
              <a:buSzPct val="120000"/>
              <a:buFontTx/>
              <a:buChar char="•"/>
            </a:pPr>
            <a:r>
              <a:rPr lang="en-US" b="1" dirty="0"/>
              <a:t>1995: Major Kurdish offensive; Welfare party wins elections and coalition haggling ensues; Enters EU customs union</a:t>
            </a:r>
          </a:p>
          <a:p>
            <a:pPr marL="306388" lvl="1" indent="-304800" defTabSz="895350">
              <a:buSzPct val="120000"/>
              <a:buFontTx/>
              <a:buChar char="•"/>
            </a:pPr>
            <a:r>
              <a:rPr lang="en-US" b="1" dirty="0"/>
              <a:t>1996: </a:t>
            </a:r>
            <a:r>
              <a:rPr lang="en-US" b="1" dirty="0" err="1"/>
              <a:t>Erbakan</a:t>
            </a:r>
            <a:r>
              <a:rPr lang="en-US" b="1" dirty="0"/>
              <a:t> becomes PM</a:t>
            </a:r>
          </a:p>
          <a:p>
            <a:pPr marL="306388" lvl="1" indent="-304800" defTabSz="895350">
              <a:buSzPct val="120000"/>
              <a:buFontTx/>
              <a:buChar char="•"/>
            </a:pPr>
            <a:r>
              <a:rPr lang="en-US" b="1" dirty="0"/>
              <a:t>1997: </a:t>
            </a:r>
            <a:r>
              <a:rPr lang="en-US" b="1" dirty="0" err="1"/>
              <a:t>Erbakan</a:t>
            </a:r>
            <a:r>
              <a:rPr lang="en-US" b="1" dirty="0"/>
              <a:t> forced to resign by the military; </a:t>
            </a:r>
            <a:r>
              <a:rPr lang="en-US" b="1" dirty="0" err="1"/>
              <a:t>Mesut</a:t>
            </a:r>
            <a:r>
              <a:rPr lang="en-US" b="1" dirty="0"/>
              <a:t> </a:t>
            </a:r>
            <a:r>
              <a:rPr lang="en-US" b="1" dirty="0" err="1"/>
              <a:t>Yilmaz</a:t>
            </a:r>
            <a:r>
              <a:rPr lang="en-US" b="1" dirty="0"/>
              <a:t> of the Motherland Party takes over</a:t>
            </a:r>
          </a:p>
          <a:p>
            <a:pPr marL="306388" lvl="1" indent="-304800" defTabSz="895350">
              <a:buSzPct val="120000"/>
              <a:buFontTx/>
              <a:buChar char="•"/>
            </a:pPr>
            <a:r>
              <a:rPr lang="en-US" b="1" dirty="0"/>
              <a:t>1998: </a:t>
            </a:r>
            <a:r>
              <a:rPr lang="en-US" b="1" dirty="0" err="1"/>
              <a:t>Yilmaz</a:t>
            </a:r>
            <a:r>
              <a:rPr lang="en-US" b="1" dirty="0"/>
              <a:t> resigns over corruption;  </a:t>
            </a:r>
            <a:r>
              <a:rPr lang="en-US" b="1" dirty="0" err="1"/>
              <a:t>Bulent</a:t>
            </a:r>
            <a:r>
              <a:rPr lang="en-US" b="1" dirty="0"/>
              <a:t> </a:t>
            </a:r>
            <a:r>
              <a:rPr lang="en-US" b="1" dirty="0" err="1"/>
              <a:t>Ecevit</a:t>
            </a:r>
            <a:r>
              <a:rPr lang="en-US" b="1" dirty="0"/>
              <a:t> becomes PM; Welfare banned</a:t>
            </a:r>
          </a:p>
          <a:p>
            <a:pPr marL="306388" lvl="1" indent="-304800" defTabSz="895350">
              <a:buSzPct val="120000"/>
              <a:buFontTx/>
              <a:buChar char="•"/>
            </a:pPr>
            <a:r>
              <a:rPr lang="en-US" b="1" dirty="0"/>
              <a:t>1999: </a:t>
            </a:r>
            <a:r>
              <a:rPr lang="en-US" b="1" dirty="0" err="1"/>
              <a:t>Ocalan</a:t>
            </a:r>
            <a:r>
              <a:rPr lang="en-US" b="1" dirty="0"/>
              <a:t> captured in Kenya</a:t>
            </a:r>
          </a:p>
          <a:p>
            <a:pPr marL="306388" lvl="1" indent="-304800" defTabSz="895350">
              <a:buSzPct val="120000"/>
              <a:buFontTx/>
              <a:buChar char="•"/>
            </a:pPr>
            <a:r>
              <a:rPr lang="en-US" b="1" dirty="0"/>
              <a:t>2001: Virtue Party banned</a:t>
            </a:r>
          </a:p>
          <a:p>
            <a:pPr marL="306388" lvl="1" indent="-304800" defTabSz="895350">
              <a:buSzPct val="120000"/>
              <a:buFontTx/>
              <a:buChar char="•"/>
            </a:pPr>
            <a:r>
              <a:rPr lang="en-US" b="1" dirty="0"/>
              <a:t>2002: AK Party victory; </a:t>
            </a:r>
            <a:r>
              <a:rPr lang="en-US" b="1" dirty="0" err="1"/>
              <a:t>Gul</a:t>
            </a:r>
            <a:r>
              <a:rPr lang="en-US" b="1" dirty="0"/>
              <a:t> then </a:t>
            </a:r>
            <a:r>
              <a:rPr lang="en-US" b="1" dirty="0" err="1"/>
              <a:t>Erdogan</a:t>
            </a:r>
            <a:r>
              <a:rPr lang="en-US" b="1" dirty="0"/>
              <a:t> becomes PM</a:t>
            </a:r>
          </a:p>
          <a:p>
            <a:pPr marL="306388" lvl="1" indent="-304800" defTabSz="895350">
              <a:buSzPct val="120000"/>
              <a:buFontTx/>
              <a:buChar char="•"/>
            </a:pPr>
            <a:r>
              <a:rPr lang="en-US" b="1" dirty="0"/>
              <a:t>2007: AK Party wins again; </a:t>
            </a:r>
            <a:r>
              <a:rPr lang="en-US" b="1" dirty="0" err="1"/>
              <a:t>Gul</a:t>
            </a:r>
            <a:r>
              <a:rPr lang="en-US" b="1" dirty="0"/>
              <a:t> becomes President—dramatic secularist </a:t>
            </a:r>
            <a:r>
              <a:rPr lang="en-US" b="1" dirty="0" smtClean="0"/>
              <a:t>mobilization</a:t>
            </a:r>
          </a:p>
          <a:p>
            <a:pPr marL="306388" lvl="1" indent="-304800" defTabSz="895350">
              <a:buSzPct val="120000"/>
              <a:buFontTx/>
              <a:buChar char="•"/>
            </a:pPr>
            <a:r>
              <a:rPr lang="en-US" b="1" dirty="0" smtClean="0"/>
              <a:t>2008-09: Major political standoff between the government and the </a:t>
            </a:r>
            <a:r>
              <a:rPr lang="en-US" b="1" dirty="0" smtClean="0"/>
              <a:t>courts</a:t>
            </a:r>
          </a:p>
          <a:p>
            <a:pPr marL="306388" lvl="1" indent="-304800" defTabSz="895350">
              <a:buSzPct val="120000"/>
              <a:buFontTx/>
              <a:buChar char="•"/>
            </a:pPr>
            <a:r>
              <a:rPr lang="en-US" b="1" dirty="0" smtClean="0"/>
              <a:t>2011: AK Party wins a third time; senior military leaders stand down</a:t>
            </a:r>
            <a:endParaRPr lang="en-US" b="1" dirty="0"/>
          </a:p>
          <a:p>
            <a:pPr marL="306388" lvl="1" indent="-304800" defTabSz="895350">
              <a:buSzPct val="120000"/>
              <a:buFontTx/>
              <a:buChar char="•"/>
            </a:pPr>
            <a:endParaRPr lang="en-US" b="1" dirty="0"/>
          </a:p>
        </p:txBody>
      </p:sp>
      <p:sp>
        <p:nvSpPr>
          <p:cNvPr id="342019"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Timeline of Turkish Politics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3F56E1B9-EC1E-4D0A-B4BB-3F2DCDD2AF77}" type="slidenum">
              <a:rPr lang="en-US"/>
              <a:pPr/>
              <a:t>2</a:t>
            </a:fld>
            <a:endParaRPr lang="en-US"/>
          </a:p>
        </p:txBody>
      </p:sp>
      <p:sp>
        <p:nvSpPr>
          <p:cNvPr id="372738"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  Turkish democratic development</a:t>
            </a:r>
          </a:p>
        </p:txBody>
      </p:sp>
      <p:sp>
        <p:nvSpPr>
          <p:cNvPr id="372739" name="Rectangle 3"/>
          <p:cNvSpPr>
            <a:spLocks noChangeArrowheads="1"/>
          </p:cNvSpPr>
          <p:nvPr/>
        </p:nvSpPr>
        <p:spPr bwMode="auto">
          <a:xfrm>
            <a:off x="1911350" y="801688"/>
            <a:ext cx="6715125" cy="304800"/>
          </a:xfrm>
          <a:prstGeom prst="rect">
            <a:avLst/>
          </a:prstGeom>
          <a:noFill/>
          <a:ln w="9525">
            <a:noFill/>
            <a:miter lim="800000"/>
            <a:headEnd/>
            <a:tailEnd/>
          </a:ln>
          <a:effectLst/>
        </p:spPr>
        <p:txBody>
          <a:bodyPr lIns="0" tIns="0" rIns="0" bIns="0">
            <a:spAutoFit/>
          </a:bodyPr>
          <a:lstStyle/>
          <a:p>
            <a:pPr marL="304800" indent="-304800" defTabSz="895350">
              <a:buSzPct val="120000"/>
            </a:pPr>
            <a:endParaRPr lang="en-US" sz="2000"/>
          </a:p>
        </p:txBody>
      </p:sp>
      <p:sp>
        <p:nvSpPr>
          <p:cNvPr id="372740" name="Rectangle 4"/>
          <p:cNvSpPr>
            <a:spLocks noChangeArrowheads="1"/>
          </p:cNvSpPr>
          <p:nvPr/>
        </p:nvSpPr>
        <p:spPr bwMode="auto">
          <a:xfrm>
            <a:off x="315965" y="872027"/>
            <a:ext cx="8220075" cy="4889500"/>
          </a:xfrm>
          <a:prstGeom prst="rect">
            <a:avLst/>
          </a:prstGeom>
          <a:noFill/>
          <a:ln w="9525">
            <a:noFill/>
            <a:miter lim="800000"/>
            <a:headEnd/>
            <a:tailEnd/>
          </a:ln>
          <a:effectLst/>
        </p:spPr>
        <p:txBody>
          <a:bodyPr lIns="0" tIns="0" rIns="0" bIns="0">
            <a:spAutoFit/>
          </a:bodyPr>
          <a:lstStyle/>
          <a:p>
            <a:pPr marL="304800" indent="-304800" defTabSz="895350">
              <a:buSzPct val="120000"/>
              <a:buFontTx/>
              <a:buChar char="•"/>
            </a:pPr>
            <a:r>
              <a:rPr lang="en-US" b="1" dirty="0"/>
              <a:t>Definition of the state</a:t>
            </a:r>
          </a:p>
          <a:p>
            <a:pPr marL="450850" lvl="2" indent="-304800" defTabSz="895350">
              <a:buFontTx/>
              <a:buChar char="–"/>
            </a:pPr>
            <a:r>
              <a:rPr lang="en-US" dirty="0"/>
              <a:t>State as </a:t>
            </a:r>
            <a:r>
              <a:rPr lang="en-US" dirty="0" err="1"/>
              <a:t>Kemalist</a:t>
            </a:r>
            <a:endParaRPr lang="en-US" dirty="0"/>
          </a:p>
          <a:p>
            <a:pPr marL="450850" lvl="2" indent="-304800" defTabSz="895350">
              <a:buFontTx/>
              <a:buChar char="–"/>
            </a:pPr>
            <a:r>
              <a:rPr lang="en-US" dirty="0"/>
              <a:t>State as secular</a:t>
            </a:r>
          </a:p>
          <a:p>
            <a:pPr marL="450850" lvl="2" indent="-304800" defTabSz="895350">
              <a:buFontTx/>
              <a:buChar char="–"/>
            </a:pPr>
            <a:r>
              <a:rPr lang="en-US" dirty="0"/>
              <a:t>State as Turkish?</a:t>
            </a:r>
          </a:p>
          <a:p>
            <a:pPr marL="450850" lvl="2" indent="-304800" defTabSz="895350">
              <a:buFontTx/>
              <a:buChar char="–"/>
            </a:pPr>
            <a:r>
              <a:rPr lang="en-US" dirty="0"/>
              <a:t>State as European?</a:t>
            </a:r>
          </a:p>
          <a:p>
            <a:pPr marL="450850" lvl="2" indent="-304800" defTabSz="895350">
              <a:buFontTx/>
              <a:buChar char="–"/>
            </a:pPr>
            <a:endParaRPr lang="en-US" b="1" dirty="0"/>
          </a:p>
          <a:p>
            <a:pPr marL="304800" indent="-304800" defTabSz="895350">
              <a:buSzPct val="120000"/>
              <a:buFontTx/>
              <a:buChar char="•"/>
            </a:pPr>
            <a:r>
              <a:rPr lang="en-US" b="1" dirty="0"/>
              <a:t>Turkey as a guided democracy</a:t>
            </a:r>
          </a:p>
          <a:p>
            <a:pPr marL="450850" lvl="2" indent="-304800" defTabSz="895350">
              <a:buFontTx/>
              <a:buChar char="–"/>
            </a:pPr>
            <a:r>
              <a:rPr lang="en-US" dirty="0"/>
              <a:t>Who is doing the guiding?</a:t>
            </a:r>
          </a:p>
          <a:p>
            <a:pPr marL="450850" lvl="2" indent="-304800" defTabSz="895350">
              <a:buFontTx/>
              <a:buChar char="–"/>
            </a:pPr>
            <a:r>
              <a:rPr lang="en-US" dirty="0"/>
              <a:t>The role of the military coup and the constitution</a:t>
            </a:r>
          </a:p>
          <a:p>
            <a:pPr marL="304800" indent="-304800" defTabSz="895350">
              <a:buSzPct val="120000"/>
              <a:buFontTx/>
              <a:buChar char="•"/>
            </a:pPr>
            <a:endParaRPr lang="en-US" b="1" dirty="0"/>
          </a:p>
          <a:p>
            <a:pPr marL="304800" indent="-304800" defTabSz="895350">
              <a:buSzPct val="120000"/>
              <a:buFontTx/>
              <a:buChar char="•"/>
            </a:pPr>
            <a:r>
              <a:rPr lang="en-US" b="1" dirty="0"/>
              <a:t>Key institutions</a:t>
            </a:r>
          </a:p>
          <a:p>
            <a:pPr marL="450850" lvl="2" indent="-304800" defTabSz="895350">
              <a:buFontTx/>
              <a:buChar char="–"/>
            </a:pPr>
            <a:r>
              <a:rPr lang="en-US" dirty="0"/>
              <a:t>National Assembly and Prime Minister</a:t>
            </a:r>
          </a:p>
          <a:p>
            <a:pPr marL="450850" lvl="2" indent="-304800" defTabSz="895350">
              <a:buFontTx/>
              <a:buChar char="–"/>
            </a:pPr>
            <a:r>
              <a:rPr lang="en-US" dirty="0"/>
              <a:t>President</a:t>
            </a:r>
          </a:p>
          <a:p>
            <a:pPr marL="450850" lvl="2" indent="-304800" defTabSz="895350">
              <a:buFontTx/>
              <a:buChar char="–"/>
            </a:pPr>
            <a:r>
              <a:rPr lang="en-US" dirty="0"/>
              <a:t>Constitutional Court</a:t>
            </a:r>
          </a:p>
          <a:p>
            <a:pPr marL="450850" lvl="2" indent="-304800" defTabSz="895350">
              <a:buFontTx/>
              <a:buChar char="–"/>
            </a:pPr>
            <a:r>
              <a:rPr lang="en-US" dirty="0"/>
              <a:t>National </a:t>
            </a:r>
            <a:r>
              <a:rPr lang="en-US" dirty="0" smtClean="0"/>
              <a:t>Security </a:t>
            </a:r>
            <a:r>
              <a:rPr lang="en-US" dirty="0"/>
              <a:t>C</a:t>
            </a:r>
            <a:r>
              <a:rPr lang="en-US" dirty="0" smtClean="0"/>
              <a:t>ouncil</a:t>
            </a:r>
            <a:endParaRPr lang="en-US" dirty="0"/>
          </a:p>
          <a:p>
            <a:pPr marL="450850" lvl="2" indent="-304800" defTabSz="895350">
              <a:buFontTx/>
              <a:buChar char="–"/>
            </a:pPr>
            <a:endParaRPr lang="en-US" dirty="0"/>
          </a:p>
          <a:p>
            <a:pPr marL="304800" indent="-304800" defTabSz="895350">
              <a:buSzPct val="120000"/>
              <a:buFontTx/>
              <a:buChar char="•"/>
            </a:pPr>
            <a:r>
              <a:rPr lang="en-US" b="1" dirty="0"/>
              <a:t>Party system</a:t>
            </a:r>
          </a:p>
          <a:p>
            <a:pPr marL="450850" lvl="2" indent="-304800" defTabSz="895350">
              <a:buFontTx/>
              <a:buChar char="–"/>
            </a:pPr>
            <a:r>
              <a:rPr lang="en-US" dirty="0" smtClean="0"/>
              <a:t>Fragmented </a:t>
            </a:r>
            <a:r>
              <a:rPr lang="en-US" dirty="0"/>
              <a:t>center-right/center-left system</a:t>
            </a:r>
          </a:p>
          <a:p>
            <a:pPr marL="450850" lvl="2" indent="-304800" defTabSz="895350">
              <a:buFontTx/>
              <a:buChar char="–"/>
            </a:pPr>
            <a:r>
              <a:rPr lang="en-US" dirty="0" smtClean="0"/>
              <a:t>Nationalist, Islamist, </a:t>
            </a:r>
            <a:r>
              <a:rPr lang="en-US" dirty="0"/>
              <a:t>Kurdish </a:t>
            </a:r>
            <a:r>
              <a:rPr lang="en-US" dirty="0" smtClean="0"/>
              <a:t>parties</a:t>
            </a:r>
            <a:endParaRPr lang="en-US" dirty="0"/>
          </a:p>
          <a:p>
            <a:pPr marL="450850" lvl="2" indent="-304800" defTabSz="895350">
              <a:buFontTx/>
              <a:buChar char="–"/>
            </a:pPr>
            <a:r>
              <a:rPr lang="en-US" dirty="0"/>
              <a:t>Role of the electoral </a:t>
            </a:r>
            <a:r>
              <a:rPr lang="en-US" dirty="0" smtClean="0"/>
              <a:t>threshold: 10%</a:t>
            </a:r>
            <a:endParaRPr lang="en-US" dirty="0"/>
          </a:p>
        </p:txBody>
      </p:sp>
      <p:pic>
        <p:nvPicPr>
          <p:cNvPr id="417794" name="Picture 2" descr="File:2007 TC Milletvekili Genel Seçimleri 01 (no text).png"/>
          <p:cNvPicPr>
            <a:picLocks noChangeAspect="1" noChangeArrowheads="1"/>
          </p:cNvPicPr>
          <p:nvPr/>
        </p:nvPicPr>
        <p:blipFill>
          <a:blip r:embed="rId3" cstate="print"/>
          <a:srcRect/>
          <a:stretch>
            <a:fillRect/>
          </a:stretch>
        </p:blipFill>
        <p:spPr bwMode="auto">
          <a:xfrm>
            <a:off x="5732409" y="3798278"/>
            <a:ext cx="2101536" cy="2101536"/>
          </a:xfrm>
          <a:prstGeom prst="rect">
            <a:avLst/>
          </a:prstGeom>
          <a:noFill/>
        </p:spPr>
      </p:pic>
      <p:pic>
        <p:nvPicPr>
          <p:cNvPr id="417796" name="Picture 4" descr="File:2007 TC Milletvekili Genel 2.png"/>
          <p:cNvPicPr>
            <a:picLocks noChangeAspect="1" noChangeArrowheads="1"/>
          </p:cNvPicPr>
          <p:nvPr/>
        </p:nvPicPr>
        <p:blipFill>
          <a:blip r:embed="rId4" cstate="print"/>
          <a:srcRect/>
          <a:stretch>
            <a:fillRect/>
          </a:stretch>
        </p:blipFill>
        <p:spPr bwMode="auto">
          <a:xfrm>
            <a:off x="6234827" y="6017270"/>
            <a:ext cx="1466850" cy="381001"/>
          </a:xfrm>
          <a:prstGeom prst="rect">
            <a:avLst/>
          </a:prstGeom>
          <a:noFill/>
        </p:spPr>
      </p:pic>
      <p:sp>
        <p:nvSpPr>
          <p:cNvPr id="8" name="Rectangle 6"/>
          <p:cNvSpPr>
            <a:spLocks noChangeArrowheads="1"/>
          </p:cNvSpPr>
          <p:nvPr/>
        </p:nvSpPr>
        <p:spPr bwMode="auto">
          <a:xfrm>
            <a:off x="5577271" y="3387149"/>
            <a:ext cx="2930525" cy="2444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dirty="0" smtClean="0"/>
              <a:t>MP distribution 2007-2011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fld id="{84ECB041-C4B9-4EBD-BCDA-2D98F1CC49C3}" type="slidenum">
              <a:rPr lang="en-US"/>
              <a:pPr/>
              <a:t>3</a:t>
            </a:fld>
            <a:endParaRPr lang="en-US"/>
          </a:p>
        </p:txBody>
      </p:sp>
      <p:sp>
        <p:nvSpPr>
          <p:cNvPr id="380930"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  Civil conflict in Turkey</a:t>
            </a:r>
          </a:p>
        </p:txBody>
      </p:sp>
      <p:sp>
        <p:nvSpPr>
          <p:cNvPr id="380931" name="Rectangle 3"/>
          <p:cNvSpPr>
            <a:spLocks noChangeArrowheads="1"/>
          </p:cNvSpPr>
          <p:nvPr/>
        </p:nvSpPr>
        <p:spPr bwMode="auto">
          <a:xfrm>
            <a:off x="1911350" y="801688"/>
            <a:ext cx="6715125" cy="304800"/>
          </a:xfrm>
          <a:prstGeom prst="rect">
            <a:avLst/>
          </a:prstGeom>
          <a:noFill/>
          <a:ln w="9525">
            <a:noFill/>
            <a:miter lim="800000"/>
            <a:headEnd/>
            <a:tailEnd/>
          </a:ln>
          <a:effectLst/>
        </p:spPr>
        <p:txBody>
          <a:bodyPr lIns="0" tIns="0" rIns="0" bIns="0">
            <a:spAutoFit/>
          </a:bodyPr>
          <a:lstStyle/>
          <a:p>
            <a:pPr marL="304800" indent="-304800" defTabSz="895350">
              <a:buSzPct val="120000"/>
            </a:pPr>
            <a:endParaRPr lang="en-US" sz="2000"/>
          </a:p>
        </p:txBody>
      </p:sp>
      <p:sp>
        <p:nvSpPr>
          <p:cNvPr id="380932" name="Rectangle 4"/>
          <p:cNvSpPr>
            <a:spLocks noChangeArrowheads="1"/>
          </p:cNvSpPr>
          <p:nvPr/>
        </p:nvSpPr>
        <p:spPr bwMode="auto">
          <a:xfrm>
            <a:off x="406400" y="801688"/>
            <a:ext cx="8220075" cy="3178175"/>
          </a:xfrm>
          <a:prstGeom prst="rect">
            <a:avLst/>
          </a:prstGeom>
          <a:noFill/>
          <a:ln w="9525">
            <a:noFill/>
            <a:miter lim="800000"/>
            <a:headEnd/>
            <a:tailEnd/>
          </a:ln>
          <a:effectLst/>
        </p:spPr>
        <p:txBody>
          <a:bodyPr lIns="0" tIns="0" rIns="0" bIns="0">
            <a:spAutoFit/>
          </a:bodyPr>
          <a:lstStyle/>
          <a:p>
            <a:pPr marL="304800" indent="-304800" defTabSz="895350">
              <a:buSzPct val="120000"/>
              <a:buFontTx/>
              <a:buChar char="•"/>
            </a:pPr>
            <a:r>
              <a:rPr lang="en-US" b="1" dirty="0"/>
              <a:t>The role of minorities</a:t>
            </a:r>
          </a:p>
          <a:p>
            <a:pPr marL="450850" lvl="2" indent="-304800" defTabSz="895350">
              <a:buFontTx/>
              <a:buChar char="–"/>
            </a:pPr>
            <a:r>
              <a:rPr lang="en-US" dirty="0"/>
              <a:t>Around 15% Kurdish</a:t>
            </a:r>
          </a:p>
          <a:p>
            <a:pPr marL="450850" lvl="2" indent="-304800" defTabSz="895350">
              <a:buFontTx/>
              <a:buChar char="–"/>
            </a:pPr>
            <a:r>
              <a:rPr lang="en-US" dirty="0"/>
              <a:t>Around 15% </a:t>
            </a:r>
            <a:r>
              <a:rPr lang="en-US" dirty="0" err="1"/>
              <a:t>Alevi</a:t>
            </a:r>
            <a:endParaRPr lang="en-US" dirty="0"/>
          </a:p>
          <a:p>
            <a:pPr marL="304800" indent="-304800" defTabSz="895350">
              <a:buSzPct val="120000"/>
              <a:buFontTx/>
              <a:buChar char="•"/>
            </a:pPr>
            <a:endParaRPr lang="en-US" b="1" dirty="0"/>
          </a:p>
          <a:p>
            <a:pPr marL="304800" indent="-304800" defTabSz="895350">
              <a:buSzPct val="120000"/>
              <a:buFontTx/>
              <a:buChar char="•"/>
            </a:pPr>
            <a:r>
              <a:rPr lang="en-US" b="1" dirty="0"/>
              <a:t>The Kurdish civil war</a:t>
            </a:r>
          </a:p>
          <a:p>
            <a:pPr marL="450850" lvl="2" indent="-304800" defTabSz="895350">
              <a:buFontTx/>
              <a:buChar char="–"/>
            </a:pPr>
            <a:r>
              <a:rPr lang="en-US" dirty="0"/>
              <a:t>About 40,000 killed</a:t>
            </a:r>
          </a:p>
          <a:p>
            <a:pPr marL="450850" lvl="2" indent="-304800" defTabSz="895350">
              <a:buFontTx/>
              <a:buChar char="–"/>
            </a:pPr>
            <a:r>
              <a:rPr lang="en-US" dirty="0"/>
              <a:t>The importance of Northern Iraq to the conflict</a:t>
            </a:r>
          </a:p>
          <a:p>
            <a:pPr marL="450850" lvl="2" indent="-304800" defTabSz="895350">
              <a:buFontTx/>
              <a:buChar char="–"/>
            </a:pPr>
            <a:r>
              <a:rPr lang="en-US" dirty="0"/>
              <a:t>The capture of Abdullah </a:t>
            </a:r>
            <a:r>
              <a:rPr lang="en-US" dirty="0" err="1" smtClean="0"/>
              <a:t>Öcalan</a:t>
            </a:r>
            <a:endParaRPr lang="en-US" dirty="0"/>
          </a:p>
          <a:p>
            <a:pPr marL="450850" lvl="2" indent="-304800" defTabSz="895350">
              <a:buFontTx/>
              <a:buChar char="–"/>
            </a:pPr>
            <a:r>
              <a:rPr lang="en-US" dirty="0"/>
              <a:t>A renewal of civil violence?</a:t>
            </a:r>
          </a:p>
          <a:p>
            <a:pPr marL="450850" lvl="2" indent="-304800" defTabSz="895350">
              <a:buFontTx/>
              <a:buChar char="–"/>
            </a:pPr>
            <a:endParaRPr lang="en-US" b="1" dirty="0"/>
          </a:p>
          <a:p>
            <a:pPr marL="304800" indent="-304800" defTabSz="895350">
              <a:buSzPct val="120000"/>
              <a:buFontTx/>
              <a:buChar char="•"/>
            </a:pPr>
            <a:r>
              <a:rPr lang="en-US" b="1" dirty="0"/>
              <a:t>Right-left conflict</a:t>
            </a:r>
          </a:p>
          <a:p>
            <a:pPr marL="450850" lvl="2" indent="-304800" defTabSz="895350">
              <a:buFontTx/>
              <a:buChar char="–"/>
            </a:pPr>
            <a:r>
              <a:rPr lang="en-US" dirty="0"/>
              <a:t>Battles between rightists and leftists in the 1970s</a:t>
            </a:r>
          </a:p>
          <a:p>
            <a:pPr marL="450850" lvl="2" indent="-304800" defTabSz="895350">
              <a:buFontTx/>
              <a:buChar char="–"/>
            </a:pPr>
            <a:r>
              <a:rPr lang="en-US" dirty="0"/>
              <a:t>Political tensions over the role of </a:t>
            </a:r>
            <a:r>
              <a:rPr lang="en-US" dirty="0" err="1"/>
              <a:t>Alevis</a:t>
            </a:r>
            <a:endParaRPr lang="en-US" dirty="0"/>
          </a:p>
        </p:txBody>
      </p:sp>
      <p:pic>
        <p:nvPicPr>
          <p:cNvPr id="380933" name="Picture 5"/>
          <p:cNvPicPr>
            <a:picLocks noChangeAspect="1" noChangeArrowheads="1"/>
          </p:cNvPicPr>
          <p:nvPr/>
        </p:nvPicPr>
        <p:blipFill>
          <a:blip r:embed="rId3" cstate="print"/>
          <a:srcRect/>
          <a:stretch>
            <a:fillRect/>
          </a:stretch>
        </p:blipFill>
        <p:spPr bwMode="auto">
          <a:xfrm>
            <a:off x="5056188" y="4027488"/>
            <a:ext cx="3025775" cy="1895475"/>
          </a:xfrm>
          <a:prstGeom prst="rect">
            <a:avLst/>
          </a:prstGeom>
          <a:noFill/>
          <a:ln w="9525">
            <a:noFill/>
            <a:miter lim="800000"/>
            <a:headEnd/>
            <a:tailEnd/>
          </a:ln>
          <a:effectLst/>
        </p:spPr>
      </p:pic>
      <p:sp>
        <p:nvSpPr>
          <p:cNvPr id="380934" name="Rectangle 6"/>
          <p:cNvSpPr>
            <a:spLocks noChangeArrowheads="1"/>
          </p:cNvSpPr>
          <p:nvPr/>
        </p:nvSpPr>
        <p:spPr bwMode="auto">
          <a:xfrm>
            <a:off x="5326063" y="6049963"/>
            <a:ext cx="2930525" cy="2444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dirty="0"/>
              <a:t>Abdullah </a:t>
            </a:r>
            <a:r>
              <a:rPr lang="en-US" b="1" dirty="0" err="1"/>
              <a:t>Ocalan</a:t>
            </a:r>
            <a:r>
              <a:rPr lang="en-US" b="1" dirty="0"/>
              <a:t> and friends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fld id="{6111EEE6-125D-42E6-B301-55A74A5D6B79}" type="slidenum">
              <a:rPr lang="en-US"/>
              <a:pPr/>
              <a:t>4</a:t>
            </a:fld>
            <a:endParaRPr lang="en-US"/>
          </a:p>
        </p:txBody>
      </p:sp>
      <p:sp>
        <p:nvSpPr>
          <p:cNvPr id="382978"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  Islam and politics in Turkey</a:t>
            </a:r>
          </a:p>
        </p:txBody>
      </p:sp>
      <p:sp>
        <p:nvSpPr>
          <p:cNvPr id="382979" name="Rectangle 3"/>
          <p:cNvSpPr>
            <a:spLocks noChangeArrowheads="1"/>
          </p:cNvSpPr>
          <p:nvPr/>
        </p:nvSpPr>
        <p:spPr bwMode="auto">
          <a:xfrm>
            <a:off x="1911350" y="801688"/>
            <a:ext cx="6715125" cy="304800"/>
          </a:xfrm>
          <a:prstGeom prst="rect">
            <a:avLst/>
          </a:prstGeom>
          <a:noFill/>
          <a:ln w="9525">
            <a:noFill/>
            <a:miter lim="800000"/>
            <a:headEnd/>
            <a:tailEnd/>
          </a:ln>
          <a:effectLst/>
        </p:spPr>
        <p:txBody>
          <a:bodyPr lIns="0" tIns="0" rIns="0" bIns="0">
            <a:spAutoFit/>
          </a:bodyPr>
          <a:lstStyle/>
          <a:p>
            <a:pPr marL="304800" indent="-304800" defTabSz="895350">
              <a:buSzPct val="120000"/>
            </a:pPr>
            <a:endParaRPr lang="en-US" sz="2000"/>
          </a:p>
        </p:txBody>
      </p:sp>
      <p:sp>
        <p:nvSpPr>
          <p:cNvPr id="382980" name="Rectangle 4"/>
          <p:cNvSpPr>
            <a:spLocks noChangeArrowheads="1"/>
          </p:cNvSpPr>
          <p:nvPr/>
        </p:nvSpPr>
        <p:spPr bwMode="auto">
          <a:xfrm>
            <a:off x="406400" y="801688"/>
            <a:ext cx="8220075" cy="4431983"/>
          </a:xfrm>
          <a:prstGeom prst="rect">
            <a:avLst/>
          </a:prstGeom>
          <a:noFill/>
          <a:ln w="9525">
            <a:noFill/>
            <a:miter lim="800000"/>
            <a:headEnd/>
            <a:tailEnd/>
          </a:ln>
          <a:effectLst/>
        </p:spPr>
        <p:txBody>
          <a:bodyPr lIns="0" tIns="0" rIns="0" bIns="0">
            <a:spAutoFit/>
          </a:bodyPr>
          <a:lstStyle/>
          <a:p>
            <a:pPr marL="304800" indent="-304800" defTabSz="895350">
              <a:buSzPct val="120000"/>
              <a:buFontTx/>
              <a:buChar char="•"/>
            </a:pPr>
            <a:r>
              <a:rPr lang="en-US" b="1" dirty="0"/>
              <a:t>Types of political Islam</a:t>
            </a:r>
          </a:p>
          <a:p>
            <a:pPr marL="450850" lvl="2" indent="-304800" defTabSz="895350">
              <a:buFontTx/>
              <a:buChar char="–"/>
            </a:pPr>
            <a:r>
              <a:rPr lang="en-US" dirty="0"/>
              <a:t>Militant: </a:t>
            </a:r>
            <a:r>
              <a:rPr lang="en-US" dirty="0" err="1"/>
              <a:t>Hizbollah</a:t>
            </a:r>
            <a:r>
              <a:rPr lang="en-US" dirty="0"/>
              <a:t>, Islamic Raiders of the Great East</a:t>
            </a:r>
          </a:p>
          <a:p>
            <a:pPr marL="450850" lvl="2" indent="-304800" defTabSz="895350">
              <a:buFontTx/>
              <a:buChar char="–"/>
            </a:pPr>
            <a:r>
              <a:rPr lang="en-US" dirty="0"/>
              <a:t>Political parties</a:t>
            </a:r>
          </a:p>
          <a:p>
            <a:pPr marL="450850" lvl="2" indent="-304800" defTabSz="895350">
              <a:buFontTx/>
              <a:buChar char="–"/>
            </a:pPr>
            <a:endParaRPr lang="en-US" b="1" dirty="0"/>
          </a:p>
          <a:p>
            <a:pPr marL="304800" indent="-304800" defTabSz="895350">
              <a:buSzPct val="120000"/>
              <a:buFontTx/>
              <a:buChar char="•"/>
            </a:pPr>
            <a:r>
              <a:rPr lang="en-US" b="1" dirty="0"/>
              <a:t>Islamic political development</a:t>
            </a:r>
          </a:p>
          <a:p>
            <a:pPr marL="450850" lvl="2" indent="-304800" defTabSz="895350">
              <a:buFontTx/>
              <a:buChar char="–"/>
            </a:pPr>
            <a:r>
              <a:rPr lang="en-US" dirty="0"/>
              <a:t>Role of the military/schools as builders of Islamic institutions</a:t>
            </a:r>
          </a:p>
          <a:p>
            <a:pPr marL="450850" lvl="2" indent="-304800" defTabSz="895350">
              <a:buFontTx/>
              <a:buChar char="–"/>
            </a:pPr>
            <a:r>
              <a:rPr lang="en-US" dirty="0"/>
              <a:t>Creation of the Welfare Party in the 1980s</a:t>
            </a:r>
          </a:p>
          <a:p>
            <a:pPr marL="450850" lvl="2" indent="-304800" defTabSz="895350">
              <a:buFontTx/>
              <a:buChar char="–"/>
            </a:pPr>
            <a:r>
              <a:rPr lang="en-US" dirty="0"/>
              <a:t>Islamic parties as swing coalition parties</a:t>
            </a:r>
          </a:p>
          <a:p>
            <a:pPr marL="450850" lvl="2" indent="-304800" defTabSz="895350">
              <a:buFontTx/>
              <a:buChar char="–"/>
            </a:pPr>
            <a:r>
              <a:rPr lang="en-US" dirty="0"/>
              <a:t>Rise of </a:t>
            </a:r>
            <a:r>
              <a:rPr lang="en-US" dirty="0" err="1"/>
              <a:t>Erbakan</a:t>
            </a:r>
            <a:r>
              <a:rPr lang="en-US" dirty="0"/>
              <a:t> as PM in 1995 as leader of the Welfare Party</a:t>
            </a:r>
          </a:p>
          <a:p>
            <a:pPr marL="450850" lvl="2" indent="-304800" defTabSz="895350">
              <a:buFontTx/>
              <a:buChar char="–"/>
            </a:pPr>
            <a:r>
              <a:rPr lang="en-US" dirty="0"/>
              <a:t>Rise of the Virtue Party</a:t>
            </a:r>
          </a:p>
          <a:p>
            <a:pPr marL="450850" lvl="2" indent="-304800" defTabSz="895350">
              <a:buFontTx/>
              <a:buChar char="–"/>
            </a:pPr>
            <a:r>
              <a:rPr lang="en-US" dirty="0"/>
              <a:t>The Justice and Development </a:t>
            </a:r>
            <a:r>
              <a:rPr lang="en-US" dirty="0" smtClean="0"/>
              <a:t>Party finds the sweet spot in Turkish politics</a:t>
            </a:r>
            <a:endParaRPr lang="en-US" dirty="0"/>
          </a:p>
          <a:p>
            <a:pPr marL="304800" indent="-304800" defTabSz="895350">
              <a:buSzPct val="120000"/>
              <a:buFontTx/>
              <a:buChar char="•"/>
            </a:pPr>
            <a:endParaRPr lang="en-US" b="1" dirty="0"/>
          </a:p>
          <a:p>
            <a:pPr marL="304800" indent="-304800" defTabSz="895350">
              <a:buSzPct val="120000"/>
              <a:buFontTx/>
              <a:buChar char="•"/>
            </a:pPr>
            <a:r>
              <a:rPr lang="en-US" b="1" dirty="0"/>
              <a:t>Key issues of contention</a:t>
            </a:r>
          </a:p>
          <a:p>
            <a:pPr marL="450850" lvl="2" indent="-304800" defTabSz="895350">
              <a:buFontTx/>
              <a:buChar char="–"/>
            </a:pPr>
            <a:r>
              <a:rPr lang="en-US" dirty="0"/>
              <a:t>Corruption; Foreign policy</a:t>
            </a:r>
          </a:p>
          <a:p>
            <a:pPr marL="450850" lvl="2" indent="-304800" defTabSz="895350">
              <a:buFontTx/>
              <a:buChar char="–"/>
            </a:pPr>
            <a:r>
              <a:rPr lang="en-US" dirty="0" smtClean="0"/>
              <a:t>Palestine/Israel: Gaza flotilla</a:t>
            </a:r>
          </a:p>
          <a:p>
            <a:pPr marL="450850" lvl="2" indent="-304800" defTabSz="895350">
              <a:buFontTx/>
              <a:buChar char="–"/>
            </a:pPr>
            <a:r>
              <a:rPr lang="en-US" dirty="0" smtClean="0"/>
              <a:t>Veiling</a:t>
            </a:r>
            <a:r>
              <a:rPr lang="en-US" dirty="0"/>
              <a:t>, </a:t>
            </a:r>
            <a:r>
              <a:rPr lang="en-US" dirty="0" smtClean="0"/>
              <a:t>Morality</a:t>
            </a:r>
          </a:p>
          <a:p>
            <a:pPr marL="450850" lvl="2" indent="-304800" defTabSz="895350">
              <a:buFontTx/>
              <a:buChar char="–"/>
            </a:pPr>
            <a:endParaRPr lang="en-US" dirty="0" smtClean="0"/>
          </a:p>
          <a:p>
            <a:pPr marL="450850" lvl="2" indent="-304800" defTabSz="895350">
              <a:buFontTx/>
              <a:buChar char="–"/>
            </a:pPr>
            <a:endParaRPr lang="en-US" dirty="0"/>
          </a:p>
        </p:txBody>
      </p:sp>
      <p:pic>
        <p:nvPicPr>
          <p:cNvPr id="382981" name="Picture 5"/>
          <p:cNvPicPr>
            <a:picLocks noChangeAspect="1" noChangeArrowheads="1"/>
          </p:cNvPicPr>
          <p:nvPr/>
        </p:nvPicPr>
        <p:blipFill>
          <a:blip r:embed="rId3" cstate="print"/>
          <a:srcRect/>
          <a:stretch>
            <a:fillRect/>
          </a:stretch>
        </p:blipFill>
        <p:spPr bwMode="auto">
          <a:xfrm>
            <a:off x="4127500" y="3894138"/>
            <a:ext cx="2963863" cy="2219325"/>
          </a:xfrm>
          <a:prstGeom prst="rect">
            <a:avLst/>
          </a:prstGeom>
          <a:noFill/>
          <a:ln w="9525">
            <a:noFill/>
            <a:miter lim="800000"/>
            <a:headEnd/>
            <a:tailEnd/>
          </a:ln>
          <a:effectLst/>
        </p:spPr>
      </p:pic>
      <p:pic>
        <p:nvPicPr>
          <p:cNvPr id="382982" name="Picture 6"/>
          <p:cNvPicPr>
            <a:picLocks noChangeAspect="1" noChangeArrowheads="1"/>
          </p:cNvPicPr>
          <p:nvPr/>
        </p:nvPicPr>
        <p:blipFill>
          <a:blip r:embed="rId4" cstate="print"/>
          <a:srcRect/>
          <a:stretch>
            <a:fillRect/>
          </a:stretch>
        </p:blipFill>
        <p:spPr bwMode="auto">
          <a:xfrm>
            <a:off x="6894513" y="903288"/>
            <a:ext cx="1657350" cy="1657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fld id="{84ECB041-C4B9-4EBD-BCDA-2D98F1CC49C3}" type="slidenum">
              <a:rPr lang="en-US"/>
              <a:pPr/>
              <a:t>5</a:t>
            </a:fld>
            <a:endParaRPr lang="en-US"/>
          </a:p>
        </p:txBody>
      </p:sp>
      <p:sp>
        <p:nvSpPr>
          <p:cNvPr id="380930"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a:t>  </a:t>
            </a:r>
            <a:r>
              <a:rPr lang="en-US" sz="2500" dirty="0" smtClean="0"/>
              <a:t>Civil-military relations</a:t>
            </a:r>
            <a:endParaRPr lang="en-US" sz="2500" dirty="0"/>
          </a:p>
        </p:txBody>
      </p:sp>
      <p:sp>
        <p:nvSpPr>
          <p:cNvPr id="380931" name="Rectangle 3"/>
          <p:cNvSpPr>
            <a:spLocks noChangeArrowheads="1"/>
          </p:cNvSpPr>
          <p:nvPr/>
        </p:nvSpPr>
        <p:spPr bwMode="auto">
          <a:xfrm>
            <a:off x="1911350" y="801688"/>
            <a:ext cx="6715125" cy="304800"/>
          </a:xfrm>
          <a:prstGeom prst="rect">
            <a:avLst/>
          </a:prstGeom>
          <a:noFill/>
          <a:ln w="9525">
            <a:noFill/>
            <a:miter lim="800000"/>
            <a:headEnd/>
            <a:tailEnd/>
          </a:ln>
          <a:effectLst/>
        </p:spPr>
        <p:txBody>
          <a:bodyPr lIns="0" tIns="0" rIns="0" bIns="0">
            <a:spAutoFit/>
          </a:bodyPr>
          <a:lstStyle/>
          <a:p>
            <a:pPr marL="304800" indent="-304800" defTabSz="895350">
              <a:buSzPct val="120000"/>
            </a:pPr>
            <a:endParaRPr lang="en-US" sz="2000"/>
          </a:p>
        </p:txBody>
      </p:sp>
      <p:sp>
        <p:nvSpPr>
          <p:cNvPr id="380932" name="Rectangle 4"/>
          <p:cNvSpPr>
            <a:spLocks noChangeArrowheads="1"/>
          </p:cNvSpPr>
          <p:nvPr/>
        </p:nvSpPr>
        <p:spPr bwMode="auto">
          <a:xfrm>
            <a:off x="406400" y="801688"/>
            <a:ext cx="8220075" cy="4678204"/>
          </a:xfrm>
          <a:prstGeom prst="rect">
            <a:avLst/>
          </a:prstGeom>
          <a:noFill/>
          <a:ln w="9525">
            <a:noFill/>
            <a:miter lim="800000"/>
            <a:headEnd/>
            <a:tailEnd/>
          </a:ln>
          <a:effectLst/>
        </p:spPr>
        <p:txBody>
          <a:bodyPr lIns="0" tIns="0" rIns="0" bIns="0">
            <a:spAutoFit/>
          </a:bodyPr>
          <a:lstStyle/>
          <a:p>
            <a:pPr marL="304800" indent="-304800" defTabSz="895350">
              <a:buSzPct val="120000"/>
              <a:buFontTx/>
              <a:buChar char="•"/>
            </a:pPr>
            <a:r>
              <a:rPr lang="en-US" b="1" dirty="0" smtClean="0"/>
              <a:t>Military as constitutional guardians</a:t>
            </a:r>
            <a:endParaRPr lang="en-US" b="1" dirty="0"/>
          </a:p>
          <a:p>
            <a:pPr marL="450850" lvl="2" indent="-304800" defTabSz="895350">
              <a:buFontTx/>
              <a:buChar char="–"/>
            </a:pPr>
            <a:r>
              <a:rPr lang="en-US" dirty="0" smtClean="0"/>
              <a:t>Attempts to control a wayward democracy</a:t>
            </a:r>
          </a:p>
          <a:p>
            <a:pPr marL="450850" lvl="2" indent="-304800" defTabSz="895350">
              <a:buFontTx/>
              <a:buChar char="–"/>
            </a:pPr>
            <a:r>
              <a:rPr lang="en-US" dirty="0" smtClean="0"/>
              <a:t>Defend </a:t>
            </a:r>
            <a:r>
              <a:rPr lang="en-US" dirty="0" err="1" smtClean="0"/>
              <a:t>Kemalism</a:t>
            </a:r>
            <a:r>
              <a:rPr lang="en-US" dirty="0" smtClean="0"/>
              <a:t> against public threats</a:t>
            </a:r>
            <a:endParaRPr lang="en-US" dirty="0"/>
          </a:p>
          <a:p>
            <a:pPr marL="304800" indent="-304800" defTabSz="895350">
              <a:buSzPct val="120000"/>
              <a:buFontTx/>
              <a:buChar char="•"/>
            </a:pPr>
            <a:endParaRPr lang="en-US" b="1" dirty="0" smtClean="0"/>
          </a:p>
          <a:p>
            <a:pPr marL="304800" indent="-304800" defTabSz="895350">
              <a:buSzPct val="120000"/>
              <a:buFontTx/>
              <a:buChar char="•"/>
            </a:pPr>
            <a:endParaRPr lang="en-US" b="1" dirty="0"/>
          </a:p>
          <a:p>
            <a:pPr marL="304800" indent="-304800" defTabSz="895350">
              <a:buSzPct val="120000"/>
              <a:buFontTx/>
              <a:buChar char="•"/>
            </a:pPr>
            <a:r>
              <a:rPr lang="en-US" b="1" dirty="0" smtClean="0"/>
              <a:t>Attempts at constitutional reform</a:t>
            </a:r>
            <a:endParaRPr lang="en-US" b="1" dirty="0"/>
          </a:p>
          <a:p>
            <a:pPr marL="450850" lvl="2" indent="-304800" defTabSz="895350">
              <a:buFontTx/>
              <a:buChar char="–"/>
            </a:pPr>
            <a:r>
              <a:rPr lang="en-US" dirty="0" smtClean="0"/>
              <a:t>European Union negotiations as one catalyst</a:t>
            </a:r>
          </a:p>
          <a:p>
            <a:pPr marL="450850" lvl="2" indent="-304800" defTabSz="895350">
              <a:buFontTx/>
              <a:buChar char="–"/>
            </a:pPr>
            <a:r>
              <a:rPr lang="en-US" dirty="0" smtClean="0"/>
              <a:t>Limit punishments for insulting “</a:t>
            </a:r>
            <a:r>
              <a:rPr lang="en-US" dirty="0" err="1" smtClean="0"/>
              <a:t>Turkishness</a:t>
            </a:r>
            <a:r>
              <a:rPr lang="en-US" dirty="0" smtClean="0"/>
              <a:t>”</a:t>
            </a:r>
          </a:p>
          <a:p>
            <a:pPr marL="450850" lvl="2" indent="-304800" defTabSz="895350">
              <a:buFontTx/>
              <a:buChar char="–"/>
            </a:pPr>
            <a:r>
              <a:rPr lang="en-US" dirty="0" smtClean="0"/>
              <a:t>Reduce the autonomy of military officials</a:t>
            </a:r>
          </a:p>
          <a:p>
            <a:pPr marL="450850" lvl="2" indent="-304800" defTabSz="895350">
              <a:buFontTx/>
              <a:buChar char="–"/>
            </a:pPr>
            <a:r>
              <a:rPr lang="en-US" dirty="0" smtClean="0"/>
              <a:t>Direct public election of the President</a:t>
            </a:r>
          </a:p>
          <a:p>
            <a:pPr marL="450850" lvl="2" indent="-304800" defTabSz="895350">
              <a:buFontTx/>
              <a:buChar char="–"/>
            </a:pPr>
            <a:r>
              <a:rPr lang="en-US" dirty="0" smtClean="0"/>
              <a:t>Reduce autonomy of the Constitutional Court</a:t>
            </a:r>
          </a:p>
          <a:p>
            <a:pPr marL="450850" lvl="2" indent="-304800" defTabSz="895350">
              <a:buFontTx/>
              <a:buChar char="–"/>
            </a:pPr>
            <a:endParaRPr lang="en-US" dirty="0"/>
          </a:p>
          <a:p>
            <a:pPr marL="450850" lvl="2" indent="-304800" defTabSz="895350">
              <a:buFontTx/>
              <a:buChar char="–"/>
            </a:pPr>
            <a:endParaRPr lang="en-US" b="1" dirty="0"/>
          </a:p>
          <a:p>
            <a:pPr marL="304800" indent="-304800" defTabSz="895350">
              <a:buSzPct val="120000"/>
              <a:buFontTx/>
              <a:buChar char="•"/>
            </a:pPr>
            <a:r>
              <a:rPr lang="en-US" b="1" dirty="0" smtClean="0"/>
              <a:t>The </a:t>
            </a:r>
            <a:r>
              <a:rPr lang="en-US" b="1" dirty="0" err="1" smtClean="0"/>
              <a:t>Ergenekon</a:t>
            </a:r>
            <a:r>
              <a:rPr lang="en-US" b="1" dirty="0" smtClean="0"/>
              <a:t> trial (2008-present)</a:t>
            </a:r>
            <a:endParaRPr lang="en-US" b="1" dirty="0"/>
          </a:p>
          <a:p>
            <a:pPr marL="450850" lvl="2" indent="-304800" defTabSz="895350">
              <a:buFontTx/>
              <a:buChar char="–"/>
            </a:pPr>
            <a:r>
              <a:rPr lang="en-US" dirty="0" smtClean="0"/>
              <a:t>Background in the </a:t>
            </a:r>
            <a:r>
              <a:rPr lang="en-US" dirty="0" err="1" smtClean="0"/>
              <a:t>Susurluk</a:t>
            </a:r>
            <a:r>
              <a:rPr lang="en-US" dirty="0" smtClean="0"/>
              <a:t> scandal (1996)</a:t>
            </a:r>
          </a:p>
          <a:p>
            <a:pPr marL="450850" lvl="2" indent="-304800" defTabSz="895350">
              <a:buFontTx/>
              <a:buChar char="–"/>
            </a:pPr>
            <a:r>
              <a:rPr lang="en-US" dirty="0" smtClean="0"/>
              <a:t>“Deep state” plans to overthrow </a:t>
            </a:r>
            <a:r>
              <a:rPr lang="en-US" dirty="0" smtClean="0"/>
              <a:t>the </a:t>
            </a:r>
            <a:r>
              <a:rPr lang="en-US" dirty="0" smtClean="0"/>
              <a:t>governmen</a:t>
            </a:r>
            <a:r>
              <a:rPr lang="en-US" dirty="0" smtClean="0"/>
              <a:t>t</a:t>
            </a:r>
          </a:p>
          <a:p>
            <a:pPr marL="450850" lvl="2" indent="-304800" defTabSz="895350">
              <a:buFontTx/>
              <a:buChar char="–"/>
            </a:pPr>
            <a:r>
              <a:rPr lang="en-US" dirty="0" smtClean="0"/>
              <a:t>Implication of high military officers and intellectual</a:t>
            </a:r>
          </a:p>
          <a:p>
            <a:pPr marL="450850" lvl="2" indent="-304800" defTabSz="895350">
              <a:buFontTx/>
              <a:buChar char="–"/>
            </a:pPr>
            <a:r>
              <a:rPr lang="en-US" dirty="0" smtClean="0"/>
              <a:t>Accusations of AKP politicizing the trial</a:t>
            </a:r>
          </a:p>
          <a:p>
            <a:pPr marL="450850" lvl="2" indent="-304800" defTabSz="895350">
              <a:buFontTx/>
              <a:buChar char="–"/>
            </a:pPr>
            <a:endParaRPr lang="en-US" dirty="0"/>
          </a:p>
        </p:txBody>
      </p:sp>
      <p:sp>
        <p:nvSpPr>
          <p:cNvPr id="380934" name="Rectangle 6"/>
          <p:cNvSpPr>
            <a:spLocks noChangeArrowheads="1"/>
          </p:cNvSpPr>
          <p:nvPr/>
        </p:nvSpPr>
        <p:spPr bwMode="auto">
          <a:xfrm>
            <a:off x="5084466" y="5125515"/>
            <a:ext cx="3737987" cy="246221"/>
          </a:xfrm>
          <a:prstGeom prst="rect">
            <a:avLst/>
          </a:prstGeom>
          <a:noFill/>
          <a:ln w="9525">
            <a:noFill/>
            <a:miter lim="800000"/>
            <a:headEnd/>
            <a:tailEnd/>
          </a:ln>
          <a:effectLst/>
        </p:spPr>
        <p:txBody>
          <a:bodyPr wrap="square" lIns="0" tIns="0" rIns="0" bIns="0">
            <a:spAutoFit/>
          </a:bodyPr>
          <a:lstStyle/>
          <a:p>
            <a:pPr marL="304800" indent="-304800" defTabSz="895350">
              <a:buSzPct val="120000"/>
            </a:pPr>
            <a:r>
              <a:rPr lang="en-US" b="1" dirty="0" smtClean="0"/>
              <a:t>Strong feelings about the “deep state”</a:t>
            </a:r>
            <a:endParaRPr lang="en-US" dirty="0"/>
          </a:p>
        </p:txBody>
      </p:sp>
      <p:pic>
        <p:nvPicPr>
          <p:cNvPr id="422914" name="Picture 2" descr="http://medya.todayszaman.com/todayszaman/2009/02/02/ergenekon-01.jpg"/>
          <p:cNvPicPr>
            <a:picLocks noChangeAspect="1" noChangeArrowheads="1"/>
          </p:cNvPicPr>
          <p:nvPr/>
        </p:nvPicPr>
        <p:blipFill>
          <a:blip r:embed="rId3" cstate="print"/>
          <a:srcRect/>
          <a:stretch>
            <a:fillRect/>
          </a:stretch>
        </p:blipFill>
        <p:spPr bwMode="auto">
          <a:xfrm>
            <a:off x="5739241" y="1979525"/>
            <a:ext cx="2504684" cy="29743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2E44361F-44D9-4434-AA91-0B947C463B39}" type="slidenum">
              <a:rPr lang="en-US"/>
              <a:pPr/>
              <a:t>6</a:t>
            </a:fld>
            <a:endParaRPr lang="en-US"/>
          </a:p>
        </p:txBody>
      </p:sp>
      <p:sp>
        <p:nvSpPr>
          <p:cNvPr id="364546"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Regional voting in Turkey 1999</a:t>
            </a:r>
            <a:endParaRPr lang="en-US" sz="2500" dirty="0"/>
          </a:p>
        </p:txBody>
      </p:sp>
      <p:pic>
        <p:nvPicPr>
          <p:cNvPr id="388102" name="Picture 6" descr="1999 Turkish general election.svg"/>
          <p:cNvPicPr>
            <a:picLocks noChangeAspect="1" noChangeArrowheads="1"/>
          </p:cNvPicPr>
          <p:nvPr/>
        </p:nvPicPr>
        <p:blipFill>
          <a:blip r:embed="rId3" cstate="print"/>
          <a:srcRect/>
          <a:stretch>
            <a:fillRect/>
          </a:stretch>
        </p:blipFill>
        <p:spPr bwMode="auto">
          <a:xfrm>
            <a:off x="1682922" y="1546172"/>
            <a:ext cx="5583427" cy="39502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2E44361F-44D9-4434-AA91-0B947C463B39}" type="slidenum">
              <a:rPr lang="en-US"/>
              <a:pPr/>
              <a:t>7</a:t>
            </a:fld>
            <a:endParaRPr lang="en-US"/>
          </a:p>
        </p:txBody>
      </p:sp>
      <p:sp>
        <p:nvSpPr>
          <p:cNvPr id="364546"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Consolidation of AKP party support 2002-2011</a:t>
            </a:r>
            <a:endParaRPr lang="en-US" sz="2500" dirty="0"/>
          </a:p>
        </p:txBody>
      </p:sp>
      <p:pic>
        <p:nvPicPr>
          <p:cNvPr id="388098" name="Picture 2" descr="File:2011 Turkish general election english.svg"/>
          <p:cNvPicPr>
            <a:picLocks noChangeAspect="1" noChangeArrowheads="1"/>
          </p:cNvPicPr>
          <p:nvPr/>
        </p:nvPicPr>
        <p:blipFill>
          <a:blip r:embed="rId3" cstate="print"/>
          <a:srcRect/>
          <a:stretch>
            <a:fillRect/>
          </a:stretch>
        </p:blipFill>
        <p:spPr bwMode="auto">
          <a:xfrm>
            <a:off x="4735932" y="2558295"/>
            <a:ext cx="3453475" cy="2352681"/>
          </a:xfrm>
          <a:prstGeom prst="rect">
            <a:avLst/>
          </a:prstGeom>
          <a:noFill/>
        </p:spPr>
      </p:pic>
      <p:pic>
        <p:nvPicPr>
          <p:cNvPr id="388100" name="Picture 4" descr="File:TurkishGeneralElection 2007.png"/>
          <p:cNvPicPr>
            <a:picLocks noChangeAspect="1" noChangeArrowheads="1"/>
          </p:cNvPicPr>
          <p:nvPr/>
        </p:nvPicPr>
        <p:blipFill>
          <a:blip r:embed="rId4" cstate="print"/>
          <a:srcRect/>
          <a:stretch>
            <a:fillRect/>
          </a:stretch>
        </p:blipFill>
        <p:spPr bwMode="auto">
          <a:xfrm>
            <a:off x="507269" y="1657978"/>
            <a:ext cx="3911166" cy="4067070"/>
          </a:xfrm>
          <a:prstGeom prst="rect">
            <a:avLst/>
          </a:prstGeom>
          <a:noFill/>
        </p:spPr>
      </p:pic>
      <p:sp>
        <p:nvSpPr>
          <p:cNvPr id="7" name="Rectangle 6"/>
          <p:cNvSpPr>
            <a:spLocks noChangeArrowheads="1"/>
          </p:cNvSpPr>
          <p:nvPr/>
        </p:nvSpPr>
        <p:spPr bwMode="auto">
          <a:xfrm>
            <a:off x="5245676" y="5266192"/>
            <a:ext cx="2930525" cy="2444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b="1" dirty="0" smtClean="0"/>
              <a:t>2011 parliamentary results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Blank">
  <a:themeElements>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Blank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20605</TotalTime>
  <Words>581</Words>
  <Application>Microsoft Office PowerPoint</Application>
  <PresentationFormat>Custom</PresentationFormat>
  <Paragraphs>122</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Blank</vt:lpstr>
      <vt:lpstr>Photo Editor Photo</vt:lpstr>
      <vt:lpstr>  Some key figures in Turkish politics</vt:lpstr>
      <vt:lpstr>Timeline of Turkish Politics</vt:lpstr>
      <vt:lpstr>  Turkish democratic development</vt:lpstr>
      <vt:lpstr>  Civil conflict in Turkey</vt:lpstr>
      <vt:lpstr>  Islam and politics in Turkey</vt:lpstr>
      <vt:lpstr>  Civil-military relations</vt:lpstr>
      <vt:lpstr>Regional voting in Turkey 1999</vt:lpstr>
      <vt:lpstr>Consolidation of AKP party support 2002-2011</vt:lpstr>
    </vt:vector>
  </TitlesOfParts>
  <Manager/>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McKinsey</dc:creator>
  <cp:keywords>Message Universal Template US</cp:keywords>
  <dc:description>Version 1.1</dc:description>
  <cp:lastModifiedBy>Administrator</cp:lastModifiedBy>
  <cp:revision>226</cp:revision>
  <cp:lastPrinted>2008-11-19T17:00:33Z</cp:lastPrinted>
  <dcterms:created xsi:type="dcterms:W3CDTF">2005-09-08T12:31:30Z</dcterms:created>
  <dcterms:modified xsi:type="dcterms:W3CDTF">2011-11-30T15:57:46Z</dcterms:modified>
  <cp:category>POT - US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US</vt:lpwstr>
  </property>
  <property fmtid="{D5CDD505-2E9C-101B-9397-08002B2CF9AE}" pid="4" name="NotesPageLayout">
    <vt:lpwstr>Message</vt:lpwstr>
  </property>
  <property fmtid="{D5CDD505-2E9C-101B-9397-08002B2CF9AE}" pid="5" name="DocID">
    <vt:lpwstr/>
  </property>
  <property fmtid="{D5CDD505-2E9C-101B-9397-08002B2CF9AE}" pid="6" name="DocIDinTitle">
    <vt:bool>false</vt:bool>
  </property>
  <property fmtid="{D5CDD505-2E9C-101B-9397-08002B2CF9AE}" pid="7" name="DocIDinSlide">
    <vt:bool>false</vt:bool>
  </property>
  <property fmtid="{D5CDD505-2E9C-101B-9397-08002B2CF9AE}" pid="8" name="DocIDPosition">
    <vt:i4>0</vt:i4>
  </property>
  <property fmtid="{D5CDD505-2E9C-101B-9397-08002B2CF9AE}" pid="9" name="Title">
    <vt:lpwstr>Title</vt:lpwstr>
  </property>
  <property fmtid="{D5CDD505-2E9C-101B-9397-08002B2CF9AE}" pid="10" name="Final">
    <vt:bool>true</vt:bool>
  </property>
  <property fmtid="{D5CDD505-2E9C-101B-9397-08002B2CF9AE}" pid="11" name="Event">
    <vt:lpwstr/>
  </property>
  <property fmtid="{D5CDD505-2E9C-101B-9397-08002B2CF9AE}" pid="12" name="Delivery Date">
    <vt:lpwstr/>
  </property>
</Properties>
</file>