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handoutMasterIdLst>
    <p:handoutMasterId r:id="rId9"/>
  </p:handoutMasterIdLst>
  <p:sldIdLst>
    <p:sldId id="338" r:id="rId2"/>
    <p:sldId id="339" r:id="rId3"/>
    <p:sldId id="340" r:id="rId4"/>
    <p:sldId id="341" r:id="rId5"/>
    <p:sldId id="342" r:id="rId6"/>
    <p:sldId id="346" r:id="rId7"/>
  </p:sldIdLst>
  <p:sldSz cx="8961438" cy="6721475"/>
  <p:notesSz cx="9309100" cy="70231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ferSingleView="1">
    <p:restoredLeft sz="15620"/>
    <p:restoredTop sz="94660"/>
  </p:normalViewPr>
  <p:slideViewPr>
    <p:cSldViewPr snapToGrid="0">
      <p:cViewPr varScale="1">
        <p:scale>
          <a:sx n="95" d="100"/>
          <a:sy n="95" d="100"/>
        </p:scale>
        <p:origin x="-1596" y="-96"/>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068" y="-108"/>
      </p:cViewPr>
      <p:guideLst>
        <p:guide orient="horz" pos="740"/>
        <p:guide orient="horz" pos="4323"/>
        <p:guide orient="horz" pos="174"/>
        <p:guide pos="476"/>
        <p:guide pos="569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defTabSz="917156">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275757"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algn="r" defTabSz="917156">
              <a:defRPr sz="1200">
                <a:latin typeface="Times New Roman" pitchFamily="18" charset="0"/>
              </a:defRPr>
            </a:lvl1pPr>
          </a:lstStyle>
          <a:p>
            <a:fld id="{3BFE6369-FF75-4DCA-A0A4-B0F14EE11A13}" type="datetime1">
              <a:rPr lang="en-US"/>
              <a:pPr/>
              <a:t>11/14/2011</a:t>
            </a:fld>
            <a:endParaRPr lang="en-US"/>
          </a:p>
        </p:txBody>
      </p:sp>
      <p:sp>
        <p:nvSpPr>
          <p:cNvPr id="7172" name="Rectangle 4"/>
          <p:cNvSpPr>
            <a:spLocks noGrp="1" noChangeArrowheads="1"/>
          </p:cNvSpPr>
          <p:nvPr>
            <p:ph type="ftr" sz="quarter" idx="2"/>
          </p:nvPr>
        </p:nvSpPr>
        <p:spPr bwMode="auto">
          <a:xfrm>
            <a:off x="0"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defTabSz="917156">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275757"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algn="r" defTabSz="917156">
              <a:defRPr sz="1200">
                <a:latin typeface="Times New Roman" pitchFamily="18" charset="0"/>
              </a:defRPr>
            </a:lvl1pPr>
          </a:lstStyle>
          <a:p>
            <a:fld id="{2EB16746-E0A9-4086-ACB4-EB46DE0C83B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25475" y="904875"/>
            <a:ext cx="7996238" cy="5997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48068" y="251987"/>
            <a:ext cx="8284394" cy="2259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9047130" y="36210"/>
            <a:ext cx="65" cy="12311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855676" y="6714214"/>
            <a:ext cx="191519" cy="18695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1200">
                <a:solidFill>
                  <a:srgbClr val="000000"/>
                </a:solidFill>
              </a:defRPr>
            </a:lvl1pPr>
          </a:lstStyle>
          <a:p>
            <a:fld id="{04D85343-253B-46A7-B216-41F074C2B54D}" type="slidenum">
              <a:rPr lang="en-US"/>
              <a:pPr/>
              <a:t>‹#›</a:t>
            </a:fld>
            <a:endParaRPr lang="en-US"/>
          </a:p>
        </p:txBody>
      </p:sp>
      <p:sp>
        <p:nvSpPr>
          <p:cNvPr id="5138" name="McK Separator" hidden="1"/>
          <p:cNvSpPr>
            <a:spLocks noChangeShapeType="1"/>
          </p:cNvSpPr>
          <p:nvPr/>
        </p:nvSpPr>
        <p:spPr bwMode="auto">
          <a:xfrm>
            <a:off x="764437" y="1072974"/>
            <a:ext cx="7595256" cy="0"/>
          </a:xfrm>
          <a:prstGeom prst="line">
            <a:avLst/>
          </a:prstGeom>
          <a:noFill/>
          <a:ln w="9525">
            <a:solidFill>
              <a:schemeClr val="tx1"/>
            </a:solidFill>
            <a:round/>
            <a:headEnd/>
            <a:tailEnd/>
          </a:ln>
          <a:effectLst/>
        </p:spPr>
        <p:txBody>
          <a:bodyPr lIns="94000" tIns="47000" rIns="94000" bIns="47000"/>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55EFDA04-D08D-46E8-B2FF-C3840FDD3B1E}" type="slidenum">
              <a:rPr lang="en-US"/>
              <a:pPr/>
              <a:t>0</a:t>
            </a:fld>
            <a:endParaRPr lang="en-US"/>
          </a:p>
        </p:txBody>
      </p:sp>
      <p:sp>
        <p:nvSpPr>
          <p:cNvPr id="364546" name="Rectangle 2"/>
          <p:cNvSpPr>
            <a:spLocks noGrp="1" noRot="1" noChangeAspect="1" noChangeArrowheads="1" noTextEdit="1"/>
          </p:cNvSpPr>
          <p:nvPr>
            <p:ph type="sldImg"/>
          </p:nvPr>
        </p:nvSpPr>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E52C5AD3-AEC9-4F8D-8B33-300D918548B3}" type="slidenum">
              <a:rPr lang="en-US"/>
              <a:pPr/>
              <a:t>1</a:t>
            </a:fld>
            <a:endParaRPr lang="en-US"/>
          </a:p>
        </p:txBody>
      </p:sp>
      <p:sp>
        <p:nvSpPr>
          <p:cNvPr id="391170" name="Rectangle 2"/>
          <p:cNvSpPr>
            <a:spLocks noGrp="1" noRot="1" noChangeAspect="1" noChangeArrowheads="1" noTextEdit="1"/>
          </p:cNvSpPr>
          <p:nvPr>
            <p:ph type="sldImg"/>
          </p:nvPr>
        </p:nvSpPr>
        <p:spPr/>
      </p:sp>
      <p:sp>
        <p:nvSpPr>
          <p:cNvPr id="391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137CF8BE-027F-49DA-9425-0B60327953A5}" type="slidenum">
              <a:rPr lang="en-US"/>
              <a:pPr/>
              <a:t>2</a:t>
            </a:fld>
            <a:endParaRPr lang="en-US"/>
          </a:p>
        </p:txBody>
      </p:sp>
      <p:sp>
        <p:nvSpPr>
          <p:cNvPr id="356354" name="Rectangle 2"/>
          <p:cNvSpPr>
            <a:spLocks noGrp="1" noRot="1" noChangeAspect="1" noChangeArrowheads="1" noTextEdit="1"/>
          </p:cNvSpPr>
          <p:nvPr>
            <p:ph type="sldImg"/>
          </p:nvPr>
        </p:nvSpPr>
        <p:spPr/>
      </p:sp>
      <p:sp>
        <p:nvSpPr>
          <p:cNvPr id="356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3B5A0710-466F-46D7-8701-094F4D6D8461}" type="slidenum">
              <a:rPr lang="en-US"/>
              <a:pPr/>
              <a:t>3</a:t>
            </a:fld>
            <a:endParaRPr lang="en-US"/>
          </a:p>
        </p:txBody>
      </p:sp>
      <p:sp>
        <p:nvSpPr>
          <p:cNvPr id="393218" name="Rectangle 2"/>
          <p:cNvSpPr>
            <a:spLocks noGrp="1" noRot="1" noChangeAspect="1" noChangeArrowheads="1" noTextEdit="1"/>
          </p:cNvSpPr>
          <p:nvPr>
            <p:ph type="sldImg"/>
          </p:nvPr>
        </p:nvSpPr>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59FBA8B9-E2A6-4237-8238-C32708D7C067}" type="slidenum">
              <a:rPr lang="en-US"/>
              <a:pPr/>
              <a:t>4</a:t>
            </a:fld>
            <a:endParaRPr lang="en-US"/>
          </a:p>
        </p:txBody>
      </p:sp>
      <p:sp>
        <p:nvSpPr>
          <p:cNvPr id="360450" name="Rectangle 2"/>
          <p:cNvSpPr>
            <a:spLocks noGrp="1" noRot="1" noChangeAspect="1" noChangeArrowheads="1" noTextEdit="1"/>
          </p:cNvSpPr>
          <p:nvPr>
            <p:ph type="sldImg"/>
          </p:nvPr>
        </p:nvSpPr>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2E0D9E2A-C0A7-49BC-B938-30FCF53FE5EF}" type="slidenum">
              <a:rPr lang="en-US"/>
              <a:pPr/>
              <a:t>5</a:t>
            </a:fld>
            <a:endParaRPr lang="en-US"/>
          </a:p>
        </p:txBody>
      </p:sp>
      <p:sp>
        <p:nvSpPr>
          <p:cNvPr id="362498" name="Rectangle 2"/>
          <p:cNvSpPr>
            <a:spLocks noGrp="1" noRot="1" noChangeAspect="1" noChangeArrowheads="1" noTextEdit="1"/>
          </p:cNvSpPr>
          <p:nvPr>
            <p:ph type="sldImg"/>
          </p:nvPr>
        </p:nvSpPr>
        <p:spPr/>
      </p:sp>
      <p:sp>
        <p:nvSpPr>
          <p:cNvPr id="3624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1568450"/>
            <a:ext cx="8066088" cy="44354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CBE8ABB-2F9D-4D11-823F-D19BDB2DC54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2A45872-7691-484B-945F-E0C55851D65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7675" y="1568450"/>
            <a:ext cx="8066088" cy="44354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CC5584A-9DAC-4C30-8B45-17610FA248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B0694D6-310F-4635-B411-D219011067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75C8BBF-F75B-4793-A59E-7C911699104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B9C8C55E-9CCC-4D13-917F-EDE7546DD3D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72E076E8-F901-4AD2-9495-3817D8EB3F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0296127E-8964-4829-88A3-6F12BB71158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3F39715-E6DC-455D-A263-B82F47E9F6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713A04A-8473-4F95-AF8E-1C968272F13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243F770F-2014-4042-BDC3-94DE5FCD9191}"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3"/>
          <p:cNvSpPr>
            <a:spLocks noGrp="1"/>
          </p:cNvSpPr>
          <p:nvPr>
            <p:ph type="sldNum" sz="quarter" idx="11"/>
          </p:nvPr>
        </p:nvSpPr>
        <p:spPr/>
        <p:txBody>
          <a:bodyPr/>
          <a:lstStyle/>
          <a:p>
            <a:fld id="{CD59489D-979A-4224-BC03-CDA53CE5FA10}" type="slidenum">
              <a:rPr lang="en-US"/>
              <a:pPr/>
              <a:t>0</a:t>
            </a:fld>
            <a:endParaRPr lang="en-US"/>
          </a:p>
        </p:txBody>
      </p:sp>
      <p:sp>
        <p:nvSpPr>
          <p:cNvPr id="363522" name="Rectangle 2"/>
          <p:cNvSpPr>
            <a:spLocks noChangeArrowheads="1"/>
          </p:cNvSpPr>
          <p:nvPr/>
        </p:nvSpPr>
        <p:spPr bwMode="auto">
          <a:xfrm>
            <a:off x="261938" y="1468438"/>
            <a:ext cx="990600" cy="730250"/>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Two Saudi</a:t>
            </a:r>
          </a:p>
          <a:p>
            <a:pPr marL="306388" lvl="1" indent="-304800" defTabSz="895350">
              <a:buSzPct val="120000"/>
            </a:pPr>
            <a:r>
              <a:rPr lang="en-US" sz="1200"/>
              <a:t>kingdoms</a:t>
            </a:r>
          </a:p>
          <a:p>
            <a:pPr marL="306388" lvl="1" indent="-304800" defTabSz="895350">
              <a:buSzPct val="120000"/>
            </a:pPr>
            <a:r>
              <a:rPr lang="en-US" sz="1200"/>
              <a:t>formed</a:t>
            </a:r>
          </a:p>
          <a:p>
            <a:pPr marL="306388" lvl="1" indent="-304800" defTabSz="895350">
              <a:buSzPct val="120000"/>
            </a:pPr>
            <a:r>
              <a:rPr lang="en-US" sz="1200"/>
              <a:t>and collapsed</a:t>
            </a:r>
          </a:p>
        </p:txBody>
      </p:sp>
      <p:sp>
        <p:nvSpPr>
          <p:cNvPr id="36352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Timeline of Saudi history</a:t>
            </a:r>
          </a:p>
        </p:txBody>
      </p:sp>
      <p:sp>
        <p:nvSpPr>
          <p:cNvPr id="363524" name="Line 4"/>
          <p:cNvSpPr>
            <a:spLocks noChangeShapeType="1"/>
          </p:cNvSpPr>
          <p:nvPr/>
        </p:nvSpPr>
        <p:spPr bwMode="auto">
          <a:xfrm>
            <a:off x="463550" y="2465388"/>
            <a:ext cx="7864475" cy="0"/>
          </a:xfrm>
          <a:prstGeom prst="line">
            <a:avLst/>
          </a:prstGeom>
          <a:noFill/>
          <a:ln w="9525">
            <a:solidFill>
              <a:schemeClr val="tx1"/>
            </a:solidFill>
            <a:round/>
            <a:headEnd/>
            <a:tailEnd/>
          </a:ln>
          <a:effectLst/>
        </p:spPr>
        <p:txBody>
          <a:bodyPr/>
          <a:lstStyle/>
          <a:p>
            <a:endParaRPr lang="en-US"/>
          </a:p>
        </p:txBody>
      </p:sp>
      <p:sp>
        <p:nvSpPr>
          <p:cNvPr id="363525" name="Line 5"/>
          <p:cNvSpPr>
            <a:spLocks noChangeShapeType="1"/>
          </p:cNvSpPr>
          <p:nvPr/>
        </p:nvSpPr>
        <p:spPr bwMode="auto">
          <a:xfrm>
            <a:off x="444500" y="5260975"/>
            <a:ext cx="7864475" cy="0"/>
          </a:xfrm>
          <a:prstGeom prst="line">
            <a:avLst/>
          </a:prstGeom>
          <a:noFill/>
          <a:ln w="9525">
            <a:solidFill>
              <a:schemeClr val="tx1"/>
            </a:solidFill>
            <a:round/>
            <a:headEnd/>
            <a:tailEnd/>
          </a:ln>
          <a:effectLst/>
        </p:spPr>
        <p:txBody>
          <a:bodyPr/>
          <a:lstStyle/>
          <a:p>
            <a:endParaRPr lang="en-US"/>
          </a:p>
        </p:txBody>
      </p:sp>
      <p:sp>
        <p:nvSpPr>
          <p:cNvPr id="363526" name="Rectangle 6"/>
          <p:cNvSpPr>
            <a:spLocks noChangeArrowheads="1"/>
          </p:cNvSpPr>
          <p:nvPr/>
        </p:nvSpPr>
        <p:spPr bwMode="auto">
          <a:xfrm>
            <a:off x="447675" y="2771775"/>
            <a:ext cx="8121650" cy="2127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400"/>
              <a:t>1800s	1902	1932	  1938		1953	1960/61	1964	1973	</a:t>
            </a:r>
          </a:p>
        </p:txBody>
      </p:sp>
      <p:sp>
        <p:nvSpPr>
          <p:cNvPr id="363527" name="Rectangle 7"/>
          <p:cNvSpPr>
            <a:spLocks noChangeArrowheads="1"/>
          </p:cNvSpPr>
          <p:nvPr/>
        </p:nvSpPr>
        <p:spPr bwMode="auto">
          <a:xfrm>
            <a:off x="442913" y="5567363"/>
            <a:ext cx="8121650" cy="215444"/>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400" dirty="0"/>
              <a:t>1975	1979/80	1982	1990	1992	1996	2002/03	</a:t>
            </a:r>
            <a:r>
              <a:rPr lang="en-US" sz="1400" dirty="0" smtClean="0"/>
              <a:t>    2005</a:t>
            </a:r>
            <a:endParaRPr lang="en-US" sz="1400" dirty="0"/>
          </a:p>
        </p:txBody>
      </p:sp>
      <p:sp>
        <p:nvSpPr>
          <p:cNvPr id="363528" name="Line 8"/>
          <p:cNvSpPr>
            <a:spLocks noChangeShapeType="1"/>
          </p:cNvSpPr>
          <p:nvPr/>
        </p:nvSpPr>
        <p:spPr bwMode="auto">
          <a:xfrm flipV="1">
            <a:off x="647700" y="2279650"/>
            <a:ext cx="0" cy="323850"/>
          </a:xfrm>
          <a:prstGeom prst="line">
            <a:avLst/>
          </a:prstGeom>
          <a:noFill/>
          <a:ln w="9525">
            <a:solidFill>
              <a:schemeClr val="tx1"/>
            </a:solidFill>
            <a:round/>
            <a:headEnd/>
            <a:tailEnd/>
          </a:ln>
          <a:effectLst/>
        </p:spPr>
        <p:txBody>
          <a:bodyPr/>
          <a:lstStyle/>
          <a:p>
            <a:endParaRPr lang="en-US"/>
          </a:p>
        </p:txBody>
      </p:sp>
      <p:sp>
        <p:nvSpPr>
          <p:cNvPr id="363529" name="Line 9"/>
          <p:cNvSpPr>
            <a:spLocks noChangeShapeType="1"/>
          </p:cNvSpPr>
          <p:nvPr/>
        </p:nvSpPr>
        <p:spPr bwMode="auto">
          <a:xfrm flipV="1">
            <a:off x="1557338" y="2279650"/>
            <a:ext cx="0" cy="323850"/>
          </a:xfrm>
          <a:prstGeom prst="line">
            <a:avLst/>
          </a:prstGeom>
          <a:noFill/>
          <a:ln w="9525">
            <a:solidFill>
              <a:schemeClr val="tx1"/>
            </a:solidFill>
            <a:round/>
            <a:headEnd/>
            <a:tailEnd/>
          </a:ln>
          <a:effectLst/>
        </p:spPr>
        <p:txBody>
          <a:bodyPr/>
          <a:lstStyle/>
          <a:p>
            <a:endParaRPr lang="en-US"/>
          </a:p>
        </p:txBody>
      </p:sp>
      <p:sp>
        <p:nvSpPr>
          <p:cNvPr id="363530" name="Line 10"/>
          <p:cNvSpPr>
            <a:spLocks noChangeShapeType="1"/>
          </p:cNvSpPr>
          <p:nvPr/>
        </p:nvSpPr>
        <p:spPr bwMode="auto">
          <a:xfrm flipV="1">
            <a:off x="2438400" y="2279650"/>
            <a:ext cx="0" cy="323850"/>
          </a:xfrm>
          <a:prstGeom prst="line">
            <a:avLst/>
          </a:prstGeom>
          <a:noFill/>
          <a:ln w="9525">
            <a:solidFill>
              <a:schemeClr val="tx1"/>
            </a:solidFill>
            <a:round/>
            <a:headEnd/>
            <a:tailEnd/>
          </a:ln>
          <a:effectLst/>
        </p:spPr>
        <p:txBody>
          <a:bodyPr/>
          <a:lstStyle/>
          <a:p>
            <a:endParaRPr lang="en-US"/>
          </a:p>
        </p:txBody>
      </p:sp>
      <p:sp>
        <p:nvSpPr>
          <p:cNvPr id="363531" name="Line 11"/>
          <p:cNvSpPr>
            <a:spLocks noChangeShapeType="1"/>
          </p:cNvSpPr>
          <p:nvPr/>
        </p:nvSpPr>
        <p:spPr bwMode="auto">
          <a:xfrm flipV="1">
            <a:off x="3419475" y="2279650"/>
            <a:ext cx="0" cy="323850"/>
          </a:xfrm>
          <a:prstGeom prst="line">
            <a:avLst/>
          </a:prstGeom>
          <a:noFill/>
          <a:ln w="9525">
            <a:solidFill>
              <a:schemeClr val="tx1"/>
            </a:solidFill>
            <a:round/>
            <a:headEnd/>
            <a:tailEnd/>
          </a:ln>
          <a:effectLst/>
        </p:spPr>
        <p:txBody>
          <a:bodyPr/>
          <a:lstStyle/>
          <a:p>
            <a:endParaRPr lang="en-US"/>
          </a:p>
        </p:txBody>
      </p:sp>
      <p:sp>
        <p:nvSpPr>
          <p:cNvPr id="363532" name="Line 12"/>
          <p:cNvSpPr>
            <a:spLocks noChangeShapeType="1"/>
          </p:cNvSpPr>
          <p:nvPr/>
        </p:nvSpPr>
        <p:spPr bwMode="auto">
          <a:xfrm flipV="1">
            <a:off x="5114925" y="2279650"/>
            <a:ext cx="0" cy="323850"/>
          </a:xfrm>
          <a:prstGeom prst="line">
            <a:avLst/>
          </a:prstGeom>
          <a:noFill/>
          <a:ln w="9525">
            <a:solidFill>
              <a:schemeClr val="tx1"/>
            </a:solidFill>
            <a:round/>
            <a:headEnd/>
            <a:tailEnd/>
          </a:ln>
          <a:effectLst/>
        </p:spPr>
        <p:txBody>
          <a:bodyPr/>
          <a:lstStyle/>
          <a:p>
            <a:endParaRPr lang="en-US"/>
          </a:p>
        </p:txBody>
      </p:sp>
      <p:sp>
        <p:nvSpPr>
          <p:cNvPr id="363533" name="Line 13"/>
          <p:cNvSpPr>
            <a:spLocks noChangeShapeType="1"/>
          </p:cNvSpPr>
          <p:nvPr/>
        </p:nvSpPr>
        <p:spPr bwMode="auto">
          <a:xfrm flipV="1">
            <a:off x="6010275" y="2279650"/>
            <a:ext cx="0" cy="323850"/>
          </a:xfrm>
          <a:prstGeom prst="line">
            <a:avLst/>
          </a:prstGeom>
          <a:noFill/>
          <a:ln w="9525">
            <a:solidFill>
              <a:schemeClr val="tx1"/>
            </a:solidFill>
            <a:round/>
            <a:headEnd/>
            <a:tailEnd/>
          </a:ln>
          <a:effectLst/>
        </p:spPr>
        <p:txBody>
          <a:bodyPr/>
          <a:lstStyle/>
          <a:p>
            <a:endParaRPr lang="en-US"/>
          </a:p>
        </p:txBody>
      </p:sp>
      <p:sp>
        <p:nvSpPr>
          <p:cNvPr id="363534" name="Line 14"/>
          <p:cNvSpPr>
            <a:spLocks noChangeShapeType="1"/>
          </p:cNvSpPr>
          <p:nvPr/>
        </p:nvSpPr>
        <p:spPr bwMode="auto">
          <a:xfrm flipV="1">
            <a:off x="6348413" y="2279650"/>
            <a:ext cx="0" cy="323850"/>
          </a:xfrm>
          <a:prstGeom prst="line">
            <a:avLst/>
          </a:prstGeom>
          <a:noFill/>
          <a:ln w="9525">
            <a:solidFill>
              <a:schemeClr val="tx1"/>
            </a:solidFill>
            <a:round/>
            <a:headEnd/>
            <a:tailEnd/>
          </a:ln>
          <a:effectLst/>
        </p:spPr>
        <p:txBody>
          <a:bodyPr/>
          <a:lstStyle/>
          <a:p>
            <a:endParaRPr lang="en-US"/>
          </a:p>
        </p:txBody>
      </p:sp>
      <p:sp>
        <p:nvSpPr>
          <p:cNvPr id="363535" name="Line 15"/>
          <p:cNvSpPr>
            <a:spLocks noChangeShapeType="1"/>
          </p:cNvSpPr>
          <p:nvPr/>
        </p:nvSpPr>
        <p:spPr bwMode="auto">
          <a:xfrm flipV="1">
            <a:off x="6915150" y="2279650"/>
            <a:ext cx="0" cy="323850"/>
          </a:xfrm>
          <a:prstGeom prst="line">
            <a:avLst/>
          </a:prstGeom>
          <a:noFill/>
          <a:ln w="9525">
            <a:solidFill>
              <a:schemeClr val="tx1"/>
            </a:solidFill>
            <a:round/>
            <a:headEnd/>
            <a:tailEnd/>
          </a:ln>
          <a:effectLst/>
        </p:spPr>
        <p:txBody>
          <a:bodyPr/>
          <a:lstStyle/>
          <a:p>
            <a:endParaRPr lang="en-US"/>
          </a:p>
        </p:txBody>
      </p:sp>
      <p:sp>
        <p:nvSpPr>
          <p:cNvPr id="363536" name="Line 16"/>
          <p:cNvSpPr>
            <a:spLocks noChangeShapeType="1"/>
          </p:cNvSpPr>
          <p:nvPr/>
        </p:nvSpPr>
        <p:spPr bwMode="auto">
          <a:xfrm flipV="1">
            <a:off x="7796213" y="2279650"/>
            <a:ext cx="0" cy="323850"/>
          </a:xfrm>
          <a:prstGeom prst="line">
            <a:avLst/>
          </a:prstGeom>
          <a:noFill/>
          <a:ln w="9525">
            <a:solidFill>
              <a:schemeClr val="tx1"/>
            </a:solidFill>
            <a:round/>
            <a:headEnd/>
            <a:tailEnd/>
          </a:ln>
          <a:effectLst/>
        </p:spPr>
        <p:txBody>
          <a:bodyPr/>
          <a:lstStyle/>
          <a:p>
            <a:endParaRPr lang="en-US"/>
          </a:p>
        </p:txBody>
      </p:sp>
      <p:sp>
        <p:nvSpPr>
          <p:cNvPr id="363537" name="Line 17"/>
          <p:cNvSpPr>
            <a:spLocks noChangeShapeType="1"/>
          </p:cNvSpPr>
          <p:nvPr/>
        </p:nvSpPr>
        <p:spPr bwMode="auto">
          <a:xfrm flipV="1">
            <a:off x="623888" y="5080000"/>
            <a:ext cx="0" cy="323850"/>
          </a:xfrm>
          <a:prstGeom prst="line">
            <a:avLst/>
          </a:prstGeom>
          <a:noFill/>
          <a:ln w="9525">
            <a:solidFill>
              <a:schemeClr val="tx1"/>
            </a:solidFill>
            <a:round/>
            <a:headEnd/>
            <a:tailEnd/>
          </a:ln>
          <a:effectLst/>
        </p:spPr>
        <p:txBody>
          <a:bodyPr/>
          <a:lstStyle/>
          <a:p>
            <a:endParaRPr lang="en-US"/>
          </a:p>
        </p:txBody>
      </p:sp>
      <p:sp>
        <p:nvSpPr>
          <p:cNvPr id="363538" name="Line 18"/>
          <p:cNvSpPr>
            <a:spLocks noChangeShapeType="1"/>
          </p:cNvSpPr>
          <p:nvPr/>
        </p:nvSpPr>
        <p:spPr bwMode="auto">
          <a:xfrm flipV="1">
            <a:off x="1590675" y="5080000"/>
            <a:ext cx="0" cy="323850"/>
          </a:xfrm>
          <a:prstGeom prst="line">
            <a:avLst/>
          </a:prstGeom>
          <a:noFill/>
          <a:ln w="9525">
            <a:solidFill>
              <a:schemeClr val="tx1"/>
            </a:solidFill>
            <a:round/>
            <a:headEnd/>
            <a:tailEnd/>
          </a:ln>
          <a:effectLst/>
        </p:spPr>
        <p:txBody>
          <a:bodyPr/>
          <a:lstStyle/>
          <a:p>
            <a:endParaRPr lang="en-US"/>
          </a:p>
        </p:txBody>
      </p:sp>
      <p:sp>
        <p:nvSpPr>
          <p:cNvPr id="363539" name="Line 19"/>
          <p:cNvSpPr>
            <a:spLocks noChangeShapeType="1"/>
          </p:cNvSpPr>
          <p:nvPr/>
        </p:nvSpPr>
        <p:spPr bwMode="auto">
          <a:xfrm flipV="1">
            <a:off x="1885950" y="5080000"/>
            <a:ext cx="0" cy="323850"/>
          </a:xfrm>
          <a:prstGeom prst="line">
            <a:avLst/>
          </a:prstGeom>
          <a:noFill/>
          <a:ln w="9525">
            <a:solidFill>
              <a:schemeClr val="tx1"/>
            </a:solidFill>
            <a:round/>
            <a:headEnd/>
            <a:tailEnd/>
          </a:ln>
          <a:effectLst/>
        </p:spPr>
        <p:txBody>
          <a:bodyPr/>
          <a:lstStyle/>
          <a:p>
            <a:endParaRPr lang="en-US"/>
          </a:p>
        </p:txBody>
      </p:sp>
      <p:sp>
        <p:nvSpPr>
          <p:cNvPr id="363540" name="Line 20"/>
          <p:cNvSpPr>
            <a:spLocks noChangeShapeType="1"/>
          </p:cNvSpPr>
          <p:nvPr/>
        </p:nvSpPr>
        <p:spPr bwMode="auto">
          <a:xfrm flipV="1">
            <a:off x="2409825" y="5080000"/>
            <a:ext cx="0" cy="323850"/>
          </a:xfrm>
          <a:prstGeom prst="line">
            <a:avLst/>
          </a:prstGeom>
          <a:noFill/>
          <a:ln w="9525">
            <a:solidFill>
              <a:schemeClr val="tx1"/>
            </a:solidFill>
            <a:round/>
            <a:headEnd/>
            <a:tailEnd/>
          </a:ln>
          <a:effectLst/>
        </p:spPr>
        <p:txBody>
          <a:bodyPr/>
          <a:lstStyle/>
          <a:p>
            <a:endParaRPr lang="en-US"/>
          </a:p>
        </p:txBody>
      </p:sp>
      <p:sp>
        <p:nvSpPr>
          <p:cNvPr id="363541" name="Line 21"/>
          <p:cNvSpPr>
            <a:spLocks noChangeShapeType="1"/>
          </p:cNvSpPr>
          <p:nvPr/>
        </p:nvSpPr>
        <p:spPr bwMode="auto">
          <a:xfrm flipV="1">
            <a:off x="3319463" y="5080000"/>
            <a:ext cx="0" cy="323850"/>
          </a:xfrm>
          <a:prstGeom prst="line">
            <a:avLst/>
          </a:prstGeom>
          <a:noFill/>
          <a:ln w="9525">
            <a:solidFill>
              <a:schemeClr val="tx1"/>
            </a:solidFill>
            <a:round/>
            <a:headEnd/>
            <a:tailEnd/>
          </a:ln>
          <a:effectLst/>
        </p:spPr>
        <p:txBody>
          <a:bodyPr/>
          <a:lstStyle/>
          <a:p>
            <a:endParaRPr lang="en-US"/>
          </a:p>
        </p:txBody>
      </p:sp>
      <p:sp>
        <p:nvSpPr>
          <p:cNvPr id="363542" name="Line 22"/>
          <p:cNvSpPr>
            <a:spLocks noChangeShapeType="1"/>
          </p:cNvSpPr>
          <p:nvPr/>
        </p:nvSpPr>
        <p:spPr bwMode="auto">
          <a:xfrm flipV="1">
            <a:off x="4229100" y="5080000"/>
            <a:ext cx="0" cy="323850"/>
          </a:xfrm>
          <a:prstGeom prst="line">
            <a:avLst/>
          </a:prstGeom>
          <a:noFill/>
          <a:ln w="9525">
            <a:solidFill>
              <a:schemeClr val="tx1"/>
            </a:solidFill>
            <a:round/>
            <a:headEnd/>
            <a:tailEnd/>
          </a:ln>
          <a:effectLst/>
        </p:spPr>
        <p:txBody>
          <a:bodyPr/>
          <a:lstStyle/>
          <a:p>
            <a:endParaRPr lang="en-US"/>
          </a:p>
        </p:txBody>
      </p:sp>
      <p:sp>
        <p:nvSpPr>
          <p:cNvPr id="363543" name="Line 23"/>
          <p:cNvSpPr>
            <a:spLocks noChangeShapeType="1"/>
          </p:cNvSpPr>
          <p:nvPr/>
        </p:nvSpPr>
        <p:spPr bwMode="auto">
          <a:xfrm flipV="1">
            <a:off x="5110163" y="5080000"/>
            <a:ext cx="0" cy="323850"/>
          </a:xfrm>
          <a:prstGeom prst="line">
            <a:avLst/>
          </a:prstGeom>
          <a:noFill/>
          <a:ln w="9525">
            <a:solidFill>
              <a:schemeClr val="tx1"/>
            </a:solidFill>
            <a:round/>
            <a:headEnd/>
            <a:tailEnd/>
          </a:ln>
          <a:effectLst/>
        </p:spPr>
        <p:txBody>
          <a:bodyPr/>
          <a:lstStyle/>
          <a:p>
            <a:endParaRPr lang="en-US"/>
          </a:p>
        </p:txBody>
      </p:sp>
      <p:sp>
        <p:nvSpPr>
          <p:cNvPr id="363544" name="Line 24"/>
          <p:cNvSpPr>
            <a:spLocks noChangeShapeType="1"/>
          </p:cNvSpPr>
          <p:nvPr/>
        </p:nvSpPr>
        <p:spPr bwMode="auto">
          <a:xfrm flipV="1">
            <a:off x="5991225" y="5080000"/>
            <a:ext cx="0" cy="323850"/>
          </a:xfrm>
          <a:prstGeom prst="line">
            <a:avLst/>
          </a:prstGeom>
          <a:noFill/>
          <a:ln w="9525">
            <a:solidFill>
              <a:schemeClr val="tx1"/>
            </a:solidFill>
            <a:round/>
            <a:headEnd/>
            <a:tailEnd/>
          </a:ln>
          <a:effectLst/>
        </p:spPr>
        <p:txBody>
          <a:bodyPr/>
          <a:lstStyle/>
          <a:p>
            <a:endParaRPr lang="en-US"/>
          </a:p>
        </p:txBody>
      </p:sp>
      <p:sp>
        <p:nvSpPr>
          <p:cNvPr id="363545" name="Line 25"/>
          <p:cNvSpPr>
            <a:spLocks noChangeShapeType="1"/>
          </p:cNvSpPr>
          <p:nvPr/>
        </p:nvSpPr>
        <p:spPr bwMode="auto">
          <a:xfrm flipV="1">
            <a:off x="6357938" y="5080000"/>
            <a:ext cx="0" cy="323850"/>
          </a:xfrm>
          <a:prstGeom prst="line">
            <a:avLst/>
          </a:prstGeom>
          <a:noFill/>
          <a:ln w="9525">
            <a:solidFill>
              <a:schemeClr val="tx1"/>
            </a:solidFill>
            <a:round/>
            <a:headEnd/>
            <a:tailEnd/>
          </a:ln>
          <a:effectLst/>
        </p:spPr>
        <p:txBody>
          <a:bodyPr/>
          <a:lstStyle/>
          <a:p>
            <a:endParaRPr lang="en-US"/>
          </a:p>
        </p:txBody>
      </p:sp>
      <p:sp>
        <p:nvSpPr>
          <p:cNvPr id="363546" name="Line 26"/>
          <p:cNvSpPr>
            <a:spLocks noChangeShapeType="1"/>
          </p:cNvSpPr>
          <p:nvPr/>
        </p:nvSpPr>
        <p:spPr bwMode="auto">
          <a:xfrm flipV="1">
            <a:off x="7071162" y="5069952"/>
            <a:ext cx="0" cy="323850"/>
          </a:xfrm>
          <a:prstGeom prst="line">
            <a:avLst/>
          </a:prstGeom>
          <a:noFill/>
          <a:ln w="9525">
            <a:solidFill>
              <a:schemeClr val="tx1"/>
            </a:solidFill>
            <a:round/>
            <a:headEnd/>
            <a:tailEnd/>
          </a:ln>
          <a:effectLst/>
        </p:spPr>
        <p:txBody>
          <a:bodyPr/>
          <a:lstStyle/>
          <a:p>
            <a:endParaRPr lang="en-US"/>
          </a:p>
        </p:txBody>
      </p:sp>
      <p:sp>
        <p:nvSpPr>
          <p:cNvPr id="363547" name="Rectangle 27"/>
          <p:cNvSpPr>
            <a:spLocks noChangeArrowheads="1"/>
          </p:cNvSpPr>
          <p:nvPr/>
        </p:nvSpPr>
        <p:spPr bwMode="auto">
          <a:xfrm>
            <a:off x="1457325" y="1020763"/>
            <a:ext cx="752475" cy="1095375"/>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Ibn Saud</a:t>
            </a:r>
          </a:p>
          <a:p>
            <a:pPr marL="306388" lvl="1" indent="-304800" defTabSz="895350">
              <a:buSzPct val="120000"/>
            </a:pPr>
            <a:r>
              <a:rPr lang="en-US" sz="1200"/>
              <a:t>captures</a:t>
            </a:r>
          </a:p>
          <a:p>
            <a:pPr marL="306388" lvl="1" indent="-304800" defTabSz="895350">
              <a:buSzPct val="120000"/>
            </a:pPr>
            <a:r>
              <a:rPr lang="en-US" sz="1200"/>
              <a:t>Riyadh</a:t>
            </a:r>
          </a:p>
          <a:p>
            <a:pPr marL="306388" lvl="1" indent="-304800" defTabSz="895350">
              <a:buSzPct val="120000"/>
            </a:pPr>
            <a:r>
              <a:rPr lang="en-US" sz="1200"/>
              <a:t>and builds</a:t>
            </a:r>
          </a:p>
          <a:p>
            <a:pPr marL="306388" lvl="1" indent="-304800" defTabSz="895350">
              <a:buSzPct val="120000"/>
            </a:pPr>
            <a:r>
              <a:rPr lang="en-US" sz="1200"/>
              <a:t>a Saudi</a:t>
            </a:r>
          </a:p>
          <a:p>
            <a:pPr marL="306388" lvl="1" indent="-304800" defTabSz="895350">
              <a:buSzPct val="120000"/>
            </a:pPr>
            <a:r>
              <a:rPr lang="en-US" sz="1200"/>
              <a:t>state</a:t>
            </a:r>
          </a:p>
        </p:txBody>
      </p:sp>
      <p:sp>
        <p:nvSpPr>
          <p:cNvPr id="363548" name="Rectangle 28"/>
          <p:cNvSpPr>
            <a:spLocks noChangeArrowheads="1"/>
          </p:cNvSpPr>
          <p:nvPr/>
        </p:nvSpPr>
        <p:spPr bwMode="auto">
          <a:xfrm>
            <a:off x="2238375" y="1030288"/>
            <a:ext cx="1104900" cy="1095375"/>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Kingdom of</a:t>
            </a:r>
          </a:p>
          <a:p>
            <a:pPr marL="306388" lvl="1" indent="-304800" defTabSz="895350">
              <a:buSzPct val="120000"/>
            </a:pPr>
            <a:r>
              <a:rPr lang="en-US" sz="1200"/>
              <a:t>Saudi</a:t>
            </a:r>
          </a:p>
          <a:p>
            <a:pPr marL="306388" lvl="1" indent="-304800" defTabSz="895350">
              <a:buSzPct val="120000"/>
            </a:pPr>
            <a:r>
              <a:rPr lang="en-US" sz="1200"/>
              <a:t>Arabia is</a:t>
            </a:r>
          </a:p>
          <a:p>
            <a:pPr marL="306388" lvl="1" indent="-304800" defTabSz="895350">
              <a:buSzPct val="120000"/>
            </a:pPr>
            <a:r>
              <a:rPr lang="en-US" sz="1200"/>
              <a:t>proclaimed</a:t>
            </a:r>
          </a:p>
          <a:p>
            <a:pPr marL="306388" lvl="1" indent="-304800" defTabSz="895350">
              <a:buSzPct val="120000"/>
            </a:pPr>
            <a:r>
              <a:rPr lang="en-US" sz="1200"/>
              <a:t>after capturing</a:t>
            </a:r>
          </a:p>
          <a:p>
            <a:pPr marL="306388" lvl="1" indent="-304800" defTabSz="895350">
              <a:buSzPct val="120000"/>
            </a:pPr>
            <a:r>
              <a:rPr lang="en-US" sz="1200"/>
              <a:t>Mecca/Medina</a:t>
            </a:r>
          </a:p>
        </p:txBody>
      </p:sp>
      <p:sp>
        <p:nvSpPr>
          <p:cNvPr id="363549" name="Rectangle 29"/>
          <p:cNvSpPr>
            <a:spLocks noChangeArrowheads="1"/>
          </p:cNvSpPr>
          <p:nvPr/>
        </p:nvSpPr>
        <p:spPr bwMode="auto">
          <a:xfrm>
            <a:off x="3319463" y="1382713"/>
            <a:ext cx="1104900" cy="730250"/>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Oil is</a:t>
            </a:r>
          </a:p>
          <a:p>
            <a:pPr marL="306388" lvl="1" indent="-304800" defTabSz="895350">
              <a:buSzPct val="120000"/>
            </a:pPr>
            <a:r>
              <a:rPr lang="en-US" sz="1200"/>
              <a:t>discovered in</a:t>
            </a:r>
          </a:p>
          <a:p>
            <a:pPr marL="306388" lvl="1" indent="-304800" defTabSz="895350">
              <a:buSzPct val="120000"/>
            </a:pPr>
            <a:r>
              <a:rPr lang="en-US" sz="1200"/>
              <a:t>Saudi Arabia by</a:t>
            </a:r>
          </a:p>
          <a:p>
            <a:pPr marL="306388" lvl="1" indent="-304800" defTabSz="895350">
              <a:buSzPct val="120000"/>
            </a:pPr>
            <a:r>
              <a:rPr lang="en-US" sz="1200"/>
              <a:t>ARAMCO</a:t>
            </a:r>
          </a:p>
        </p:txBody>
      </p:sp>
      <p:sp>
        <p:nvSpPr>
          <p:cNvPr id="363550" name="Rectangle 30"/>
          <p:cNvSpPr>
            <a:spLocks noChangeArrowheads="1"/>
          </p:cNvSpPr>
          <p:nvPr/>
        </p:nvSpPr>
        <p:spPr bwMode="auto">
          <a:xfrm>
            <a:off x="4786313" y="1778000"/>
            <a:ext cx="1104900" cy="365125"/>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King Saud</a:t>
            </a:r>
          </a:p>
          <a:p>
            <a:pPr marL="306388" lvl="1" indent="-304800" defTabSz="895350">
              <a:buSzPct val="120000"/>
            </a:pPr>
            <a:r>
              <a:rPr lang="en-US" sz="1200"/>
              <a:t>takes power</a:t>
            </a:r>
          </a:p>
        </p:txBody>
      </p:sp>
      <p:sp>
        <p:nvSpPr>
          <p:cNvPr id="363551" name="Rectangle 31"/>
          <p:cNvSpPr>
            <a:spLocks noChangeArrowheads="1"/>
          </p:cNvSpPr>
          <p:nvPr/>
        </p:nvSpPr>
        <p:spPr bwMode="auto">
          <a:xfrm>
            <a:off x="5681663" y="1773238"/>
            <a:ext cx="641350" cy="365125"/>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Founding</a:t>
            </a:r>
          </a:p>
          <a:p>
            <a:pPr marL="306388" lvl="1" indent="-304800" defTabSz="895350">
              <a:buSzPct val="120000"/>
            </a:pPr>
            <a:r>
              <a:rPr lang="en-US" sz="1200"/>
              <a:t>of OPEC</a:t>
            </a:r>
          </a:p>
        </p:txBody>
      </p:sp>
      <p:sp>
        <p:nvSpPr>
          <p:cNvPr id="363552" name="Rectangle 32"/>
          <p:cNvSpPr>
            <a:spLocks noChangeArrowheads="1"/>
          </p:cNvSpPr>
          <p:nvPr/>
        </p:nvSpPr>
        <p:spPr bwMode="auto">
          <a:xfrm>
            <a:off x="6219825" y="1011238"/>
            <a:ext cx="641350" cy="730250"/>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Liberal</a:t>
            </a:r>
          </a:p>
          <a:p>
            <a:pPr marL="306388" lvl="1" indent="-304800" defTabSz="895350">
              <a:buSzPct val="120000"/>
            </a:pPr>
            <a:r>
              <a:rPr lang="en-US" sz="1200"/>
              <a:t>Princes</a:t>
            </a:r>
          </a:p>
          <a:p>
            <a:pPr marL="306388" lvl="1" indent="-304800" defTabSz="895350">
              <a:buSzPct val="120000"/>
            </a:pPr>
            <a:r>
              <a:rPr lang="en-US" sz="1200"/>
              <a:t>move to</a:t>
            </a:r>
          </a:p>
          <a:p>
            <a:pPr marL="306388" lvl="1" indent="-304800" defTabSz="895350">
              <a:buSzPct val="120000"/>
            </a:pPr>
            <a:r>
              <a:rPr lang="en-US" sz="1200"/>
              <a:t>Cairo</a:t>
            </a:r>
          </a:p>
        </p:txBody>
      </p:sp>
      <p:sp>
        <p:nvSpPr>
          <p:cNvPr id="363553" name="Rectangle 33"/>
          <p:cNvSpPr>
            <a:spLocks noChangeArrowheads="1"/>
          </p:cNvSpPr>
          <p:nvPr/>
        </p:nvSpPr>
        <p:spPr bwMode="auto">
          <a:xfrm>
            <a:off x="6653213" y="1658938"/>
            <a:ext cx="1104900" cy="547687"/>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King Saud</a:t>
            </a:r>
          </a:p>
          <a:p>
            <a:pPr marL="306388" lvl="1" indent="-304800" defTabSz="895350">
              <a:buSzPct val="120000"/>
            </a:pPr>
            <a:r>
              <a:rPr lang="en-US" sz="1200"/>
              <a:t>deposed by his</a:t>
            </a:r>
          </a:p>
          <a:p>
            <a:pPr marL="306388" lvl="1" indent="-304800" defTabSz="895350">
              <a:buSzPct val="120000"/>
            </a:pPr>
            <a:r>
              <a:rPr lang="en-US" sz="1200"/>
              <a:t>brother Faisal</a:t>
            </a:r>
          </a:p>
        </p:txBody>
      </p:sp>
      <p:sp>
        <p:nvSpPr>
          <p:cNvPr id="363554" name="Rectangle 34"/>
          <p:cNvSpPr>
            <a:spLocks noChangeArrowheads="1"/>
          </p:cNvSpPr>
          <p:nvPr/>
        </p:nvSpPr>
        <p:spPr bwMode="auto">
          <a:xfrm>
            <a:off x="7658100" y="1406525"/>
            <a:ext cx="1092200" cy="365125"/>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Oil boycott </a:t>
            </a:r>
          </a:p>
          <a:p>
            <a:pPr marL="306388" lvl="1" indent="-304800" defTabSz="895350">
              <a:buSzPct val="120000"/>
            </a:pPr>
            <a:r>
              <a:rPr lang="en-US" sz="1200"/>
              <a:t>of the US</a:t>
            </a:r>
          </a:p>
        </p:txBody>
      </p:sp>
      <p:sp>
        <p:nvSpPr>
          <p:cNvPr id="363555" name="Rectangle 35"/>
          <p:cNvSpPr>
            <a:spLocks noChangeArrowheads="1"/>
          </p:cNvSpPr>
          <p:nvPr/>
        </p:nvSpPr>
        <p:spPr bwMode="auto">
          <a:xfrm>
            <a:off x="257175" y="4235450"/>
            <a:ext cx="990600" cy="730250"/>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King Faisal</a:t>
            </a:r>
          </a:p>
          <a:p>
            <a:pPr marL="306388" lvl="1" indent="-304800" defTabSz="895350">
              <a:buSzPct val="120000"/>
            </a:pPr>
            <a:r>
              <a:rPr lang="en-US" sz="1200"/>
              <a:t>assassinated/</a:t>
            </a:r>
          </a:p>
          <a:p>
            <a:pPr marL="306388" lvl="1" indent="-304800" defTabSz="895350">
              <a:buSzPct val="120000"/>
            </a:pPr>
            <a:r>
              <a:rPr lang="en-US" sz="1200"/>
              <a:t>Khalid takes</a:t>
            </a:r>
          </a:p>
          <a:p>
            <a:pPr marL="306388" lvl="1" indent="-304800" defTabSz="895350">
              <a:buSzPct val="120000"/>
            </a:pPr>
            <a:r>
              <a:rPr lang="en-US" sz="1200"/>
              <a:t>power</a:t>
            </a:r>
          </a:p>
        </p:txBody>
      </p:sp>
      <p:sp>
        <p:nvSpPr>
          <p:cNvPr id="363556" name="Rectangle 36"/>
          <p:cNvSpPr>
            <a:spLocks noChangeArrowheads="1"/>
          </p:cNvSpPr>
          <p:nvPr/>
        </p:nvSpPr>
        <p:spPr bwMode="auto">
          <a:xfrm>
            <a:off x="1309688" y="3430588"/>
            <a:ext cx="752475" cy="912812"/>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Islamists</a:t>
            </a:r>
          </a:p>
          <a:p>
            <a:pPr marL="306388" lvl="1" indent="-304800" defTabSz="895350">
              <a:buSzPct val="120000"/>
            </a:pPr>
            <a:r>
              <a:rPr lang="en-US" sz="1200"/>
              <a:t>seize</a:t>
            </a:r>
          </a:p>
          <a:p>
            <a:pPr marL="306388" lvl="1" indent="-304800" defTabSz="895350">
              <a:buSzPct val="120000"/>
            </a:pPr>
            <a:r>
              <a:rPr lang="en-US" sz="1200"/>
              <a:t>control of</a:t>
            </a:r>
          </a:p>
          <a:p>
            <a:pPr marL="306388" lvl="1" indent="-304800" defTabSz="895350">
              <a:buSzPct val="120000"/>
            </a:pPr>
            <a:r>
              <a:rPr lang="en-US" sz="1200"/>
              <a:t>the Grand</a:t>
            </a:r>
          </a:p>
          <a:p>
            <a:pPr marL="306388" lvl="1" indent="-304800" defTabSz="895350">
              <a:buSzPct val="120000"/>
            </a:pPr>
            <a:r>
              <a:rPr lang="en-US" sz="1200"/>
              <a:t>Mosque</a:t>
            </a:r>
          </a:p>
        </p:txBody>
      </p:sp>
      <p:sp>
        <p:nvSpPr>
          <p:cNvPr id="363557" name="Rectangle 37"/>
          <p:cNvSpPr>
            <a:spLocks noChangeArrowheads="1"/>
          </p:cNvSpPr>
          <p:nvPr/>
        </p:nvSpPr>
        <p:spPr bwMode="auto">
          <a:xfrm>
            <a:off x="1662113" y="4425950"/>
            <a:ext cx="1104900" cy="54768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SA takes</a:t>
            </a:r>
          </a:p>
          <a:p>
            <a:pPr marL="306388" lvl="1" indent="-304800" defTabSz="895350">
              <a:buSzPct val="120000"/>
            </a:pPr>
            <a:r>
              <a:rPr lang="en-US" sz="1200"/>
              <a:t>control of</a:t>
            </a:r>
          </a:p>
          <a:p>
            <a:pPr marL="306388" lvl="1" indent="-304800" defTabSz="895350">
              <a:buSzPct val="120000"/>
            </a:pPr>
            <a:r>
              <a:rPr lang="en-US" sz="1200"/>
              <a:t>ARAMCO</a:t>
            </a:r>
          </a:p>
        </p:txBody>
      </p:sp>
      <p:sp>
        <p:nvSpPr>
          <p:cNvPr id="363558" name="Rectangle 38"/>
          <p:cNvSpPr>
            <a:spLocks noChangeArrowheads="1"/>
          </p:cNvSpPr>
          <p:nvPr/>
        </p:nvSpPr>
        <p:spPr bwMode="auto">
          <a:xfrm>
            <a:off x="2357438" y="3949700"/>
            <a:ext cx="766762" cy="912813"/>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Khalid dies</a:t>
            </a:r>
          </a:p>
          <a:p>
            <a:pPr marL="306388" lvl="1" indent="-304800" defTabSz="895350">
              <a:buSzPct val="120000"/>
            </a:pPr>
            <a:r>
              <a:rPr lang="en-US" sz="1200"/>
              <a:t>and is</a:t>
            </a:r>
          </a:p>
          <a:p>
            <a:pPr marL="306388" lvl="1" indent="-304800" defTabSz="895350">
              <a:buSzPct val="120000"/>
            </a:pPr>
            <a:r>
              <a:rPr lang="en-US" sz="1200"/>
              <a:t>replaced</a:t>
            </a:r>
          </a:p>
          <a:p>
            <a:pPr marL="306388" lvl="1" indent="-304800" defTabSz="895350">
              <a:buSzPct val="120000"/>
            </a:pPr>
            <a:r>
              <a:rPr lang="en-US" sz="1200"/>
              <a:t>by King</a:t>
            </a:r>
          </a:p>
          <a:p>
            <a:pPr marL="306388" lvl="1" indent="-304800" defTabSz="895350">
              <a:buSzPct val="120000"/>
            </a:pPr>
            <a:r>
              <a:rPr lang="en-US" sz="1200"/>
              <a:t>Fahd</a:t>
            </a:r>
          </a:p>
        </p:txBody>
      </p:sp>
      <p:sp>
        <p:nvSpPr>
          <p:cNvPr id="363559" name="Rectangle 39"/>
          <p:cNvSpPr>
            <a:spLocks noChangeArrowheads="1"/>
          </p:cNvSpPr>
          <p:nvPr/>
        </p:nvSpPr>
        <p:spPr bwMode="auto">
          <a:xfrm>
            <a:off x="3038475" y="4418013"/>
            <a:ext cx="1104900" cy="547687"/>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US troops</a:t>
            </a:r>
          </a:p>
          <a:p>
            <a:pPr marL="306388" lvl="1" indent="-304800" defTabSz="895350">
              <a:buSzPct val="120000"/>
            </a:pPr>
            <a:r>
              <a:rPr lang="en-US" sz="1200"/>
              <a:t>stationed for</a:t>
            </a:r>
          </a:p>
          <a:p>
            <a:pPr marL="306388" lvl="1" indent="-304800" defTabSz="895350">
              <a:buSzPct val="120000"/>
            </a:pPr>
            <a:r>
              <a:rPr lang="en-US" sz="1200"/>
              <a:t>Gulf War</a:t>
            </a:r>
          </a:p>
        </p:txBody>
      </p:sp>
      <p:sp>
        <p:nvSpPr>
          <p:cNvPr id="363560" name="Rectangle 40"/>
          <p:cNvSpPr>
            <a:spLocks noChangeArrowheads="1"/>
          </p:cNvSpPr>
          <p:nvPr/>
        </p:nvSpPr>
        <p:spPr bwMode="auto">
          <a:xfrm>
            <a:off x="5676900" y="3768725"/>
            <a:ext cx="782638" cy="730250"/>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More</a:t>
            </a:r>
          </a:p>
          <a:p>
            <a:pPr marL="306388" lvl="1" indent="-304800" defTabSz="895350">
              <a:buSzPct val="120000"/>
            </a:pPr>
            <a:r>
              <a:rPr lang="en-US" sz="1200"/>
              <a:t>terrorism/</a:t>
            </a:r>
          </a:p>
          <a:p>
            <a:pPr marL="306388" lvl="1" indent="-304800" defTabSz="895350">
              <a:buSzPct val="120000"/>
            </a:pPr>
            <a:r>
              <a:rPr lang="en-US" sz="1200"/>
              <a:t>pressure</a:t>
            </a:r>
          </a:p>
          <a:p>
            <a:pPr marL="306388" lvl="1" indent="-304800" defTabSz="895350">
              <a:buSzPct val="120000"/>
            </a:pPr>
            <a:r>
              <a:rPr lang="en-US" sz="1200"/>
              <a:t>for reform</a:t>
            </a:r>
          </a:p>
        </p:txBody>
      </p:sp>
      <p:sp>
        <p:nvSpPr>
          <p:cNvPr id="363561" name="Rectangle 41"/>
          <p:cNvSpPr>
            <a:spLocks noChangeArrowheads="1"/>
          </p:cNvSpPr>
          <p:nvPr/>
        </p:nvSpPr>
        <p:spPr bwMode="auto">
          <a:xfrm>
            <a:off x="6102350" y="4699000"/>
            <a:ext cx="641350" cy="365125"/>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US</a:t>
            </a:r>
          </a:p>
          <a:p>
            <a:pPr marL="306388" lvl="1" indent="-304800" defTabSz="895350">
              <a:buSzPct val="120000"/>
            </a:pPr>
            <a:r>
              <a:rPr lang="en-US" sz="1200"/>
              <a:t>pulls out</a:t>
            </a:r>
          </a:p>
        </p:txBody>
      </p:sp>
      <p:sp>
        <p:nvSpPr>
          <p:cNvPr id="363562" name="Rectangle 42"/>
          <p:cNvSpPr>
            <a:spLocks noChangeArrowheads="1"/>
          </p:cNvSpPr>
          <p:nvPr/>
        </p:nvSpPr>
        <p:spPr bwMode="auto">
          <a:xfrm>
            <a:off x="6648450" y="4283075"/>
            <a:ext cx="1104900" cy="547688"/>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First ever</a:t>
            </a:r>
          </a:p>
          <a:p>
            <a:pPr marL="306388" lvl="1" indent="-304800" defTabSz="895350">
              <a:buSzPct val="120000"/>
            </a:pPr>
            <a:r>
              <a:rPr lang="en-US" sz="1200"/>
              <a:t>municipal</a:t>
            </a:r>
          </a:p>
          <a:p>
            <a:pPr marL="306388" lvl="1" indent="-304800" defTabSz="895350">
              <a:buSzPct val="120000"/>
            </a:pPr>
            <a:r>
              <a:rPr lang="en-US" sz="1200"/>
              <a:t>elections</a:t>
            </a:r>
          </a:p>
        </p:txBody>
      </p:sp>
      <p:sp>
        <p:nvSpPr>
          <p:cNvPr id="363563" name="Rectangle 43"/>
          <p:cNvSpPr>
            <a:spLocks noChangeArrowheads="1"/>
          </p:cNvSpPr>
          <p:nvPr/>
        </p:nvSpPr>
        <p:spPr bwMode="auto">
          <a:xfrm>
            <a:off x="7410450" y="4287838"/>
            <a:ext cx="1092200" cy="547687"/>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King Fahd dies/</a:t>
            </a:r>
          </a:p>
          <a:p>
            <a:pPr marL="306388" lvl="1" indent="-304800" defTabSz="895350">
              <a:buSzPct val="120000"/>
            </a:pPr>
            <a:r>
              <a:rPr lang="en-US" sz="1200"/>
              <a:t>succeeded by</a:t>
            </a:r>
          </a:p>
          <a:p>
            <a:pPr marL="306388" lvl="1" indent="-304800" defTabSz="895350">
              <a:buSzPct val="120000"/>
            </a:pPr>
            <a:r>
              <a:rPr lang="en-US" sz="1200"/>
              <a:t>Abdullah</a:t>
            </a:r>
          </a:p>
        </p:txBody>
      </p:sp>
      <p:sp>
        <p:nvSpPr>
          <p:cNvPr id="363564" name="Rectangle 44"/>
          <p:cNvSpPr>
            <a:spLocks noChangeArrowheads="1"/>
          </p:cNvSpPr>
          <p:nvPr/>
        </p:nvSpPr>
        <p:spPr bwMode="auto">
          <a:xfrm>
            <a:off x="3954463" y="3787775"/>
            <a:ext cx="1104900" cy="912813"/>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Liberal and</a:t>
            </a:r>
          </a:p>
          <a:p>
            <a:pPr marL="306388" lvl="1" indent="-304800" defTabSz="895350">
              <a:buSzPct val="120000"/>
            </a:pPr>
            <a:r>
              <a:rPr lang="en-US" sz="1200"/>
              <a:t>Islamist</a:t>
            </a:r>
          </a:p>
          <a:p>
            <a:pPr marL="306388" lvl="1" indent="-304800" defTabSz="895350">
              <a:buSzPct val="120000"/>
            </a:pPr>
            <a:r>
              <a:rPr lang="en-US" sz="1200"/>
              <a:t>demands lead</a:t>
            </a:r>
          </a:p>
          <a:p>
            <a:pPr marL="306388" lvl="1" indent="-304800" defTabSz="895350">
              <a:buSzPct val="120000"/>
            </a:pPr>
            <a:r>
              <a:rPr lang="en-US" sz="1200"/>
              <a:t>to Basic Law</a:t>
            </a:r>
          </a:p>
          <a:p>
            <a:pPr marL="306388" lvl="1" indent="-304800" defTabSz="895350">
              <a:buSzPct val="120000"/>
            </a:pPr>
            <a:r>
              <a:rPr lang="en-US" sz="1200"/>
              <a:t>and Majlis</a:t>
            </a:r>
          </a:p>
        </p:txBody>
      </p:sp>
      <p:sp>
        <p:nvSpPr>
          <p:cNvPr id="363565" name="Rectangle 45"/>
          <p:cNvSpPr>
            <a:spLocks noChangeArrowheads="1"/>
          </p:cNvSpPr>
          <p:nvPr/>
        </p:nvSpPr>
        <p:spPr bwMode="auto">
          <a:xfrm>
            <a:off x="4864100" y="4468813"/>
            <a:ext cx="808038" cy="547687"/>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sz="1200"/>
              <a:t>Attacks on</a:t>
            </a:r>
          </a:p>
          <a:p>
            <a:pPr marL="306388" lvl="1" indent="-304800" defTabSz="895350">
              <a:buSzPct val="120000"/>
            </a:pPr>
            <a:r>
              <a:rPr lang="en-US" sz="1200"/>
              <a:t>US military</a:t>
            </a:r>
          </a:p>
          <a:p>
            <a:pPr marL="306388" lvl="1" indent="-304800" defTabSz="895350">
              <a:buSzPct val="120000"/>
            </a:pPr>
            <a:r>
              <a:rPr lang="en-US" sz="1200"/>
              <a:t>facilities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F6CB33DA-8F16-4F0D-B2FD-E6DF0D0BE804}" type="slidenum">
              <a:rPr lang="en-US"/>
              <a:pPr/>
              <a:t>1</a:t>
            </a:fld>
            <a:endParaRPr lang="en-US"/>
          </a:p>
        </p:txBody>
      </p:sp>
      <p:sp>
        <p:nvSpPr>
          <p:cNvPr id="390146"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Saudi political institutions</a:t>
            </a:r>
          </a:p>
        </p:txBody>
      </p:sp>
      <p:sp>
        <p:nvSpPr>
          <p:cNvPr id="390147" name="Rectangle 3"/>
          <p:cNvSpPr>
            <a:spLocks noChangeArrowheads="1"/>
          </p:cNvSpPr>
          <p:nvPr/>
        </p:nvSpPr>
        <p:spPr bwMode="auto">
          <a:xfrm>
            <a:off x="406400" y="801688"/>
            <a:ext cx="8220075" cy="5416868"/>
          </a:xfrm>
          <a:prstGeom prst="rect">
            <a:avLst/>
          </a:prstGeom>
          <a:noFill/>
          <a:ln w="9525">
            <a:noFill/>
            <a:miter lim="800000"/>
            <a:headEnd/>
            <a:tailEnd/>
          </a:ln>
          <a:effectLst/>
        </p:spPr>
        <p:txBody>
          <a:bodyPr lIns="0" tIns="0" rIns="0" bIns="0">
            <a:spAutoFit/>
          </a:bodyPr>
          <a:lstStyle/>
          <a:p>
            <a:pPr marL="304800" indent="-304800" defTabSz="895350">
              <a:buSzPct val="120000"/>
              <a:buFontTx/>
              <a:buChar char="•"/>
            </a:pPr>
            <a:r>
              <a:rPr lang="en-US" b="1" dirty="0"/>
              <a:t>State development</a:t>
            </a:r>
          </a:p>
          <a:p>
            <a:pPr marL="450850" lvl="2" indent="-304800" defTabSz="895350">
              <a:buFontTx/>
              <a:buChar char="–"/>
            </a:pPr>
            <a:r>
              <a:rPr lang="en-US" dirty="0"/>
              <a:t>No direct experience with colonialism</a:t>
            </a:r>
          </a:p>
          <a:p>
            <a:pPr marL="450850" lvl="2" indent="-304800" defTabSz="895350">
              <a:buFontTx/>
              <a:buChar char="–"/>
            </a:pPr>
            <a:r>
              <a:rPr lang="en-US" dirty="0"/>
              <a:t>Early political institutions were </a:t>
            </a:r>
            <a:r>
              <a:rPr lang="en-US" dirty="0" smtClean="0"/>
              <a:t>tribal and </a:t>
            </a:r>
            <a:r>
              <a:rPr lang="en-US" dirty="0"/>
              <a:t>extremely informal</a:t>
            </a:r>
          </a:p>
          <a:p>
            <a:pPr marL="450850" lvl="2" indent="-304800" defTabSz="895350">
              <a:buFontTx/>
              <a:buChar char="–"/>
            </a:pPr>
            <a:r>
              <a:rPr lang="en-US" dirty="0"/>
              <a:t>Importance of the king and tribal customs</a:t>
            </a:r>
          </a:p>
          <a:p>
            <a:pPr marL="450850" lvl="2" indent="-304800" defTabSz="895350">
              <a:buFontTx/>
              <a:buChar char="–"/>
            </a:pPr>
            <a:endParaRPr lang="en-US" dirty="0"/>
          </a:p>
          <a:p>
            <a:pPr marL="304800" indent="-304800" defTabSz="895350">
              <a:buSzPct val="120000"/>
              <a:buFontTx/>
              <a:buChar char="•"/>
            </a:pPr>
            <a:r>
              <a:rPr lang="en-US" b="1" dirty="0"/>
              <a:t>Council of Ministers</a:t>
            </a:r>
          </a:p>
          <a:p>
            <a:pPr marL="450850" lvl="2" indent="-304800" defTabSz="895350">
              <a:buFontTx/>
              <a:buChar char="–"/>
            </a:pPr>
            <a:r>
              <a:rPr lang="en-US" dirty="0"/>
              <a:t>The place where the next in line to rule have a power base</a:t>
            </a:r>
          </a:p>
          <a:p>
            <a:pPr marL="450850" lvl="2" indent="-304800" defTabSz="895350">
              <a:buFontTx/>
              <a:buChar char="–"/>
            </a:pPr>
            <a:r>
              <a:rPr lang="en-US" dirty="0"/>
              <a:t>Key ministries are controlled by the royal family</a:t>
            </a:r>
          </a:p>
          <a:p>
            <a:pPr marL="450850" lvl="2" indent="-304800" defTabSz="895350">
              <a:buFontTx/>
              <a:buChar char="–"/>
            </a:pPr>
            <a:endParaRPr lang="en-US" dirty="0"/>
          </a:p>
          <a:p>
            <a:pPr marL="304800" indent="-304800" defTabSz="895350">
              <a:buSzPct val="120000"/>
              <a:buFontTx/>
              <a:buChar char="•"/>
            </a:pPr>
            <a:r>
              <a:rPr lang="en-US" b="1" dirty="0" err="1"/>
              <a:t>Majlis</a:t>
            </a:r>
            <a:r>
              <a:rPr lang="en-US" b="1" dirty="0"/>
              <a:t> al-</a:t>
            </a:r>
            <a:r>
              <a:rPr lang="en-US" b="1" dirty="0" err="1"/>
              <a:t>Shura</a:t>
            </a:r>
            <a:endParaRPr lang="en-US" b="1" dirty="0"/>
          </a:p>
          <a:p>
            <a:pPr marL="450850" lvl="2" indent="-304800" defTabSz="895350">
              <a:buFontTx/>
              <a:buChar char="–"/>
            </a:pPr>
            <a:r>
              <a:rPr lang="en-US" dirty="0"/>
              <a:t>Developed as part of the basic law of 1992</a:t>
            </a:r>
          </a:p>
          <a:p>
            <a:pPr marL="450850" lvl="2" indent="-304800" defTabSz="895350">
              <a:buFontTx/>
              <a:buChar char="–"/>
            </a:pPr>
            <a:r>
              <a:rPr lang="en-US" dirty="0"/>
              <a:t>Started as </a:t>
            </a:r>
            <a:r>
              <a:rPr lang="en-US" dirty="0" smtClean="0"/>
              <a:t>60 members, and ultimately increased to 150 </a:t>
            </a:r>
            <a:r>
              <a:rPr lang="en-US" dirty="0"/>
              <a:t>members</a:t>
            </a:r>
          </a:p>
          <a:p>
            <a:pPr marL="450850" lvl="2" indent="-304800" defTabSz="895350">
              <a:buFontTx/>
              <a:buChar char="–"/>
            </a:pPr>
            <a:r>
              <a:rPr lang="en-US" dirty="0"/>
              <a:t>Role: questions cabinet members and provides advice on decisions</a:t>
            </a:r>
          </a:p>
          <a:p>
            <a:pPr marL="450850" lvl="2" indent="-304800" defTabSz="895350">
              <a:buFontTx/>
              <a:buChar char="–"/>
            </a:pPr>
            <a:endParaRPr lang="en-US" dirty="0"/>
          </a:p>
          <a:p>
            <a:pPr marL="304800" indent="-304800" defTabSz="895350">
              <a:buSzPct val="120000"/>
              <a:buFontTx/>
              <a:buChar char="•"/>
            </a:pPr>
            <a:r>
              <a:rPr lang="en-US" b="1" dirty="0"/>
              <a:t>Courts</a:t>
            </a:r>
          </a:p>
          <a:p>
            <a:pPr marL="450850" lvl="2" indent="-304800" defTabSz="895350">
              <a:buFontTx/>
              <a:buChar char="–"/>
            </a:pPr>
            <a:r>
              <a:rPr lang="en-US" dirty="0"/>
              <a:t>Developed based on the </a:t>
            </a:r>
            <a:r>
              <a:rPr lang="en-US" dirty="0" err="1"/>
              <a:t>shari’a</a:t>
            </a:r>
            <a:r>
              <a:rPr lang="en-US" dirty="0"/>
              <a:t> and </a:t>
            </a:r>
            <a:r>
              <a:rPr lang="en-US" dirty="0" smtClean="0"/>
              <a:t>give </a:t>
            </a:r>
            <a:r>
              <a:rPr lang="en-US" dirty="0"/>
              <a:t>out </a:t>
            </a:r>
            <a:r>
              <a:rPr lang="en-US" i="1" dirty="0" err="1"/>
              <a:t>hudud</a:t>
            </a:r>
            <a:r>
              <a:rPr lang="en-US" i="1" dirty="0"/>
              <a:t> </a:t>
            </a:r>
            <a:r>
              <a:rPr lang="en-US" dirty="0"/>
              <a:t>punishments like beheading, amputations, and flogging </a:t>
            </a:r>
          </a:p>
          <a:p>
            <a:pPr marL="450850" lvl="2" indent="-304800" defTabSz="895350">
              <a:buFontTx/>
              <a:buChar char="–"/>
            </a:pPr>
            <a:endParaRPr lang="en-US" dirty="0"/>
          </a:p>
          <a:p>
            <a:pPr marL="306388" lvl="1" indent="-304800" defTabSz="895350">
              <a:buSzPct val="120000"/>
              <a:buFontTx/>
              <a:buChar char="•"/>
            </a:pPr>
            <a:r>
              <a:rPr lang="en-US" b="1" dirty="0"/>
              <a:t>Municipal councils</a:t>
            </a:r>
          </a:p>
          <a:p>
            <a:pPr marL="450850" lvl="2" indent="-304800" defTabSz="895350">
              <a:buFontTx/>
              <a:buChar char="–"/>
            </a:pPr>
            <a:r>
              <a:rPr lang="en-US" dirty="0"/>
              <a:t>2005 </a:t>
            </a:r>
            <a:r>
              <a:rPr lang="en-US" dirty="0" smtClean="0"/>
              <a:t>and 2011 elections </a:t>
            </a:r>
            <a:r>
              <a:rPr lang="en-US" dirty="0"/>
              <a:t>filled ½ of municipal </a:t>
            </a:r>
            <a:r>
              <a:rPr lang="en-US" dirty="0" smtClean="0"/>
              <a:t>councils</a:t>
            </a:r>
          </a:p>
          <a:p>
            <a:pPr marL="450850" lvl="2" indent="-304800" defTabSz="895350">
              <a:buFontTx/>
              <a:buChar char="–"/>
            </a:pPr>
            <a:r>
              <a:rPr lang="en-US" dirty="0" smtClean="0"/>
              <a:t>2% of the population voted in 2011</a:t>
            </a:r>
            <a:endParaRPr lang="en-US" dirty="0"/>
          </a:p>
          <a:p>
            <a:pPr marL="450850" lvl="2" indent="-304800" defTabSz="895350">
              <a:buFontTx/>
              <a:buChar char="–"/>
            </a:pPr>
            <a:r>
              <a:rPr lang="en-US" dirty="0" smtClean="0"/>
              <a:t>Approve local budgets, suggest planning regulations, and oversee building projects</a:t>
            </a:r>
            <a:endParaRPr lang="en-US" dirty="0"/>
          </a:p>
        </p:txBody>
      </p:sp>
      <p:pic>
        <p:nvPicPr>
          <p:cNvPr id="390148" name="Picture 4"/>
          <p:cNvPicPr>
            <a:picLocks noChangeAspect="1" noChangeArrowheads="1"/>
          </p:cNvPicPr>
          <p:nvPr/>
        </p:nvPicPr>
        <p:blipFill>
          <a:blip r:embed="rId3" cstate="print"/>
          <a:srcRect/>
          <a:stretch>
            <a:fillRect/>
          </a:stretch>
        </p:blipFill>
        <p:spPr bwMode="auto">
          <a:xfrm>
            <a:off x="6376988" y="1435734"/>
            <a:ext cx="1933575" cy="1447800"/>
          </a:xfrm>
          <a:prstGeom prst="rect">
            <a:avLst/>
          </a:prstGeom>
          <a:noFill/>
          <a:ln w="9525">
            <a:noFill/>
            <a:miter lim="800000"/>
            <a:headEnd/>
            <a:tailEnd/>
          </a:ln>
          <a:effectLst/>
        </p:spPr>
      </p:pic>
      <p:sp>
        <p:nvSpPr>
          <p:cNvPr id="390149" name="Rectangle 5"/>
          <p:cNvSpPr>
            <a:spLocks noChangeArrowheads="1"/>
          </p:cNvSpPr>
          <p:nvPr/>
        </p:nvSpPr>
        <p:spPr bwMode="auto">
          <a:xfrm>
            <a:off x="6424613" y="2943859"/>
            <a:ext cx="2360612" cy="488950"/>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b="1"/>
              <a:t>King Abdullah</a:t>
            </a:r>
          </a:p>
          <a:p>
            <a:pPr marL="306388" lvl="1" indent="-304800" defTabSz="895350">
              <a:buSzPct val="120000"/>
            </a:pPr>
            <a:r>
              <a:rPr lang="en-US" b="1"/>
              <a:t>The “cautious reformer”</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364EB172-8A64-449C-B4AD-047713DE2E56}" type="slidenum">
              <a:rPr lang="en-US"/>
              <a:pPr/>
              <a:t>2</a:t>
            </a:fld>
            <a:endParaRPr lang="en-US"/>
          </a:p>
        </p:txBody>
      </p:sp>
      <p:sp>
        <p:nvSpPr>
          <p:cNvPr id="355330"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Family and distributive politics in Saudi Arabia</a:t>
            </a:r>
          </a:p>
        </p:txBody>
      </p:sp>
      <p:sp>
        <p:nvSpPr>
          <p:cNvPr id="355331" name="Rectangle 3"/>
          <p:cNvSpPr>
            <a:spLocks noChangeArrowheads="1"/>
          </p:cNvSpPr>
          <p:nvPr/>
        </p:nvSpPr>
        <p:spPr bwMode="auto">
          <a:xfrm>
            <a:off x="406400" y="644525"/>
            <a:ext cx="8220075" cy="470535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dirty="0"/>
          </a:p>
          <a:p>
            <a:pPr marL="304800" indent="-304800" defTabSz="895350">
              <a:buSzPct val="120000"/>
              <a:buFontTx/>
              <a:buChar char="•"/>
            </a:pPr>
            <a:r>
              <a:rPr lang="en-US" b="1" dirty="0"/>
              <a:t>The family-run state</a:t>
            </a:r>
          </a:p>
          <a:p>
            <a:pPr marL="450850" lvl="2" indent="-304800" defTabSz="895350">
              <a:buFontTx/>
              <a:buChar char="–"/>
            </a:pPr>
            <a:r>
              <a:rPr lang="en-US" dirty="0" err="1"/>
              <a:t>A’iliyya</a:t>
            </a:r>
            <a:r>
              <a:rPr lang="en-US" dirty="0"/>
              <a:t>: </a:t>
            </a:r>
            <a:r>
              <a:rPr lang="en-US" dirty="0" err="1"/>
              <a:t>familialism</a:t>
            </a:r>
            <a:endParaRPr lang="en-US" dirty="0"/>
          </a:p>
          <a:p>
            <a:pPr marL="450850" lvl="2" indent="-304800" defTabSz="895350">
              <a:buFontTx/>
              <a:buChar char="–"/>
            </a:pPr>
            <a:r>
              <a:rPr lang="en-US" dirty="0"/>
              <a:t>Politics as doing what is right for the whole Saud family</a:t>
            </a:r>
          </a:p>
          <a:p>
            <a:pPr marL="450850" lvl="2" indent="-304800" defTabSz="895350">
              <a:buFontTx/>
              <a:buChar char="–"/>
            </a:pPr>
            <a:r>
              <a:rPr lang="en-US" dirty="0"/>
              <a:t>Political relationships are based on promises of protection, a recognition of interdependence, and accountability to the family</a:t>
            </a:r>
          </a:p>
          <a:p>
            <a:pPr marL="450850" lvl="2" indent="-304800" defTabSz="895350">
              <a:buFontTx/>
              <a:buChar char="–"/>
            </a:pPr>
            <a:r>
              <a:rPr lang="en-US" dirty="0"/>
              <a:t>To get things done, you need a powerful sponsor </a:t>
            </a:r>
          </a:p>
          <a:p>
            <a:pPr marL="450850" lvl="2" indent="-304800" defTabSz="895350">
              <a:buFontTx/>
              <a:buChar char="–"/>
            </a:pPr>
            <a:r>
              <a:rPr lang="en-US" dirty="0"/>
              <a:t>The reputation of the family is exceptionally important as it can be traded as currency</a:t>
            </a:r>
          </a:p>
          <a:p>
            <a:pPr marL="450850" lvl="2" indent="-304800" defTabSz="895350"/>
            <a:endParaRPr lang="en-US" dirty="0"/>
          </a:p>
          <a:p>
            <a:pPr marL="304800" indent="-304800" defTabSz="895350">
              <a:buSzPct val="120000"/>
              <a:buFontTx/>
              <a:buChar char="•"/>
            </a:pPr>
            <a:r>
              <a:rPr lang="en-US" b="1" dirty="0"/>
              <a:t>Distributive politics</a:t>
            </a:r>
          </a:p>
          <a:p>
            <a:pPr marL="450850" lvl="2" indent="-304800" defTabSz="895350">
              <a:buFontTx/>
              <a:buChar char="–"/>
            </a:pPr>
            <a:r>
              <a:rPr lang="en-US" dirty="0"/>
              <a:t>Oil wealth is distributed through the family across prominent families and reinforces family reputations</a:t>
            </a:r>
          </a:p>
          <a:p>
            <a:pPr marL="450850" lvl="2" indent="-304800" defTabSz="895350">
              <a:buFontTx/>
              <a:buChar char="–"/>
            </a:pPr>
            <a:r>
              <a:rPr lang="en-US" dirty="0"/>
              <a:t>A group in the middle class is sponsored by a royal family member—they work to prevent further access to the royal distributive network</a:t>
            </a:r>
          </a:p>
          <a:p>
            <a:pPr marL="450850" lvl="2" indent="-304800" defTabSz="895350">
              <a:buFontTx/>
              <a:buChar char="–"/>
            </a:pPr>
            <a:r>
              <a:rPr lang="en-US" dirty="0"/>
              <a:t>Jobs are given out by sponsors, </a:t>
            </a:r>
            <a:r>
              <a:rPr lang="en-US" dirty="0" smtClean="0"/>
              <a:t>not often </a:t>
            </a:r>
            <a:r>
              <a:rPr lang="en-US" dirty="0"/>
              <a:t>by interviews</a:t>
            </a:r>
          </a:p>
          <a:p>
            <a:pPr marL="450850" lvl="2" indent="-304800" defTabSz="895350"/>
            <a:endParaRPr lang="en-US" dirty="0"/>
          </a:p>
          <a:p>
            <a:pPr marL="304800" indent="-304800" defTabSz="895350">
              <a:buSzPct val="120000"/>
              <a:buFontTx/>
              <a:buChar char="•"/>
            </a:pPr>
            <a:endParaRPr lang="en-US" dirty="0"/>
          </a:p>
          <a:p>
            <a:pPr marL="304800" indent="-304800" defTabSz="895350">
              <a:buSzPct val="120000"/>
              <a:buFontTx/>
              <a:buChar char="•"/>
            </a:pPr>
            <a:endParaRPr lang="en-US" dirty="0"/>
          </a:p>
          <a:p>
            <a:pPr marL="304800" indent="-304800" defTabSz="895350">
              <a:buSzPct val="120000"/>
              <a:buFontTx/>
              <a:buChar char="•"/>
            </a:pPr>
            <a:endParaRPr lang="en-US" dirty="0"/>
          </a:p>
        </p:txBody>
      </p:sp>
      <p:pic>
        <p:nvPicPr>
          <p:cNvPr id="355332" name="Picture 4"/>
          <p:cNvPicPr>
            <a:picLocks noChangeAspect="1" noChangeArrowheads="1"/>
          </p:cNvPicPr>
          <p:nvPr/>
        </p:nvPicPr>
        <p:blipFill>
          <a:blip r:embed="rId3" cstate="print"/>
          <a:srcRect/>
          <a:stretch>
            <a:fillRect/>
          </a:stretch>
        </p:blipFill>
        <p:spPr bwMode="auto">
          <a:xfrm>
            <a:off x="5340350" y="4535488"/>
            <a:ext cx="2795588" cy="1863725"/>
          </a:xfrm>
          <a:prstGeom prst="rect">
            <a:avLst/>
          </a:prstGeom>
          <a:noFill/>
          <a:ln w="9525">
            <a:noFill/>
            <a:miter lim="800000"/>
            <a:headEnd/>
            <a:tailEnd/>
          </a:ln>
          <a:effectLst/>
        </p:spPr>
      </p:pic>
      <p:sp>
        <p:nvSpPr>
          <p:cNvPr id="355333" name="Rectangle 5"/>
          <p:cNvSpPr>
            <a:spLocks noChangeArrowheads="1"/>
          </p:cNvSpPr>
          <p:nvPr/>
        </p:nvSpPr>
        <p:spPr bwMode="auto">
          <a:xfrm>
            <a:off x="1617663" y="5427663"/>
            <a:ext cx="3389312" cy="244475"/>
          </a:xfrm>
          <a:prstGeom prst="rect">
            <a:avLst/>
          </a:prstGeom>
          <a:noFill/>
          <a:ln w="9525">
            <a:noFill/>
            <a:miter lim="800000"/>
            <a:headEnd/>
            <a:tailEnd/>
          </a:ln>
          <a:effectLst/>
        </p:spPr>
        <p:txBody>
          <a:bodyPr lIns="0" tIns="0" rIns="0" bIns="0">
            <a:spAutoFit/>
          </a:bodyPr>
          <a:lstStyle/>
          <a:p>
            <a:pPr marL="306388" lvl="1" indent="-304800" defTabSz="895350">
              <a:buSzPct val="120000"/>
            </a:pPr>
            <a:r>
              <a:rPr lang="en-US" b="1"/>
              <a:t>Headquarters of Saudi Aramco</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8F4D1DD3-0937-4819-B3F9-C4BB4126397C}" type="slidenum">
              <a:rPr lang="en-US"/>
              <a:pPr/>
              <a:t>3</a:t>
            </a:fld>
            <a:endParaRPr lang="en-US"/>
          </a:p>
        </p:txBody>
      </p:sp>
      <p:sp>
        <p:nvSpPr>
          <p:cNvPr id="392194"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Religion and politics in Saudi Arabia</a:t>
            </a:r>
          </a:p>
        </p:txBody>
      </p:sp>
      <p:sp>
        <p:nvSpPr>
          <p:cNvPr id="392195" name="Rectangle 3"/>
          <p:cNvSpPr>
            <a:spLocks noChangeArrowheads="1"/>
          </p:cNvSpPr>
          <p:nvPr/>
        </p:nvSpPr>
        <p:spPr bwMode="auto">
          <a:xfrm>
            <a:off x="406400" y="801688"/>
            <a:ext cx="8220075" cy="3693319"/>
          </a:xfrm>
          <a:prstGeom prst="rect">
            <a:avLst/>
          </a:prstGeom>
          <a:noFill/>
          <a:ln w="9525">
            <a:noFill/>
            <a:miter lim="800000"/>
            <a:headEnd/>
            <a:tailEnd/>
          </a:ln>
          <a:effectLst/>
        </p:spPr>
        <p:txBody>
          <a:bodyPr lIns="0" tIns="0" rIns="0" bIns="0">
            <a:spAutoFit/>
          </a:bodyPr>
          <a:lstStyle/>
          <a:p>
            <a:pPr marL="304800" indent="-304800" defTabSz="895350">
              <a:buSzPct val="120000"/>
              <a:buFontTx/>
              <a:buChar char="•"/>
            </a:pPr>
            <a:r>
              <a:rPr lang="en-US" b="1" dirty="0"/>
              <a:t>The </a:t>
            </a:r>
            <a:r>
              <a:rPr lang="en-US" b="1" dirty="0" err="1"/>
              <a:t>Wahhabi</a:t>
            </a:r>
            <a:r>
              <a:rPr lang="en-US" b="1" dirty="0"/>
              <a:t> alliance</a:t>
            </a:r>
          </a:p>
          <a:p>
            <a:pPr marL="450850" lvl="2" indent="-304800" defTabSz="895350">
              <a:buFontTx/>
              <a:buChar char="–"/>
            </a:pPr>
            <a:r>
              <a:rPr lang="en-US" dirty="0"/>
              <a:t>Early alliance with a </a:t>
            </a:r>
            <a:r>
              <a:rPr lang="en-US" dirty="0" err="1"/>
              <a:t>Wahhabi</a:t>
            </a:r>
            <a:r>
              <a:rPr lang="en-US" dirty="0"/>
              <a:t> tradition of conservative politics</a:t>
            </a:r>
          </a:p>
          <a:p>
            <a:pPr marL="450850" lvl="2" indent="-304800" defTabSz="895350">
              <a:buFontTx/>
              <a:buChar char="–"/>
            </a:pPr>
            <a:r>
              <a:rPr lang="en-US" dirty="0"/>
              <a:t>Saud alliance with </a:t>
            </a:r>
            <a:r>
              <a:rPr lang="en-US" dirty="0" smtClean="0"/>
              <a:t>the </a:t>
            </a:r>
            <a:r>
              <a:rPr lang="en-US" dirty="0"/>
              <a:t>pious Sheikh family</a:t>
            </a:r>
          </a:p>
          <a:p>
            <a:pPr marL="450850" lvl="2" indent="-304800" defTabSz="895350">
              <a:buFontTx/>
              <a:buChar char="–"/>
            </a:pPr>
            <a:endParaRPr lang="en-US" dirty="0"/>
          </a:p>
          <a:p>
            <a:pPr marL="304800" indent="-304800" defTabSz="895350">
              <a:buSzPct val="120000"/>
              <a:buFontTx/>
              <a:buChar char="•"/>
            </a:pPr>
            <a:r>
              <a:rPr lang="en-US" b="1" dirty="0"/>
              <a:t>Role of the </a:t>
            </a:r>
            <a:r>
              <a:rPr lang="en-US" b="1" dirty="0" err="1"/>
              <a:t>ulema</a:t>
            </a:r>
            <a:endParaRPr lang="en-US" b="1" dirty="0"/>
          </a:p>
          <a:p>
            <a:pPr marL="450850" lvl="2" indent="-304800" defTabSz="895350">
              <a:buFontTx/>
              <a:buChar char="–"/>
            </a:pPr>
            <a:r>
              <a:rPr lang="en-US" dirty="0"/>
              <a:t>Provide religious advice to the ruling family</a:t>
            </a:r>
          </a:p>
          <a:p>
            <a:pPr marL="450850" lvl="2" indent="-304800" defTabSz="895350">
              <a:buFontTx/>
              <a:buChar char="–"/>
            </a:pPr>
            <a:r>
              <a:rPr lang="en-US" dirty="0"/>
              <a:t>Issue legal judgments “</a:t>
            </a:r>
            <a:r>
              <a:rPr lang="en-US" dirty="0" err="1"/>
              <a:t>fatwas</a:t>
            </a:r>
            <a:r>
              <a:rPr lang="en-US" dirty="0"/>
              <a:t>” in support of the ruling family</a:t>
            </a:r>
          </a:p>
          <a:p>
            <a:pPr marL="450850" lvl="2" indent="-304800" defTabSz="895350">
              <a:buFontTx/>
              <a:buChar char="–"/>
            </a:pPr>
            <a:r>
              <a:rPr lang="en-US" dirty="0"/>
              <a:t>Example: fatwa given at request of the royal family to execute those who took over the Grand Mosque in 1979</a:t>
            </a:r>
          </a:p>
          <a:p>
            <a:pPr marL="450850" lvl="2" indent="-304800" defTabSz="895350">
              <a:buFontTx/>
              <a:buChar char="–"/>
            </a:pPr>
            <a:endParaRPr lang="en-US" dirty="0"/>
          </a:p>
          <a:p>
            <a:pPr marL="304800" indent="-304800" defTabSz="895350">
              <a:buSzPct val="120000"/>
              <a:buFontTx/>
              <a:buChar char="•"/>
            </a:pPr>
            <a:r>
              <a:rPr lang="en-US" b="1" dirty="0"/>
              <a:t>Religious committees</a:t>
            </a:r>
          </a:p>
          <a:p>
            <a:pPr marL="450850" lvl="2" indent="-304800" defTabSz="895350">
              <a:buFontTx/>
              <a:buChar char="–"/>
            </a:pPr>
            <a:r>
              <a:rPr lang="en-US" dirty="0"/>
              <a:t>Committee for the Promotion of Virtue and Suppression of Vice</a:t>
            </a:r>
          </a:p>
          <a:p>
            <a:pPr marL="601663" lvl="3" indent="-304800" defTabSz="895350">
              <a:buSzPct val="89000"/>
              <a:buFontTx/>
              <a:buChar char="•"/>
            </a:pPr>
            <a:r>
              <a:rPr lang="en-US" dirty="0" smtClean="0"/>
              <a:t>Morality </a:t>
            </a:r>
            <a:r>
              <a:rPr lang="en-US" dirty="0"/>
              <a:t>police that work to find and punish violations of </a:t>
            </a:r>
            <a:r>
              <a:rPr lang="en-US" dirty="0" err="1"/>
              <a:t>shari’a</a:t>
            </a:r>
            <a:r>
              <a:rPr lang="en-US" dirty="0"/>
              <a:t> </a:t>
            </a:r>
          </a:p>
          <a:p>
            <a:pPr marL="601663" lvl="3" indent="-304800" defTabSz="895350">
              <a:buSzPct val="89000"/>
              <a:buFontTx/>
              <a:buChar char="•"/>
            </a:pPr>
            <a:r>
              <a:rPr lang="en-US" dirty="0"/>
              <a:t>Fear as social control</a:t>
            </a:r>
          </a:p>
          <a:p>
            <a:pPr marL="450850" lvl="2" indent="-304800" defTabSz="895350">
              <a:buFontTx/>
              <a:buChar char="–"/>
            </a:pPr>
            <a:r>
              <a:rPr lang="en-US" dirty="0"/>
              <a:t>Hajj/Great Mosque </a:t>
            </a:r>
            <a:r>
              <a:rPr lang="en-US" dirty="0" smtClean="0"/>
              <a:t>committees</a:t>
            </a:r>
            <a:endParaRPr lang="en-US" dirty="0"/>
          </a:p>
        </p:txBody>
      </p:sp>
      <p:pic>
        <p:nvPicPr>
          <p:cNvPr id="392196" name="Picture 4"/>
          <p:cNvPicPr>
            <a:picLocks noChangeAspect="1" noChangeArrowheads="1"/>
          </p:cNvPicPr>
          <p:nvPr/>
        </p:nvPicPr>
        <p:blipFill>
          <a:blip r:embed="rId3" cstate="print"/>
          <a:srcRect/>
          <a:stretch>
            <a:fillRect/>
          </a:stretch>
        </p:blipFill>
        <p:spPr bwMode="auto">
          <a:xfrm>
            <a:off x="6665913" y="4811713"/>
            <a:ext cx="1909762" cy="1431925"/>
          </a:xfrm>
          <a:prstGeom prst="rect">
            <a:avLst/>
          </a:prstGeom>
          <a:noFill/>
          <a:ln w="9525">
            <a:noFill/>
            <a:miter lim="800000"/>
            <a:headEnd/>
            <a:tailEnd/>
          </a:ln>
          <a:effectLst/>
        </p:spPr>
      </p:pic>
      <p:pic>
        <p:nvPicPr>
          <p:cNvPr id="392197" name="Picture 5"/>
          <p:cNvPicPr>
            <a:picLocks noChangeAspect="1" noChangeArrowheads="1"/>
          </p:cNvPicPr>
          <p:nvPr/>
        </p:nvPicPr>
        <p:blipFill>
          <a:blip r:embed="rId4" cstate="print"/>
          <a:srcRect/>
          <a:stretch>
            <a:fillRect/>
          </a:stretch>
        </p:blipFill>
        <p:spPr bwMode="auto">
          <a:xfrm>
            <a:off x="430213" y="4867275"/>
            <a:ext cx="1989137" cy="132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9A6CF7FD-7A1C-453A-96F9-702A45862076}" type="slidenum">
              <a:rPr lang="en-US"/>
              <a:pPr/>
              <a:t>4</a:t>
            </a:fld>
            <a:endParaRPr lang="en-US"/>
          </a:p>
        </p:txBody>
      </p:sp>
      <p:sp>
        <p:nvSpPr>
          <p:cNvPr id="359426"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Liberal and religious dissent</a:t>
            </a:r>
          </a:p>
        </p:txBody>
      </p:sp>
      <p:sp>
        <p:nvSpPr>
          <p:cNvPr id="359427" name="Rectangle 3"/>
          <p:cNvSpPr>
            <a:spLocks noChangeArrowheads="1"/>
          </p:cNvSpPr>
          <p:nvPr/>
        </p:nvSpPr>
        <p:spPr bwMode="auto">
          <a:xfrm>
            <a:off x="406400" y="801688"/>
            <a:ext cx="8220075" cy="5663089"/>
          </a:xfrm>
          <a:prstGeom prst="rect">
            <a:avLst/>
          </a:prstGeom>
          <a:noFill/>
          <a:ln w="9525">
            <a:noFill/>
            <a:miter lim="800000"/>
            <a:headEnd/>
            <a:tailEnd/>
          </a:ln>
          <a:effectLst/>
        </p:spPr>
        <p:txBody>
          <a:bodyPr lIns="0" tIns="0" rIns="0" bIns="0">
            <a:spAutoFit/>
          </a:bodyPr>
          <a:lstStyle/>
          <a:p>
            <a:pPr marL="304800" indent="-304800" defTabSz="895350">
              <a:buSzPct val="120000"/>
              <a:buFontTx/>
              <a:buChar char="•"/>
            </a:pPr>
            <a:r>
              <a:rPr lang="en-US" b="1" dirty="0" err="1"/>
              <a:t>Shi’a</a:t>
            </a:r>
            <a:r>
              <a:rPr lang="en-US" b="1" dirty="0"/>
              <a:t> riots</a:t>
            </a:r>
          </a:p>
          <a:p>
            <a:pPr marL="450850" lvl="2" indent="-304800" defTabSz="895350">
              <a:buFontTx/>
              <a:buChar char="–"/>
            </a:pPr>
            <a:r>
              <a:rPr lang="en-US" dirty="0"/>
              <a:t>Minority </a:t>
            </a:r>
            <a:r>
              <a:rPr lang="en-US" dirty="0" err="1"/>
              <a:t>Shi’a</a:t>
            </a:r>
            <a:r>
              <a:rPr lang="en-US" dirty="0"/>
              <a:t> riots in the Eastern provinces</a:t>
            </a:r>
          </a:p>
          <a:p>
            <a:pPr marL="450850" lvl="2" indent="-304800" defTabSz="895350">
              <a:buFontTx/>
              <a:buChar char="–"/>
            </a:pPr>
            <a:r>
              <a:rPr lang="en-US" dirty="0"/>
              <a:t>Iranian-sponsored </a:t>
            </a:r>
            <a:r>
              <a:rPr lang="en-US" dirty="0" err="1" smtClean="0"/>
              <a:t>Shi’a</a:t>
            </a:r>
            <a:r>
              <a:rPr lang="en-US" dirty="0" smtClean="0"/>
              <a:t> riots </a:t>
            </a:r>
            <a:r>
              <a:rPr lang="en-US" dirty="0"/>
              <a:t>during the hajj on several occasions in the 1980s</a:t>
            </a:r>
          </a:p>
          <a:p>
            <a:pPr marL="450850" lvl="2" indent="-304800" defTabSz="895350">
              <a:buFontTx/>
              <a:buChar char="–"/>
            </a:pPr>
            <a:r>
              <a:rPr lang="en-US" dirty="0"/>
              <a:t>Khomeini’s request for </a:t>
            </a:r>
            <a:r>
              <a:rPr lang="en-US" dirty="0" err="1"/>
              <a:t>Shi’a</a:t>
            </a:r>
            <a:r>
              <a:rPr lang="en-US" dirty="0"/>
              <a:t> to overthrow the Saudi state</a:t>
            </a:r>
          </a:p>
          <a:p>
            <a:pPr marL="450850" lvl="2" indent="-304800" defTabSz="895350">
              <a:buFontTx/>
              <a:buChar char="–"/>
            </a:pPr>
            <a:endParaRPr lang="en-US" dirty="0"/>
          </a:p>
          <a:p>
            <a:pPr marL="304800" indent="-304800" defTabSz="895350">
              <a:buSzPct val="120000"/>
              <a:buFontTx/>
              <a:buChar char="•"/>
            </a:pPr>
            <a:r>
              <a:rPr lang="en-US" b="1" dirty="0"/>
              <a:t>Liberal dissent</a:t>
            </a:r>
          </a:p>
          <a:p>
            <a:pPr marL="450850" lvl="2" indent="-304800" defTabSz="895350">
              <a:buFontTx/>
              <a:buChar char="–"/>
            </a:pPr>
            <a:r>
              <a:rPr lang="en-US" dirty="0"/>
              <a:t>Liberal petition “letter of demands” </a:t>
            </a:r>
            <a:r>
              <a:rPr lang="en-US" dirty="0" smtClean="0"/>
              <a:t>(1992)</a:t>
            </a:r>
            <a:endParaRPr lang="en-US" dirty="0"/>
          </a:p>
          <a:p>
            <a:pPr marL="450850" lvl="2" indent="-304800" defTabSz="895350">
              <a:buFontTx/>
              <a:buChar char="–"/>
            </a:pPr>
            <a:r>
              <a:rPr lang="en-US" dirty="0"/>
              <a:t>Women’s </a:t>
            </a:r>
            <a:r>
              <a:rPr lang="en-US" dirty="0" smtClean="0"/>
              <a:t>drive-in</a:t>
            </a:r>
          </a:p>
          <a:p>
            <a:pPr marL="450850" lvl="2" indent="-304800" defTabSz="895350">
              <a:buFontTx/>
              <a:buChar char="–"/>
            </a:pPr>
            <a:r>
              <a:rPr lang="en-US" dirty="0" smtClean="0"/>
              <a:t>Recent women’s activism</a:t>
            </a:r>
            <a:endParaRPr lang="en-US" dirty="0"/>
          </a:p>
          <a:p>
            <a:pPr marL="450850" lvl="2" indent="-304800" defTabSz="895350">
              <a:buFontTx/>
              <a:buChar char="–"/>
            </a:pPr>
            <a:endParaRPr lang="en-US" dirty="0"/>
          </a:p>
          <a:p>
            <a:pPr marL="304800" indent="-304800" defTabSz="895350">
              <a:buSzPct val="120000"/>
              <a:buFontTx/>
              <a:buChar char="•"/>
            </a:pPr>
            <a:r>
              <a:rPr lang="en-US" b="1" dirty="0"/>
              <a:t>Memorandum of Advice (1992)</a:t>
            </a:r>
          </a:p>
          <a:p>
            <a:pPr marL="450850" lvl="2" indent="-304800" defTabSz="895350">
              <a:buFontTx/>
              <a:buChar char="–"/>
            </a:pPr>
            <a:r>
              <a:rPr lang="en-US" dirty="0"/>
              <a:t>Islamist critique of:</a:t>
            </a:r>
          </a:p>
          <a:p>
            <a:pPr marL="601663" lvl="3" indent="-304800" defTabSz="895350">
              <a:buSzPct val="89000"/>
              <a:buFontTx/>
              <a:buChar char="•"/>
            </a:pPr>
            <a:r>
              <a:rPr lang="en-US" dirty="0" err="1"/>
              <a:t>Ulema</a:t>
            </a:r>
            <a:r>
              <a:rPr lang="en-US" dirty="0"/>
              <a:t> as subservient to ruling family</a:t>
            </a:r>
          </a:p>
          <a:p>
            <a:pPr marL="601663" lvl="3" indent="-304800" defTabSz="895350">
              <a:buSzPct val="89000"/>
              <a:buFontTx/>
              <a:buChar char="•"/>
            </a:pPr>
            <a:r>
              <a:rPr lang="en-US" dirty="0"/>
              <a:t>Lack of full application of the </a:t>
            </a:r>
            <a:r>
              <a:rPr lang="en-US" dirty="0" err="1"/>
              <a:t>shari’a</a:t>
            </a:r>
            <a:endParaRPr lang="en-US" dirty="0"/>
          </a:p>
          <a:p>
            <a:pPr marL="601663" lvl="3" indent="-304800" defTabSz="895350">
              <a:buSzPct val="89000"/>
              <a:buFontTx/>
              <a:buChar char="•"/>
            </a:pPr>
            <a:r>
              <a:rPr lang="en-US" dirty="0"/>
              <a:t>Western-oriented foreign policy</a:t>
            </a:r>
          </a:p>
          <a:p>
            <a:pPr marL="601663" lvl="3" indent="-304800" defTabSz="895350">
              <a:buSzPct val="89000"/>
              <a:buFontTx/>
              <a:buChar char="•"/>
            </a:pPr>
            <a:r>
              <a:rPr lang="en-US" dirty="0"/>
              <a:t>Poor application of Islamic finance; skewed distribution of oil wealth</a:t>
            </a:r>
          </a:p>
          <a:p>
            <a:pPr marL="601663" lvl="3" indent="-304800" defTabSz="895350">
              <a:buSzPct val="89000"/>
            </a:pPr>
            <a:endParaRPr lang="en-US" dirty="0"/>
          </a:p>
          <a:p>
            <a:pPr marL="306388" lvl="1" indent="-304800" defTabSz="895350">
              <a:buSzPct val="120000"/>
              <a:buFontTx/>
              <a:buChar char="•"/>
            </a:pPr>
            <a:r>
              <a:rPr lang="en-US" b="1" dirty="0"/>
              <a:t>Islamist radicalism</a:t>
            </a:r>
          </a:p>
          <a:p>
            <a:pPr marL="450850" lvl="2" indent="-304800" defTabSz="895350">
              <a:buFontTx/>
              <a:buChar char="–"/>
            </a:pPr>
            <a:r>
              <a:rPr lang="en-US" dirty="0"/>
              <a:t>Found the presence of US troops as a key objection</a:t>
            </a:r>
          </a:p>
          <a:p>
            <a:pPr marL="450850" lvl="2" indent="-304800" defTabSz="895350">
              <a:buFontTx/>
              <a:buChar char="–"/>
            </a:pPr>
            <a:r>
              <a:rPr lang="en-US" dirty="0" smtClean="0"/>
              <a:t>Represented foremost </a:t>
            </a:r>
            <a:r>
              <a:rPr lang="en-US" dirty="0"/>
              <a:t>by al-</a:t>
            </a:r>
            <a:r>
              <a:rPr lang="en-US" dirty="0" err="1"/>
              <a:t>Qa’ida</a:t>
            </a:r>
            <a:endParaRPr lang="en-US" dirty="0"/>
          </a:p>
          <a:p>
            <a:pPr marL="450850" lvl="2" indent="-304800" defTabSz="895350">
              <a:buFontTx/>
              <a:buChar char="–"/>
            </a:pPr>
            <a:r>
              <a:rPr lang="en-US" dirty="0"/>
              <a:t>Bombed US barracks, attacks on foreigners in the </a:t>
            </a:r>
            <a:r>
              <a:rPr lang="en-US" dirty="0" smtClean="0"/>
              <a:t>kingdom</a:t>
            </a:r>
          </a:p>
          <a:p>
            <a:pPr marL="450850" lvl="2" indent="-304800" defTabSz="895350">
              <a:buFontTx/>
              <a:buChar char="–"/>
            </a:pPr>
            <a:r>
              <a:rPr lang="en-US" dirty="0" smtClean="0"/>
              <a:t>State response balances repression and “</a:t>
            </a:r>
            <a:r>
              <a:rPr lang="en-US" dirty="0" err="1" smtClean="0"/>
              <a:t>rehabilitiation</a:t>
            </a:r>
            <a:r>
              <a:rPr lang="en-US" dirty="0" smtClean="0"/>
              <a:t>”</a:t>
            </a:r>
            <a:endParaRPr lang="en-US" dirty="0"/>
          </a:p>
          <a:p>
            <a:pPr marL="450850" lvl="2" indent="-304800" defTabSz="895350">
              <a:buFontTx/>
              <a:buChar cha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9FE36D0E-087C-46DD-8810-A24C3B628331}" type="slidenum">
              <a:rPr lang="en-US"/>
              <a:pPr/>
              <a:t>5</a:t>
            </a:fld>
            <a:endParaRPr lang="en-US"/>
          </a:p>
        </p:txBody>
      </p:sp>
      <p:sp>
        <p:nvSpPr>
          <p:cNvPr id="361474"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The Future of Saudi Arabia</a:t>
            </a:r>
          </a:p>
        </p:txBody>
      </p:sp>
      <p:sp>
        <p:nvSpPr>
          <p:cNvPr id="361475" name="Rectangle 3"/>
          <p:cNvSpPr>
            <a:spLocks noChangeArrowheads="1"/>
          </p:cNvSpPr>
          <p:nvPr/>
        </p:nvSpPr>
        <p:spPr bwMode="auto">
          <a:xfrm>
            <a:off x="1770063" y="1757363"/>
            <a:ext cx="6715125" cy="4149725"/>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a:p>
            <a:pPr marL="304800" indent="-304800" defTabSz="895350">
              <a:buSzPct val="120000"/>
              <a:buFontTx/>
              <a:buChar char="•"/>
            </a:pPr>
            <a:r>
              <a:rPr lang="en-US" sz="1800"/>
              <a:t>Will the government liberalize?</a:t>
            </a:r>
          </a:p>
          <a:p>
            <a:pPr marL="304800" indent="-304800" defTabSz="895350">
              <a:buSzPct val="120000"/>
              <a:buFontTx/>
              <a:buChar char="•"/>
            </a:pPr>
            <a:endParaRPr lang="en-US" sz="1800"/>
          </a:p>
          <a:p>
            <a:pPr marL="304800" indent="-304800" defTabSz="895350">
              <a:buSzPct val="120000"/>
              <a:buFontTx/>
              <a:buChar char="•"/>
            </a:pPr>
            <a:endParaRPr lang="en-US" sz="1800"/>
          </a:p>
          <a:p>
            <a:pPr marL="304800" indent="-304800" defTabSz="895350">
              <a:buSzPct val="120000"/>
              <a:buFontTx/>
              <a:buChar char="•"/>
            </a:pPr>
            <a:r>
              <a:rPr lang="en-US" sz="1800"/>
              <a:t>How will the country deal with Islamist challenges?</a:t>
            </a:r>
          </a:p>
          <a:p>
            <a:pPr marL="304800" indent="-304800" defTabSz="895350">
              <a:buSzPct val="120000"/>
              <a:buFontTx/>
              <a:buChar char="•"/>
            </a:pPr>
            <a:endParaRPr lang="en-US" sz="1800"/>
          </a:p>
          <a:p>
            <a:pPr marL="304800" indent="-304800" defTabSz="895350">
              <a:buSzPct val="120000"/>
              <a:buFontTx/>
              <a:buChar char="•"/>
            </a:pPr>
            <a:endParaRPr lang="en-US" sz="1800"/>
          </a:p>
          <a:p>
            <a:pPr marL="304800" indent="-304800" defTabSz="895350">
              <a:buSzPct val="120000"/>
              <a:buFontTx/>
              <a:buChar char="•"/>
            </a:pPr>
            <a:r>
              <a:rPr lang="en-US" sz="1800"/>
              <a:t>Will the country maintain its dependence on oil?</a:t>
            </a:r>
          </a:p>
          <a:p>
            <a:pPr marL="304800" indent="-304800" defTabSz="895350">
              <a:buSzPct val="120000"/>
              <a:buFontTx/>
              <a:buChar char="•"/>
            </a:pPr>
            <a:endParaRPr lang="en-US" sz="1800"/>
          </a:p>
          <a:p>
            <a:pPr marL="304800" indent="-304800" defTabSz="895350">
              <a:buSzPct val="120000"/>
              <a:buFontTx/>
              <a:buChar char="•"/>
            </a:pPr>
            <a:endParaRPr lang="en-US" sz="1800"/>
          </a:p>
          <a:p>
            <a:pPr marL="304800" indent="-304800" defTabSz="895350">
              <a:buSzPct val="120000"/>
              <a:buFontTx/>
              <a:buChar char="•"/>
            </a:pPr>
            <a:r>
              <a:rPr lang="en-US" sz="1800"/>
              <a:t>Can traditional Saudi culture be maintained?</a:t>
            </a:r>
          </a:p>
          <a:p>
            <a:pPr marL="304800" indent="-304800" defTabSz="895350">
              <a:buSzPct val="120000"/>
              <a:buFontTx/>
              <a:buChar char="•"/>
            </a:pPr>
            <a:endParaRPr lang="en-US" sz="1800"/>
          </a:p>
          <a:p>
            <a:pPr marL="304800" indent="-304800" defTabSz="895350">
              <a:buSzPct val="120000"/>
              <a:buFontTx/>
              <a:buChar char="•"/>
            </a:pPr>
            <a:endParaRPr lang="en-US" sz="1800"/>
          </a:p>
          <a:p>
            <a:pPr marL="304800" indent="-304800" defTabSz="895350">
              <a:buSzPct val="120000"/>
              <a:buFontTx/>
              <a:buChar char="•"/>
            </a:pPr>
            <a:r>
              <a:rPr lang="en-US" sz="1800"/>
              <a:t>What role will the country play in broader Arab affairs?</a:t>
            </a:r>
          </a:p>
          <a:p>
            <a:pPr marL="304800" indent="-304800" defTabSz="895350">
              <a:buSzPct val="120000"/>
              <a:buFontTx/>
              <a:buChar char="•"/>
            </a:pPr>
            <a:endParaRPr lang="en-US" sz="1800"/>
          </a:p>
        </p:txBody>
      </p:sp>
      <p:sp>
        <p:nvSpPr>
          <p:cNvPr id="361476" name="Rectangle 4"/>
          <p:cNvSpPr>
            <a:spLocks noChangeArrowheads="1"/>
          </p:cNvSpPr>
          <p:nvPr/>
        </p:nvSpPr>
        <p:spPr bwMode="auto">
          <a:xfrm>
            <a:off x="487363" y="1216025"/>
            <a:ext cx="1411287" cy="274638"/>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800" b="1"/>
              <a:t>Key Issues</a:t>
            </a:r>
          </a:p>
        </p:txBody>
      </p:sp>
      <p:sp>
        <p:nvSpPr>
          <p:cNvPr id="361477" name="Line 5"/>
          <p:cNvSpPr>
            <a:spLocks noChangeShapeType="1"/>
          </p:cNvSpPr>
          <p:nvPr/>
        </p:nvSpPr>
        <p:spPr bwMode="auto">
          <a:xfrm flipV="1">
            <a:off x="365125" y="1603375"/>
            <a:ext cx="79629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9282</TotalTime>
  <Words>674</Words>
  <Application>Microsoft Office PowerPoint</Application>
  <PresentationFormat>Custom</PresentationFormat>
  <Paragraphs>182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Blank</vt:lpstr>
      <vt:lpstr>Timeline of Saudi history</vt:lpstr>
      <vt:lpstr>  Saudi political institutions</vt:lpstr>
      <vt:lpstr>  Family and distributive politics in Saudi Arabia</vt:lpstr>
      <vt:lpstr>  Religion and politics in Saudi Arabia</vt:lpstr>
      <vt:lpstr>Liberal and religious dissent</vt:lpstr>
      <vt:lpstr>  The Future of Saudi Arabia</vt:lpstr>
    </vt:vector>
  </TitlesOfParts>
  <Manager/>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162</cp:revision>
  <cp:lastPrinted>2008-11-05T16:54:43Z</cp:lastPrinted>
  <dcterms:created xsi:type="dcterms:W3CDTF">2005-09-08T12:31:30Z</dcterms:created>
  <dcterms:modified xsi:type="dcterms:W3CDTF">2011-11-14T14:39:29Z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