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1"/>
  </p:notesMasterIdLst>
  <p:handoutMasterIdLst>
    <p:handoutMasterId r:id="rId12"/>
  </p:handoutMasterIdLst>
  <p:sldIdLst>
    <p:sldId id="379" r:id="rId2"/>
    <p:sldId id="353" r:id="rId3"/>
    <p:sldId id="380" r:id="rId4"/>
    <p:sldId id="381" r:id="rId5"/>
    <p:sldId id="373" r:id="rId6"/>
    <p:sldId id="383" r:id="rId7"/>
    <p:sldId id="384" r:id="rId8"/>
    <p:sldId id="385" r:id="rId9"/>
    <p:sldId id="378" r:id="rId10"/>
  </p:sldIdLst>
  <p:sldSz cx="8961438" cy="6721475"/>
  <p:notesSz cx="9309100" cy="70231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ferSingleView="1">
    <p:restoredLeft sz="15620"/>
    <p:restoredTop sz="94660"/>
  </p:normalViewPr>
  <p:slideViewPr>
    <p:cSldViewPr snapToGrid="0">
      <p:cViewPr varScale="1">
        <p:scale>
          <a:sx n="95" d="100"/>
          <a:sy n="95" d="100"/>
        </p:scale>
        <p:origin x="-1596" y="-96"/>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068" y="-108"/>
      </p:cViewPr>
      <p:guideLst>
        <p:guide orient="horz" pos="740"/>
        <p:guide orient="horz" pos="4323"/>
        <p:guide orient="horz" pos="174"/>
        <p:guide pos="476"/>
        <p:guide pos="569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defTabSz="917156">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275757"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algn="r" defTabSz="917156">
              <a:defRPr sz="1200">
                <a:latin typeface="Times New Roman" pitchFamily="18" charset="0"/>
              </a:defRPr>
            </a:lvl1pPr>
          </a:lstStyle>
          <a:p>
            <a:fld id="{3BFE6369-FF75-4DCA-A0A4-B0F14EE11A13}" type="datetime1">
              <a:rPr lang="en-US"/>
              <a:pPr/>
              <a:t>11/28/2011</a:t>
            </a:fld>
            <a:endParaRPr lang="en-US"/>
          </a:p>
        </p:txBody>
      </p:sp>
      <p:sp>
        <p:nvSpPr>
          <p:cNvPr id="7172" name="Rectangle 4"/>
          <p:cNvSpPr>
            <a:spLocks noGrp="1" noChangeArrowheads="1"/>
          </p:cNvSpPr>
          <p:nvPr>
            <p:ph type="ftr" sz="quarter" idx="2"/>
          </p:nvPr>
        </p:nvSpPr>
        <p:spPr bwMode="auto">
          <a:xfrm>
            <a:off x="0"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defTabSz="917156">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275757"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algn="r" defTabSz="917156">
              <a:defRPr sz="1200">
                <a:latin typeface="Times New Roman" pitchFamily="18" charset="0"/>
              </a:defRPr>
            </a:lvl1pPr>
          </a:lstStyle>
          <a:p>
            <a:fld id="{2EB16746-E0A9-4086-ACB4-EB46DE0C83B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25475" y="904875"/>
            <a:ext cx="7996238" cy="5997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48068" y="251987"/>
            <a:ext cx="8284394" cy="2259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9047130" y="36210"/>
            <a:ext cx="65" cy="12311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855676" y="6714214"/>
            <a:ext cx="191519" cy="18695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1200">
                <a:solidFill>
                  <a:srgbClr val="000000"/>
                </a:solidFill>
              </a:defRPr>
            </a:lvl1pPr>
          </a:lstStyle>
          <a:p>
            <a:fld id="{04D85343-253B-46A7-B216-41F074C2B54D}" type="slidenum">
              <a:rPr lang="en-US"/>
              <a:pPr/>
              <a:t>‹#›</a:t>
            </a:fld>
            <a:endParaRPr lang="en-US"/>
          </a:p>
        </p:txBody>
      </p:sp>
      <p:sp>
        <p:nvSpPr>
          <p:cNvPr id="5138" name="McK Separator" hidden="1"/>
          <p:cNvSpPr>
            <a:spLocks noChangeShapeType="1"/>
          </p:cNvSpPr>
          <p:nvPr/>
        </p:nvSpPr>
        <p:spPr bwMode="auto">
          <a:xfrm>
            <a:off x="764437" y="1072974"/>
            <a:ext cx="7595256" cy="0"/>
          </a:xfrm>
          <a:prstGeom prst="line">
            <a:avLst/>
          </a:prstGeom>
          <a:noFill/>
          <a:ln w="9525">
            <a:solidFill>
              <a:schemeClr val="tx1"/>
            </a:solidFill>
            <a:round/>
            <a:headEnd/>
            <a:tailEnd/>
          </a:ln>
          <a:effectLst/>
        </p:spPr>
        <p:txBody>
          <a:bodyPr lIns="94000" tIns="47000" rIns="94000" bIns="47000"/>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55EFDA04-D08D-46E8-B2FF-C3840FDD3B1E}" type="slidenum">
              <a:rPr lang="en-US"/>
              <a:pPr/>
              <a:t>0</a:t>
            </a:fld>
            <a:endParaRPr lang="en-US"/>
          </a:p>
        </p:txBody>
      </p:sp>
      <p:sp>
        <p:nvSpPr>
          <p:cNvPr id="364546" name="Rectangle 2"/>
          <p:cNvSpPr>
            <a:spLocks noGrp="1" noRot="1" noChangeAspect="1" noChangeArrowheads="1" noTextEdit="1"/>
          </p:cNvSpPr>
          <p:nvPr>
            <p:ph type="sldImg"/>
          </p:nvPr>
        </p:nvSpPr>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C153DBDD-B602-4BA3-B8EC-A11EB5E7B04E}" type="slidenum">
              <a:rPr lang="en-US"/>
              <a:pPr/>
              <a:t>1</a:t>
            </a:fld>
            <a:endParaRPr lang="en-US"/>
          </a:p>
        </p:txBody>
      </p:sp>
      <p:sp>
        <p:nvSpPr>
          <p:cNvPr id="422914" name="Rectangle 2"/>
          <p:cNvSpPr>
            <a:spLocks noGrp="1" noRot="1" noChangeAspect="1" noChangeArrowheads="1" noTextEdit="1"/>
          </p:cNvSpPr>
          <p:nvPr>
            <p:ph type="sldImg"/>
          </p:nvPr>
        </p:nvSpPr>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3B5A0710-466F-46D7-8701-094F4D6D8461}" type="slidenum">
              <a:rPr lang="en-US"/>
              <a:pPr/>
              <a:t>2</a:t>
            </a:fld>
            <a:endParaRPr lang="en-US"/>
          </a:p>
        </p:txBody>
      </p:sp>
      <p:sp>
        <p:nvSpPr>
          <p:cNvPr id="393218" name="Rectangle 2"/>
          <p:cNvSpPr>
            <a:spLocks noGrp="1" noRot="1" noChangeAspect="1" noChangeArrowheads="1" noTextEdit="1"/>
          </p:cNvSpPr>
          <p:nvPr>
            <p:ph type="sldImg"/>
          </p:nvPr>
        </p:nvSpPr>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4A22EA13-FB59-4D52-8820-A4749202E2C8}" type="slidenum">
              <a:rPr lang="en-US"/>
              <a:pPr/>
              <a:t>3</a:t>
            </a:fld>
            <a:endParaRPr lang="en-US"/>
          </a:p>
        </p:txBody>
      </p:sp>
      <p:sp>
        <p:nvSpPr>
          <p:cNvPr id="326658" name="Rectangle 2"/>
          <p:cNvSpPr>
            <a:spLocks noGrp="1" noRot="1" noChangeAspect="1" noChangeArrowheads="1" noTextEdit="1"/>
          </p:cNvSpPr>
          <p:nvPr>
            <p:ph type="sldImg"/>
          </p:nvPr>
        </p:nvSpPr>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8B6BC5F5-6CBB-4947-AEEA-13B39B14A749}" type="slidenum">
              <a:rPr lang="en-US"/>
              <a:pPr/>
              <a:t>4</a:t>
            </a:fld>
            <a:endParaRPr lang="en-US"/>
          </a:p>
        </p:txBody>
      </p:sp>
      <p:sp>
        <p:nvSpPr>
          <p:cNvPr id="395266" name="Rectangle 2"/>
          <p:cNvSpPr>
            <a:spLocks noGrp="1" noRot="1" noChangeAspect="1" noChangeArrowheads="1" noTextEdit="1"/>
          </p:cNvSpPr>
          <p:nvPr>
            <p:ph type="sldImg"/>
          </p:nvPr>
        </p:nvSpPr>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59592" y="6712060"/>
            <a:ext cx="87604" cy="189112"/>
          </a:xfrm>
          <a:ln/>
        </p:spPr>
        <p:txBody>
          <a:bodyPr/>
          <a:lstStyle/>
          <a:p>
            <a:fld id="{F1EBE76E-820A-46C6-896F-650036D0F53F}" type="slidenum">
              <a:rPr lang="en-US"/>
              <a:pPr/>
              <a:t>5</a:t>
            </a:fld>
            <a:endParaRPr lang="en-US"/>
          </a:p>
        </p:txBody>
      </p:sp>
      <p:sp>
        <p:nvSpPr>
          <p:cNvPr id="328706" name="Rectangle 2"/>
          <p:cNvSpPr>
            <a:spLocks noGrp="1" noRot="1" noChangeAspect="1" noChangeArrowheads="1" noTextEdit="1"/>
          </p:cNvSpPr>
          <p:nvPr>
            <p:ph type="sldImg"/>
          </p:nvPr>
        </p:nvSpPr>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3B5A0710-466F-46D7-8701-094F4D6D8461}" type="slidenum">
              <a:rPr lang="en-US"/>
              <a:pPr/>
              <a:t>6</a:t>
            </a:fld>
            <a:endParaRPr lang="en-US"/>
          </a:p>
        </p:txBody>
      </p:sp>
      <p:sp>
        <p:nvSpPr>
          <p:cNvPr id="393218" name="Rectangle 2"/>
          <p:cNvSpPr>
            <a:spLocks noGrp="1" noRot="1" noChangeAspect="1" noChangeArrowheads="1" noTextEdit="1"/>
          </p:cNvSpPr>
          <p:nvPr>
            <p:ph type="sldImg"/>
          </p:nvPr>
        </p:nvSpPr>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3B5A0710-466F-46D7-8701-094F4D6D8461}" type="slidenum">
              <a:rPr lang="en-US"/>
              <a:pPr/>
              <a:t>7</a:t>
            </a:fld>
            <a:endParaRPr lang="en-US"/>
          </a:p>
        </p:txBody>
      </p:sp>
      <p:sp>
        <p:nvSpPr>
          <p:cNvPr id="393218" name="Rectangle 2"/>
          <p:cNvSpPr>
            <a:spLocks noGrp="1" noRot="1" noChangeAspect="1" noChangeArrowheads="1" noTextEdit="1"/>
          </p:cNvSpPr>
          <p:nvPr>
            <p:ph type="sldImg"/>
          </p:nvPr>
        </p:nvSpPr>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88690" y="6716506"/>
            <a:ext cx="158505" cy="184666"/>
          </a:xfrm>
          <a:ln/>
        </p:spPr>
        <p:txBody>
          <a:bodyPr/>
          <a:lstStyle/>
          <a:p>
            <a:fld id="{86917B72-8953-4AA0-82A9-77DB03D02CC5}" type="slidenum">
              <a:rPr lang="en-US"/>
              <a:pPr/>
              <a:t>8</a:t>
            </a:fld>
            <a:endParaRPr lang="en-US"/>
          </a:p>
        </p:txBody>
      </p:sp>
      <p:sp>
        <p:nvSpPr>
          <p:cNvPr id="433154" name="Rectangle 2"/>
          <p:cNvSpPr>
            <a:spLocks noGrp="1" noRot="1" noChangeAspect="1" noChangeArrowheads="1" noTextEdit="1"/>
          </p:cNvSpPr>
          <p:nvPr>
            <p:ph type="sldImg"/>
          </p:nvPr>
        </p:nvSpPr>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1568450"/>
            <a:ext cx="8066088" cy="44354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CBE8ABB-2F9D-4D11-823F-D19BDB2DC54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2A45872-7691-484B-945F-E0C55851D65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7675" y="1568450"/>
            <a:ext cx="8066088" cy="44354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CC5584A-9DAC-4C30-8B45-17610FA248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B0694D6-310F-4635-B411-D219011067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75C8BBF-F75B-4793-A59E-7C911699104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B9C8C55E-9CCC-4D13-917F-EDE7546DD3D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72E076E8-F901-4AD2-9495-3817D8EB3F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0296127E-8964-4829-88A3-6F12BB71158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3F39715-E6DC-455D-A263-B82F47E9F6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713A04A-8473-4F95-AF8E-1C968272F13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243F770F-2014-4042-BDC3-94DE5FCD9191}"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2.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3"/>
          <p:cNvSpPr>
            <a:spLocks noGrp="1"/>
          </p:cNvSpPr>
          <p:nvPr>
            <p:ph type="sldNum" sz="quarter" idx="11"/>
          </p:nvPr>
        </p:nvSpPr>
        <p:spPr/>
        <p:txBody>
          <a:bodyPr/>
          <a:lstStyle/>
          <a:p>
            <a:fld id="{CD59489D-979A-4224-BC03-CDA53CE5FA10}" type="slidenum">
              <a:rPr lang="en-US"/>
              <a:pPr/>
              <a:t>0</a:t>
            </a:fld>
            <a:endParaRPr lang="en-US"/>
          </a:p>
        </p:txBody>
      </p:sp>
      <p:sp>
        <p:nvSpPr>
          <p:cNvPr id="363522" name="Rectangle 2"/>
          <p:cNvSpPr>
            <a:spLocks noChangeArrowheads="1"/>
          </p:cNvSpPr>
          <p:nvPr/>
        </p:nvSpPr>
        <p:spPr bwMode="auto">
          <a:xfrm>
            <a:off x="261938" y="1468438"/>
            <a:ext cx="990600"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French</a:t>
            </a:r>
          </a:p>
          <a:p>
            <a:pPr marL="306388" lvl="1" indent="-304800" defTabSz="895350">
              <a:buSzPct val="120000"/>
            </a:pPr>
            <a:r>
              <a:rPr lang="en-US" sz="1200" dirty="0" smtClean="0"/>
              <a:t>Protectorate</a:t>
            </a:r>
          </a:p>
          <a:p>
            <a:pPr marL="306388" lvl="1" indent="-304800" defTabSz="895350">
              <a:buSzPct val="120000"/>
            </a:pPr>
            <a:r>
              <a:rPr lang="en-US" sz="1200" dirty="0" smtClean="0"/>
              <a:t>begins</a:t>
            </a:r>
            <a:endParaRPr lang="en-US" sz="1200" dirty="0"/>
          </a:p>
        </p:txBody>
      </p:sp>
      <p:sp>
        <p:nvSpPr>
          <p:cNvPr id="36352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Timeline of </a:t>
            </a:r>
            <a:r>
              <a:rPr lang="en-US" sz="2500" dirty="0" smtClean="0"/>
              <a:t>Moroccan politics</a:t>
            </a:r>
            <a:endParaRPr lang="en-US" sz="2500" dirty="0"/>
          </a:p>
        </p:txBody>
      </p:sp>
      <p:sp>
        <p:nvSpPr>
          <p:cNvPr id="363524" name="Line 4"/>
          <p:cNvSpPr>
            <a:spLocks noChangeShapeType="1"/>
          </p:cNvSpPr>
          <p:nvPr/>
        </p:nvSpPr>
        <p:spPr bwMode="auto">
          <a:xfrm>
            <a:off x="463550" y="2465388"/>
            <a:ext cx="7864475" cy="0"/>
          </a:xfrm>
          <a:prstGeom prst="line">
            <a:avLst/>
          </a:prstGeom>
          <a:noFill/>
          <a:ln w="9525">
            <a:solidFill>
              <a:schemeClr val="tx1"/>
            </a:solidFill>
            <a:round/>
            <a:headEnd/>
            <a:tailEnd/>
          </a:ln>
          <a:effectLst/>
        </p:spPr>
        <p:txBody>
          <a:bodyPr/>
          <a:lstStyle/>
          <a:p>
            <a:endParaRPr lang="en-US"/>
          </a:p>
        </p:txBody>
      </p:sp>
      <p:sp>
        <p:nvSpPr>
          <p:cNvPr id="363525" name="Line 5"/>
          <p:cNvSpPr>
            <a:spLocks noChangeShapeType="1"/>
          </p:cNvSpPr>
          <p:nvPr/>
        </p:nvSpPr>
        <p:spPr bwMode="auto">
          <a:xfrm>
            <a:off x="444500" y="5260975"/>
            <a:ext cx="7864475" cy="0"/>
          </a:xfrm>
          <a:prstGeom prst="line">
            <a:avLst/>
          </a:prstGeom>
          <a:noFill/>
          <a:ln w="9525">
            <a:solidFill>
              <a:schemeClr val="tx1"/>
            </a:solidFill>
            <a:round/>
            <a:headEnd/>
            <a:tailEnd/>
          </a:ln>
          <a:effectLst/>
        </p:spPr>
        <p:txBody>
          <a:bodyPr/>
          <a:lstStyle/>
          <a:p>
            <a:endParaRPr lang="en-US"/>
          </a:p>
        </p:txBody>
      </p:sp>
      <p:sp>
        <p:nvSpPr>
          <p:cNvPr id="363526" name="Rectangle 6"/>
          <p:cNvSpPr>
            <a:spLocks noChangeArrowheads="1"/>
          </p:cNvSpPr>
          <p:nvPr/>
        </p:nvSpPr>
        <p:spPr bwMode="auto">
          <a:xfrm>
            <a:off x="447675" y="2771775"/>
            <a:ext cx="8121650" cy="215444"/>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400" dirty="0" smtClean="0"/>
              <a:t>1912</a:t>
            </a:r>
            <a:r>
              <a:rPr lang="en-US" sz="1400" dirty="0"/>
              <a:t>	</a:t>
            </a:r>
            <a:r>
              <a:rPr lang="en-US" sz="1400" dirty="0" smtClean="0"/>
              <a:t>1930</a:t>
            </a:r>
            <a:r>
              <a:rPr lang="en-US" sz="1400" dirty="0"/>
              <a:t>	</a:t>
            </a:r>
            <a:r>
              <a:rPr lang="en-US" sz="1400" dirty="0" smtClean="0"/>
              <a:t>1943</a:t>
            </a:r>
            <a:r>
              <a:rPr lang="en-US" sz="1400" dirty="0"/>
              <a:t>	  </a:t>
            </a:r>
            <a:r>
              <a:rPr lang="en-US" sz="1400" dirty="0" smtClean="0"/>
              <a:t> 1953</a:t>
            </a:r>
            <a:r>
              <a:rPr lang="en-US" sz="1400" dirty="0"/>
              <a:t>	</a:t>
            </a:r>
            <a:r>
              <a:rPr lang="en-US" sz="1400" dirty="0" smtClean="0"/>
              <a:t> </a:t>
            </a:r>
            <a:r>
              <a:rPr lang="en-US" sz="1400" dirty="0" smtClean="0"/>
              <a:t>    </a:t>
            </a:r>
            <a:r>
              <a:rPr lang="en-US" sz="1400" dirty="0" smtClean="0"/>
              <a:t>1956</a:t>
            </a:r>
            <a:r>
              <a:rPr lang="en-US" sz="1400" dirty="0"/>
              <a:t>	</a:t>
            </a:r>
            <a:r>
              <a:rPr lang="en-US" sz="1400" dirty="0" smtClean="0"/>
              <a:t>     1959</a:t>
            </a:r>
            <a:r>
              <a:rPr lang="en-US" sz="1400" dirty="0"/>
              <a:t>	</a:t>
            </a:r>
            <a:r>
              <a:rPr lang="en-US" sz="1400" dirty="0" smtClean="0"/>
              <a:t>1961</a:t>
            </a:r>
            <a:r>
              <a:rPr lang="en-US" sz="1400" dirty="0"/>
              <a:t>	</a:t>
            </a:r>
            <a:r>
              <a:rPr lang="en-US" sz="1400" dirty="0" smtClean="0"/>
              <a:t>1971/72         1975</a:t>
            </a:r>
            <a:r>
              <a:rPr lang="en-US" sz="1400" dirty="0"/>
              <a:t>	</a:t>
            </a:r>
          </a:p>
        </p:txBody>
      </p:sp>
      <p:sp>
        <p:nvSpPr>
          <p:cNvPr id="363527" name="Rectangle 7"/>
          <p:cNvSpPr>
            <a:spLocks noChangeArrowheads="1"/>
          </p:cNvSpPr>
          <p:nvPr/>
        </p:nvSpPr>
        <p:spPr bwMode="auto">
          <a:xfrm>
            <a:off x="442913" y="5567363"/>
            <a:ext cx="8121650" cy="215444"/>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400" dirty="0" smtClean="0"/>
              <a:t>1981-84</a:t>
            </a:r>
            <a:r>
              <a:rPr lang="en-US" sz="1400" dirty="0"/>
              <a:t>	</a:t>
            </a:r>
            <a:r>
              <a:rPr lang="en-US" sz="1400" dirty="0" smtClean="0"/>
              <a:t>1984-86</a:t>
            </a:r>
            <a:r>
              <a:rPr lang="en-US" sz="1400" dirty="0"/>
              <a:t>	</a:t>
            </a:r>
            <a:r>
              <a:rPr lang="en-US" sz="1400" dirty="0" smtClean="0"/>
              <a:t>1993</a:t>
            </a:r>
            <a:r>
              <a:rPr lang="en-US" sz="1400" dirty="0"/>
              <a:t>	</a:t>
            </a:r>
            <a:r>
              <a:rPr lang="en-US" sz="1400" dirty="0" smtClean="0"/>
              <a:t>1997        1999</a:t>
            </a:r>
            <a:r>
              <a:rPr lang="en-US" sz="1400" dirty="0"/>
              <a:t>	</a:t>
            </a:r>
            <a:r>
              <a:rPr lang="en-US" sz="1400" dirty="0" smtClean="0"/>
              <a:t>2002</a:t>
            </a:r>
            <a:r>
              <a:rPr lang="en-US" sz="1400" dirty="0"/>
              <a:t> </a:t>
            </a:r>
            <a:r>
              <a:rPr lang="en-US" sz="1400" dirty="0" smtClean="0"/>
              <a:t>    </a:t>
            </a:r>
            <a:r>
              <a:rPr lang="en-US" sz="1400" dirty="0" smtClean="0"/>
              <a:t>2003-04        2007</a:t>
            </a:r>
            <a:r>
              <a:rPr lang="en-US" sz="1400" dirty="0"/>
              <a:t>	</a:t>
            </a:r>
            <a:r>
              <a:rPr lang="en-US" sz="1400" dirty="0" smtClean="0"/>
              <a:t>2011</a:t>
            </a:r>
            <a:endParaRPr lang="en-US" sz="1400" dirty="0"/>
          </a:p>
        </p:txBody>
      </p:sp>
      <p:sp>
        <p:nvSpPr>
          <p:cNvPr id="363528" name="Line 8"/>
          <p:cNvSpPr>
            <a:spLocks noChangeShapeType="1"/>
          </p:cNvSpPr>
          <p:nvPr/>
        </p:nvSpPr>
        <p:spPr bwMode="auto">
          <a:xfrm flipV="1">
            <a:off x="647700" y="2279650"/>
            <a:ext cx="0" cy="323850"/>
          </a:xfrm>
          <a:prstGeom prst="line">
            <a:avLst/>
          </a:prstGeom>
          <a:noFill/>
          <a:ln w="9525">
            <a:solidFill>
              <a:schemeClr val="tx1"/>
            </a:solidFill>
            <a:round/>
            <a:headEnd/>
            <a:tailEnd/>
          </a:ln>
          <a:effectLst/>
        </p:spPr>
        <p:txBody>
          <a:bodyPr/>
          <a:lstStyle/>
          <a:p>
            <a:endParaRPr lang="en-US"/>
          </a:p>
        </p:txBody>
      </p:sp>
      <p:sp>
        <p:nvSpPr>
          <p:cNvPr id="363529" name="Line 9"/>
          <p:cNvSpPr>
            <a:spLocks noChangeShapeType="1"/>
          </p:cNvSpPr>
          <p:nvPr/>
        </p:nvSpPr>
        <p:spPr bwMode="auto">
          <a:xfrm flipV="1">
            <a:off x="1557338" y="2279650"/>
            <a:ext cx="0" cy="323850"/>
          </a:xfrm>
          <a:prstGeom prst="line">
            <a:avLst/>
          </a:prstGeom>
          <a:noFill/>
          <a:ln w="9525">
            <a:solidFill>
              <a:schemeClr val="tx1"/>
            </a:solidFill>
            <a:round/>
            <a:headEnd/>
            <a:tailEnd/>
          </a:ln>
          <a:effectLst/>
        </p:spPr>
        <p:txBody>
          <a:bodyPr/>
          <a:lstStyle/>
          <a:p>
            <a:endParaRPr lang="en-US"/>
          </a:p>
        </p:txBody>
      </p:sp>
      <p:sp>
        <p:nvSpPr>
          <p:cNvPr id="363530" name="Line 10"/>
          <p:cNvSpPr>
            <a:spLocks noChangeShapeType="1"/>
          </p:cNvSpPr>
          <p:nvPr/>
        </p:nvSpPr>
        <p:spPr bwMode="auto">
          <a:xfrm flipV="1">
            <a:off x="2438400" y="2279650"/>
            <a:ext cx="0" cy="323850"/>
          </a:xfrm>
          <a:prstGeom prst="line">
            <a:avLst/>
          </a:prstGeom>
          <a:noFill/>
          <a:ln w="9525">
            <a:solidFill>
              <a:schemeClr val="tx1"/>
            </a:solidFill>
            <a:round/>
            <a:headEnd/>
            <a:tailEnd/>
          </a:ln>
          <a:effectLst/>
        </p:spPr>
        <p:txBody>
          <a:bodyPr/>
          <a:lstStyle/>
          <a:p>
            <a:endParaRPr lang="en-US"/>
          </a:p>
        </p:txBody>
      </p:sp>
      <p:sp>
        <p:nvSpPr>
          <p:cNvPr id="363531" name="Line 11"/>
          <p:cNvSpPr>
            <a:spLocks noChangeShapeType="1"/>
          </p:cNvSpPr>
          <p:nvPr/>
        </p:nvSpPr>
        <p:spPr bwMode="auto">
          <a:xfrm flipV="1">
            <a:off x="3459673" y="2279650"/>
            <a:ext cx="0" cy="323850"/>
          </a:xfrm>
          <a:prstGeom prst="line">
            <a:avLst/>
          </a:prstGeom>
          <a:noFill/>
          <a:ln w="9525">
            <a:solidFill>
              <a:schemeClr val="tx1"/>
            </a:solidFill>
            <a:round/>
            <a:headEnd/>
            <a:tailEnd/>
          </a:ln>
          <a:effectLst/>
        </p:spPr>
        <p:txBody>
          <a:bodyPr/>
          <a:lstStyle/>
          <a:p>
            <a:endParaRPr lang="en-US"/>
          </a:p>
        </p:txBody>
      </p:sp>
      <p:sp>
        <p:nvSpPr>
          <p:cNvPr id="363532" name="Line 12"/>
          <p:cNvSpPr>
            <a:spLocks noChangeShapeType="1"/>
          </p:cNvSpPr>
          <p:nvPr/>
        </p:nvSpPr>
        <p:spPr bwMode="auto">
          <a:xfrm flipV="1">
            <a:off x="4451733" y="2279650"/>
            <a:ext cx="0" cy="323850"/>
          </a:xfrm>
          <a:prstGeom prst="line">
            <a:avLst/>
          </a:prstGeom>
          <a:noFill/>
          <a:ln w="9525">
            <a:solidFill>
              <a:schemeClr val="tx1"/>
            </a:solidFill>
            <a:round/>
            <a:headEnd/>
            <a:tailEnd/>
          </a:ln>
          <a:effectLst/>
        </p:spPr>
        <p:txBody>
          <a:bodyPr/>
          <a:lstStyle/>
          <a:p>
            <a:endParaRPr lang="en-US"/>
          </a:p>
        </p:txBody>
      </p:sp>
      <p:sp>
        <p:nvSpPr>
          <p:cNvPr id="363533" name="Line 13"/>
          <p:cNvSpPr>
            <a:spLocks noChangeShapeType="1"/>
          </p:cNvSpPr>
          <p:nvPr/>
        </p:nvSpPr>
        <p:spPr bwMode="auto">
          <a:xfrm flipV="1">
            <a:off x="5367180" y="2279650"/>
            <a:ext cx="0" cy="323850"/>
          </a:xfrm>
          <a:prstGeom prst="line">
            <a:avLst/>
          </a:prstGeom>
          <a:noFill/>
          <a:ln w="9525">
            <a:solidFill>
              <a:schemeClr val="tx1"/>
            </a:solidFill>
            <a:round/>
            <a:headEnd/>
            <a:tailEnd/>
          </a:ln>
          <a:effectLst/>
        </p:spPr>
        <p:txBody>
          <a:bodyPr/>
          <a:lstStyle/>
          <a:p>
            <a:endParaRPr lang="en-US"/>
          </a:p>
        </p:txBody>
      </p:sp>
      <p:sp>
        <p:nvSpPr>
          <p:cNvPr id="363534" name="Line 14"/>
          <p:cNvSpPr>
            <a:spLocks noChangeShapeType="1"/>
          </p:cNvSpPr>
          <p:nvPr/>
        </p:nvSpPr>
        <p:spPr bwMode="auto">
          <a:xfrm flipV="1">
            <a:off x="6046962" y="2279650"/>
            <a:ext cx="0" cy="323850"/>
          </a:xfrm>
          <a:prstGeom prst="line">
            <a:avLst/>
          </a:prstGeom>
          <a:noFill/>
          <a:ln w="9525">
            <a:solidFill>
              <a:schemeClr val="tx1"/>
            </a:solidFill>
            <a:round/>
            <a:headEnd/>
            <a:tailEnd/>
          </a:ln>
          <a:effectLst/>
        </p:spPr>
        <p:txBody>
          <a:bodyPr/>
          <a:lstStyle/>
          <a:p>
            <a:endParaRPr lang="en-US"/>
          </a:p>
        </p:txBody>
      </p:sp>
      <p:sp>
        <p:nvSpPr>
          <p:cNvPr id="363535" name="Line 15"/>
          <p:cNvSpPr>
            <a:spLocks noChangeShapeType="1"/>
          </p:cNvSpPr>
          <p:nvPr/>
        </p:nvSpPr>
        <p:spPr bwMode="auto">
          <a:xfrm flipV="1">
            <a:off x="7126158" y="2279650"/>
            <a:ext cx="0" cy="323850"/>
          </a:xfrm>
          <a:prstGeom prst="line">
            <a:avLst/>
          </a:prstGeom>
          <a:noFill/>
          <a:ln w="9525">
            <a:solidFill>
              <a:schemeClr val="tx1"/>
            </a:solidFill>
            <a:round/>
            <a:headEnd/>
            <a:tailEnd/>
          </a:ln>
          <a:effectLst/>
        </p:spPr>
        <p:txBody>
          <a:bodyPr/>
          <a:lstStyle/>
          <a:p>
            <a:endParaRPr lang="en-US"/>
          </a:p>
        </p:txBody>
      </p:sp>
      <p:sp>
        <p:nvSpPr>
          <p:cNvPr id="363536" name="Line 16"/>
          <p:cNvSpPr>
            <a:spLocks noChangeShapeType="1"/>
          </p:cNvSpPr>
          <p:nvPr/>
        </p:nvSpPr>
        <p:spPr bwMode="auto">
          <a:xfrm flipV="1">
            <a:off x="7987131" y="2279650"/>
            <a:ext cx="0" cy="323850"/>
          </a:xfrm>
          <a:prstGeom prst="line">
            <a:avLst/>
          </a:prstGeom>
          <a:noFill/>
          <a:ln w="9525">
            <a:solidFill>
              <a:schemeClr val="tx1"/>
            </a:solidFill>
            <a:round/>
            <a:headEnd/>
            <a:tailEnd/>
          </a:ln>
          <a:effectLst/>
        </p:spPr>
        <p:txBody>
          <a:bodyPr/>
          <a:lstStyle/>
          <a:p>
            <a:endParaRPr lang="en-US"/>
          </a:p>
        </p:txBody>
      </p:sp>
      <p:sp>
        <p:nvSpPr>
          <p:cNvPr id="363537" name="Line 17"/>
          <p:cNvSpPr>
            <a:spLocks noChangeShapeType="1"/>
          </p:cNvSpPr>
          <p:nvPr/>
        </p:nvSpPr>
        <p:spPr bwMode="auto">
          <a:xfrm flipV="1">
            <a:off x="623888" y="5069952"/>
            <a:ext cx="0" cy="323850"/>
          </a:xfrm>
          <a:prstGeom prst="line">
            <a:avLst/>
          </a:prstGeom>
          <a:noFill/>
          <a:ln w="9525">
            <a:solidFill>
              <a:schemeClr val="tx1"/>
            </a:solidFill>
            <a:round/>
            <a:headEnd/>
            <a:tailEnd/>
          </a:ln>
          <a:effectLst/>
        </p:spPr>
        <p:txBody>
          <a:bodyPr/>
          <a:lstStyle/>
          <a:p>
            <a:endParaRPr lang="en-US"/>
          </a:p>
        </p:txBody>
      </p:sp>
      <p:sp>
        <p:nvSpPr>
          <p:cNvPr id="363538" name="Line 18"/>
          <p:cNvSpPr>
            <a:spLocks noChangeShapeType="1"/>
          </p:cNvSpPr>
          <p:nvPr/>
        </p:nvSpPr>
        <p:spPr bwMode="auto">
          <a:xfrm flipV="1">
            <a:off x="1590675" y="5069952"/>
            <a:ext cx="0" cy="323850"/>
          </a:xfrm>
          <a:prstGeom prst="line">
            <a:avLst/>
          </a:prstGeom>
          <a:noFill/>
          <a:ln w="9525">
            <a:solidFill>
              <a:schemeClr val="tx1"/>
            </a:solidFill>
            <a:round/>
            <a:headEnd/>
            <a:tailEnd/>
          </a:ln>
          <a:effectLst/>
        </p:spPr>
        <p:txBody>
          <a:bodyPr/>
          <a:lstStyle/>
          <a:p>
            <a:endParaRPr lang="en-US"/>
          </a:p>
        </p:txBody>
      </p:sp>
      <p:sp>
        <p:nvSpPr>
          <p:cNvPr id="363540" name="Line 20"/>
          <p:cNvSpPr>
            <a:spLocks noChangeShapeType="1"/>
          </p:cNvSpPr>
          <p:nvPr/>
        </p:nvSpPr>
        <p:spPr bwMode="auto">
          <a:xfrm flipV="1">
            <a:off x="2409825" y="5069952"/>
            <a:ext cx="0" cy="323850"/>
          </a:xfrm>
          <a:prstGeom prst="line">
            <a:avLst/>
          </a:prstGeom>
          <a:noFill/>
          <a:ln w="9525">
            <a:solidFill>
              <a:schemeClr val="tx1"/>
            </a:solidFill>
            <a:round/>
            <a:headEnd/>
            <a:tailEnd/>
          </a:ln>
          <a:effectLst/>
        </p:spPr>
        <p:txBody>
          <a:bodyPr/>
          <a:lstStyle/>
          <a:p>
            <a:endParaRPr lang="en-US"/>
          </a:p>
        </p:txBody>
      </p:sp>
      <p:sp>
        <p:nvSpPr>
          <p:cNvPr id="363541" name="Line 21"/>
          <p:cNvSpPr>
            <a:spLocks noChangeShapeType="1"/>
          </p:cNvSpPr>
          <p:nvPr/>
        </p:nvSpPr>
        <p:spPr bwMode="auto">
          <a:xfrm flipV="1">
            <a:off x="3319463" y="5069952"/>
            <a:ext cx="0" cy="323850"/>
          </a:xfrm>
          <a:prstGeom prst="line">
            <a:avLst/>
          </a:prstGeom>
          <a:noFill/>
          <a:ln w="9525">
            <a:solidFill>
              <a:schemeClr val="tx1"/>
            </a:solidFill>
            <a:round/>
            <a:headEnd/>
            <a:tailEnd/>
          </a:ln>
          <a:effectLst/>
        </p:spPr>
        <p:txBody>
          <a:bodyPr/>
          <a:lstStyle/>
          <a:p>
            <a:endParaRPr lang="en-US"/>
          </a:p>
        </p:txBody>
      </p:sp>
      <p:sp>
        <p:nvSpPr>
          <p:cNvPr id="363542" name="Line 22"/>
          <p:cNvSpPr>
            <a:spLocks noChangeShapeType="1"/>
          </p:cNvSpPr>
          <p:nvPr/>
        </p:nvSpPr>
        <p:spPr bwMode="auto">
          <a:xfrm flipV="1">
            <a:off x="4088423" y="5069952"/>
            <a:ext cx="0" cy="323850"/>
          </a:xfrm>
          <a:prstGeom prst="line">
            <a:avLst/>
          </a:prstGeom>
          <a:noFill/>
          <a:ln w="9525">
            <a:solidFill>
              <a:schemeClr val="tx1"/>
            </a:solidFill>
            <a:round/>
            <a:headEnd/>
            <a:tailEnd/>
          </a:ln>
          <a:effectLst/>
        </p:spPr>
        <p:txBody>
          <a:bodyPr/>
          <a:lstStyle/>
          <a:p>
            <a:endParaRPr lang="en-US"/>
          </a:p>
        </p:txBody>
      </p:sp>
      <p:sp>
        <p:nvSpPr>
          <p:cNvPr id="363543" name="Line 23"/>
          <p:cNvSpPr>
            <a:spLocks noChangeShapeType="1"/>
          </p:cNvSpPr>
          <p:nvPr/>
        </p:nvSpPr>
        <p:spPr bwMode="auto">
          <a:xfrm flipV="1">
            <a:off x="5110163" y="5069952"/>
            <a:ext cx="0" cy="323850"/>
          </a:xfrm>
          <a:prstGeom prst="line">
            <a:avLst/>
          </a:prstGeom>
          <a:noFill/>
          <a:ln w="9525">
            <a:solidFill>
              <a:schemeClr val="tx1"/>
            </a:solidFill>
            <a:round/>
            <a:headEnd/>
            <a:tailEnd/>
          </a:ln>
          <a:effectLst/>
        </p:spPr>
        <p:txBody>
          <a:bodyPr/>
          <a:lstStyle/>
          <a:p>
            <a:endParaRPr lang="en-US"/>
          </a:p>
        </p:txBody>
      </p:sp>
      <p:sp>
        <p:nvSpPr>
          <p:cNvPr id="363544" name="Line 24"/>
          <p:cNvSpPr>
            <a:spLocks noChangeShapeType="1"/>
          </p:cNvSpPr>
          <p:nvPr/>
        </p:nvSpPr>
        <p:spPr bwMode="auto">
          <a:xfrm flipV="1">
            <a:off x="5890741" y="5069952"/>
            <a:ext cx="0" cy="323850"/>
          </a:xfrm>
          <a:prstGeom prst="line">
            <a:avLst/>
          </a:prstGeom>
          <a:noFill/>
          <a:ln w="9525">
            <a:solidFill>
              <a:schemeClr val="tx1"/>
            </a:solidFill>
            <a:round/>
            <a:headEnd/>
            <a:tailEnd/>
          </a:ln>
          <a:effectLst/>
        </p:spPr>
        <p:txBody>
          <a:bodyPr/>
          <a:lstStyle/>
          <a:p>
            <a:endParaRPr lang="en-US"/>
          </a:p>
        </p:txBody>
      </p:sp>
      <p:sp>
        <p:nvSpPr>
          <p:cNvPr id="363545" name="Line 25"/>
          <p:cNvSpPr>
            <a:spLocks noChangeShapeType="1"/>
          </p:cNvSpPr>
          <p:nvPr/>
        </p:nvSpPr>
        <p:spPr bwMode="auto">
          <a:xfrm flipV="1">
            <a:off x="6689534" y="5069952"/>
            <a:ext cx="0" cy="323850"/>
          </a:xfrm>
          <a:prstGeom prst="line">
            <a:avLst/>
          </a:prstGeom>
          <a:noFill/>
          <a:ln w="9525">
            <a:solidFill>
              <a:schemeClr val="tx1"/>
            </a:solidFill>
            <a:round/>
            <a:headEnd/>
            <a:tailEnd/>
          </a:ln>
          <a:effectLst/>
        </p:spPr>
        <p:txBody>
          <a:bodyPr/>
          <a:lstStyle/>
          <a:p>
            <a:endParaRPr lang="en-US"/>
          </a:p>
        </p:txBody>
      </p:sp>
      <p:sp>
        <p:nvSpPr>
          <p:cNvPr id="363546" name="Line 26"/>
          <p:cNvSpPr>
            <a:spLocks noChangeShapeType="1"/>
          </p:cNvSpPr>
          <p:nvPr/>
        </p:nvSpPr>
        <p:spPr bwMode="auto">
          <a:xfrm flipV="1">
            <a:off x="7734353" y="5069952"/>
            <a:ext cx="0" cy="323850"/>
          </a:xfrm>
          <a:prstGeom prst="line">
            <a:avLst/>
          </a:prstGeom>
          <a:noFill/>
          <a:ln w="9525">
            <a:solidFill>
              <a:schemeClr val="tx1"/>
            </a:solidFill>
            <a:round/>
            <a:headEnd/>
            <a:tailEnd/>
          </a:ln>
          <a:effectLst/>
        </p:spPr>
        <p:txBody>
          <a:bodyPr/>
          <a:lstStyle/>
          <a:p>
            <a:endParaRPr lang="en-US"/>
          </a:p>
        </p:txBody>
      </p:sp>
      <p:sp>
        <p:nvSpPr>
          <p:cNvPr id="363547" name="Rectangle 27"/>
          <p:cNvSpPr>
            <a:spLocks noChangeArrowheads="1"/>
          </p:cNvSpPr>
          <p:nvPr/>
        </p:nvSpPr>
        <p:spPr bwMode="auto">
          <a:xfrm>
            <a:off x="1336744" y="1513132"/>
            <a:ext cx="752475"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Berber</a:t>
            </a:r>
          </a:p>
          <a:p>
            <a:pPr marL="306388" lvl="1" indent="-304800" defTabSz="895350">
              <a:buSzPct val="120000"/>
            </a:pPr>
            <a:r>
              <a:rPr lang="en-US" sz="1200" dirty="0" smtClean="0"/>
              <a:t>Decree</a:t>
            </a:r>
          </a:p>
          <a:p>
            <a:pPr marL="306388" lvl="1" indent="-304800" defTabSz="895350">
              <a:buSzPct val="120000"/>
            </a:pPr>
            <a:r>
              <a:rPr lang="en-US" sz="1200" dirty="0" smtClean="0"/>
              <a:t>(</a:t>
            </a:r>
            <a:r>
              <a:rPr lang="en-US" sz="1200" dirty="0" err="1" smtClean="0"/>
              <a:t>dahir</a:t>
            </a:r>
            <a:r>
              <a:rPr lang="en-US" sz="1200" dirty="0" smtClean="0"/>
              <a:t>)</a:t>
            </a:r>
            <a:endParaRPr lang="en-US" sz="1200" dirty="0"/>
          </a:p>
        </p:txBody>
      </p:sp>
      <p:sp>
        <p:nvSpPr>
          <p:cNvPr id="363548" name="Rectangle 28"/>
          <p:cNvSpPr>
            <a:spLocks noChangeArrowheads="1"/>
          </p:cNvSpPr>
          <p:nvPr/>
        </p:nvSpPr>
        <p:spPr bwMode="auto">
          <a:xfrm>
            <a:off x="2057505" y="1402077"/>
            <a:ext cx="1104900" cy="738664"/>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Formation of</a:t>
            </a:r>
          </a:p>
          <a:p>
            <a:pPr marL="306388" lvl="1" indent="-304800" defTabSz="895350">
              <a:buSzPct val="120000"/>
            </a:pPr>
            <a:r>
              <a:rPr lang="en-US" sz="1200" dirty="0" err="1" smtClean="0"/>
              <a:t>Istiqlal</a:t>
            </a:r>
            <a:endParaRPr lang="en-US" sz="1200" dirty="0" smtClean="0"/>
          </a:p>
          <a:p>
            <a:pPr marL="306388" lvl="1" indent="-304800" defTabSz="895350">
              <a:buSzPct val="120000"/>
            </a:pPr>
            <a:r>
              <a:rPr lang="en-US" sz="1200" dirty="0" smtClean="0"/>
              <a:t>(independence)</a:t>
            </a:r>
          </a:p>
          <a:p>
            <a:pPr marL="306388" lvl="1" indent="-304800" defTabSz="895350">
              <a:buSzPct val="120000"/>
            </a:pPr>
            <a:r>
              <a:rPr lang="en-US" sz="1200" dirty="0" smtClean="0"/>
              <a:t>party</a:t>
            </a:r>
            <a:endParaRPr lang="en-US" sz="1200" dirty="0"/>
          </a:p>
        </p:txBody>
      </p:sp>
      <p:sp>
        <p:nvSpPr>
          <p:cNvPr id="363549" name="Rectangle 29"/>
          <p:cNvSpPr>
            <a:spLocks noChangeArrowheads="1"/>
          </p:cNvSpPr>
          <p:nvPr/>
        </p:nvSpPr>
        <p:spPr bwMode="auto">
          <a:xfrm>
            <a:off x="3178786" y="1513342"/>
            <a:ext cx="1104900"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King</a:t>
            </a:r>
          </a:p>
          <a:p>
            <a:pPr marL="306388" lvl="1" indent="-304800" defTabSz="895350">
              <a:buSzPct val="120000"/>
            </a:pPr>
            <a:r>
              <a:rPr lang="en-US" sz="1200" dirty="0" smtClean="0"/>
              <a:t>Mohammed V</a:t>
            </a:r>
          </a:p>
          <a:p>
            <a:pPr marL="306388" lvl="1" indent="-304800" defTabSz="895350">
              <a:buSzPct val="120000"/>
            </a:pPr>
            <a:r>
              <a:rPr lang="en-US" sz="1200" dirty="0" smtClean="0"/>
              <a:t>Exiled            </a:t>
            </a:r>
            <a:endParaRPr lang="en-US" sz="1200" dirty="0"/>
          </a:p>
        </p:txBody>
      </p:sp>
      <p:sp>
        <p:nvSpPr>
          <p:cNvPr id="363550" name="Rectangle 30"/>
          <p:cNvSpPr>
            <a:spLocks noChangeArrowheads="1"/>
          </p:cNvSpPr>
          <p:nvPr/>
        </p:nvSpPr>
        <p:spPr bwMode="auto">
          <a:xfrm>
            <a:off x="4253750" y="1587081"/>
            <a:ext cx="1104900"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Morocco</a:t>
            </a:r>
          </a:p>
          <a:p>
            <a:pPr marL="306388" lvl="1" indent="-304800" defTabSz="895350">
              <a:buSzPct val="120000"/>
            </a:pPr>
            <a:r>
              <a:rPr lang="en-US" sz="1200" dirty="0" smtClean="0"/>
              <a:t>Becomes</a:t>
            </a:r>
          </a:p>
          <a:p>
            <a:pPr marL="306388" lvl="1" indent="-304800" defTabSz="895350">
              <a:buSzPct val="120000"/>
            </a:pPr>
            <a:r>
              <a:rPr lang="en-US" sz="1200" dirty="0" smtClean="0"/>
              <a:t>independent</a:t>
            </a:r>
            <a:endParaRPr lang="en-US" sz="1200" dirty="0"/>
          </a:p>
        </p:txBody>
      </p:sp>
      <p:sp>
        <p:nvSpPr>
          <p:cNvPr id="363551" name="Rectangle 31"/>
          <p:cNvSpPr>
            <a:spLocks noChangeArrowheads="1"/>
          </p:cNvSpPr>
          <p:nvPr/>
        </p:nvSpPr>
        <p:spPr bwMode="auto">
          <a:xfrm>
            <a:off x="5169197" y="1572270"/>
            <a:ext cx="641350"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Leftist</a:t>
            </a:r>
          </a:p>
          <a:p>
            <a:pPr marL="306388" lvl="1" indent="-304800" defTabSz="895350">
              <a:buSzPct val="120000"/>
            </a:pPr>
            <a:r>
              <a:rPr lang="en-US" sz="1200" dirty="0" smtClean="0"/>
              <a:t>UNFP</a:t>
            </a:r>
          </a:p>
          <a:p>
            <a:pPr marL="306388" lvl="1" indent="-304800" defTabSz="895350">
              <a:buSzPct val="120000"/>
            </a:pPr>
            <a:r>
              <a:rPr lang="en-US" sz="1200" dirty="0" smtClean="0"/>
              <a:t>formed</a:t>
            </a:r>
            <a:endParaRPr lang="en-US" sz="1200" dirty="0"/>
          </a:p>
        </p:txBody>
      </p:sp>
      <p:sp>
        <p:nvSpPr>
          <p:cNvPr id="363552" name="Rectangle 32"/>
          <p:cNvSpPr>
            <a:spLocks noChangeArrowheads="1"/>
          </p:cNvSpPr>
          <p:nvPr/>
        </p:nvSpPr>
        <p:spPr bwMode="auto">
          <a:xfrm>
            <a:off x="5858084" y="1533752"/>
            <a:ext cx="663296" cy="553998"/>
          </a:xfrm>
          <a:prstGeom prst="rect">
            <a:avLst/>
          </a:prstGeom>
          <a:noFill/>
          <a:ln w="9525">
            <a:noFill/>
            <a:miter lim="800000"/>
            <a:headEnd/>
            <a:tailEnd/>
          </a:ln>
          <a:effectLst/>
        </p:spPr>
        <p:txBody>
          <a:bodyPr wrap="square" lIns="0" tIns="0" rIns="0" bIns="0">
            <a:spAutoFit/>
          </a:bodyPr>
          <a:lstStyle/>
          <a:p>
            <a:pPr marL="306388" lvl="1" indent="-304800" defTabSz="895350">
              <a:buSzPct val="120000"/>
            </a:pPr>
            <a:r>
              <a:rPr lang="en-US" sz="1200" dirty="0" smtClean="0"/>
              <a:t>Hassan II</a:t>
            </a:r>
          </a:p>
          <a:p>
            <a:pPr marL="306388" lvl="1" indent="-304800" defTabSz="895350">
              <a:buSzPct val="120000"/>
            </a:pPr>
            <a:r>
              <a:rPr lang="en-US" sz="1200" dirty="0" smtClean="0"/>
              <a:t>t</a:t>
            </a:r>
            <a:r>
              <a:rPr lang="en-US" sz="1200" dirty="0" smtClean="0"/>
              <a:t>akes</a:t>
            </a:r>
          </a:p>
          <a:p>
            <a:pPr marL="306388" lvl="1" indent="-304800" defTabSz="895350">
              <a:buSzPct val="120000"/>
            </a:pPr>
            <a:r>
              <a:rPr lang="en-US" sz="1200" dirty="0" smtClean="0"/>
              <a:t>power</a:t>
            </a:r>
            <a:endParaRPr lang="en-US" sz="1200" dirty="0"/>
          </a:p>
        </p:txBody>
      </p:sp>
      <p:sp>
        <p:nvSpPr>
          <p:cNvPr id="363553" name="Rectangle 33"/>
          <p:cNvSpPr>
            <a:spLocks noChangeArrowheads="1"/>
          </p:cNvSpPr>
          <p:nvPr/>
        </p:nvSpPr>
        <p:spPr bwMode="auto">
          <a:xfrm>
            <a:off x="6653213" y="1658938"/>
            <a:ext cx="1104900"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Attempted </a:t>
            </a:r>
          </a:p>
          <a:p>
            <a:pPr marL="306388" lvl="1" indent="-304800" defTabSz="895350">
              <a:buSzPct val="120000"/>
            </a:pPr>
            <a:r>
              <a:rPr lang="en-US" sz="1200" dirty="0" smtClean="0"/>
              <a:t>coups against</a:t>
            </a:r>
          </a:p>
          <a:p>
            <a:pPr marL="306388" lvl="1" indent="-304800" defTabSz="895350">
              <a:buSzPct val="120000"/>
            </a:pPr>
            <a:r>
              <a:rPr lang="en-US" sz="1200" dirty="0" smtClean="0"/>
              <a:t>King Hassan</a:t>
            </a:r>
            <a:endParaRPr lang="en-US" sz="1200" dirty="0"/>
          </a:p>
        </p:txBody>
      </p:sp>
      <p:sp>
        <p:nvSpPr>
          <p:cNvPr id="363554" name="Rectangle 34"/>
          <p:cNvSpPr>
            <a:spLocks noChangeArrowheads="1"/>
          </p:cNvSpPr>
          <p:nvPr/>
        </p:nvSpPr>
        <p:spPr bwMode="auto">
          <a:xfrm>
            <a:off x="7658100" y="1657734"/>
            <a:ext cx="1092200"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Green March</a:t>
            </a:r>
          </a:p>
          <a:p>
            <a:pPr marL="306388" lvl="1" indent="-304800" defTabSz="895350">
              <a:buSzPct val="120000"/>
            </a:pPr>
            <a:r>
              <a:rPr lang="en-US" sz="1200" dirty="0" smtClean="0"/>
              <a:t>into Western</a:t>
            </a:r>
          </a:p>
          <a:p>
            <a:pPr marL="306388" lvl="1" indent="-304800" defTabSz="895350">
              <a:buSzPct val="120000"/>
            </a:pPr>
            <a:r>
              <a:rPr lang="en-US" sz="1200" dirty="0" smtClean="0"/>
              <a:t>Sahara</a:t>
            </a:r>
            <a:endParaRPr lang="en-US" sz="1200" dirty="0"/>
          </a:p>
        </p:txBody>
      </p:sp>
      <p:sp>
        <p:nvSpPr>
          <p:cNvPr id="363555" name="Rectangle 35"/>
          <p:cNvSpPr>
            <a:spLocks noChangeArrowheads="1"/>
          </p:cNvSpPr>
          <p:nvPr/>
        </p:nvSpPr>
        <p:spPr bwMode="auto">
          <a:xfrm>
            <a:off x="347611" y="4577093"/>
            <a:ext cx="990600" cy="369332"/>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Widespread</a:t>
            </a:r>
          </a:p>
          <a:p>
            <a:pPr marL="306388" lvl="1" indent="-304800" defTabSz="895350">
              <a:buSzPct val="120000"/>
            </a:pPr>
            <a:r>
              <a:rPr lang="en-US" sz="1200" dirty="0" smtClean="0"/>
              <a:t>protests</a:t>
            </a:r>
            <a:endParaRPr lang="en-US" sz="1200" dirty="0"/>
          </a:p>
        </p:txBody>
      </p:sp>
      <p:sp>
        <p:nvSpPr>
          <p:cNvPr id="363556" name="Rectangle 36"/>
          <p:cNvSpPr>
            <a:spLocks noChangeArrowheads="1"/>
          </p:cNvSpPr>
          <p:nvPr/>
        </p:nvSpPr>
        <p:spPr bwMode="auto">
          <a:xfrm>
            <a:off x="1420220" y="4596197"/>
            <a:ext cx="752475" cy="369332"/>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Union with</a:t>
            </a:r>
          </a:p>
          <a:p>
            <a:pPr marL="306388" lvl="1" indent="-304800" defTabSz="895350">
              <a:buSzPct val="120000"/>
            </a:pPr>
            <a:r>
              <a:rPr lang="en-US" sz="1200" dirty="0" smtClean="0"/>
              <a:t>Libya</a:t>
            </a:r>
            <a:endParaRPr lang="en-US" sz="1200" dirty="0"/>
          </a:p>
        </p:txBody>
      </p:sp>
      <p:sp>
        <p:nvSpPr>
          <p:cNvPr id="363558" name="Rectangle 38"/>
          <p:cNvSpPr>
            <a:spLocks noChangeArrowheads="1"/>
          </p:cNvSpPr>
          <p:nvPr/>
        </p:nvSpPr>
        <p:spPr bwMode="auto">
          <a:xfrm>
            <a:off x="2176568" y="4472218"/>
            <a:ext cx="766762"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Renewed</a:t>
            </a:r>
          </a:p>
          <a:p>
            <a:pPr marL="306388" lvl="1" indent="-304800" defTabSz="895350">
              <a:buSzPct val="120000"/>
            </a:pPr>
            <a:r>
              <a:rPr lang="en-US" sz="1200" dirty="0" smtClean="0"/>
              <a:t>p</a:t>
            </a:r>
            <a:r>
              <a:rPr lang="en-US" sz="1200" dirty="0" smtClean="0"/>
              <a:t>artial</a:t>
            </a:r>
          </a:p>
          <a:p>
            <a:pPr marL="306388" lvl="1" indent="-304800" defTabSz="895350">
              <a:buSzPct val="120000"/>
            </a:pPr>
            <a:r>
              <a:rPr lang="en-US" sz="1200" dirty="0" smtClean="0"/>
              <a:t>elections</a:t>
            </a:r>
            <a:endParaRPr lang="en-US" sz="1200" dirty="0"/>
          </a:p>
        </p:txBody>
      </p:sp>
      <p:sp>
        <p:nvSpPr>
          <p:cNvPr id="363559" name="Rectangle 39"/>
          <p:cNvSpPr>
            <a:spLocks noChangeArrowheads="1"/>
          </p:cNvSpPr>
          <p:nvPr/>
        </p:nvSpPr>
        <p:spPr bwMode="auto">
          <a:xfrm>
            <a:off x="3038475" y="4418013"/>
            <a:ext cx="1104900" cy="55399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First full</a:t>
            </a:r>
          </a:p>
          <a:p>
            <a:pPr marL="306388" lvl="1" indent="-304800" defTabSz="895350">
              <a:buSzPct val="120000"/>
            </a:pPr>
            <a:r>
              <a:rPr lang="en-US" sz="1200" dirty="0" smtClean="0"/>
              <a:t>l</a:t>
            </a:r>
            <a:r>
              <a:rPr lang="en-US" sz="1200" dirty="0" smtClean="0"/>
              <a:t>egislative</a:t>
            </a:r>
          </a:p>
          <a:p>
            <a:pPr marL="306388" lvl="1" indent="-304800" defTabSz="895350">
              <a:buSzPct val="120000"/>
            </a:pPr>
            <a:r>
              <a:rPr lang="en-US" sz="1200" dirty="0" smtClean="0"/>
              <a:t>elections </a:t>
            </a:r>
            <a:endParaRPr lang="en-US" sz="1200" dirty="0"/>
          </a:p>
        </p:txBody>
      </p:sp>
      <p:sp>
        <p:nvSpPr>
          <p:cNvPr id="363560" name="Rectangle 40"/>
          <p:cNvSpPr>
            <a:spLocks noChangeArrowheads="1"/>
          </p:cNvSpPr>
          <p:nvPr/>
        </p:nvSpPr>
        <p:spPr bwMode="auto">
          <a:xfrm>
            <a:off x="5596510" y="4301289"/>
            <a:ext cx="854532" cy="738664"/>
          </a:xfrm>
          <a:prstGeom prst="rect">
            <a:avLst/>
          </a:prstGeom>
          <a:noFill/>
          <a:ln w="9525">
            <a:noFill/>
            <a:miter lim="800000"/>
            <a:headEnd/>
            <a:tailEnd/>
          </a:ln>
          <a:effectLst/>
        </p:spPr>
        <p:txBody>
          <a:bodyPr wrap="square" lIns="0" tIns="0" rIns="0" bIns="0">
            <a:spAutoFit/>
          </a:bodyPr>
          <a:lstStyle/>
          <a:p>
            <a:pPr marL="306388" lvl="1" indent="-304800" defTabSz="895350">
              <a:buSzPct val="120000"/>
            </a:pPr>
            <a:r>
              <a:rPr lang="en-US" sz="1200" dirty="0" smtClean="0"/>
              <a:t>Casablanca</a:t>
            </a:r>
          </a:p>
          <a:p>
            <a:pPr marL="306388" lvl="1" indent="-304800" defTabSz="895350">
              <a:buSzPct val="120000"/>
            </a:pPr>
            <a:r>
              <a:rPr lang="en-US" sz="1200" dirty="0" smtClean="0"/>
              <a:t>&amp; Madrid</a:t>
            </a:r>
          </a:p>
          <a:p>
            <a:pPr marL="306388" lvl="1" indent="-304800" defTabSz="895350">
              <a:buSzPct val="120000"/>
            </a:pPr>
            <a:r>
              <a:rPr lang="en-US" sz="1200" dirty="0" smtClean="0"/>
              <a:t>Bombings</a:t>
            </a:r>
          </a:p>
          <a:p>
            <a:pPr marL="306388" lvl="1" indent="-304800" defTabSz="895350">
              <a:buSzPct val="120000"/>
            </a:pPr>
            <a:r>
              <a:rPr lang="en-US" sz="1200" i="1" dirty="0" err="1" smtClean="0"/>
              <a:t>mudawanna</a:t>
            </a:r>
            <a:endParaRPr lang="en-US" sz="1200" i="1" dirty="0"/>
          </a:p>
        </p:txBody>
      </p:sp>
      <p:sp>
        <p:nvSpPr>
          <p:cNvPr id="363562" name="Rectangle 42"/>
          <p:cNvSpPr>
            <a:spLocks noChangeArrowheads="1"/>
          </p:cNvSpPr>
          <p:nvPr/>
        </p:nvSpPr>
        <p:spPr bwMode="auto">
          <a:xfrm>
            <a:off x="6477628" y="4433801"/>
            <a:ext cx="1058636" cy="553998"/>
          </a:xfrm>
          <a:prstGeom prst="rect">
            <a:avLst/>
          </a:prstGeom>
          <a:noFill/>
          <a:ln w="9525">
            <a:noFill/>
            <a:miter lim="800000"/>
            <a:headEnd/>
            <a:tailEnd/>
          </a:ln>
          <a:effectLst/>
        </p:spPr>
        <p:txBody>
          <a:bodyPr wrap="square" lIns="0" tIns="0" rIns="0" bIns="0">
            <a:spAutoFit/>
          </a:bodyPr>
          <a:lstStyle/>
          <a:p>
            <a:pPr marL="306388" lvl="1" indent="-304800" defTabSz="895350">
              <a:buSzPct val="120000"/>
            </a:pPr>
            <a:r>
              <a:rPr lang="en-US" sz="1200" dirty="0" smtClean="0"/>
              <a:t>Free elections</a:t>
            </a:r>
          </a:p>
          <a:p>
            <a:pPr marL="306388" lvl="1" indent="-304800" defTabSz="895350">
              <a:buSzPct val="120000"/>
            </a:pPr>
            <a:r>
              <a:rPr lang="en-US" sz="1200" dirty="0" smtClean="0"/>
              <a:t>with low</a:t>
            </a:r>
          </a:p>
          <a:p>
            <a:pPr marL="306388" lvl="1" indent="-304800" defTabSz="895350">
              <a:buSzPct val="120000"/>
            </a:pPr>
            <a:r>
              <a:rPr lang="en-US" sz="1200" dirty="0" smtClean="0"/>
              <a:t>turnout</a:t>
            </a:r>
            <a:endParaRPr lang="en-US" sz="1200" dirty="0"/>
          </a:p>
        </p:txBody>
      </p:sp>
      <p:sp>
        <p:nvSpPr>
          <p:cNvPr id="363563" name="Rectangle 43"/>
          <p:cNvSpPr>
            <a:spLocks noChangeArrowheads="1"/>
          </p:cNvSpPr>
          <p:nvPr/>
        </p:nvSpPr>
        <p:spPr bwMode="auto">
          <a:xfrm>
            <a:off x="7410450" y="4106974"/>
            <a:ext cx="1092200" cy="923330"/>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Widespread</a:t>
            </a:r>
          </a:p>
          <a:p>
            <a:pPr marL="306388" lvl="1" indent="-304800" defTabSz="895350">
              <a:buSzPct val="120000"/>
            </a:pPr>
            <a:r>
              <a:rPr lang="en-US" sz="1200" dirty="0" smtClean="0"/>
              <a:t>protest;</a:t>
            </a:r>
          </a:p>
          <a:p>
            <a:pPr marL="306388" lvl="1" indent="-304800" defTabSz="895350">
              <a:buSzPct val="120000"/>
            </a:pPr>
            <a:r>
              <a:rPr lang="en-US" sz="1200" dirty="0" smtClean="0"/>
              <a:t>Constitutional</a:t>
            </a:r>
          </a:p>
          <a:p>
            <a:pPr marL="306388" lvl="1" indent="-304800" defTabSz="895350">
              <a:buSzPct val="120000"/>
            </a:pPr>
            <a:r>
              <a:rPr lang="en-US" sz="1200" dirty="0" smtClean="0"/>
              <a:t>reform; PJD</a:t>
            </a:r>
          </a:p>
          <a:p>
            <a:pPr marL="306388" lvl="1" indent="-304800" defTabSz="895350">
              <a:buSzPct val="120000"/>
            </a:pPr>
            <a:r>
              <a:rPr lang="en-US" sz="1200" dirty="0" smtClean="0"/>
              <a:t>wins elections</a:t>
            </a:r>
            <a:endParaRPr lang="en-US" sz="1200" dirty="0"/>
          </a:p>
        </p:txBody>
      </p:sp>
      <p:sp>
        <p:nvSpPr>
          <p:cNvPr id="363564" name="Rectangle 44"/>
          <p:cNvSpPr>
            <a:spLocks noChangeArrowheads="1"/>
          </p:cNvSpPr>
          <p:nvPr/>
        </p:nvSpPr>
        <p:spPr bwMode="auto">
          <a:xfrm>
            <a:off x="3743447" y="4440918"/>
            <a:ext cx="1104900" cy="369332"/>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Mohammed VI</a:t>
            </a:r>
          </a:p>
          <a:p>
            <a:pPr marL="306388" lvl="1" indent="-304800" defTabSz="895350">
              <a:buSzPct val="120000"/>
            </a:pPr>
            <a:r>
              <a:rPr lang="en-US" sz="1200" dirty="0" smtClean="0"/>
              <a:t>takes power</a:t>
            </a:r>
            <a:endParaRPr lang="en-US" sz="1200" dirty="0"/>
          </a:p>
        </p:txBody>
      </p:sp>
      <p:sp>
        <p:nvSpPr>
          <p:cNvPr id="363565" name="Rectangle 45"/>
          <p:cNvSpPr>
            <a:spLocks noChangeArrowheads="1"/>
          </p:cNvSpPr>
          <p:nvPr/>
        </p:nvSpPr>
        <p:spPr bwMode="auto">
          <a:xfrm>
            <a:off x="4864100" y="4076941"/>
            <a:ext cx="808038" cy="923330"/>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dirty="0" smtClean="0"/>
              <a:t>Free</a:t>
            </a:r>
          </a:p>
          <a:p>
            <a:pPr marL="306388" lvl="1" indent="-304800" defTabSz="895350">
              <a:buSzPct val="120000"/>
            </a:pPr>
            <a:r>
              <a:rPr lang="en-US" sz="1200" dirty="0" smtClean="0"/>
              <a:t>e</a:t>
            </a:r>
            <a:r>
              <a:rPr lang="en-US" sz="1200" dirty="0" smtClean="0"/>
              <a:t>lections</a:t>
            </a:r>
          </a:p>
          <a:p>
            <a:pPr marL="306388" lvl="1" indent="-304800" defTabSz="895350">
              <a:buSzPct val="120000"/>
            </a:pPr>
            <a:r>
              <a:rPr lang="en-US" sz="1200" dirty="0" smtClean="0"/>
              <a:t>reward</a:t>
            </a:r>
          </a:p>
          <a:p>
            <a:pPr marL="306388" lvl="1" indent="-304800" defTabSz="895350">
              <a:buSzPct val="120000"/>
            </a:pPr>
            <a:r>
              <a:rPr lang="en-US" sz="1200" dirty="0" smtClean="0"/>
              <a:t>o</a:t>
            </a:r>
            <a:r>
              <a:rPr lang="en-US" sz="1200" dirty="0" smtClean="0"/>
              <a:t>pposition</a:t>
            </a:r>
          </a:p>
          <a:p>
            <a:pPr marL="306388" lvl="1" indent="-304800" defTabSz="895350">
              <a:buSzPct val="120000"/>
            </a:pPr>
            <a:r>
              <a:rPr lang="en-US" sz="1200" dirty="0" smtClean="0"/>
              <a:t>PJD</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1"/>
          </p:nvPr>
        </p:nvSpPr>
        <p:spPr/>
        <p:txBody>
          <a:bodyPr/>
          <a:lstStyle/>
          <a:p>
            <a:fld id="{95544777-58A2-480C-9100-77C406F781AE}" type="slidenum">
              <a:rPr lang="en-US"/>
              <a:pPr/>
              <a:t>1</a:t>
            </a:fld>
            <a:endParaRPr lang="en-US"/>
          </a:p>
        </p:txBody>
      </p:sp>
      <p:sp>
        <p:nvSpPr>
          <p:cNvPr id="421890"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Key </a:t>
            </a:r>
            <a:r>
              <a:rPr lang="en-US" sz="2500" dirty="0" smtClean="0"/>
              <a:t>figures </a:t>
            </a:r>
            <a:r>
              <a:rPr lang="en-US" sz="2500" dirty="0"/>
              <a:t>in </a:t>
            </a:r>
            <a:r>
              <a:rPr lang="en-US" sz="2500" dirty="0" smtClean="0"/>
              <a:t>Moroccan</a:t>
            </a:r>
            <a:r>
              <a:rPr lang="en-US" sz="2500" dirty="0" smtClean="0"/>
              <a:t> </a:t>
            </a:r>
            <a:r>
              <a:rPr lang="en-US" sz="2500" dirty="0"/>
              <a:t>politics</a:t>
            </a:r>
          </a:p>
        </p:txBody>
      </p:sp>
      <p:sp>
        <p:nvSpPr>
          <p:cNvPr id="421891" name="Rectangle 3"/>
          <p:cNvSpPr>
            <a:spLocks noChangeArrowheads="1"/>
          </p:cNvSpPr>
          <p:nvPr/>
        </p:nvSpPr>
        <p:spPr bwMode="auto">
          <a:xfrm>
            <a:off x="917314" y="3796864"/>
            <a:ext cx="1996708" cy="246221"/>
          </a:xfrm>
          <a:prstGeom prst="rect">
            <a:avLst/>
          </a:prstGeom>
          <a:noFill/>
          <a:ln w="9525">
            <a:noFill/>
            <a:miter lim="800000"/>
            <a:headEnd/>
            <a:tailEnd/>
          </a:ln>
          <a:effectLst/>
        </p:spPr>
        <p:txBody>
          <a:bodyPr wrap="square" lIns="0" tIns="0" rIns="0" bIns="0">
            <a:spAutoFit/>
          </a:bodyPr>
          <a:lstStyle/>
          <a:p>
            <a:pPr marL="306388" lvl="1" indent="-304800" defTabSz="895350">
              <a:buSzPct val="120000"/>
            </a:pPr>
            <a:r>
              <a:rPr lang="en-US" b="1" dirty="0" smtClean="0"/>
              <a:t>King Mohammed V</a:t>
            </a:r>
            <a:endParaRPr lang="en-US" dirty="0"/>
          </a:p>
        </p:txBody>
      </p:sp>
      <p:sp>
        <p:nvSpPr>
          <p:cNvPr id="421895" name="Rectangle 7"/>
          <p:cNvSpPr>
            <a:spLocks noChangeArrowheads="1"/>
          </p:cNvSpPr>
          <p:nvPr/>
        </p:nvSpPr>
        <p:spPr bwMode="auto">
          <a:xfrm>
            <a:off x="3750268" y="3533828"/>
            <a:ext cx="1655745" cy="246221"/>
          </a:xfrm>
          <a:prstGeom prst="rect">
            <a:avLst/>
          </a:prstGeom>
          <a:noFill/>
          <a:ln w="9525">
            <a:noFill/>
            <a:miter lim="800000"/>
            <a:headEnd/>
            <a:tailEnd/>
          </a:ln>
          <a:effectLst/>
        </p:spPr>
        <p:txBody>
          <a:bodyPr wrap="square" lIns="0" tIns="0" rIns="0" bIns="0">
            <a:spAutoFit/>
          </a:bodyPr>
          <a:lstStyle/>
          <a:p>
            <a:pPr marL="306388" lvl="1" indent="-304800" defTabSz="895350">
              <a:buSzPct val="120000"/>
            </a:pPr>
            <a:r>
              <a:rPr lang="en-US" b="1" dirty="0" smtClean="0"/>
              <a:t>King Hassan II</a:t>
            </a:r>
            <a:endParaRPr lang="en-US" dirty="0"/>
          </a:p>
        </p:txBody>
      </p:sp>
      <p:sp>
        <p:nvSpPr>
          <p:cNvPr id="421897" name="Rectangle 9"/>
          <p:cNvSpPr>
            <a:spLocks noChangeArrowheads="1"/>
          </p:cNvSpPr>
          <p:nvPr/>
        </p:nvSpPr>
        <p:spPr bwMode="auto">
          <a:xfrm>
            <a:off x="6015038" y="3499862"/>
            <a:ext cx="2946400" cy="244475"/>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b="1" dirty="0" smtClean="0"/>
              <a:t>King Mohammed VI</a:t>
            </a:r>
            <a:endParaRPr lang="en-US" dirty="0"/>
          </a:p>
        </p:txBody>
      </p:sp>
      <p:sp>
        <p:nvSpPr>
          <p:cNvPr id="421899" name="Rectangle 11"/>
          <p:cNvSpPr>
            <a:spLocks noChangeArrowheads="1"/>
          </p:cNvSpPr>
          <p:nvPr/>
        </p:nvSpPr>
        <p:spPr bwMode="auto">
          <a:xfrm>
            <a:off x="590445" y="6051306"/>
            <a:ext cx="3569573" cy="492443"/>
          </a:xfrm>
          <a:prstGeom prst="rect">
            <a:avLst/>
          </a:prstGeom>
          <a:noFill/>
          <a:ln w="9525">
            <a:noFill/>
            <a:miter lim="800000"/>
            <a:headEnd/>
            <a:tailEnd/>
          </a:ln>
          <a:effectLst/>
        </p:spPr>
        <p:txBody>
          <a:bodyPr wrap="square" lIns="0" tIns="0" rIns="0" bIns="0">
            <a:spAutoFit/>
          </a:bodyPr>
          <a:lstStyle/>
          <a:p>
            <a:pPr marL="306388" lvl="1" indent="-304800" defTabSz="895350">
              <a:buSzPct val="120000"/>
            </a:pPr>
            <a:r>
              <a:rPr lang="en-US" b="1" dirty="0" err="1" smtClean="0"/>
              <a:t>Abdessalam</a:t>
            </a:r>
            <a:r>
              <a:rPr lang="en-US" b="1" dirty="0" smtClean="0"/>
              <a:t> </a:t>
            </a:r>
            <a:r>
              <a:rPr lang="en-US" b="1" dirty="0" err="1" smtClean="0"/>
              <a:t>Yassine</a:t>
            </a:r>
            <a:r>
              <a:rPr lang="en-US" b="1" dirty="0" smtClean="0"/>
              <a:t> </a:t>
            </a:r>
          </a:p>
          <a:p>
            <a:pPr marL="306388" lvl="1" indent="-304800" defTabSz="895350">
              <a:buSzPct val="120000"/>
            </a:pPr>
            <a:r>
              <a:rPr lang="en-US" b="1" dirty="0" smtClean="0"/>
              <a:t>(Justice and Charity)</a:t>
            </a:r>
            <a:endParaRPr lang="en-US" dirty="0"/>
          </a:p>
        </p:txBody>
      </p:sp>
      <p:sp>
        <p:nvSpPr>
          <p:cNvPr id="421901" name="Rectangle 13"/>
          <p:cNvSpPr>
            <a:spLocks noChangeArrowheads="1"/>
          </p:cNvSpPr>
          <p:nvPr/>
        </p:nvSpPr>
        <p:spPr bwMode="auto">
          <a:xfrm>
            <a:off x="6015038" y="5891752"/>
            <a:ext cx="2946400" cy="246221"/>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b="1" dirty="0" err="1" smtClean="0"/>
              <a:t>Mehdi</a:t>
            </a:r>
            <a:r>
              <a:rPr lang="en-US" b="1" dirty="0" smtClean="0"/>
              <a:t> </a:t>
            </a:r>
            <a:r>
              <a:rPr lang="en-US" b="1" dirty="0" err="1" smtClean="0"/>
              <a:t>ben</a:t>
            </a:r>
            <a:r>
              <a:rPr lang="en-US" b="1" dirty="0" smtClean="0"/>
              <a:t> </a:t>
            </a:r>
            <a:r>
              <a:rPr lang="en-US" b="1" dirty="0" err="1" smtClean="0"/>
              <a:t>Barka</a:t>
            </a:r>
            <a:r>
              <a:rPr lang="en-US" b="1" dirty="0" smtClean="0"/>
              <a:t> (UNFP)</a:t>
            </a:r>
            <a:endParaRPr lang="en-US" dirty="0"/>
          </a:p>
        </p:txBody>
      </p:sp>
      <p:sp>
        <p:nvSpPr>
          <p:cNvPr id="15" name="Rectangle 11"/>
          <p:cNvSpPr>
            <a:spLocks noChangeArrowheads="1"/>
          </p:cNvSpPr>
          <p:nvPr/>
        </p:nvSpPr>
        <p:spPr bwMode="auto">
          <a:xfrm>
            <a:off x="3285077" y="6134240"/>
            <a:ext cx="2946400" cy="246221"/>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b="1" dirty="0" smtClean="0"/>
              <a:t>General Mohammed </a:t>
            </a:r>
            <a:r>
              <a:rPr lang="en-US" b="1" dirty="0" err="1" smtClean="0"/>
              <a:t>Oufkir</a:t>
            </a:r>
            <a:endParaRPr lang="en-US" dirty="0"/>
          </a:p>
        </p:txBody>
      </p:sp>
      <p:pic>
        <p:nvPicPr>
          <p:cNvPr id="17410" name="Picture 2" descr="http://upload.wikimedia.org/wikipedia/commons/d/d0/Mohammed_V_of_Morocco.jpg"/>
          <p:cNvPicPr>
            <a:picLocks noChangeAspect="1" noChangeArrowheads="1"/>
          </p:cNvPicPr>
          <p:nvPr/>
        </p:nvPicPr>
        <p:blipFill>
          <a:blip r:embed="rId3" cstate="print"/>
          <a:srcRect b="43217"/>
          <a:stretch>
            <a:fillRect/>
          </a:stretch>
        </p:blipFill>
        <p:spPr bwMode="auto">
          <a:xfrm>
            <a:off x="718283" y="1238878"/>
            <a:ext cx="1757764" cy="2358432"/>
          </a:xfrm>
          <a:prstGeom prst="rect">
            <a:avLst/>
          </a:prstGeom>
          <a:noFill/>
        </p:spPr>
      </p:pic>
      <p:pic>
        <p:nvPicPr>
          <p:cNvPr id="17412" name="Picture 4" descr="http://upload.wikimedia.org/wikipedia/commons/thumb/6/6a/DF-SC-83-08526.jpg/220px-DF-SC-83-08526.jpg"/>
          <p:cNvPicPr>
            <a:picLocks noChangeAspect="1" noChangeArrowheads="1"/>
          </p:cNvPicPr>
          <p:nvPr/>
        </p:nvPicPr>
        <p:blipFill>
          <a:blip r:embed="rId4" cstate="print"/>
          <a:srcRect/>
          <a:stretch>
            <a:fillRect/>
          </a:stretch>
        </p:blipFill>
        <p:spPr bwMode="auto">
          <a:xfrm>
            <a:off x="3572015" y="1105320"/>
            <a:ext cx="1618673" cy="2288216"/>
          </a:xfrm>
          <a:prstGeom prst="rect">
            <a:avLst/>
          </a:prstGeom>
          <a:noFill/>
        </p:spPr>
      </p:pic>
      <p:pic>
        <p:nvPicPr>
          <p:cNvPr id="17414" name="Picture 6" descr="http://upload.wikimedia.org/wikipedia/commons/thumb/e/ef/King_Mohamed_VI_inaugurating.jpg/220px-King_Mohamed_VI_inaugurating.jpg"/>
          <p:cNvPicPr>
            <a:picLocks noChangeAspect="1" noChangeArrowheads="1"/>
          </p:cNvPicPr>
          <p:nvPr/>
        </p:nvPicPr>
        <p:blipFill>
          <a:blip r:embed="rId5" cstate="print"/>
          <a:srcRect/>
          <a:stretch>
            <a:fillRect/>
          </a:stretch>
        </p:blipFill>
        <p:spPr bwMode="auto">
          <a:xfrm>
            <a:off x="5752506" y="1366575"/>
            <a:ext cx="2298375" cy="1953620"/>
          </a:xfrm>
          <a:prstGeom prst="rect">
            <a:avLst/>
          </a:prstGeom>
          <a:noFill/>
        </p:spPr>
      </p:pic>
      <p:pic>
        <p:nvPicPr>
          <p:cNvPr id="17416" name="Picture 8" descr="http://en.yassine.net/images/Yassine_deuch.jpg"/>
          <p:cNvPicPr>
            <a:picLocks noChangeAspect="1" noChangeArrowheads="1"/>
          </p:cNvPicPr>
          <p:nvPr/>
        </p:nvPicPr>
        <p:blipFill>
          <a:blip r:embed="rId6" cstate="print"/>
          <a:srcRect/>
          <a:stretch>
            <a:fillRect/>
          </a:stretch>
        </p:blipFill>
        <p:spPr bwMode="auto">
          <a:xfrm>
            <a:off x="517317" y="4431056"/>
            <a:ext cx="2045013" cy="1525645"/>
          </a:xfrm>
          <a:prstGeom prst="rect">
            <a:avLst/>
          </a:prstGeom>
          <a:noFill/>
        </p:spPr>
      </p:pic>
      <p:pic>
        <p:nvPicPr>
          <p:cNvPr id="17418" name="Picture 10" descr="http://i.telegraph.co.uk/multimedia/archive/01503/mehdi-ben-barka_1503173f.jpg"/>
          <p:cNvPicPr>
            <a:picLocks noChangeAspect="1" noChangeArrowheads="1"/>
          </p:cNvPicPr>
          <p:nvPr/>
        </p:nvPicPr>
        <p:blipFill>
          <a:blip r:embed="rId7" cstate="print"/>
          <a:srcRect/>
          <a:stretch>
            <a:fillRect/>
          </a:stretch>
        </p:blipFill>
        <p:spPr bwMode="auto">
          <a:xfrm>
            <a:off x="6425746" y="4205478"/>
            <a:ext cx="1211001" cy="1612833"/>
          </a:xfrm>
          <a:prstGeom prst="rect">
            <a:avLst/>
          </a:prstGeom>
          <a:noFill/>
        </p:spPr>
      </p:pic>
      <p:pic>
        <p:nvPicPr>
          <p:cNvPr id="17420" name="Picture 12" descr="http://www.alterinfo.net/photo/art/default/674578-824046.jpg?v=1290018451"/>
          <p:cNvPicPr>
            <a:picLocks noChangeAspect="1" noChangeArrowheads="1"/>
          </p:cNvPicPr>
          <p:nvPr/>
        </p:nvPicPr>
        <p:blipFill>
          <a:blip r:embed="rId8" cstate="print"/>
          <a:srcRect/>
          <a:stretch>
            <a:fillRect/>
          </a:stretch>
        </p:blipFill>
        <p:spPr bwMode="auto">
          <a:xfrm>
            <a:off x="3772982" y="4176374"/>
            <a:ext cx="1341629" cy="185659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8F4D1DD3-0937-4819-B3F9-C4BB4126397C}" type="slidenum">
              <a:rPr lang="en-US"/>
              <a:pPr/>
              <a:t>2</a:t>
            </a:fld>
            <a:endParaRPr lang="en-US"/>
          </a:p>
        </p:txBody>
      </p:sp>
      <p:sp>
        <p:nvSpPr>
          <p:cNvPr id="392194"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Organizing principles of Moroccan politics</a:t>
            </a:r>
            <a:endParaRPr lang="en-US" sz="2500" dirty="0"/>
          </a:p>
        </p:txBody>
      </p:sp>
      <p:sp>
        <p:nvSpPr>
          <p:cNvPr id="392195" name="Rectangle 3"/>
          <p:cNvSpPr>
            <a:spLocks noChangeArrowheads="1"/>
          </p:cNvSpPr>
          <p:nvPr/>
        </p:nvSpPr>
        <p:spPr bwMode="auto">
          <a:xfrm>
            <a:off x="406400" y="831833"/>
            <a:ext cx="8345714" cy="4431983"/>
          </a:xfrm>
          <a:prstGeom prst="rect">
            <a:avLst/>
          </a:prstGeom>
          <a:noFill/>
          <a:ln w="9525">
            <a:noFill/>
            <a:miter lim="800000"/>
            <a:headEnd/>
            <a:tailEnd/>
          </a:ln>
          <a:effectLst/>
        </p:spPr>
        <p:txBody>
          <a:bodyPr wrap="square" lIns="0" tIns="0" rIns="0" bIns="0">
            <a:spAutoFit/>
          </a:bodyPr>
          <a:lstStyle/>
          <a:p>
            <a:pPr marL="304800" indent="-304800" defTabSz="895350">
              <a:buSzPct val="120000"/>
              <a:buFontTx/>
              <a:buChar char="•"/>
            </a:pPr>
            <a:r>
              <a:rPr lang="en-US" b="1" dirty="0" smtClean="0"/>
              <a:t>Centralit</a:t>
            </a:r>
            <a:r>
              <a:rPr lang="en-US" b="1" dirty="0" smtClean="0"/>
              <a:t>y of the Monarchy</a:t>
            </a:r>
            <a:endParaRPr lang="en-US" b="1" dirty="0"/>
          </a:p>
          <a:p>
            <a:pPr marL="450850" lvl="2" indent="-304800" defTabSz="895350">
              <a:buFontTx/>
              <a:buChar char="–"/>
            </a:pPr>
            <a:r>
              <a:rPr lang="en-US" dirty="0" smtClean="0"/>
              <a:t>King is known as a descendant of the prophet Mohammed, with religious legitimacy</a:t>
            </a:r>
            <a:endParaRPr lang="en-US" dirty="0"/>
          </a:p>
          <a:p>
            <a:pPr marL="450850" lvl="2" indent="-304800" defTabSz="895350">
              <a:buFontTx/>
              <a:buChar char="–"/>
            </a:pPr>
            <a:r>
              <a:rPr lang="en-US" dirty="0" smtClean="0"/>
              <a:t>“Commander of the Faithful” (</a:t>
            </a:r>
            <a:r>
              <a:rPr lang="en-US" i="1" dirty="0" err="1" smtClean="0"/>
              <a:t>amir</a:t>
            </a:r>
            <a:r>
              <a:rPr lang="en-US" i="1" dirty="0" smtClean="0"/>
              <a:t> al-</a:t>
            </a:r>
            <a:r>
              <a:rPr lang="en-US" i="1" dirty="0" err="1" smtClean="0"/>
              <a:t>mu’minin</a:t>
            </a:r>
            <a:r>
              <a:rPr lang="en-US" dirty="0" smtClean="0"/>
              <a:t>), who dispenses </a:t>
            </a:r>
            <a:r>
              <a:rPr lang="en-US" i="1" dirty="0" err="1" smtClean="0"/>
              <a:t>baraka</a:t>
            </a:r>
            <a:endParaRPr lang="en-US" i="1" dirty="0" smtClean="0"/>
          </a:p>
          <a:p>
            <a:pPr marL="450850" lvl="2" indent="-304800" defTabSz="895350">
              <a:buFontTx/>
              <a:buChar char="–"/>
            </a:pPr>
            <a:r>
              <a:rPr lang="en-US" dirty="0" smtClean="0"/>
              <a:t>Controls resources and can exercise veto power over legislation</a:t>
            </a:r>
            <a:endParaRPr lang="en-US" dirty="0"/>
          </a:p>
          <a:p>
            <a:pPr marL="450850" lvl="2" indent="-304800" defTabSz="895350">
              <a:buFontTx/>
              <a:buChar char="–"/>
            </a:pPr>
            <a:endParaRPr lang="en-US" dirty="0"/>
          </a:p>
          <a:p>
            <a:pPr marL="304800" indent="-304800" defTabSz="895350">
              <a:buSzPct val="120000"/>
              <a:buFontTx/>
              <a:buChar char="•"/>
            </a:pPr>
            <a:r>
              <a:rPr lang="en-US" b="1" dirty="0" smtClean="0"/>
              <a:t>Popular patronage through the </a:t>
            </a:r>
            <a:r>
              <a:rPr lang="en-US" b="1" i="1" dirty="0" err="1" smtClean="0"/>
              <a:t>makhzen</a:t>
            </a:r>
            <a:endParaRPr lang="en-US" b="1" i="1" dirty="0"/>
          </a:p>
          <a:p>
            <a:pPr marL="450850" lvl="2" indent="-304800" defTabSz="895350">
              <a:buFontTx/>
              <a:buChar char="–"/>
            </a:pPr>
            <a:r>
              <a:rPr lang="en-US" i="1" dirty="0" err="1" smtClean="0"/>
              <a:t>Makhzen</a:t>
            </a:r>
            <a:r>
              <a:rPr lang="en-US" dirty="0" smtClean="0"/>
              <a:t> is a collective term for the palace its entourage: “sovereign ministries”</a:t>
            </a:r>
            <a:endParaRPr lang="en-US" dirty="0"/>
          </a:p>
          <a:p>
            <a:pPr marL="450850" lvl="2" indent="-304800" defTabSz="895350">
              <a:buFontTx/>
              <a:buChar char="–"/>
            </a:pPr>
            <a:r>
              <a:rPr lang="en-US" dirty="0" smtClean="0"/>
              <a:t>Access to political power and economic resources requires connections to the </a:t>
            </a:r>
            <a:r>
              <a:rPr lang="en-US" i="1" dirty="0" err="1" smtClean="0"/>
              <a:t>makhzen</a:t>
            </a:r>
            <a:endParaRPr lang="en-US" i="1" dirty="0"/>
          </a:p>
          <a:p>
            <a:pPr marL="450850" lvl="2" indent="-304800" defTabSz="895350">
              <a:buFontTx/>
              <a:buChar char="–"/>
            </a:pPr>
            <a:r>
              <a:rPr lang="en-US" dirty="0" smtClean="0"/>
              <a:t>Ministry of interior has dominant cabinet authority, controlled by the palace</a:t>
            </a:r>
          </a:p>
          <a:p>
            <a:pPr marL="450850" lvl="2" indent="-304800" defTabSz="895350">
              <a:buFontTx/>
              <a:buChar char="–"/>
            </a:pPr>
            <a:r>
              <a:rPr lang="en-US" dirty="0" smtClean="0"/>
              <a:t>All judges appointed by the King (mixed European and Islamic law system)</a:t>
            </a:r>
            <a:r>
              <a:rPr lang="en-US" dirty="0" smtClean="0"/>
              <a:t> </a:t>
            </a:r>
            <a:endParaRPr lang="en-US" dirty="0"/>
          </a:p>
          <a:p>
            <a:pPr marL="450850" lvl="2" indent="-304800" defTabSz="895350">
              <a:buFontTx/>
              <a:buChar char="–"/>
            </a:pPr>
            <a:endParaRPr lang="en-US" dirty="0"/>
          </a:p>
          <a:p>
            <a:pPr marL="304800" indent="-304800" defTabSz="895350">
              <a:buSzPct val="120000"/>
              <a:buFontTx/>
              <a:buChar char="•"/>
            </a:pPr>
            <a:r>
              <a:rPr lang="en-US" b="1" dirty="0" smtClean="0"/>
              <a:t>Limited legislative authority</a:t>
            </a:r>
            <a:endParaRPr lang="en-US" b="1" dirty="0"/>
          </a:p>
          <a:p>
            <a:pPr marL="450850" lvl="2" indent="-304800" defTabSz="895350">
              <a:buFontTx/>
              <a:buChar char="–"/>
            </a:pPr>
            <a:r>
              <a:rPr lang="en-US" dirty="0" smtClean="0"/>
              <a:t>Legislature increasingly operates freely, but can accomplish little without the support of the palace</a:t>
            </a:r>
          </a:p>
          <a:p>
            <a:pPr marL="450850" lvl="2" indent="-304800" defTabSz="895350">
              <a:buFontTx/>
              <a:buChar char="–"/>
            </a:pPr>
            <a:r>
              <a:rPr lang="en-US" dirty="0" smtClean="0"/>
              <a:t>Legislature is historically very fragmented, creating popular distrust and making it easy to control</a:t>
            </a:r>
            <a:endParaRPr lang="en-US" dirty="0"/>
          </a:p>
          <a:p>
            <a:pPr marL="450850" lvl="2" indent="-304800" defTabSz="895350">
              <a:buFontTx/>
              <a:buChar char="–"/>
            </a:pPr>
            <a:r>
              <a:rPr lang="en-US" dirty="0" smtClean="0"/>
              <a:t>Leads to regular stalemates on important political issues</a:t>
            </a:r>
          </a:p>
          <a:p>
            <a:pPr marL="450850" lvl="2" indent="-304800" defTabSz="895350">
              <a:buFontTx/>
              <a:buChar char="–"/>
            </a:pPr>
            <a:r>
              <a:rPr lang="en-US" dirty="0" smtClean="0"/>
              <a:t>Has led to low electoral turnout in even free elections</a:t>
            </a:r>
            <a:endParaRPr lang="en-US" dirty="0"/>
          </a:p>
        </p:txBody>
      </p:sp>
      <p:pic>
        <p:nvPicPr>
          <p:cNvPr id="63492" name="Picture 4" descr="http://images.travelpod.com/users/modernnomad67/3.1191097800.2-dar-el-makhzen-xroyal-palacex-doors.jpg"/>
          <p:cNvPicPr>
            <a:picLocks noChangeAspect="1" noChangeArrowheads="1"/>
          </p:cNvPicPr>
          <p:nvPr/>
        </p:nvPicPr>
        <p:blipFill>
          <a:blip r:embed="rId3" cstate="print"/>
          <a:srcRect/>
          <a:stretch>
            <a:fillRect/>
          </a:stretch>
        </p:blipFill>
        <p:spPr bwMode="auto">
          <a:xfrm>
            <a:off x="6144395" y="4833257"/>
            <a:ext cx="2238982" cy="167720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8A7BB313-114D-4FC5-B9F7-EA6E1FC2A71D}" type="slidenum">
              <a:rPr lang="en-US"/>
              <a:pPr/>
              <a:t>3</a:t>
            </a:fld>
            <a:endParaRPr lang="en-US"/>
          </a:p>
        </p:txBody>
      </p:sp>
      <p:sp>
        <p:nvSpPr>
          <p:cNvPr id="325634" name="Rectangle 2"/>
          <p:cNvSpPr>
            <a:spLocks noChangeArrowheads="1"/>
          </p:cNvSpPr>
          <p:nvPr/>
        </p:nvSpPr>
        <p:spPr bwMode="auto">
          <a:xfrm>
            <a:off x="431800" y="666750"/>
            <a:ext cx="8264525" cy="4678204"/>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smtClean="0"/>
              <a:t>Ethnic divisions: Arabs vs. Berbers</a:t>
            </a:r>
            <a:endParaRPr lang="en-US" b="1" dirty="0"/>
          </a:p>
          <a:p>
            <a:pPr marL="450850" lvl="2" indent="-304800" defTabSz="895350">
              <a:buFontTx/>
              <a:buChar char="–"/>
            </a:pPr>
            <a:r>
              <a:rPr lang="en-US" dirty="0" smtClean="0"/>
              <a:t>Arab conquests left them dominant over a majority </a:t>
            </a:r>
            <a:r>
              <a:rPr lang="en-US" dirty="0" smtClean="0"/>
              <a:t>B</a:t>
            </a:r>
            <a:r>
              <a:rPr lang="en-US" dirty="0" smtClean="0"/>
              <a:t>erber geography</a:t>
            </a:r>
            <a:endParaRPr lang="en-US" dirty="0"/>
          </a:p>
          <a:p>
            <a:pPr marL="450850" lvl="2" indent="-304800" defTabSz="895350">
              <a:buFontTx/>
              <a:buChar char="–"/>
            </a:pPr>
            <a:r>
              <a:rPr lang="en-US" dirty="0" smtClean="0"/>
              <a:t>Current estimates put Berbers at 30-50% of the population; use </a:t>
            </a:r>
            <a:r>
              <a:rPr lang="en-US" dirty="0" err="1" smtClean="0"/>
              <a:t>A</a:t>
            </a:r>
            <a:r>
              <a:rPr lang="en-US" dirty="0" err="1" smtClean="0"/>
              <a:t>mazigh</a:t>
            </a:r>
            <a:r>
              <a:rPr lang="en-US" dirty="0" smtClean="0"/>
              <a:t> language </a:t>
            </a:r>
            <a:endParaRPr lang="en-US" dirty="0"/>
          </a:p>
          <a:p>
            <a:pPr marL="450850" lvl="2" indent="-304800" defTabSz="895350">
              <a:buFontTx/>
              <a:buChar char="–"/>
            </a:pPr>
            <a:r>
              <a:rPr lang="en-US" dirty="0" smtClean="0"/>
              <a:t>Colonial privileges (</a:t>
            </a:r>
            <a:r>
              <a:rPr lang="en-US" dirty="0" err="1" smtClean="0"/>
              <a:t>berber</a:t>
            </a:r>
            <a:r>
              <a:rPr lang="en-US" dirty="0" smtClean="0"/>
              <a:t> </a:t>
            </a:r>
            <a:r>
              <a:rPr lang="en-US" dirty="0" err="1" smtClean="0"/>
              <a:t>dahir</a:t>
            </a:r>
            <a:r>
              <a:rPr lang="en-US" dirty="0" smtClean="0"/>
              <a:t>) gave political meaning to ethnic divisions</a:t>
            </a:r>
            <a:endParaRPr lang="en-US" dirty="0"/>
          </a:p>
          <a:p>
            <a:pPr marL="450850" lvl="2" indent="-304800" defTabSz="895350">
              <a:buFontTx/>
              <a:buChar char="–"/>
            </a:pPr>
            <a:r>
              <a:rPr lang="en-US" dirty="0" smtClean="0"/>
              <a:t>Berbers are dominantly rural and comparatively underprivileged </a:t>
            </a:r>
            <a:endParaRPr lang="en-US" dirty="0"/>
          </a:p>
          <a:p>
            <a:pPr marL="450850" lvl="2" indent="-304800" defTabSz="895350">
              <a:buFontTx/>
              <a:buChar char="–"/>
            </a:pPr>
            <a:endParaRPr lang="en-US" dirty="0"/>
          </a:p>
          <a:p>
            <a:pPr marL="306388" lvl="1" indent="-304800" defTabSz="895350">
              <a:buSzPct val="120000"/>
              <a:buFontTx/>
              <a:buChar char="•"/>
            </a:pPr>
            <a:r>
              <a:rPr lang="en-US" b="1" dirty="0" smtClean="0"/>
              <a:t>Islami</a:t>
            </a:r>
            <a:r>
              <a:rPr lang="en-US" b="1" dirty="0" smtClean="0"/>
              <a:t>c political identities</a:t>
            </a:r>
            <a:endParaRPr lang="en-US" b="1" dirty="0"/>
          </a:p>
          <a:p>
            <a:pPr marL="450850" lvl="2" indent="-304800" defTabSz="895350">
              <a:buFontTx/>
              <a:buChar char="–"/>
            </a:pPr>
            <a:r>
              <a:rPr lang="en-US" dirty="0" smtClean="0"/>
              <a:t>Contest over Islamic identity between the state and opposition</a:t>
            </a:r>
            <a:endParaRPr lang="en-US" dirty="0"/>
          </a:p>
          <a:p>
            <a:pPr marL="450850" lvl="2" indent="-304800" defTabSz="895350">
              <a:buFontTx/>
              <a:buChar char="–"/>
            </a:pPr>
            <a:r>
              <a:rPr lang="en-US" dirty="0" smtClean="0"/>
              <a:t>Small groups of radical Islamists (ex: </a:t>
            </a:r>
            <a:r>
              <a:rPr lang="en-US" i="1" dirty="0" err="1" smtClean="0"/>
              <a:t>Salafiyya</a:t>
            </a:r>
            <a:r>
              <a:rPr lang="en-US" i="1" dirty="0" smtClean="0"/>
              <a:t> al-Jihad</a:t>
            </a:r>
            <a:r>
              <a:rPr lang="en-US" dirty="0" smtClean="0"/>
              <a:t>)</a:t>
            </a:r>
            <a:endParaRPr lang="en-US" dirty="0"/>
          </a:p>
          <a:p>
            <a:pPr marL="450850" lvl="2" indent="-304800" defTabSz="895350">
              <a:buFontTx/>
              <a:buChar char="–"/>
            </a:pPr>
            <a:r>
              <a:rPr lang="en-US" dirty="0" smtClean="0"/>
              <a:t>Large Justice and Charity (</a:t>
            </a:r>
            <a:r>
              <a:rPr lang="en-US" i="1" dirty="0" smtClean="0"/>
              <a:t>al-</a:t>
            </a:r>
            <a:r>
              <a:rPr lang="en-US" i="1" dirty="0" err="1" smtClean="0"/>
              <a:t>Adl</a:t>
            </a:r>
            <a:r>
              <a:rPr lang="en-US" i="1" dirty="0" smtClean="0"/>
              <a:t> </a:t>
            </a:r>
            <a:r>
              <a:rPr lang="en-US" i="1" dirty="0" err="1" smtClean="0"/>
              <a:t>wal-Ihsan</a:t>
            </a:r>
            <a:r>
              <a:rPr lang="en-US" dirty="0" smtClean="0"/>
              <a:t>) movement, which rejects the rules of Moroccan politics and has openly challenged the monarchy</a:t>
            </a:r>
          </a:p>
          <a:p>
            <a:pPr marL="450850" lvl="2" indent="-304800" defTabSz="895350">
              <a:buFontTx/>
              <a:buChar char="–"/>
            </a:pPr>
            <a:r>
              <a:rPr lang="en-US" dirty="0" smtClean="0"/>
              <a:t>Participatory political movement contests elections: Justice and Development (PJD)</a:t>
            </a:r>
            <a:endParaRPr lang="en-US" dirty="0"/>
          </a:p>
          <a:p>
            <a:pPr marL="601663" lvl="3" indent="-304800" defTabSz="895350">
              <a:buSzPct val="89000"/>
              <a:buFontTx/>
              <a:buChar char="•"/>
            </a:pPr>
            <a:endParaRPr lang="en-US" dirty="0" smtClean="0"/>
          </a:p>
          <a:p>
            <a:pPr marL="306388" lvl="1" indent="-304800" defTabSz="895350">
              <a:buSzPct val="120000"/>
              <a:buFontTx/>
              <a:buChar char="•"/>
            </a:pPr>
            <a:r>
              <a:rPr lang="en-US" b="1" dirty="0" smtClean="0"/>
              <a:t>Nationalism in Western Sahara</a:t>
            </a:r>
            <a:endParaRPr lang="en-US" b="1" dirty="0" smtClean="0"/>
          </a:p>
          <a:p>
            <a:pPr marL="450850" lvl="2" indent="-304800" defTabSz="895350">
              <a:buFontTx/>
              <a:buChar char="–"/>
            </a:pPr>
            <a:r>
              <a:rPr lang="en-US" dirty="0" smtClean="0"/>
              <a:t>Moroccan occupation of Western Sahara for both economic and political reasons</a:t>
            </a:r>
            <a:endParaRPr lang="en-US" dirty="0" smtClean="0"/>
          </a:p>
          <a:p>
            <a:pPr marL="450850" lvl="2" indent="-304800" defTabSz="895350">
              <a:buFontTx/>
              <a:buChar char="–"/>
            </a:pPr>
            <a:r>
              <a:rPr lang="en-US" dirty="0" err="1" smtClean="0"/>
              <a:t>Polisario</a:t>
            </a:r>
            <a:r>
              <a:rPr lang="en-US" dirty="0" smtClean="0"/>
              <a:t> front has fought an on and off war for independence, supported by Algeria</a:t>
            </a:r>
            <a:endParaRPr lang="en-US" dirty="0" smtClean="0"/>
          </a:p>
          <a:p>
            <a:pPr marL="450850" lvl="2" indent="-304800" defTabSz="895350">
              <a:buFontTx/>
              <a:buChar char="–"/>
            </a:pPr>
            <a:r>
              <a:rPr lang="en-US" dirty="0" smtClean="0"/>
              <a:t>Current stalemate  over a potential UN referendum</a:t>
            </a:r>
            <a:endParaRPr lang="en-US" dirty="0" smtClean="0"/>
          </a:p>
          <a:p>
            <a:pPr marL="601663" lvl="3" indent="-304800" defTabSz="895350">
              <a:buSzPct val="89000"/>
              <a:buFontTx/>
              <a:buChar char="•"/>
            </a:pPr>
            <a:endParaRPr lang="en-US" dirty="0"/>
          </a:p>
        </p:txBody>
      </p:sp>
      <p:sp>
        <p:nvSpPr>
          <p:cNvPr id="325635"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smtClean="0"/>
              <a:t>Identity politics in Morocco</a:t>
            </a:r>
            <a:endParaRPr lang="en-US" sz="2500" dirty="0"/>
          </a:p>
        </p:txBody>
      </p:sp>
      <p:pic>
        <p:nvPicPr>
          <p:cNvPr id="67586" name="Picture 2" descr="http://2.bp.blogspot.com/_hntojuBOgo0/SeC8eUCasDI/AAAAAAAAGjI/8sABNX05Rds/s320/Polisario2.jpg"/>
          <p:cNvPicPr>
            <a:picLocks noChangeAspect="1" noChangeArrowheads="1"/>
          </p:cNvPicPr>
          <p:nvPr/>
        </p:nvPicPr>
        <p:blipFill>
          <a:blip r:embed="rId3" cstate="print"/>
          <a:srcRect/>
          <a:stretch>
            <a:fillRect/>
          </a:stretch>
        </p:blipFill>
        <p:spPr bwMode="auto">
          <a:xfrm>
            <a:off x="6053957" y="4973935"/>
            <a:ext cx="2319861" cy="1546574"/>
          </a:xfrm>
          <a:prstGeom prst="rect">
            <a:avLst/>
          </a:prstGeom>
          <a:noFill/>
        </p:spPr>
      </p:pic>
      <p:pic>
        <p:nvPicPr>
          <p:cNvPr id="67588" name="Picture 4" descr="http://www.netuse.co.uk/clients/salawaat/images/HassanII_s.jpg"/>
          <p:cNvPicPr>
            <a:picLocks noChangeAspect="1" noChangeArrowheads="1"/>
          </p:cNvPicPr>
          <p:nvPr/>
        </p:nvPicPr>
        <p:blipFill>
          <a:blip r:embed="rId4" cstate="print"/>
          <a:srcRect/>
          <a:stretch>
            <a:fillRect/>
          </a:stretch>
        </p:blipFill>
        <p:spPr bwMode="auto">
          <a:xfrm>
            <a:off x="959444" y="5385916"/>
            <a:ext cx="1705118" cy="114464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19FAD9B8-A67D-445B-B0C1-DA4FA546688B}" type="slidenum">
              <a:rPr lang="en-US"/>
              <a:pPr/>
              <a:t>4</a:t>
            </a:fld>
            <a:endParaRPr lang="en-US"/>
          </a:p>
        </p:txBody>
      </p:sp>
      <p:sp>
        <p:nvSpPr>
          <p:cNvPr id="394242"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Ethnic diversity in Morocco</a:t>
            </a:r>
            <a:endParaRPr lang="en-US" sz="2500" dirty="0"/>
          </a:p>
        </p:txBody>
      </p:sp>
      <p:pic>
        <p:nvPicPr>
          <p:cNvPr id="27650" name="Picture 2" descr="File:Morocco ethno 1973 all v2.svg"/>
          <p:cNvPicPr>
            <a:picLocks noChangeAspect="1" noChangeArrowheads="1"/>
          </p:cNvPicPr>
          <p:nvPr/>
        </p:nvPicPr>
        <p:blipFill>
          <a:blip r:embed="rId3" cstate="print"/>
          <a:srcRect/>
          <a:stretch>
            <a:fillRect/>
          </a:stretch>
        </p:blipFill>
        <p:spPr bwMode="auto">
          <a:xfrm>
            <a:off x="1069974" y="940768"/>
            <a:ext cx="6807933" cy="53586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1"/>
          </p:nvPr>
        </p:nvSpPr>
        <p:spPr/>
        <p:txBody>
          <a:bodyPr/>
          <a:lstStyle/>
          <a:p>
            <a:fld id="{6A7A46D9-D6B5-437D-B2BC-1ED48D15DBF7}" type="slidenum">
              <a:rPr lang="en-US"/>
              <a:pPr/>
              <a:t>5</a:t>
            </a:fld>
            <a:endParaRPr lang="en-US"/>
          </a:p>
        </p:txBody>
      </p:sp>
      <p:sp>
        <p:nvSpPr>
          <p:cNvPr id="327682"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smtClean="0"/>
              <a:t>Political aspirations in Western Sahara</a:t>
            </a:r>
            <a:endParaRPr lang="en-US" sz="2500" dirty="0"/>
          </a:p>
        </p:txBody>
      </p:sp>
      <p:sp>
        <p:nvSpPr>
          <p:cNvPr id="327684" name="Rectangle 4"/>
          <p:cNvSpPr>
            <a:spLocks noChangeArrowheads="1"/>
          </p:cNvSpPr>
          <p:nvPr/>
        </p:nvSpPr>
        <p:spPr bwMode="auto">
          <a:xfrm>
            <a:off x="4475111" y="2224663"/>
            <a:ext cx="3533425" cy="492443"/>
          </a:xfrm>
          <a:prstGeom prst="rect">
            <a:avLst/>
          </a:prstGeom>
          <a:noFill/>
          <a:ln w="9525">
            <a:noFill/>
            <a:miter lim="800000"/>
            <a:headEnd/>
            <a:tailEnd/>
          </a:ln>
          <a:effectLst/>
        </p:spPr>
        <p:txBody>
          <a:bodyPr wrap="square" lIns="0" tIns="0" rIns="0" bIns="0">
            <a:spAutoFit/>
          </a:bodyPr>
          <a:lstStyle/>
          <a:p>
            <a:pPr marL="306388" lvl="1" indent="-304800" defTabSz="895350">
              <a:buSzPct val="120000"/>
            </a:pPr>
            <a:r>
              <a:rPr lang="en-US" b="1" dirty="0" smtClean="0"/>
              <a:t>Protesters clash with security </a:t>
            </a:r>
          </a:p>
          <a:p>
            <a:pPr marL="306388" lvl="1" indent="-304800" defTabSz="895350">
              <a:buSzPct val="120000"/>
            </a:pPr>
            <a:r>
              <a:rPr lang="en-US" b="1" dirty="0" smtClean="0"/>
              <a:t>forces in Western Sahara</a:t>
            </a:r>
            <a:endParaRPr lang="en-US" dirty="0"/>
          </a:p>
        </p:txBody>
      </p:sp>
      <p:sp>
        <p:nvSpPr>
          <p:cNvPr id="327686" name="Rectangle 6"/>
          <p:cNvSpPr>
            <a:spLocks noChangeArrowheads="1"/>
          </p:cNvSpPr>
          <p:nvPr/>
        </p:nvSpPr>
        <p:spPr bwMode="auto">
          <a:xfrm>
            <a:off x="4402836" y="5720966"/>
            <a:ext cx="3866958" cy="492443"/>
          </a:xfrm>
          <a:prstGeom prst="rect">
            <a:avLst/>
          </a:prstGeom>
          <a:noFill/>
          <a:ln w="9525">
            <a:noFill/>
            <a:miter lim="800000"/>
            <a:headEnd/>
            <a:tailEnd/>
          </a:ln>
          <a:effectLst/>
        </p:spPr>
        <p:txBody>
          <a:bodyPr wrap="square" lIns="0" tIns="0" rIns="0" bIns="0">
            <a:spAutoFit/>
          </a:bodyPr>
          <a:lstStyle/>
          <a:p>
            <a:pPr marL="306388" lvl="1" indent="-304800" defTabSz="895350">
              <a:buSzPct val="120000"/>
            </a:pPr>
            <a:r>
              <a:rPr lang="en-US" b="1" dirty="0" smtClean="0"/>
              <a:t>A new round of UN-sponsored peace </a:t>
            </a:r>
          </a:p>
          <a:p>
            <a:pPr marL="306388" lvl="1" indent="-304800" defTabSz="895350">
              <a:buSzPct val="120000"/>
            </a:pPr>
            <a:r>
              <a:rPr lang="en-US" b="1" dirty="0" smtClean="0"/>
              <a:t>talks took place in the US</a:t>
            </a:r>
            <a:endParaRPr lang="en-US" dirty="0"/>
          </a:p>
        </p:txBody>
      </p:sp>
      <p:pic>
        <p:nvPicPr>
          <p:cNvPr id="64514" name="Picture 2" descr="Protesters clash with security forces in Western Sahara camp - image from 2M TV (8 Nov 2010)"/>
          <p:cNvPicPr>
            <a:picLocks noChangeAspect="1" noChangeArrowheads="1"/>
          </p:cNvPicPr>
          <p:nvPr/>
        </p:nvPicPr>
        <p:blipFill>
          <a:blip r:embed="rId3" cstate="print"/>
          <a:srcRect/>
          <a:stretch>
            <a:fillRect/>
          </a:stretch>
        </p:blipFill>
        <p:spPr bwMode="auto">
          <a:xfrm>
            <a:off x="344856" y="1413189"/>
            <a:ext cx="3918608" cy="2204217"/>
          </a:xfrm>
          <a:prstGeom prst="rect">
            <a:avLst/>
          </a:prstGeom>
          <a:noFill/>
        </p:spPr>
      </p:pic>
      <p:pic>
        <p:nvPicPr>
          <p:cNvPr id="64516" name="Picture 4" descr="Map"/>
          <p:cNvPicPr>
            <a:picLocks noChangeAspect="1" noChangeArrowheads="1"/>
          </p:cNvPicPr>
          <p:nvPr/>
        </p:nvPicPr>
        <p:blipFill>
          <a:blip r:embed="rId4" cstate="print"/>
          <a:srcRect/>
          <a:stretch>
            <a:fillRect/>
          </a:stretch>
        </p:blipFill>
        <p:spPr bwMode="auto">
          <a:xfrm>
            <a:off x="4602145" y="3770235"/>
            <a:ext cx="3260551" cy="183406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8F4D1DD3-0937-4819-B3F9-C4BB4126397C}" type="slidenum">
              <a:rPr lang="en-US"/>
              <a:pPr/>
              <a:t>6</a:t>
            </a:fld>
            <a:endParaRPr lang="en-US"/>
          </a:p>
        </p:txBody>
      </p:sp>
      <p:sp>
        <p:nvSpPr>
          <p:cNvPr id="392194"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Elections and party politics</a:t>
            </a:r>
            <a:endParaRPr lang="en-US" sz="2500" dirty="0"/>
          </a:p>
        </p:txBody>
      </p:sp>
      <p:sp>
        <p:nvSpPr>
          <p:cNvPr id="392195" name="Rectangle 3"/>
          <p:cNvSpPr>
            <a:spLocks noChangeArrowheads="1"/>
          </p:cNvSpPr>
          <p:nvPr/>
        </p:nvSpPr>
        <p:spPr bwMode="auto">
          <a:xfrm>
            <a:off x="406400" y="872025"/>
            <a:ext cx="8345714" cy="3939540"/>
          </a:xfrm>
          <a:prstGeom prst="rect">
            <a:avLst/>
          </a:prstGeom>
          <a:noFill/>
          <a:ln w="9525">
            <a:noFill/>
            <a:miter lim="800000"/>
            <a:headEnd/>
            <a:tailEnd/>
          </a:ln>
          <a:effectLst/>
        </p:spPr>
        <p:txBody>
          <a:bodyPr wrap="square" lIns="0" tIns="0" rIns="0" bIns="0">
            <a:spAutoFit/>
          </a:bodyPr>
          <a:lstStyle/>
          <a:p>
            <a:pPr marL="304800" indent="-304800" defTabSz="895350">
              <a:buSzPct val="120000"/>
              <a:buFontTx/>
              <a:buChar char="•"/>
            </a:pPr>
            <a:r>
              <a:rPr lang="en-US" b="1" dirty="0" smtClean="0"/>
              <a:t>Gradual expansion of electoral rights</a:t>
            </a:r>
            <a:endParaRPr lang="en-US" b="1" dirty="0"/>
          </a:p>
          <a:p>
            <a:pPr marL="450850" lvl="2" indent="-304800" defTabSz="895350">
              <a:buFontTx/>
              <a:buChar char="–"/>
            </a:pPr>
            <a:r>
              <a:rPr lang="en-US" dirty="0" smtClean="0"/>
              <a:t>Elections have gradually become more important, and increasingly free and fair</a:t>
            </a:r>
          </a:p>
          <a:p>
            <a:pPr marL="450850" lvl="2" indent="-304800" defTabSz="895350">
              <a:buFontTx/>
              <a:buChar char="–"/>
            </a:pPr>
            <a:r>
              <a:rPr lang="en-US" dirty="0" smtClean="0"/>
              <a:t>Legislative powers over policy outcomes lag behind</a:t>
            </a:r>
            <a:endParaRPr lang="en-US" dirty="0"/>
          </a:p>
          <a:p>
            <a:pPr marL="450850" lvl="2" indent="-304800" defTabSz="895350">
              <a:buFontTx/>
              <a:buChar char="–"/>
            </a:pPr>
            <a:endParaRPr lang="en-US" dirty="0"/>
          </a:p>
          <a:p>
            <a:pPr marL="304800" indent="-304800" defTabSz="895350">
              <a:buSzPct val="120000"/>
              <a:buFontTx/>
              <a:buChar char="•"/>
            </a:pPr>
            <a:r>
              <a:rPr lang="en-US" b="1" dirty="0" smtClean="0"/>
              <a:t>Fragmented party system</a:t>
            </a:r>
            <a:endParaRPr lang="en-US" b="1" i="1" dirty="0"/>
          </a:p>
          <a:p>
            <a:pPr marL="450850" lvl="2" indent="-304800" defTabSz="895350">
              <a:buFontTx/>
              <a:buChar char="–"/>
            </a:pPr>
            <a:r>
              <a:rPr lang="en-US" dirty="0" smtClean="0"/>
              <a:t>Divisions between loyalist (conservative) parties, leftists, and Islamists </a:t>
            </a:r>
            <a:endParaRPr lang="en-US" dirty="0"/>
          </a:p>
          <a:p>
            <a:pPr marL="450850" lvl="2" indent="-304800" defTabSz="895350">
              <a:buFontTx/>
              <a:buChar char="–"/>
            </a:pPr>
            <a:r>
              <a:rPr lang="en-US" dirty="0" smtClean="0"/>
              <a:t>Electoral rules have facilitated party divisions, which have been used to the advantage of the palace</a:t>
            </a:r>
            <a:endParaRPr lang="en-US" i="1" dirty="0"/>
          </a:p>
          <a:p>
            <a:pPr marL="450850" lvl="2" indent="-304800" defTabSz="895350">
              <a:buFontTx/>
              <a:buChar char="–"/>
            </a:pPr>
            <a:r>
              <a:rPr lang="en-US" dirty="0" smtClean="0"/>
              <a:t>A new “king’s party”: Party of Authenticity and Modernity (PAM) shows the continued use of access to the </a:t>
            </a:r>
            <a:r>
              <a:rPr lang="en-US" dirty="0" err="1" smtClean="0"/>
              <a:t>makhzen</a:t>
            </a:r>
            <a:endParaRPr lang="en-US" dirty="0"/>
          </a:p>
          <a:p>
            <a:pPr marL="450850" lvl="2" indent="-304800" defTabSz="895350">
              <a:buFontTx/>
              <a:buChar char="–"/>
            </a:pPr>
            <a:endParaRPr lang="en-US" dirty="0"/>
          </a:p>
          <a:p>
            <a:pPr marL="304800" indent="-304800" defTabSz="895350">
              <a:buSzPct val="120000"/>
              <a:buFontTx/>
              <a:buChar char="•"/>
            </a:pPr>
            <a:r>
              <a:rPr lang="en-US" b="1" dirty="0" smtClean="0"/>
              <a:t>The potential for constitutional reform</a:t>
            </a:r>
            <a:endParaRPr lang="en-US" b="1" dirty="0"/>
          </a:p>
          <a:p>
            <a:pPr marL="450850" lvl="2" indent="-304800" defTabSz="895350">
              <a:buFontTx/>
              <a:buChar char="–"/>
            </a:pPr>
            <a:r>
              <a:rPr lang="en-US" dirty="0" smtClean="0"/>
              <a:t>Will the monarch allow himself to be challenged by an increasingly outspoken legislature?</a:t>
            </a:r>
          </a:p>
          <a:p>
            <a:pPr marL="450850" lvl="2" indent="-304800" defTabSz="895350">
              <a:buFontTx/>
              <a:buChar char="–"/>
            </a:pPr>
            <a:r>
              <a:rPr lang="en-US" dirty="0" smtClean="0"/>
              <a:t>Can power of the sovereign ministries be reduced or distributed more evenly? </a:t>
            </a:r>
            <a:endParaRPr lang="en-US" dirty="0" smtClean="0"/>
          </a:p>
          <a:p>
            <a:pPr marL="450850" lvl="2" indent="-304800" defTabSz="895350">
              <a:buFontTx/>
              <a:buChar cha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8F4D1DD3-0937-4819-B3F9-C4BB4126397C}" type="slidenum">
              <a:rPr lang="en-US"/>
              <a:pPr/>
              <a:t>7</a:t>
            </a:fld>
            <a:endParaRPr lang="en-US"/>
          </a:p>
        </p:txBody>
      </p:sp>
      <p:sp>
        <p:nvSpPr>
          <p:cNvPr id="392194"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Major political issues</a:t>
            </a:r>
            <a:endParaRPr lang="en-US" sz="2500" dirty="0"/>
          </a:p>
        </p:txBody>
      </p:sp>
      <p:sp>
        <p:nvSpPr>
          <p:cNvPr id="392195" name="Rectangle 3"/>
          <p:cNvSpPr>
            <a:spLocks noChangeArrowheads="1"/>
          </p:cNvSpPr>
          <p:nvPr/>
        </p:nvSpPr>
        <p:spPr bwMode="auto">
          <a:xfrm>
            <a:off x="406400" y="831833"/>
            <a:ext cx="8345714" cy="4185761"/>
          </a:xfrm>
          <a:prstGeom prst="rect">
            <a:avLst/>
          </a:prstGeom>
          <a:noFill/>
          <a:ln w="9525">
            <a:noFill/>
            <a:miter lim="800000"/>
            <a:headEnd/>
            <a:tailEnd/>
          </a:ln>
          <a:effectLst/>
        </p:spPr>
        <p:txBody>
          <a:bodyPr wrap="square" lIns="0" tIns="0" rIns="0" bIns="0">
            <a:spAutoFit/>
          </a:bodyPr>
          <a:lstStyle/>
          <a:p>
            <a:pPr marL="304800" indent="-304800" defTabSz="895350">
              <a:buSzPct val="120000"/>
              <a:buFontTx/>
              <a:buChar char="•"/>
            </a:pPr>
            <a:r>
              <a:rPr lang="en-US" b="1" dirty="0" smtClean="0"/>
              <a:t>Human rights</a:t>
            </a:r>
            <a:endParaRPr lang="en-US" b="1" dirty="0"/>
          </a:p>
          <a:p>
            <a:pPr marL="450850" lvl="2" indent="-304800" defTabSz="895350">
              <a:buFontTx/>
              <a:buChar char="–"/>
            </a:pPr>
            <a:r>
              <a:rPr lang="en-US" dirty="0" smtClean="0"/>
              <a:t>“Years of Lead” under Hassan II led to repression and torture </a:t>
            </a:r>
            <a:endParaRPr lang="en-US" dirty="0"/>
          </a:p>
          <a:p>
            <a:pPr marL="450850" lvl="2" indent="-304800" defTabSz="895350">
              <a:buFontTx/>
              <a:buChar char="–"/>
            </a:pPr>
            <a:r>
              <a:rPr lang="en-US" dirty="0" smtClean="0"/>
              <a:t>Secret prison of </a:t>
            </a:r>
            <a:r>
              <a:rPr lang="en-US" i="1" dirty="0" err="1" smtClean="0"/>
              <a:t>T</a:t>
            </a:r>
            <a:r>
              <a:rPr lang="en-US" i="1" dirty="0" err="1" smtClean="0"/>
              <a:t>azmamart</a:t>
            </a:r>
            <a:r>
              <a:rPr lang="en-US" dirty="0" smtClean="0"/>
              <a:t> as a symbol of regime injustice and change under new king</a:t>
            </a:r>
            <a:endParaRPr lang="en-US" i="1" dirty="0" smtClean="0"/>
          </a:p>
          <a:p>
            <a:pPr marL="450850" lvl="2" indent="-304800" defTabSz="895350">
              <a:buFontTx/>
              <a:buChar char="–"/>
            </a:pPr>
            <a:r>
              <a:rPr lang="en-US" dirty="0" smtClean="0"/>
              <a:t>Women’s rights expanded under </a:t>
            </a:r>
            <a:r>
              <a:rPr lang="en-US" dirty="0" smtClean="0"/>
              <a:t>a progressive family code: </a:t>
            </a:r>
            <a:r>
              <a:rPr lang="en-US" i="1" dirty="0" err="1" smtClean="0"/>
              <a:t>mudawanna</a:t>
            </a:r>
            <a:r>
              <a:rPr lang="en-US" dirty="0" smtClean="0"/>
              <a:t> (2004)</a:t>
            </a:r>
          </a:p>
          <a:p>
            <a:pPr marL="450850" lvl="2" indent="-304800" defTabSz="895350">
              <a:buFontTx/>
              <a:buChar char="–"/>
            </a:pPr>
            <a:r>
              <a:rPr lang="en-US" dirty="0" smtClean="0"/>
              <a:t>Protest as an increasingly dominant form of challenge</a:t>
            </a:r>
            <a:endParaRPr lang="en-US" dirty="0"/>
          </a:p>
          <a:p>
            <a:pPr marL="450850" lvl="2" indent="-304800" defTabSz="895350">
              <a:buFontTx/>
              <a:buChar char="–"/>
            </a:pPr>
            <a:endParaRPr lang="en-US" dirty="0"/>
          </a:p>
          <a:p>
            <a:pPr marL="304800" indent="-304800" defTabSz="895350">
              <a:buSzPct val="120000"/>
              <a:buFontTx/>
              <a:buChar char="•"/>
            </a:pPr>
            <a:r>
              <a:rPr lang="en-US" b="1" dirty="0" smtClean="0"/>
              <a:t>Economic development</a:t>
            </a:r>
            <a:endParaRPr lang="en-US" b="1" i="1" dirty="0"/>
          </a:p>
          <a:p>
            <a:pPr marL="450850" lvl="2" indent="-304800" defTabSz="895350">
              <a:buFontTx/>
              <a:buChar char="–"/>
            </a:pPr>
            <a:r>
              <a:rPr lang="en-US" dirty="0" smtClean="0"/>
              <a:t>Morocco is comparatively poor and rural areas are widely impoverished</a:t>
            </a:r>
          </a:p>
          <a:p>
            <a:pPr marL="450850" lvl="2" indent="-304800" defTabSz="895350">
              <a:buFontTx/>
              <a:buChar char="–"/>
            </a:pPr>
            <a:r>
              <a:rPr lang="en-US" dirty="0" smtClean="0"/>
              <a:t>Largest economic sector is agriculture; phosphates as the principal mineral resource</a:t>
            </a:r>
          </a:p>
          <a:p>
            <a:pPr marL="450850" lvl="2" indent="-304800" defTabSz="895350">
              <a:buFontTx/>
              <a:buChar char="–"/>
            </a:pPr>
            <a:r>
              <a:rPr lang="en-US" dirty="0" smtClean="0"/>
              <a:t>Emerging manufacturing center with tourism as a key economic contributor</a:t>
            </a:r>
            <a:r>
              <a:rPr lang="en-US" dirty="0" smtClean="0"/>
              <a:t> </a:t>
            </a:r>
          </a:p>
          <a:p>
            <a:pPr marL="450850" lvl="2" indent="-304800" defTabSz="895350">
              <a:buFontTx/>
              <a:buChar char="–"/>
            </a:pPr>
            <a:r>
              <a:rPr lang="en-US" dirty="0" smtClean="0"/>
              <a:t>Experiments with free trade agreements (US-2004), Arab </a:t>
            </a:r>
            <a:r>
              <a:rPr lang="en-US" dirty="0" err="1" smtClean="0"/>
              <a:t>Maghrib</a:t>
            </a:r>
            <a:r>
              <a:rPr lang="en-US" dirty="0" smtClean="0"/>
              <a:t> Union (1989-)</a:t>
            </a:r>
            <a:endParaRPr lang="en-US" dirty="0"/>
          </a:p>
          <a:p>
            <a:pPr marL="450850" lvl="2" indent="-304800" defTabSz="895350">
              <a:buFontTx/>
              <a:buChar char="–"/>
            </a:pPr>
            <a:endParaRPr lang="en-US" dirty="0"/>
          </a:p>
          <a:p>
            <a:pPr marL="304800" indent="-304800" defTabSz="895350">
              <a:buSzPct val="120000"/>
              <a:buFontTx/>
              <a:buChar char="•"/>
            </a:pPr>
            <a:r>
              <a:rPr lang="en-US" b="1" dirty="0" smtClean="0"/>
              <a:t>Foreign affairs</a:t>
            </a:r>
            <a:endParaRPr lang="en-US" b="1" dirty="0"/>
          </a:p>
          <a:p>
            <a:pPr marL="450850" lvl="2" indent="-304800" defTabSz="895350">
              <a:buFontTx/>
              <a:buChar char="–"/>
            </a:pPr>
            <a:r>
              <a:rPr lang="en-US" dirty="0" smtClean="0"/>
              <a:t>Extensive ties to France and Spain</a:t>
            </a:r>
            <a:endParaRPr lang="en-US" dirty="0" smtClean="0"/>
          </a:p>
          <a:p>
            <a:pPr marL="450850" lvl="2" indent="-304800" defTabSz="895350">
              <a:buFontTx/>
              <a:buChar char="–"/>
            </a:pPr>
            <a:r>
              <a:rPr lang="en-US" dirty="0" smtClean="0"/>
              <a:t>Pro-Western in most foreign policy decisions; population is more regionally focused</a:t>
            </a:r>
            <a:endParaRPr lang="en-US" dirty="0"/>
          </a:p>
          <a:p>
            <a:pPr marL="450850" lvl="2" indent="-304800" defTabSz="895350">
              <a:buFontTx/>
              <a:buChar char="–"/>
            </a:pPr>
            <a:r>
              <a:rPr lang="en-US" dirty="0" smtClean="0"/>
              <a:t>Longstanding rivalry with Algeria has limited the potential of the </a:t>
            </a:r>
            <a:r>
              <a:rPr lang="en-US" dirty="0" err="1" smtClean="0"/>
              <a:t>Maghrib</a:t>
            </a:r>
            <a:r>
              <a:rPr lang="en-US" dirty="0" smtClean="0"/>
              <a:t> Union</a:t>
            </a:r>
          </a:p>
          <a:p>
            <a:pPr marL="450850" lvl="2" indent="-304800" defTabSz="895350">
              <a:buFontTx/>
              <a:buChar char="–"/>
            </a:pPr>
            <a:r>
              <a:rPr lang="en-US" dirty="0" smtClean="0"/>
              <a:t>Has led to low electoral turnout in even free elections</a:t>
            </a:r>
            <a:endParaRPr lang="en-US" dirty="0"/>
          </a:p>
        </p:txBody>
      </p:sp>
      <p:pic>
        <p:nvPicPr>
          <p:cNvPr id="69634" name="Picture 2" descr="http://dndf.org/wp-content/uploads/2011/01/maroc_mohamed_vi_france_oise_inside.jpg"/>
          <p:cNvPicPr>
            <a:picLocks noChangeAspect="1" noChangeArrowheads="1"/>
          </p:cNvPicPr>
          <p:nvPr/>
        </p:nvPicPr>
        <p:blipFill>
          <a:blip r:embed="rId3" cstate="print"/>
          <a:srcRect/>
          <a:stretch>
            <a:fillRect/>
          </a:stretch>
        </p:blipFill>
        <p:spPr bwMode="auto">
          <a:xfrm>
            <a:off x="5993668" y="5004078"/>
            <a:ext cx="2106104" cy="152356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B8A57661-6396-4F03-AF4C-3CB6C10D913F}" type="slidenum">
              <a:rPr lang="en-US"/>
              <a:pPr/>
              <a:t>8</a:t>
            </a:fld>
            <a:endParaRPr lang="en-US"/>
          </a:p>
        </p:txBody>
      </p:sp>
      <p:sp>
        <p:nvSpPr>
          <p:cNvPr id="432130" name="Rectangle 2"/>
          <p:cNvSpPr>
            <a:spLocks noChangeArrowheads="1"/>
          </p:cNvSpPr>
          <p:nvPr/>
        </p:nvSpPr>
        <p:spPr bwMode="auto">
          <a:xfrm>
            <a:off x="677863" y="685800"/>
            <a:ext cx="3973512" cy="212725"/>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1400"/>
          </a:p>
        </p:txBody>
      </p:sp>
      <p:sp>
        <p:nvSpPr>
          <p:cNvPr id="432131" name="Rectangle 3"/>
          <p:cNvSpPr>
            <a:spLocks noGrp="1"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Lecture terms—November </a:t>
            </a:r>
            <a:r>
              <a:rPr lang="en-US" sz="2500" dirty="0" smtClean="0"/>
              <a:t>28-Dec 2</a:t>
            </a:r>
            <a:endParaRPr lang="en-US" sz="2500" dirty="0"/>
          </a:p>
        </p:txBody>
      </p:sp>
      <p:sp>
        <p:nvSpPr>
          <p:cNvPr id="432132" name="Rectangle 4"/>
          <p:cNvSpPr>
            <a:spLocks noChangeArrowheads="1"/>
          </p:cNvSpPr>
          <p:nvPr/>
        </p:nvSpPr>
        <p:spPr bwMode="auto">
          <a:xfrm>
            <a:off x="4903805" y="865736"/>
            <a:ext cx="3556907" cy="6647974"/>
          </a:xfrm>
          <a:prstGeom prst="rect">
            <a:avLst/>
          </a:prstGeom>
          <a:noFill/>
          <a:ln w="9525">
            <a:noFill/>
            <a:miter lim="800000"/>
            <a:headEnd/>
            <a:tailEnd/>
          </a:ln>
          <a:effectLst/>
        </p:spPr>
        <p:txBody>
          <a:bodyPr wrap="square" lIns="0" tIns="0" rIns="0" bIns="0">
            <a:spAutoFit/>
          </a:bodyPr>
          <a:lstStyle/>
          <a:p>
            <a:pPr marL="304800" indent="-304800" defTabSz="895350">
              <a:buSzPct val="120000"/>
            </a:pPr>
            <a:r>
              <a:rPr lang="en-US" dirty="0" err="1" smtClean="0"/>
              <a:t>Tansu</a:t>
            </a:r>
            <a:r>
              <a:rPr lang="en-US" dirty="0" smtClean="0"/>
              <a:t> </a:t>
            </a:r>
            <a:r>
              <a:rPr lang="en-US" dirty="0"/>
              <a:t>Ciller</a:t>
            </a:r>
          </a:p>
          <a:p>
            <a:pPr marL="304800" indent="-304800" defTabSz="895350">
              <a:buSzPct val="120000"/>
            </a:pPr>
            <a:endParaRPr lang="en-US" dirty="0"/>
          </a:p>
          <a:p>
            <a:pPr marL="304800" indent="-304800" defTabSz="895350">
              <a:buSzPct val="120000"/>
            </a:pPr>
            <a:r>
              <a:rPr lang="en-US" dirty="0" err="1"/>
              <a:t>Necmettin</a:t>
            </a:r>
            <a:r>
              <a:rPr lang="en-US" dirty="0"/>
              <a:t> </a:t>
            </a:r>
            <a:r>
              <a:rPr lang="en-US" dirty="0" err="1"/>
              <a:t>Erbakan</a:t>
            </a:r>
            <a:endParaRPr lang="en-US" dirty="0"/>
          </a:p>
          <a:p>
            <a:pPr marL="304800" indent="-304800" defTabSz="895350">
              <a:buSzPct val="120000"/>
            </a:pPr>
            <a:endParaRPr lang="en-US" dirty="0"/>
          </a:p>
          <a:p>
            <a:pPr marL="304800" indent="-304800" defTabSz="895350">
              <a:buSzPct val="120000"/>
            </a:pPr>
            <a:r>
              <a:rPr lang="en-US" dirty="0"/>
              <a:t>Welfare Party</a:t>
            </a:r>
          </a:p>
          <a:p>
            <a:pPr marL="304800" indent="-304800" defTabSz="895350">
              <a:buSzPct val="120000"/>
            </a:pPr>
            <a:endParaRPr lang="en-US" dirty="0"/>
          </a:p>
          <a:p>
            <a:pPr marL="304800" indent="-304800" defTabSz="895350">
              <a:buSzPct val="120000"/>
            </a:pPr>
            <a:r>
              <a:rPr lang="en-US" dirty="0" err="1"/>
              <a:t>Tayyip</a:t>
            </a:r>
            <a:r>
              <a:rPr lang="en-US" dirty="0"/>
              <a:t> </a:t>
            </a:r>
            <a:r>
              <a:rPr lang="en-US" dirty="0" err="1"/>
              <a:t>Erdogan</a:t>
            </a:r>
            <a:endParaRPr lang="en-US" dirty="0"/>
          </a:p>
          <a:p>
            <a:pPr marL="304800" indent="-304800" defTabSz="895350">
              <a:buSzPct val="120000"/>
            </a:pPr>
            <a:endParaRPr lang="en-US" dirty="0"/>
          </a:p>
          <a:p>
            <a:pPr marL="304800" indent="-304800" defTabSz="895350">
              <a:buSzPct val="120000"/>
            </a:pPr>
            <a:r>
              <a:rPr lang="en-US" dirty="0"/>
              <a:t>Justice and Development Party (AKP</a:t>
            </a:r>
            <a:r>
              <a:rPr lang="en-US" dirty="0" smtClean="0"/>
              <a:t>)</a:t>
            </a:r>
          </a:p>
          <a:p>
            <a:pPr marL="304800" indent="-304800" defTabSz="895350">
              <a:buSzPct val="120000"/>
            </a:pPr>
            <a:endParaRPr lang="en-US" dirty="0" smtClean="0"/>
          </a:p>
          <a:p>
            <a:pPr marL="304800" indent="-304800" defTabSz="895350">
              <a:buSzPct val="120000"/>
            </a:pPr>
            <a:r>
              <a:rPr lang="en-US" dirty="0" smtClean="0"/>
              <a:t>“Republic of Fear”</a:t>
            </a:r>
          </a:p>
          <a:p>
            <a:pPr marL="304800" indent="-304800" defTabSz="895350">
              <a:buSzPct val="120000"/>
            </a:pPr>
            <a:endParaRPr lang="en-US" dirty="0" smtClean="0"/>
          </a:p>
          <a:p>
            <a:pPr marL="304800" indent="-304800" defTabSz="895350">
              <a:buSzPct val="120000"/>
            </a:pPr>
            <a:r>
              <a:rPr lang="en-US" dirty="0" smtClean="0"/>
              <a:t>Saddam Hussein</a:t>
            </a:r>
          </a:p>
          <a:p>
            <a:pPr marL="304800" indent="-304800" defTabSz="895350">
              <a:buSzPct val="120000"/>
            </a:pPr>
            <a:endParaRPr lang="en-US" dirty="0" smtClean="0"/>
          </a:p>
          <a:p>
            <a:pPr marL="304800" indent="-304800" defTabSz="895350">
              <a:buSzPct val="120000"/>
            </a:pPr>
            <a:r>
              <a:rPr lang="en-US" dirty="0" smtClean="0"/>
              <a:t>UNSCOM</a:t>
            </a:r>
          </a:p>
          <a:p>
            <a:pPr marL="304800" indent="-304800" defTabSz="895350">
              <a:buSzPct val="120000"/>
            </a:pPr>
            <a:endParaRPr lang="en-US" dirty="0" smtClean="0"/>
          </a:p>
          <a:p>
            <a:pPr marL="304800" indent="-304800" defTabSz="895350">
              <a:buSzPct val="120000"/>
            </a:pPr>
            <a:r>
              <a:rPr lang="en-US" dirty="0" err="1" smtClean="0"/>
              <a:t>Moqtada</a:t>
            </a:r>
            <a:r>
              <a:rPr lang="en-US" dirty="0" smtClean="0"/>
              <a:t> al-</a:t>
            </a:r>
            <a:r>
              <a:rPr lang="en-US" dirty="0" err="1" smtClean="0"/>
              <a:t>Sadr</a:t>
            </a:r>
            <a:endParaRPr lang="en-US" dirty="0" smtClean="0"/>
          </a:p>
          <a:p>
            <a:pPr marL="304800" indent="-304800" defTabSz="895350">
              <a:buSzPct val="120000"/>
            </a:pPr>
            <a:endParaRPr lang="en-US" dirty="0" smtClean="0"/>
          </a:p>
          <a:p>
            <a:pPr marL="304800" indent="-304800" defTabSz="895350">
              <a:buSzPct val="120000"/>
            </a:pPr>
            <a:r>
              <a:rPr lang="en-US" dirty="0" smtClean="0"/>
              <a:t>Sunni </a:t>
            </a:r>
            <a:r>
              <a:rPr lang="en-US" dirty="0" smtClean="0"/>
              <a:t>triangle</a:t>
            </a:r>
          </a:p>
          <a:p>
            <a:pPr marL="304800" indent="-304800" defTabSz="895350">
              <a:buSzPct val="120000"/>
            </a:pPr>
            <a:endParaRPr lang="en-US" dirty="0" smtClean="0"/>
          </a:p>
          <a:p>
            <a:pPr marL="304800" indent="-304800" defTabSz="895350">
              <a:buSzPct val="120000"/>
            </a:pPr>
            <a:r>
              <a:rPr lang="en-US" dirty="0" smtClean="0"/>
              <a:t>United Iraqi Alliance</a:t>
            </a:r>
          </a:p>
          <a:p>
            <a:pPr marL="304800" indent="-304800" defTabSz="895350">
              <a:buSzPct val="120000"/>
            </a:pPr>
            <a:endParaRPr lang="en-US" dirty="0" smtClean="0"/>
          </a:p>
          <a:p>
            <a:pPr marL="304800" indent="-304800" defTabSz="895350">
              <a:buSzPct val="120000"/>
            </a:pPr>
            <a:r>
              <a:rPr lang="en-US" dirty="0" err="1" smtClean="0"/>
              <a:t>Nuri</a:t>
            </a:r>
            <a:r>
              <a:rPr lang="en-US" dirty="0" smtClean="0"/>
              <a:t> al-</a:t>
            </a:r>
            <a:r>
              <a:rPr lang="en-US" dirty="0" err="1" smtClean="0"/>
              <a:t>Maliki</a:t>
            </a:r>
            <a:endParaRPr lang="en-US" dirty="0" smtClean="0"/>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p:txBody>
      </p:sp>
      <p:sp>
        <p:nvSpPr>
          <p:cNvPr id="432133" name="Rectangle 5"/>
          <p:cNvSpPr>
            <a:spLocks noChangeArrowheads="1"/>
          </p:cNvSpPr>
          <p:nvPr/>
        </p:nvSpPr>
        <p:spPr bwMode="auto">
          <a:xfrm>
            <a:off x="985838" y="878559"/>
            <a:ext cx="3505775" cy="7879080"/>
          </a:xfrm>
          <a:prstGeom prst="rect">
            <a:avLst/>
          </a:prstGeom>
          <a:noFill/>
          <a:ln w="9525">
            <a:noFill/>
            <a:miter lim="800000"/>
            <a:headEnd/>
            <a:tailEnd/>
          </a:ln>
          <a:effectLst/>
        </p:spPr>
        <p:txBody>
          <a:bodyPr wrap="square" lIns="0" tIns="0" rIns="0" bIns="0">
            <a:spAutoFit/>
          </a:bodyPr>
          <a:lstStyle/>
          <a:p>
            <a:pPr marL="304800" indent="-304800" defTabSz="895350">
              <a:buSzPct val="120000"/>
            </a:pPr>
            <a:r>
              <a:rPr lang="en-US" dirty="0" smtClean="0"/>
              <a:t>Mohammed V</a:t>
            </a:r>
          </a:p>
          <a:p>
            <a:pPr marL="304800" indent="-304800" defTabSz="895350">
              <a:buSzPct val="120000"/>
            </a:pPr>
            <a:endParaRPr lang="en-US" dirty="0" smtClean="0"/>
          </a:p>
          <a:p>
            <a:pPr marL="304800" indent="-304800" defTabSz="895350">
              <a:buSzPct val="120000"/>
            </a:pPr>
            <a:r>
              <a:rPr lang="en-US" dirty="0" err="1" smtClean="0"/>
              <a:t>Makhzen</a:t>
            </a:r>
            <a:endParaRPr lang="en-US" dirty="0" smtClean="0"/>
          </a:p>
          <a:p>
            <a:pPr marL="304800" indent="-304800" defTabSz="895350">
              <a:buSzPct val="120000"/>
            </a:pPr>
            <a:endParaRPr lang="en-US" dirty="0" smtClean="0"/>
          </a:p>
          <a:p>
            <a:pPr marL="304800" indent="-304800" defTabSz="895350">
              <a:buSzPct val="120000"/>
            </a:pPr>
            <a:r>
              <a:rPr lang="en-US" dirty="0" smtClean="0"/>
              <a:t>Commander of the Faithful</a:t>
            </a:r>
          </a:p>
          <a:p>
            <a:pPr marL="304800" indent="-304800" defTabSz="895350">
              <a:buSzPct val="120000"/>
            </a:pPr>
            <a:endParaRPr lang="en-US" dirty="0" smtClean="0"/>
          </a:p>
          <a:p>
            <a:pPr marL="304800" indent="-304800" defTabSz="895350">
              <a:buSzPct val="120000"/>
            </a:pPr>
            <a:r>
              <a:rPr lang="en-US" dirty="0" smtClean="0"/>
              <a:t>Hassan II</a:t>
            </a:r>
          </a:p>
          <a:p>
            <a:pPr marL="304800" indent="-304800" defTabSz="895350">
              <a:buSzPct val="120000"/>
            </a:pPr>
            <a:endParaRPr lang="en-US" dirty="0" smtClean="0"/>
          </a:p>
          <a:p>
            <a:pPr marL="304800" indent="-304800" defTabSz="895350">
              <a:buSzPct val="120000"/>
            </a:pPr>
            <a:r>
              <a:rPr lang="en-US" dirty="0" smtClean="0"/>
              <a:t>Green March</a:t>
            </a:r>
          </a:p>
          <a:p>
            <a:pPr marL="304800" indent="-304800" defTabSz="895350">
              <a:buSzPct val="120000"/>
            </a:pPr>
            <a:endParaRPr lang="en-US" dirty="0" smtClean="0"/>
          </a:p>
          <a:p>
            <a:pPr marL="304800" indent="-304800" defTabSz="895350">
              <a:buSzPct val="120000"/>
            </a:pPr>
            <a:r>
              <a:rPr lang="en-US" dirty="0" smtClean="0"/>
              <a:t>Berbers</a:t>
            </a:r>
          </a:p>
          <a:p>
            <a:pPr marL="304800" indent="-304800" defTabSz="895350">
              <a:buSzPct val="120000"/>
            </a:pPr>
            <a:endParaRPr lang="en-US" dirty="0" smtClean="0"/>
          </a:p>
          <a:p>
            <a:pPr marL="304800" indent="-304800" defTabSz="895350">
              <a:buSzPct val="120000"/>
            </a:pPr>
            <a:r>
              <a:rPr lang="en-US" dirty="0" err="1" smtClean="0"/>
              <a:t>Polisario</a:t>
            </a:r>
            <a:endParaRPr lang="en-US" dirty="0" smtClean="0"/>
          </a:p>
          <a:p>
            <a:pPr marL="304800" indent="-304800" defTabSz="895350">
              <a:buSzPct val="120000"/>
            </a:pPr>
            <a:endParaRPr lang="en-US" dirty="0" smtClean="0"/>
          </a:p>
          <a:p>
            <a:pPr marL="304800" indent="-304800" defTabSz="895350">
              <a:buSzPct val="120000"/>
            </a:pPr>
            <a:r>
              <a:rPr lang="en-US" dirty="0" smtClean="0"/>
              <a:t>Mohammed VI</a:t>
            </a:r>
          </a:p>
          <a:p>
            <a:pPr marL="304800" indent="-304800" defTabSz="895350">
              <a:buSzPct val="120000"/>
            </a:pPr>
            <a:endParaRPr lang="en-US" dirty="0" smtClean="0"/>
          </a:p>
          <a:p>
            <a:pPr marL="304800" indent="-304800" defTabSz="895350">
              <a:buSzPct val="120000"/>
            </a:pPr>
            <a:r>
              <a:rPr lang="en-US" dirty="0" err="1" smtClean="0"/>
              <a:t>Istiqlal</a:t>
            </a:r>
            <a:endParaRPr lang="en-US" dirty="0" smtClean="0"/>
          </a:p>
          <a:p>
            <a:pPr marL="304800" indent="-304800" defTabSz="895350">
              <a:buSzPct val="120000"/>
            </a:pPr>
            <a:endParaRPr lang="en-US" dirty="0" smtClean="0"/>
          </a:p>
          <a:p>
            <a:pPr marL="304800" indent="-304800" defTabSz="895350">
              <a:buSzPct val="120000"/>
            </a:pPr>
            <a:r>
              <a:rPr lang="en-US" dirty="0" smtClean="0"/>
              <a:t>Justice and Development Party (PJD)</a:t>
            </a:r>
          </a:p>
          <a:p>
            <a:pPr marL="304800" indent="-304800" defTabSz="895350">
              <a:buSzPct val="120000"/>
            </a:pPr>
            <a:endParaRPr lang="en-US" dirty="0" smtClean="0"/>
          </a:p>
          <a:p>
            <a:pPr marL="304800" indent="-304800" defTabSz="895350">
              <a:buSzPct val="120000"/>
            </a:pPr>
            <a:r>
              <a:rPr lang="en-US" dirty="0" smtClean="0"/>
              <a:t>1980 Turkish </a:t>
            </a:r>
            <a:r>
              <a:rPr lang="en-US" dirty="0" smtClean="0"/>
              <a:t>coup</a:t>
            </a:r>
          </a:p>
          <a:p>
            <a:pPr marL="304800" indent="-304800" defTabSz="895350">
              <a:buSzPct val="120000"/>
            </a:pPr>
            <a:endParaRPr lang="en-US" dirty="0" smtClean="0"/>
          </a:p>
          <a:p>
            <a:pPr marL="304800" indent="-304800" defTabSz="895350">
              <a:buSzPct val="120000"/>
            </a:pPr>
            <a:r>
              <a:rPr lang="en-US" dirty="0" smtClean="0"/>
              <a:t>Abdullah </a:t>
            </a:r>
            <a:r>
              <a:rPr lang="en-US" dirty="0" err="1" smtClean="0"/>
              <a:t>Ocalan</a:t>
            </a:r>
            <a:endParaRPr lang="en-US" dirty="0" smtClean="0"/>
          </a:p>
          <a:p>
            <a:pPr marL="304800" indent="-304800" defTabSz="895350">
              <a:buSzPct val="120000"/>
            </a:pPr>
            <a:endParaRPr lang="en-US" dirty="0" smtClean="0"/>
          </a:p>
          <a:p>
            <a:pPr marL="304800" indent="-304800" defTabSz="895350">
              <a:buSzPct val="120000"/>
            </a:pPr>
            <a:endParaRPr lang="en-US" dirty="0" smtClean="0"/>
          </a:p>
          <a:p>
            <a:pPr marL="304800" indent="-304800" defTabSz="895350">
              <a:buSzPct val="120000"/>
            </a:pPr>
            <a:endParaRPr lang="en-US" dirty="0" smtClean="0"/>
          </a:p>
          <a:p>
            <a:pPr marL="304800" indent="-304800" defTabSz="895350">
              <a:buSzPct val="120000"/>
            </a:pPr>
            <a:endParaRPr lang="en-US" dirty="0" smtClean="0"/>
          </a:p>
          <a:p>
            <a:pPr marL="304800" indent="-304800" defTabSz="895350">
              <a:buSzPct val="120000"/>
            </a:pPr>
            <a:endParaRPr lang="en-US" dirty="0" smtClean="0"/>
          </a:p>
          <a:p>
            <a:pPr marL="304800" indent="-304800" defTabSz="895350">
              <a:buSzPct val="120000"/>
            </a:pPr>
            <a:endParaRPr lang="en-US" dirty="0" smtClean="0"/>
          </a:p>
          <a:p>
            <a:pPr marL="304800" indent="-304800" defTabSz="895350">
              <a:buSzPct val="120000"/>
            </a:pPr>
            <a:endParaRPr lang="en-US" dirty="0"/>
          </a:p>
          <a:p>
            <a:pPr marL="304800" indent="-304800" defTabSz="895350">
              <a:buSzPct val="120000"/>
            </a:pP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10643</TotalTime>
  <Words>793</Words>
  <Application>Microsoft Office PowerPoint</Application>
  <PresentationFormat>Custom</PresentationFormat>
  <Paragraphs>213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Timeline of Moroccan politics</vt:lpstr>
      <vt:lpstr>  Key figures in Moroccan politics</vt:lpstr>
      <vt:lpstr>  Organizing principles of Moroccan politics</vt:lpstr>
      <vt:lpstr>Identity politics in Morocco</vt:lpstr>
      <vt:lpstr>  Ethnic diversity in Morocco</vt:lpstr>
      <vt:lpstr>Political aspirations in Western Sahara</vt:lpstr>
      <vt:lpstr>  Elections and party politics</vt:lpstr>
      <vt:lpstr>  Major political issues</vt:lpstr>
      <vt:lpstr>Lecture terms—November 28-Dec 2</vt:lpstr>
    </vt:vector>
  </TitlesOfParts>
  <Manager/>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245</cp:revision>
  <cp:lastPrinted>2008-11-05T16:54:43Z</cp:lastPrinted>
  <dcterms:created xsi:type="dcterms:W3CDTF">2005-09-08T12:31:30Z</dcterms:created>
  <dcterms:modified xsi:type="dcterms:W3CDTF">2011-11-28T16:07:00Z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