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handoutMasterIdLst>
    <p:handoutMasterId r:id="rId15"/>
  </p:handoutMasterIdLst>
  <p:sldIdLst>
    <p:sldId id="336" r:id="rId2"/>
    <p:sldId id="342" r:id="rId3"/>
    <p:sldId id="337" r:id="rId4"/>
    <p:sldId id="338" r:id="rId5"/>
    <p:sldId id="343" r:id="rId6"/>
    <p:sldId id="344" r:id="rId7"/>
    <p:sldId id="345" r:id="rId8"/>
    <p:sldId id="346" r:id="rId9"/>
    <p:sldId id="347" r:id="rId10"/>
    <p:sldId id="348" r:id="rId11"/>
    <p:sldId id="349" r:id="rId12"/>
    <p:sldId id="341" r:id="rId13"/>
  </p:sldIdLst>
  <p:sldSz cx="8961438" cy="6721475"/>
  <p:notesSz cx="9309100" cy="70231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2960"/>
    <a:srgbClr val="EF463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15620"/>
    <p:restoredTop sz="94660"/>
  </p:normalViewPr>
  <p:slideViewPr>
    <p:cSldViewPr snapToGrid="0">
      <p:cViewPr varScale="1">
        <p:scale>
          <a:sx n="95" d="100"/>
          <a:sy n="95" d="100"/>
        </p:scale>
        <p:origin x="-1596" y="-96"/>
      </p:cViewPr>
      <p:guideLst>
        <p:guide orient="horz" pos="184"/>
        <p:guide orient="horz" pos="4195"/>
        <p:guide pos="75"/>
        <p:guide pos="54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1068" y="-108"/>
      </p:cViewPr>
      <p:guideLst>
        <p:guide orient="horz" pos="740"/>
        <p:guide orient="horz" pos="4323"/>
        <p:guide orient="horz" pos="174"/>
        <p:guide pos="476"/>
        <p:guide pos="569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033343" cy="351155"/>
          </a:xfrm>
          <a:prstGeom prst="rect">
            <a:avLst/>
          </a:prstGeom>
          <a:noFill/>
          <a:ln w="9525">
            <a:noFill/>
            <a:miter lim="800000"/>
            <a:headEnd/>
            <a:tailEnd/>
          </a:ln>
          <a:effectLst/>
        </p:spPr>
        <p:txBody>
          <a:bodyPr vert="horz" wrap="square" lIns="91766" tIns="45884" rIns="91766" bIns="45884" numCol="1" anchor="t" anchorCtr="0" compatLnSpc="1">
            <a:prstTxWarp prst="textNoShape">
              <a:avLst/>
            </a:prstTxWarp>
          </a:bodyPr>
          <a:lstStyle>
            <a:lvl1pPr defTabSz="917003">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5275757" y="0"/>
            <a:ext cx="4033343" cy="351155"/>
          </a:xfrm>
          <a:prstGeom prst="rect">
            <a:avLst/>
          </a:prstGeom>
          <a:noFill/>
          <a:ln w="9525">
            <a:noFill/>
            <a:miter lim="800000"/>
            <a:headEnd/>
            <a:tailEnd/>
          </a:ln>
          <a:effectLst/>
        </p:spPr>
        <p:txBody>
          <a:bodyPr vert="horz" wrap="square" lIns="91766" tIns="45884" rIns="91766" bIns="45884" numCol="1" anchor="t" anchorCtr="0" compatLnSpc="1">
            <a:prstTxWarp prst="textNoShape">
              <a:avLst/>
            </a:prstTxWarp>
          </a:bodyPr>
          <a:lstStyle>
            <a:lvl1pPr algn="r" defTabSz="917003">
              <a:defRPr sz="1200">
                <a:latin typeface="Times New Roman" pitchFamily="18" charset="0"/>
              </a:defRPr>
            </a:lvl1pPr>
          </a:lstStyle>
          <a:p>
            <a:fld id="{56918FEB-5B03-4C0C-A594-67EAB7DBC813}" type="datetime1">
              <a:rPr lang="en-US"/>
              <a:pPr/>
              <a:t>11/2/2011</a:t>
            </a:fld>
            <a:endParaRPr lang="en-US"/>
          </a:p>
        </p:txBody>
      </p:sp>
      <p:sp>
        <p:nvSpPr>
          <p:cNvPr id="7172" name="Rectangle 4"/>
          <p:cNvSpPr>
            <a:spLocks noGrp="1" noChangeArrowheads="1"/>
          </p:cNvSpPr>
          <p:nvPr>
            <p:ph type="ftr" sz="quarter" idx="2"/>
          </p:nvPr>
        </p:nvSpPr>
        <p:spPr bwMode="auto">
          <a:xfrm>
            <a:off x="1" y="6671945"/>
            <a:ext cx="4033343" cy="351155"/>
          </a:xfrm>
          <a:prstGeom prst="rect">
            <a:avLst/>
          </a:prstGeom>
          <a:noFill/>
          <a:ln w="9525">
            <a:noFill/>
            <a:miter lim="800000"/>
            <a:headEnd/>
            <a:tailEnd/>
          </a:ln>
          <a:effectLst/>
        </p:spPr>
        <p:txBody>
          <a:bodyPr vert="horz" wrap="square" lIns="91766" tIns="45884" rIns="91766" bIns="45884" numCol="1" anchor="b" anchorCtr="0" compatLnSpc="1">
            <a:prstTxWarp prst="textNoShape">
              <a:avLst/>
            </a:prstTxWarp>
          </a:bodyPr>
          <a:lstStyle>
            <a:lvl1pPr defTabSz="917003">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5275757" y="6671945"/>
            <a:ext cx="4033343" cy="351155"/>
          </a:xfrm>
          <a:prstGeom prst="rect">
            <a:avLst/>
          </a:prstGeom>
          <a:noFill/>
          <a:ln w="9525">
            <a:noFill/>
            <a:miter lim="800000"/>
            <a:headEnd/>
            <a:tailEnd/>
          </a:ln>
          <a:effectLst/>
        </p:spPr>
        <p:txBody>
          <a:bodyPr vert="horz" wrap="square" lIns="91766" tIns="45884" rIns="91766" bIns="45884" numCol="1" anchor="b" anchorCtr="0" compatLnSpc="1">
            <a:prstTxWarp prst="textNoShape">
              <a:avLst/>
            </a:prstTxWarp>
          </a:bodyPr>
          <a:lstStyle>
            <a:lvl1pPr algn="r" defTabSz="917003">
              <a:defRPr sz="1200">
                <a:latin typeface="Times New Roman" pitchFamily="18" charset="0"/>
              </a:defRPr>
            </a:lvl1pPr>
          </a:lstStyle>
          <a:p>
            <a:fld id="{9BC696C8-AF64-4C35-A994-DA507210938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623888" y="904875"/>
            <a:ext cx="7997825" cy="5997575"/>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748068" y="251987"/>
            <a:ext cx="8284394" cy="2259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p:txBody>
      </p:sp>
      <p:sp>
        <p:nvSpPr>
          <p:cNvPr id="5126" name="doc id"/>
          <p:cNvSpPr>
            <a:spLocks noGrp="1" noChangeArrowheads="1"/>
          </p:cNvSpPr>
          <p:nvPr>
            <p:ph type="ftr" sz="quarter" idx="4"/>
          </p:nvPr>
        </p:nvSpPr>
        <p:spPr bwMode="auto">
          <a:xfrm>
            <a:off x="9047129" y="33247"/>
            <a:ext cx="67" cy="12607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7003">
              <a:defRPr sz="800">
                <a:solidFill>
                  <a:srgbClr val="000000"/>
                </a:solidFill>
              </a:defRPr>
            </a:lvl1pPr>
          </a:lstStyle>
          <a:p>
            <a:endParaRPr lang="en-US"/>
          </a:p>
        </p:txBody>
      </p:sp>
      <p:sp>
        <p:nvSpPr>
          <p:cNvPr id="5127" name="pg num"/>
          <p:cNvSpPr>
            <a:spLocks noGrp="1" noChangeArrowheads="1"/>
          </p:cNvSpPr>
          <p:nvPr>
            <p:ph type="sldNum" sz="quarter" idx="5"/>
          </p:nvPr>
        </p:nvSpPr>
        <p:spPr bwMode="auto">
          <a:xfrm>
            <a:off x="8853808" y="6712060"/>
            <a:ext cx="193388" cy="18911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7003">
              <a:defRPr sz="1200">
                <a:solidFill>
                  <a:srgbClr val="000000"/>
                </a:solidFill>
              </a:defRPr>
            </a:lvl1pPr>
          </a:lstStyle>
          <a:p>
            <a:fld id="{06BA8327-BC14-483B-A625-FC5864001E77}" type="slidenum">
              <a:rPr lang="en-US"/>
              <a:pPr/>
              <a:t>‹#›</a:t>
            </a:fld>
            <a:endParaRPr lang="en-US"/>
          </a:p>
        </p:txBody>
      </p:sp>
      <p:sp>
        <p:nvSpPr>
          <p:cNvPr id="5138" name="McK Separator" hidden="1"/>
          <p:cNvSpPr>
            <a:spLocks noChangeShapeType="1"/>
          </p:cNvSpPr>
          <p:nvPr/>
        </p:nvSpPr>
        <p:spPr bwMode="auto">
          <a:xfrm>
            <a:off x="764437" y="1072974"/>
            <a:ext cx="7595256" cy="0"/>
          </a:xfrm>
          <a:prstGeom prst="line">
            <a:avLst/>
          </a:prstGeom>
          <a:noFill/>
          <a:ln w="9525">
            <a:solidFill>
              <a:schemeClr val="tx1"/>
            </a:solidFill>
            <a:round/>
            <a:headEnd/>
            <a:tailEnd/>
          </a:ln>
          <a:effectLst/>
        </p:spPr>
        <p:txBody>
          <a:bodyPr lIns="93984" tIns="46992" rIns="93984" bIns="46992"/>
          <a:lstStyle/>
          <a:p>
            <a:endParaRPr lang="en-US"/>
          </a:p>
        </p:txBody>
      </p:sp>
    </p:spTree>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600" b="1" kern="1200">
        <a:solidFill>
          <a:schemeClr val="tx1"/>
        </a:solidFill>
        <a:latin typeface="Arial" charset="0"/>
        <a:ea typeface="+mn-ea"/>
        <a:cs typeface="+mn-cs"/>
      </a:defRPr>
    </a:lvl1pPr>
    <a:lvl2pPr marL="190500" algn="l" rtl="0" fontAlgn="base">
      <a:spcBef>
        <a:spcPct val="30000"/>
      </a:spcBef>
      <a:spcAft>
        <a:spcPct val="0"/>
      </a:spcAft>
      <a:defRPr sz="1200" kern="1200">
        <a:solidFill>
          <a:schemeClr val="tx1"/>
        </a:solidFill>
        <a:latin typeface="Times New Roman" pitchFamily="18" charset="0"/>
        <a:ea typeface="+mn-ea"/>
        <a:cs typeface="+mn-cs"/>
      </a:defRPr>
    </a:lvl2pPr>
    <a:lvl3pPr marL="381000" algn="l" rtl="0" fontAlgn="base">
      <a:spcBef>
        <a:spcPct val="30000"/>
      </a:spcBef>
      <a:spcAft>
        <a:spcPct val="0"/>
      </a:spcAft>
      <a:defRPr sz="1200" kern="1200">
        <a:solidFill>
          <a:schemeClr val="tx1"/>
        </a:solidFill>
        <a:latin typeface="Times New Roman" pitchFamily="18" charset="0"/>
        <a:ea typeface="+mn-ea"/>
        <a:cs typeface="+mn-cs"/>
      </a:defRPr>
    </a:lvl3pPr>
    <a:lvl4pPr marL="571500" algn="l" rtl="0" fontAlgn="base">
      <a:spcBef>
        <a:spcPct val="30000"/>
      </a:spcBef>
      <a:spcAft>
        <a:spcPct val="0"/>
      </a:spcAft>
      <a:defRPr sz="1200" kern="1200">
        <a:solidFill>
          <a:schemeClr val="tx1"/>
        </a:solidFill>
        <a:latin typeface="Times New Roman" pitchFamily="18" charset="0"/>
        <a:ea typeface="+mn-ea"/>
        <a:cs typeface="+mn-cs"/>
      </a:defRPr>
    </a:lvl4pPr>
    <a:lvl5pPr marL="7620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59592" y="6712060"/>
            <a:ext cx="87604" cy="189112"/>
          </a:xfrm>
          <a:ln/>
        </p:spPr>
        <p:txBody>
          <a:bodyPr/>
          <a:lstStyle/>
          <a:p>
            <a:fld id="{777936E4-6566-4E72-A6D8-05F33B5D4284}" type="slidenum">
              <a:rPr lang="en-US"/>
              <a:pPr/>
              <a:t>0</a:t>
            </a:fld>
            <a:endParaRPr lang="en-US"/>
          </a:p>
        </p:txBody>
      </p:sp>
      <p:sp>
        <p:nvSpPr>
          <p:cNvPr id="338946" name="Rectangle 2"/>
          <p:cNvSpPr>
            <a:spLocks noGrp="1" noRot="1" noChangeAspect="1" noChangeArrowheads="1" noTextEdit="1"/>
          </p:cNvSpPr>
          <p:nvPr>
            <p:ph type="sldImg"/>
          </p:nvPr>
        </p:nvSpPr>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1988" y="6712060"/>
            <a:ext cx="175206" cy="189112"/>
          </a:xfrm>
          <a:ln/>
        </p:spPr>
        <p:txBody>
          <a:bodyPr/>
          <a:lstStyle/>
          <a:p>
            <a:fld id="{077B4E8A-38E9-4CB2-8A84-535D6230D028}" type="slidenum">
              <a:rPr lang="en-US"/>
              <a:pPr/>
              <a:t>9</a:t>
            </a:fld>
            <a:endParaRPr lang="en-US"/>
          </a:p>
        </p:txBody>
      </p:sp>
      <p:sp>
        <p:nvSpPr>
          <p:cNvPr id="332802" name="Rectangle 2"/>
          <p:cNvSpPr>
            <a:spLocks noGrp="1" noRot="1" noChangeAspect="1" noChangeArrowheads="1" noTextEdit="1"/>
          </p:cNvSpPr>
          <p:nvPr>
            <p:ph type="sldImg"/>
          </p:nvPr>
        </p:nvSpPr>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1487" y="6717126"/>
            <a:ext cx="84959" cy="184666"/>
          </a:xfrm>
          <a:ln/>
        </p:spPr>
        <p:txBody>
          <a:bodyPr/>
          <a:lstStyle/>
          <a:p>
            <a:fld id="{44400FC4-3BF4-48AA-9CD3-050079511CCB}" type="slidenum">
              <a:rPr lang="en-US"/>
              <a:pPr/>
              <a:t>10</a:t>
            </a:fld>
            <a:endParaRPr lang="en-US"/>
          </a:p>
        </p:txBody>
      </p:sp>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7" y="6716506"/>
            <a:ext cx="169918" cy="184666"/>
          </a:xfrm>
          <a:ln/>
        </p:spPr>
        <p:txBody>
          <a:bodyPr/>
          <a:lstStyle/>
          <a:p>
            <a:fld id="{1DCA16F3-A3E4-404F-93EB-ED631FE0A6FA}" type="slidenum">
              <a:rPr lang="en-US"/>
              <a:pPr/>
              <a:t>11</a:t>
            </a:fld>
            <a:endParaRPr lang="en-US"/>
          </a:p>
        </p:txBody>
      </p:sp>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59592" y="6712060"/>
            <a:ext cx="87604" cy="189112"/>
          </a:xfrm>
          <a:ln/>
        </p:spPr>
        <p:txBody>
          <a:bodyPr/>
          <a:lstStyle/>
          <a:p>
            <a:fld id="{93672B03-E1B5-4FC3-9149-9F8217DE4DE2}" type="slidenum">
              <a:rPr lang="en-US"/>
              <a:pPr/>
              <a:t>1</a:t>
            </a:fld>
            <a:endParaRPr lang="en-US"/>
          </a:p>
        </p:txBody>
      </p:sp>
      <p:sp>
        <p:nvSpPr>
          <p:cNvPr id="340994" name="Rectangle 2"/>
          <p:cNvSpPr>
            <a:spLocks noGrp="1" noRot="1" noChangeAspect="1" noChangeArrowheads="1" noTextEdit="1"/>
          </p:cNvSpPr>
          <p:nvPr>
            <p:ph type="sldImg"/>
          </p:nvPr>
        </p:nvSpPr>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59592" y="6712060"/>
            <a:ext cx="87604" cy="189112"/>
          </a:xfrm>
          <a:ln/>
        </p:spPr>
        <p:txBody>
          <a:bodyPr/>
          <a:lstStyle/>
          <a:p>
            <a:fld id="{93672B03-E1B5-4FC3-9149-9F8217DE4DE2}" type="slidenum">
              <a:rPr lang="en-US"/>
              <a:pPr/>
              <a:t>2</a:t>
            </a:fld>
            <a:endParaRPr lang="en-US"/>
          </a:p>
        </p:txBody>
      </p:sp>
      <p:sp>
        <p:nvSpPr>
          <p:cNvPr id="340994" name="Rectangle 2"/>
          <p:cNvSpPr>
            <a:spLocks noGrp="1" noRot="1" noChangeAspect="1" noChangeArrowheads="1" noTextEdit="1"/>
          </p:cNvSpPr>
          <p:nvPr>
            <p:ph type="sldImg"/>
          </p:nvPr>
        </p:nvSpPr>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1988" y="6712060"/>
            <a:ext cx="175206" cy="189112"/>
          </a:xfrm>
          <a:ln/>
        </p:spPr>
        <p:txBody>
          <a:bodyPr/>
          <a:lstStyle/>
          <a:p>
            <a:fld id="{A72A5FF3-5D49-49F0-B93B-E610813FBCFC}" type="slidenum">
              <a:rPr lang="en-US"/>
              <a:pPr/>
              <a:t>3</a:t>
            </a:fld>
            <a:endParaRPr lang="en-US"/>
          </a:p>
        </p:txBody>
      </p:sp>
      <p:sp>
        <p:nvSpPr>
          <p:cNvPr id="343042" name="Rectangle 2"/>
          <p:cNvSpPr>
            <a:spLocks noGrp="1" noRot="1" noChangeAspect="1" noChangeArrowheads="1" noTextEdit="1"/>
          </p:cNvSpPr>
          <p:nvPr>
            <p:ph type="sldImg"/>
          </p:nvPr>
        </p:nvSpPr>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1988" y="6712060"/>
            <a:ext cx="175206" cy="189112"/>
          </a:xfrm>
          <a:ln/>
        </p:spPr>
        <p:txBody>
          <a:bodyPr/>
          <a:lstStyle/>
          <a:p>
            <a:fld id="{077B4E8A-38E9-4CB2-8A84-535D6230D028}" type="slidenum">
              <a:rPr lang="en-US"/>
              <a:pPr/>
              <a:t>4</a:t>
            </a:fld>
            <a:endParaRPr lang="en-US"/>
          </a:p>
        </p:txBody>
      </p:sp>
      <p:sp>
        <p:nvSpPr>
          <p:cNvPr id="332802" name="Rectangle 2"/>
          <p:cNvSpPr>
            <a:spLocks noGrp="1" noRot="1" noChangeAspect="1" noChangeArrowheads="1" noTextEdit="1"/>
          </p:cNvSpPr>
          <p:nvPr>
            <p:ph type="sldImg"/>
          </p:nvPr>
        </p:nvSpPr>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1988" y="6712060"/>
            <a:ext cx="175206" cy="189112"/>
          </a:xfrm>
          <a:ln/>
        </p:spPr>
        <p:txBody>
          <a:bodyPr/>
          <a:lstStyle/>
          <a:p>
            <a:fld id="{077B4E8A-38E9-4CB2-8A84-535D6230D028}" type="slidenum">
              <a:rPr lang="en-US"/>
              <a:pPr/>
              <a:t>5</a:t>
            </a:fld>
            <a:endParaRPr lang="en-US"/>
          </a:p>
        </p:txBody>
      </p:sp>
      <p:sp>
        <p:nvSpPr>
          <p:cNvPr id="332802" name="Rectangle 2"/>
          <p:cNvSpPr>
            <a:spLocks noGrp="1" noRot="1" noChangeAspect="1" noChangeArrowheads="1" noTextEdit="1"/>
          </p:cNvSpPr>
          <p:nvPr>
            <p:ph type="sldImg"/>
          </p:nvPr>
        </p:nvSpPr>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1988" y="6712060"/>
            <a:ext cx="175206" cy="189112"/>
          </a:xfrm>
          <a:ln/>
        </p:spPr>
        <p:txBody>
          <a:bodyPr/>
          <a:lstStyle/>
          <a:p>
            <a:fld id="{077B4E8A-38E9-4CB2-8A84-535D6230D028}" type="slidenum">
              <a:rPr lang="en-US"/>
              <a:pPr/>
              <a:t>6</a:t>
            </a:fld>
            <a:endParaRPr lang="en-US"/>
          </a:p>
        </p:txBody>
      </p:sp>
      <p:sp>
        <p:nvSpPr>
          <p:cNvPr id="332802" name="Rectangle 2"/>
          <p:cNvSpPr>
            <a:spLocks noGrp="1" noRot="1" noChangeAspect="1" noChangeArrowheads="1" noTextEdit="1"/>
          </p:cNvSpPr>
          <p:nvPr>
            <p:ph type="sldImg"/>
          </p:nvPr>
        </p:nvSpPr>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1487" y="6717126"/>
            <a:ext cx="84959" cy="184666"/>
          </a:xfrm>
          <a:ln/>
        </p:spPr>
        <p:txBody>
          <a:bodyPr/>
          <a:lstStyle/>
          <a:p>
            <a:fld id="{44400FC4-3BF4-48AA-9CD3-050079511CCB}" type="slidenum">
              <a:rPr lang="en-US"/>
              <a:pPr/>
              <a:t>7</a:t>
            </a:fld>
            <a:endParaRPr lang="en-US"/>
          </a:p>
        </p:txBody>
      </p:sp>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1487" y="6717126"/>
            <a:ext cx="84959" cy="184666"/>
          </a:xfrm>
          <a:ln/>
        </p:spPr>
        <p:txBody>
          <a:bodyPr/>
          <a:lstStyle/>
          <a:p>
            <a:fld id="{44400FC4-3BF4-48AA-9CD3-050079511CCB}" type="slidenum">
              <a:rPr lang="en-US"/>
              <a:pPr/>
              <a:t>8</a:t>
            </a:fld>
            <a:endParaRPr lang="en-US"/>
          </a:p>
        </p:txBody>
      </p:sp>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6" name="doc id"/>
          <p:cNvSpPr>
            <a:spLocks noGrp="1" noChangeArrowheads="1"/>
          </p:cNvSpPr>
          <p:nvPr>
            <p:ph type="ftr" sz="quarter" idx="3"/>
          </p:nvPr>
        </p:nvSpPr>
        <p:spPr/>
        <p:txBody>
          <a:bodyPr/>
          <a:lstStyle>
            <a:lvl1pPr>
              <a:defRPr/>
            </a:lvl1pPr>
          </a:lstStyle>
          <a:p>
            <a:endParaRPr lang="en-US"/>
          </a:p>
        </p:txBody>
      </p:sp>
      <p:grpSp>
        <p:nvGrpSpPr>
          <p:cNvPr id="13345" name="McK Title Elements"/>
          <p:cNvGrpSpPr>
            <a:grpSpLocks/>
          </p:cNvGrpSpPr>
          <p:nvPr/>
        </p:nvGrpSpPr>
        <p:grpSpPr bwMode="auto">
          <a:xfrm>
            <a:off x="2640013" y="2139950"/>
            <a:ext cx="5027612" cy="4510088"/>
            <a:chOff x="1663" y="1348"/>
            <a:chExt cx="3167" cy="2841"/>
          </a:xfrm>
        </p:grpSpPr>
        <p:sp>
          <p:nvSpPr>
            <p:cNvPr id="13331"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r>
                <a:rPr lang="en-US" sz="1400"/>
                <a:t>CONFIDENTIAL</a:t>
              </a:r>
            </a:p>
          </p:txBody>
        </p:sp>
        <p:sp>
          <p:nvSpPr>
            <p:cNvPr id="13332"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r>
                <a:rPr lang="en-US" sz="1400"/>
                <a:t>Document</a:t>
              </a:r>
            </a:p>
          </p:txBody>
        </p:sp>
        <p:sp>
          <p:nvSpPr>
            <p:cNvPr id="13333"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r>
                <a:rPr lang="en-US" sz="1400"/>
                <a:t>Date</a:t>
              </a:r>
            </a:p>
          </p:txBody>
        </p:sp>
        <p:sp>
          <p:nvSpPr>
            <p:cNvPr id="13334"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nchor="b"/>
            <a:lstStyle/>
            <a:p>
              <a:pPr defTabSz="804863" eaLnBrk="0" hangingPunct="0"/>
              <a:r>
                <a:rPr lang="en-US" sz="90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47675" y="1568450"/>
            <a:ext cx="8066088" cy="44354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0E76DF4-C0CD-4EA9-B003-C1B5CA4021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9875"/>
            <a:ext cx="2016125" cy="5734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47675" y="269875"/>
            <a:ext cx="5897563" cy="5734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22E05B5-94C6-4A08-9600-E56BF3F9F0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47675" y="1568450"/>
            <a:ext cx="8066088" cy="4435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72736ED-B345-49FD-BE92-F9843E45772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08025" y="2849563"/>
            <a:ext cx="7616825" cy="14700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80EE1B1-7E31-4193-933F-45874E9F283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47675" y="1568450"/>
            <a:ext cx="3956050" cy="443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568450"/>
            <a:ext cx="3957638" cy="443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B8C548C-0773-4F8F-8B62-14232136C5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675" y="1504950"/>
            <a:ext cx="3959225"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675" y="2132013"/>
            <a:ext cx="3959225"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950" y="1504950"/>
            <a:ext cx="3960813"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950" y="2132013"/>
            <a:ext cx="3960813"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705545C-221F-4F83-9759-4119382F54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69A3D415-CB6E-40CD-9127-4565A864FE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40E2AEB-BA96-4EE0-B453-8C23C122D2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03613" y="268288"/>
            <a:ext cx="5010150" cy="5735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7675" y="1406525"/>
            <a:ext cx="2947988" cy="4597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7A77532-5D45-4855-975D-D8972FD0A4B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5775" y="600075"/>
            <a:ext cx="5376863" cy="4033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55775" y="5260975"/>
            <a:ext cx="5376863" cy="7889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DB5DD84-B14C-4C13-A48A-EA740F8628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9" name="doc id"/>
          <p:cNvSpPr>
            <a:spLocks noGrp="1" noChangeArrowheads="1"/>
          </p:cNvSpPr>
          <p:nvPr>
            <p:ph type="ftr" sz="quarter" idx="3"/>
          </p:nvPr>
        </p:nvSpPr>
        <p:spPr bwMode="auto">
          <a:xfrm>
            <a:off x="8442325" y="36513"/>
            <a:ext cx="2952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800">
                <a:solidFill>
                  <a:srgbClr val="000000"/>
                </a:solidFill>
              </a:defRPr>
            </a:lvl1pPr>
          </a:lstStyle>
          <a:p>
            <a:endParaRPr lang="en-US"/>
          </a:p>
        </p:txBody>
      </p:sp>
      <p:sp>
        <p:nvSpPr>
          <p:cNvPr id="1030" name="pg num"/>
          <p:cNvSpPr>
            <a:spLocks noGrp="1" noChangeArrowheads="1"/>
          </p:cNvSpPr>
          <p:nvPr>
            <p:ph type="sldNum" sz="quarter" idx="4"/>
          </p:nvPr>
        </p:nvSpPr>
        <p:spPr bwMode="auto">
          <a:xfrm>
            <a:off x="8551863" y="6511925"/>
            <a:ext cx="1857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1200"/>
            </a:lvl1pPr>
          </a:lstStyle>
          <a:p>
            <a:fld id="{AE4D675D-1D18-40FC-9A0C-6D6AFFDF7102}" type="slidenum">
              <a:rPr lang="en-US"/>
              <a:pPr/>
              <a:t>‹#›</a:t>
            </a:fld>
            <a:endParaRPr lang="en-US"/>
          </a:p>
        </p:txBody>
      </p:sp>
      <p:grpSp>
        <p:nvGrpSpPr>
          <p:cNvPr id="1066" name="McK Slide Elements"/>
          <p:cNvGrpSpPr>
            <a:grpSpLocks/>
          </p:cNvGrpSpPr>
          <p:nvPr/>
        </p:nvGrpSpPr>
        <p:grpSpPr bwMode="auto">
          <a:xfrm>
            <a:off x="119063" y="531813"/>
            <a:ext cx="8618537" cy="6162675"/>
            <a:chOff x="75" y="335"/>
            <a:chExt cx="5429" cy="3882"/>
          </a:xfrm>
        </p:grpSpPr>
        <p:sp>
          <p:nvSpPr>
            <p:cNvPr id="1032" name="McK Measure" hidden="1"/>
            <p:cNvSpPr txBox="1">
              <a:spLocks noChangeArrowheads="1"/>
            </p:cNvSpPr>
            <p:nvPr userDrawn="1"/>
          </p:nvSpPr>
          <p:spPr bwMode="auto">
            <a:xfrm>
              <a:off x="75" y="335"/>
              <a:ext cx="5429" cy="154"/>
            </a:xfrm>
            <a:prstGeom prst="rect">
              <a:avLst/>
            </a:prstGeom>
            <a:noFill/>
            <a:ln w="9525">
              <a:noFill/>
              <a:miter lim="800000"/>
              <a:headEnd/>
              <a:tailEnd/>
            </a:ln>
            <a:effectLst/>
          </p:spPr>
          <p:txBody>
            <a:bodyPr lIns="0" tIns="0" rIns="0" bIns="0">
              <a:spAutoFit/>
            </a:bodyPr>
            <a:lstStyle/>
            <a:p>
              <a:pPr defTabSz="895350"/>
              <a:r>
                <a:rPr lang="en-US"/>
                <a:t>Unit of measure</a:t>
              </a:r>
            </a:p>
          </p:txBody>
        </p:sp>
        <p:sp>
          <p:nvSpPr>
            <p:cNvPr id="1033" name="McK Footnote" hidden="1"/>
            <p:cNvSpPr txBox="1">
              <a:spLocks noChangeArrowheads="1"/>
            </p:cNvSpPr>
            <p:nvPr userDrawn="1"/>
          </p:nvSpPr>
          <p:spPr bwMode="auto">
            <a:xfrm>
              <a:off x="75" y="3964"/>
              <a:ext cx="5145" cy="253"/>
            </a:xfrm>
            <a:prstGeom prst="rect">
              <a:avLst/>
            </a:prstGeom>
            <a:noFill/>
            <a:ln w="9525">
              <a:noFill/>
              <a:miter lim="800000"/>
              <a:headEnd/>
              <a:tailEnd/>
            </a:ln>
            <a:effectLst/>
          </p:spPr>
          <p:txBody>
            <a:bodyPr lIns="0" tIns="0" rIns="0" bIns="0" anchor="b">
              <a:spAutoFit/>
            </a:bodyPr>
            <a:lstStyle/>
            <a:p>
              <a:pPr marL="563563" indent="-563563" defTabSz="895350">
                <a:tabLst>
                  <a:tab pos="517525" algn="r"/>
                </a:tabLst>
              </a:pPr>
              <a:r>
                <a:rPr lang="en-US" sz="1200">
                  <a:solidFill>
                    <a:srgbClr val="000000"/>
                  </a:solidFill>
                </a:rPr>
                <a:t>	*	Footnote</a:t>
              </a:r>
            </a:p>
            <a:p>
              <a:pPr marL="563563" indent="-563563" defTabSz="895350">
                <a:spcBef>
                  <a:spcPct val="20000"/>
                </a:spcBef>
                <a:tabLst>
                  <a:tab pos="517525" algn="r"/>
                </a:tabLst>
              </a:pPr>
              <a:r>
                <a:rPr lang="en-US" sz="1200">
                  <a:solidFill>
                    <a:srgbClr val="000000"/>
                  </a:solidFill>
                </a:rPr>
                <a:t>	Source:	Source</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p:titleStyle>
    <p:body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defRPr>
      </a:lvl2pPr>
      <a:lvl3pPr marL="295275" indent="-149225" algn="l" defTabSz="895350" rtl="0" fontAlgn="base">
        <a:spcBef>
          <a:spcPct val="0"/>
        </a:spcBef>
        <a:spcAft>
          <a:spcPct val="0"/>
        </a:spcAft>
        <a:buChar char="–"/>
        <a:defRPr sz="1600">
          <a:solidFill>
            <a:schemeClr val="tx1"/>
          </a:solidFill>
          <a:latin typeface="+mn-lt"/>
        </a:defRPr>
      </a:lvl3pPr>
      <a:lvl4pPr marL="431800" indent="-134938" algn="l" defTabSz="895350" rtl="0" fontAlgn="base">
        <a:spcBef>
          <a:spcPct val="0"/>
        </a:spcBef>
        <a:spcAft>
          <a:spcPct val="0"/>
        </a:spcAft>
        <a:buSzPct val="89000"/>
        <a:buChar char="•"/>
        <a:defRPr sz="1600">
          <a:solidFill>
            <a:schemeClr val="tx1"/>
          </a:solidFill>
          <a:latin typeface="+mn-lt"/>
        </a:defRPr>
      </a:lvl4pPr>
      <a:lvl5pPr marL="582613" indent="-149225" algn="l" defTabSz="895350" rtl="0" fontAlgn="base">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E6A75D39-41F2-472E-A29A-504A8A608ACA}" type="slidenum">
              <a:rPr lang="en-US"/>
              <a:pPr/>
              <a:t>0</a:t>
            </a:fld>
            <a:endParaRPr lang="en-US"/>
          </a:p>
        </p:txBody>
      </p:sp>
      <p:sp>
        <p:nvSpPr>
          <p:cNvPr id="337922" name="Rectangle 2"/>
          <p:cNvSpPr>
            <a:spLocks noChangeArrowheads="1"/>
          </p:cNvSpPr>
          <p:nvPr/>
        </p:nvSpPr>
        <p:spPr bwMode="auto">
          <a:xfrm>
            <a:off x="431800" y="566738"/>
            <a:ext cx="8264525" cy="590931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Economic liberalization vs. political liberalization</a:t>
            </a:r>
            <a:endParaRPr lang="en-US" dirty="0"/>
          </a:p>
          <a:p>
            <a:pPr marL="450850" lvl="2" indent="-304800" defTabSz="895350">
              <a:buFontTx/>
              <a:buChar char="–"/>
            </a:pPr>
            <a:r>
              <a:rPr lang="en-US" dirty="0"/>
              <a:t>Liberal economic experiments were started in the late 1970s and 1980s</a:t>
            </a:r>
          </a:p>
          <a:p>
            <a:pPr marL="450850" lvl="2" indent="-304800" defTabSz="895350">
              <a:buFontTx/>
              <a:buChar char="–"/>
            </a:pPr>
            <a:r>
              <a:rPr lang="en-US" dirty="0"/>
              <a:t>Can you economically liberalize </a:t>
            </a:r>
            <a:r>
              <a:rPr lang="en-US" dirty="0" smtClean="0"/>
              <a:t>without </a:t>
            </a:r>
            <a:r>
              <a:rPr lang="en-US" dirty="0"/>
              <a:t>political liberalization?</a:t>
            </a:r>
          </a:p>
          <a:p>
            <a:pPr marL="450850" lvl="2" indent="-304800" defTabSz="895350"/>
            <a:endParaRPr lang="en-US" dirty="0"/>
          </a:p>
          <a:p>
            <a:pPr marL="306388" lvl="1" indent="-304800" defTabSz="895350">
              <a:buSzPct val="120000"/>
              <a:buFontTx/>
              <a:buChar char="•"/>
            </a:pPr>
            <a:r>
              <a:rPr lang="en-US" b="1" dirty="0"/>
              <a:t>Characteristics of liberal reform</a:t>
            </a:r>
          </a:p>
          <a:p>
            <a:pPr marL="450850" lvl="2" indent="-304800" defTabSz="895350">
              <a:buFontTx/>
              <a:buChar char="–"/>
            </a:pPr>
            <a:r>
              <a:rPr lang="en-US" dirty="0"/>
              <a:t>Reconvening old national assemblies</a:t>
            </a:r>
          </a:p>
          <a:p>
            <a:pPr marL="450850" lvl="2" indent="-304800" defTabSz="895350">
              <a:buFontTx/>
              <a:buChar char="–"/>
            </a:pPr>
            <a:r>
              <a:rPr lang="en-US" dirty="0"/>
              <a:t>Increasing the number of people who can vote</a:t>
            </a:r>
          </a:p>
          <a:p>
            <a:pPr marL="450850" lvl="2" indent="-304800" defTabSz="895350">
              <a:buFontTx/>
              <a:buChar char="–"/>
            </a:pPr>
            <a:r>
              <a:rPr lang="en-US" dirty="0"/>
              <a:t>Letting up on the media</a:t>
            </a:r>
          </a:p>
          <a:p>
            <a:pPr marL="450850" lvl="2" indent="-304800" defTabSz="895350">
              <a:buFontTx/>
              <a:buChar char="–"/>
            </a:pPr>
            <a:r>
              <a:rPr lang="en-US" dirty="0"/>
              <a:t>Allowing for freedom to organize and legalizing parties</a:t>
            </a:r>
          </a:p>
          <a:p>
            <a:pPr marL="450850" lvl="2" indent="-304800" defTabSz="895350">
              <a:buFontTx/>
              <a:buChar char="–"/>
            </a:pPr>
            <a:endParaRPr lang="en-US" dirty="0"/>
          </a:p>
          <a:p>
            <a:pPr marL="306388" lvl="1" indent="-304800" defTabSz="895350">
              <a:buSzPct val="120000"/>
              <a:buFontTx/>
              <a:buChar char="•"/>
            </a:pPr>
            <a:r>
              <a:rPr lang="en-US" b="1" dirty="0"/>
              <a:t>Wave 1: 1985-1992</a:t>
            </a:r>
          </a:p>
          <a:p>
            <a:pPr marL="450850" lvl="2" indent="-304800" defTabSz="895350">
              <a:buFontTx/>
              <a:buChar char="–"/>
            </a:pPr>
            <a:r>
              <a:rPr lang="en-US" dirty="0"/>
              <a:t>Characteristics</a:t>
            </a:r>
          </a:p>
          <a:p>
            <a:pPr marL="450850" lvl="2" indent="-304800" defTabSz="895350">
              <a:buFontTx/>
              <a:buChar char="–"/>
            </a:pPr>
            <a:r>
              <a:rPr lang="en-US" dirty="0"/>
              <a:t>Examples</a:t>
            </a:r>
          </a:p>
          <a:p>
            <a:pPr marL="450850" lvl="2" indent="-304800" defTabSz="895350">
              <a:buFontTx/>
              <a:buChar char="–"/>
            </a:pPr>
            <a:endParaRPr lang="en-US" dirty="0"/>
          </a:p>
          <a:p>
            <a:pPr marL="306388" lvl="1" indent="-304800" defTabSz="895350">
              <a:buSzPct val="120000"/>
              <a:buFontTx/>
              <a:buChar char="•"/>
            </a:pPr>
            <a:r>
              <a:rPr lang="en-US" b="1" dirty="0"/>
              <a:t>Closing down of reform projects by the mid-1990s</a:t>
            </a:r>
          </a:p>
          <a:p>
            <a:pPr marL="450850" lvl="2" indent="-304800" defTabSz="895350">
              <a:buFontTx/>
              <a:buChar char="–"/>
            </a:pPr>
            <a:r>
              <a:rPr lang="en-US" dirty="0"/>
              <a:t>Reasons</a:t>
            </a:r>
          </a:p>
          <a:p>
            <a:pPr marL="450850" lvl="2" indent="-304800" defTabSz="895350">
              <a:buFontTx/>
              <a:buChar char="–"/>
            </a:pPr>
            <a:r>
              <a:rPr lang="en-US" dirty="0"/>
              <a:t>Examples</a:t>
            </a:r>
          </a:p>
          <a:p>
            <a:pPr marL="450850" lvl="2" indent="-304800" defTabSz="895350">
              <a:buFontTx/>
              <a:buChar char="–"/>
            </a:pPr>
            <a:endParaRPr lang="en-US" dirty="0"/>
          </a:p>
          <a:p>
            <a:pPr marL="306388" lvl="1" indent="-304800" defTabSz="895350">
              <a:buSzPct val="120000"/>
              <a:buFontTx/>
              <a:buChar char="•"/>
            </a:pPr>
            <a:r>
              <a:rPr lang="en-US" b="1" dirty="0"/>
              <a:t>Wave 2: </a:t>
            </a:r>
            <a:r>
              <a:rPr lang="en-US" b="1" dirty="0" smtClean="0"/>
              <a:t>1999-2005</a:t>
            </a:r>
            <a:endParaRPr lang="en-US" b="1" dirty="0"/>
          </a:p>
          <a:p>
            <a:pPr marL="450850" lvl="2" indent="-304800" defTabSz="895350">
              <a:buFontTx/>
              <a:buChar char="–"/>
            </a:pPr>
            <a:r>
              <a:rPr lang="en-US" dirty="0"/>
              <a:t>Characteristics</a:t>
            </a:r>
          </a:p>
          <a:p>
            <a:pPr marL="450850" lvl="2" indent="-304800" defTabSz="895350">
              <a:buFontTx/>
              <a:buChar char="–"/>
            </a:pPr>
            <a:r>
              <a:rPr lang="en-US" dirty="0"/>
              <a:t>Examples</a:t>
            </a:r>
          </a:p>
          <a:p>
            <a:pPr marL="450850" lvl="2" indent="-304800" defTabSz="895350">
              <a:buFontTx/>
              <a:buChar char="–"/>
            </a:pPr>
            <a:endParaRPr lang="en-US" dirty="0"/>
          </a:p>
          <a:p>
            <a:pPr marL="306388" lvl="1" indent="-304800" defTabSz="895350">
              <a:buSzPct val="120000"/>
              <a:buFontTx/>
              <a:buChar char="•"/>
            </a:pPr>
            <a:r>
              <a:rPr lang="en-US" b="1" dirty="0"/>
              <a:t>How </a:t>
            </a:r>
            <a:r>
              <a:rPr lang="en-US" b="1" dirty="0" smtClean="0"/>
              <a:t>has </a:t>
            </a:r>
            <a:r>
              <a:rPr lang="en-US" b="1" dirty="0"/>
              <a:t>the Iraqi example </a:t>
            </a:r>
            <a:r>
              <a:rPr lang="en-US" b="1" dirty="0" smtClean="0"/>
              <a:t>affected </a:t>
            </a:r>
            <a:r>
              <a:rPr lang="en-US" b="1" dirty="0"/>
              <a:t>broader trends in democracy in Wave 2</a:t>
            </a:r>
            <a:r>
              <a:rPr lang="en-US" b="1" dirty="0" smtClean="0"/>
              <a:t>?</a:t>
            </a:r>
            <a:endParaRPr lang="en-US" dirty="0"/>
          </a:p>
        </p:txBody>
      </p:sp>
      <p:sp>
        <p:nvSpPr>
          <p:cNvPr id="337923"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Waves of liberal reform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AD26E37-F59C-4C58-AE4F-CFA43CF381B0}" type="slidenum">
              <a:rPr lang="en-US"/>
              <a:pPr/>
              <a:t>9</a:t>
            </a:fld>
            <a:endParaRPr lang="en-US"/>
          </a:p>
        </p:txBody>
      </p:sp>
      <p:sp>
        <p:nvSpPr>
          <p:cNvPr id="331778" name="Rectangle 2"/>
          <p:cNvSpPr>
            <a:spLocks noChangeArrowheads="1"/>
          </p:cNvSpPr>
          <p:nvPr/>
        </p:nvSpPr>
        <p:spPr bwMode="auto">
          <a:xfrm>
            <a:off x="431800" y="566738"/>
            <a:ext cx="8264525" cy="590931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smtClean="0"/>
              <a:t>Context</a:t>
            </a:r>
            <a:endParaRPr lang="en-US" b="1" dirty="0"/>
          </a:p>
          <a:p>
            <a:pPr marL="450850" lvl="2" indent="-304800" defTabSz="895350">
              <a:buFontTx/>
              <a:buChar char="–"/>
            </a:pPr>
            <a:r>
              <a:rPr lang="en-US" dirty="0" smtClean="0"/>
              <a:t>National Democratic Party (NDP) dominates through managed electoral competition</a:t>
            </a:r>
          </a:p>
          <a:p>
            <a:pPr marL="450850" lvl="2" indent="-304800" defTabSz="895350">
              <a:buFontTx/>
              <a:buChar char="–"/>
            </a:pPr>
            <a:r>
              <a:rPr lang="en-US" dirty="0" smtClean="0"/>
              <a:t>Economic growth, then crisis, with rising prices</a:t>
            </a:r>
          </a:p>
          <a:p>
            <a:pPr marL="450850" lvl="2" indent="-304800" defTabSz="895350">
              <a:buFontTx/>
              <a:buChar char="–"/>
            </a:pPr>
            <a:r>
              <a:rPr lang="en-US" dirty="0" smtClean="0"/>
              <a:t>Military is popular but has entrenched economic interests</a:t>
            </a:r>
            <a:endParaRPr lang="en-US" dirty="0"/>
          </a:p>
          <a:p>
            <a:pPr marL="763588" lvl="2" indent="-304800" defTabSz="895350">
              <a:buSzPct val="120000"/>
            </a:pPr>
            <a:endParaRPr lang="en-US" b="1" dirty="0" smtClean="0"/>
          </a:p>
          <a:p>
            <a:pPr marL="306388" lvl="1" indent="-304800" defTabSz="895350">
              <a:buSzPct val="120000"/>
              <a:buFontTx/>
              <a:buChar char="•"/>
            </a:pPr>
            <a:r>
              <a:rPr lang="en-US" b="1" dirty="0" smtClean="0"/>
              <a:t>Causes</a:t>
            </a:r>
            <a:endParaRPr lang="en-US" b="1" dirty="0" smtClean="0"/>
          </a:p>
          <a:p>
            <a:pPr marL="450850" lvl="2" indent="-304800" defTabSz="895350">
              <a:buFontTx/>
              <a:buChar char="–"/>
            </a:pPr>
            <a:r>
              <a:rPr lang="en-US" dirty="0" smtClean="0"/>
              <a:t>Grievances</a:t>
            </a:r>
          </a:p>
          <a:p>
            <a:pPr marL="908050" lvl="3" indent="-304800" defTabSz="895350">
              <a:buFontTx/>
              <a:buChar char="–"/>
            </a:pPr>
            <a:r>
              <a:rPr lang="en-US" dirty="0" smtClean="0"/>
              <a:t>Corruption amid economic expansion led to a 2-tier society</a:t>
            </a:r>
          </a:p>
          <a:p>
            <a:pPr marL="908050" lvl="3" indent="-304800" defTabSz="895350">
              <a:buFontTx/>
              <a:buChar char="–"/>
            </a:pPr>
            <a:r>
              <a:rPr lang="en-US" dirty="0" smtClean="0"/>
              <a:t>Stark lack of opportunity among educated youth</a:t>
            </a:r>
          </a:p>
          <a:p>
            <a:pPr marL="908050" lvl="3" indent="-304800" defTabSz="895350">
              <a:buFontTx/>
              <a:buChar char="–"/>
            </a:pPr>
            <a:r>
              <a:rPr lang="en-US" dirty="0" smtClean="0"/>
              <a:t>2010 elections were too fraudulent, causing challengers to doubt participation</a:t>
            </a:r>
          </a:p>
          <a:p>
            <a:pPr marL="450850" lvl="2" indent="-304800" defTabSz="895350">
              <a:buFontTx/>
              <a:buChar char="–"/>
            </a:pPr>
            <a:r>
              <a:rPr lang="en-US" dirty="0" smtClean="0"/>
              <a:t>Opportunities</a:t>
            </a:r>
          </a:p>
          <a:p>
            <a:pPr marL="908050" lvl="3" indent="-304800" defTabSz="895350">
              <a:buFontTx/>
              <a:buChar char="–"/>
            </a:pPr>
            <a:r>
              <a:rPr lang="en-US" dirty="0" smtClean="0"/>
              <a:t>Divisions and uncertainty over who would succeed the aging Mubarak</a:t>
            </a:r>
          </a:p>
          <a:p>
            <a:pPr marL="908050" lvl="3" indent="-304800" defTabSz="895350">
              <a:buFontTx/>
              <a:buChar char="–"/>
            </a:pPr>
            <a:r>
              <a:rPr lang="en-US" dirty="0" smtClean="0"/>
              <a:t>Collective network built around “</a:t>
            </a:r>
            <a:r>
              <a:rPr lang="en-US" dirty="0" err="1" smtClean="0"/>
              <a:t>kefaya</a:t>
            </a:r>
            <a:r>
              <a:rPr lang="en-US" dirty="0" smtClean="0"/>
              <a:t>” movement and 2004-2005 protests</a:t>
            </a:r>
          </a:p>
          <a:p>
            <a:pPr marL="908050" lvl="3" indent="-304800" defTabSz="895350">
              <a:buFontTx/>
              <a:buChar char="–"/>
            </a:pPr>
            <a:r>
              <a:rPr lang="en-US" dirty="0" smtClean="0"/>
              <a:t>Online protest networks: “April 6 Movement” and “We are all </a:t>
            </a:r>
            <a:r>
              <a:rPr lang="en-US" dirty="0" err="1" smtClean="0"/>
              <a:t>Khaled</a:t>
            </a:r>
            <a:r>
              <a:rPr lang="en-US" dirty="0" smtClean="0"/>
              <a:t> Said”</a:t>
            </a:r>
          </a:p>
          <a:p>
            <a:pPr marL="908050" lvl="3" indent="-304800" defTabSz="895350">
              <a:buFontTx/>
              <a:buChar char="–"/>
            </a:pPr>
            <a:r>
              <a:rPr lang="en-US" dirty="0" smtClean="0"/>
              <a:t>Tunisian example caught the public imagination</a:t>
            </a:r>
          </a:p>
          <a:p>
            <a:pPr marL="450850" lvl="2" indent="-304800" defTabSz="895350"/>
            <a:endParaRPr lang="en-US" dirty="0" smtClean="0"/>
          </a:p>
          <a:p>
            <a:pPr marL="306388" lvl="1" indent="-304800" defTabSz="895350">
              <a:buSzPct val="120000"/>
              <a:buFontTx/>
              <a:buChar char="•"/>
            </a:pPr>
            <a:r>
              <a:rPr lang="en-US" b="1" dirty="0" smtClean="0"/>
              <a:t>Development</a:t>
            </a:r>
            <a:endParaRPr lang="en-US" b="1" dirty="0" smtClean="0"/>
          </a:p>
          <a:p>
            <a:pPr marL="450850" lvl="2" indent="-304800" defTabSz="895350">
              <a:buFontTx/>
              <a:buChar char="–"/>
            </a:pPr>
            <a:r>
              <a:rPr lang="en-US" dirty="0" smtClean="0"/>
              <a:t>Gradual agreement to some political reforms as popular demands kept increasing</a:t>
            </a:r>
          </a:p>
          <a:p>
            <a:pPr marL="450850" lvl="2" indent="-304800" defTabSz="895350">
              <a:buFontTx/>
              <a:buChar char="–"/>
            </a:pPr>
            <a:r>
              <a:rPr lang="en-US" dirty="0" smtClean="0"/>
              <a:t>Attempts to use vigilantes to deter the protesters</a:t>
            </a:r>
          </a:p>
          <a:p>
            <a:pPr marL="450850" lvl="2" indent="-304800" defTabSz="895350">
              <a:buFontTx/>
              <a:buChar char="–"/>
            </a:pPr>
            <a:r>
              <a:rPr lang="en-US" dirty="0" smtClean="0"/>
              <a:t>Military strategy finally fails and key officers decide to sacrifice Mubarak</a:t>
            </a:r>
          </a:p>
          <a:p>
            <a:pPr marL="450850" lvl="2" indent="-304800" defTabSz="895350">
              <a:buFontTx/>
              <a:buChar char="–"/>
            </a:pPr>
            <a:r>
              <a:rPr lang="en-US" dirty="0" smtClean="0"/>
              <a:t>Cautious rule by military tribunal in preparation for elections (SCAF)</a:t>
            </a:r>
          </a:p>
          <a:p>
            <a:pPr marL="450850" lvl="2" indent="-304800" defTabSz="895350">
              <a:buFontTx/>
              <a:buChar char="–"/>
            </a:pPr>
            <a:r>
              <a:rPr lang="en-US" dirty="0" smtClean="0"/>
              <a:t>Continued popular protest against the slow pace of reforms and lack of accountability </a:t>
            </a:r>
            <a:endParaRPr lang="en-US" dirty="0" smtClean="0"/>
          </a:p>
          <a:p>
            <a:pPr marL="450850" lvl="2" indent="-304800" defTabSz="895350">
              <a:buFontTx/>
              <a:buChar char="–"/>
            </a:pPr>
            <a:endParaRPr lang="en-US" dirty="0"/>
          </a:p>
        </p:txBody>
      </p:sp>
      <p:sp>
        <p:nvSpPr>
          <p:cNvPr id="33177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Revolution and the potential for change in Egypt</a:t>
            </a:r>
            <a:endParaRPr lang="en-US" sz="2500" dirty="0"/>
          </a:p>
        </p:txBody>
      </p:sp>
      <p:sp>
        <p:nvSpPr>
          <p:cNvPr id="2050" name="AutoShape 2" descr="data:image/jpg;base64,/9j/4AAQSkZJRgABAQAAAQABAAD/2wCEAAkGBhQSERQTExQVFRUVGBcYFxcXGBcXHBcYGBgVFxgYGhgXHCYeFxkkHBQYHy8gJCcpLCwsFR4xNTAqNSYrLCkBCQoKDgwOGg8PGiwkHyQpKSwsLCwsLCksKSwsLCwpKSwpLCwpLCwsLCwsLCksKSwpLCwsLCwsLCksLCwsLCwsLP/AABEIAK8BIAMBIgACEQEDEQH/xAAcAAACAwEBAQEAAAAAAAAAAAAEBQIDBgcBAAj/xABAEAABAwIEAwUGBAUCBQUAAAABAgMRAAQFEiExBkFREyJhcYEHMpGhscEUQlLRI2Jy4fAz8RdDgpKiFRZTssL/xAAaAQADAQEBAQAAAAAAAAAAAAAAAQIDBAYF/8QALREAAgICAgAEBAUFAAAAAAAAAAECEQMhEjETIkFRBBRhkQUycbHhI1KhwdH/2gAMAwEAAhEDEQA/ANpdq1HnUnHoA6Gq7w7edfOEQJrMYM/FQYCspkz08q9uE6ADlzrwK09KBHmEsZUnSJJ0ryxZh8qiPGd/Sq8IYKMwJJkzrUrQfxiZ5nTpQBddE9qO7O2vSr75vNG1QuWQVE+VSvEFURFFgWPI/hAVK0RDZHnXhVDYkTESKl+JSUlUZB46UAUYUwEFQB38auaQnPymfWspiXEA0ShI0VvGh3EnnueY6UMzxEpsg50FZmM2Yx46D5VVAbK7KQvUj1q29Sgo75gVz97jJ5JUp5tKwIyrEDQ+AOv2in2D8UofblZ0BiTvJIhOmnOKVDNBdIHZQNo+VRwwICVZaExnFW2WZUd5CQNSYOvoOp0rAX3HzipQ0Q0Nu531H/qAIHpTSsVnScNUM8DU68qjcXKUukKmTFcaXeKJkvPT1KnZ+tH2PEVyjVt8rjkvv/JQzCnxCzrWIgZkaV7cH+EawuH+0klaRcoCeWdAJHnl5+mvhW1W8FMZgrMCJChqCOtJ6Anhjh1kRoKHRjZ/FljLHdzZqnaX4WoJmYE7QK+t7hpTpjVeuscvOloEwh7MVd0ToaktRLMbEj51RdXIQoEztyqy4dhqaQyrDBqoZgqN4EQelQWyZKp/MNPrUsNfCsxAigFYsM5TAIncGfkKYg+7tgvKkmNa+bYyApmYnWlmK46EBKkd49PvRtnclbeY6EiYpegwW2twDPOT86+xRwZkyYGvKaqsnlFUGY5aR86lijalKSE9DT9RBdoDlpoyfpSizJCBO/OmzR1qWNAOMMqXlCTlM7xNWWrZSggknxq9RPaAASYPyqpy4GQqHL7UwI29iEiecz8a+DUrnp40swji0XDnZhMQOvSp32IrQ5CY+BNPYtDG9G3nXjiZAry7uZiRVTzspGh3pAA3xKVpAOnnXty8oJ0IG3rVN4dUnpVSbgqzpUIAjKetBHuF4YpcqzEnpUmW1h7NPdPKhsLxA5lhew92elT/AB6g8B+Q8+lBYfdFRXoCRzg1deoJCQCR41Q9d5SVT3AJVArO3PHpCoDYyjrvTpsDVKQS3A1O1c44hx1SXVt9pKZ93bUbDqY1861N/wAVJ/CKWhWVyJSNz/m9csVcla8ytZ5q1O800hhj+Ik6LcUAZIjaN/rVL10MqQnTnHI/tuah+DKlBIGp5AVp8A4AUvVyUg7DT4+FNySGotmct8VIGVWqdsh1Gv8AvV7NxlSpSFZYOiPDSNesnnW4xPgVlhtSwVEkaSdqxuG2ud5KFHMNSr+lPI+ZMepqeaps0hhlOagu2wuy4fuLtAW45lT+VJk6coTsE9PjTW29lt64nMyoFPIk5AfLMCD9K6RwlwyFJS88O6dUI5HoT4dBz8oFUcae1RqzJZYSHnk6K1hDZ6KI3V/KNuZFTj5vb+x1/F/L4/6WNW13LZxzGsCubY5bllSdd1pgH+lae6T5GlWoMpJBHJWvwNanFPaVfvyFP5Uq3QhCEpjpqCSPMmswSrzHQ/aNq3PmhLd4HO6sQeh5+R61oeGOJFszbrJKFapJ5dfWsopIUP8AJFWsuk6H3k6pPiP329aQHXsGWhTgUjVJRvO2sERyM6VoMIw5AWpRgkJUa5t7P8TP4h1kCS5lUgdTHeA8SAD6Gt/YYW5buP3DgKQtISAfPXTrWb0VFXoDxVRBEBJ/q6eFEXBHZakRpNLsUsFXDgKe4EGPE+lWXxzI7I8xlmkD0Z3ibiQNS23EKAzFJ3nlpWT/APVyPdJT5b/Gp8XYf2DwQFSCkH60jnqa0QjR2GM/xBGo6fWa6YU5EwRHdBHkRIrlfDVrncb0kZ0hRH5RO9daxhKgEZoHdyDyTI+kGobV0XxdWKrTFG3DlRqRvpX15iSW1iQTI0gUJaYf2aypKt+VXXduk95atQOcAUiQlp7NqOetH/jMon0pNZPJUQErCo5A05aslOwlBAMgyeQFAbKbpBUtMEgwam3Z5W+z/wA1opeFOjvdsJHLJpHxmkt1xESlxII7RAOvIxSTvopxa7JYVw62wsrQDmPWmT1iCCrmRWf4Xx119xQWdAmdoo3FL9wXLTaVHKoainskOvkwN6DDp7KZ1FZfhnH+3fQl0nKnVSjrITyPnR/E/GyCpSWgIBgFI0PXzop9D4urNlwnhyXszjgCglUJB2J3JPWNK1vcjLlTHSBHwrLezxSjYNuOHV0qX5AkwPgKdOGJUkzWMptPRpHGmhZj3Drf+o2kAa5kj5EDlWO/ED8R2ZSMv71oONOKCwylSTBJj5VmOGMa/GulCgnOAVJO23WtYO42RKG+KG120CypvYkDY677VzLEVdm4UkyOVdRv8FU0h13tQtWUQ2B8detKeHMEZuTmfaBybJOgJPXnHhUeJUjZYk4fU5+WFutqKCYRqR4ciPjVXD+CF9RkwBz+1d0t+HLUBa0WzefKRlSMqVQCR3RpPKa5nhVp+HuHrdeWUqKgUyUlJ6c4GnxqnPWiY46ex3h+FIGqUSoaTFPWEEDWPSlCcTQNlDT/ADas7jPG60khpPhmVJjyFYq2zqekby8sS82U7TXOOEcMSvEVtA5gVJRPUFXeI9EqoNXEFwlClrUSSNCVndQ/KlPTxpn7HVZsSSP5VK/7UqH/AOq1UPLROPNwyqXsn+zo6D7UeN/wTSbdg5XnU7j/AJTe2YdFHYdIJ5CuJW1ot1YShKlrVskak+JP3NNOKsTVdXz7uqitwpQPAHKgeQAn408w64VZI/hJazkd9SzKlHpp7qegraUqOOEOQbgfsqKgFXDkfyN8vNR39Kef8LrQiAFg9c6p+elJcO45uVGChBnmkmmWM8WPNZSlA2/MSNfSudylfZ1qEa6MvxN7OnbcFxqXWxqSB30+YGih5Vk0HnzG/wC48K6JYe0a5UqFdgB0IV9taR8a4WkZbltAQHCQpKTKc8ZpT0SsTpyUnxrWMn0znnBdozlviKmbkOIMLRlUkjkUwR9PnX6Qs8ebuLJu60yrSlUdFbFPmFSK/NAYVJcI7qu6FciQlMieoCgfWtj7Pb9WR5rVQACgkk5d4kjzI+NaN1syj2G8Scfu/iHMqezKVZYTJmNJJ6minuKUuNHMQ2uBBmSDWcxjEBC1ZdSQCCI1E6eQoTBWHcwcRbl0g93NKUJP6j1NTHzbKmqY3x3hR55Lay4c0fmGuU6jypK1wkqYLyJ6KCh89a0r1xeHvKQ0T4KX+9VKefV79qFeKVwfjFacTLkw7AuD1JZWc4lUEFJCgI15VPiriRSHmErPdKNYEDNtI6bUJb277febS+2eYVlUk+ZSdvSjb7Cw4gKuGkuCO6tlyck6zk61ksbTs2eVOPEWYRiGR4lSpBEeVbazwdlaQ++nOFDuNqmI/UocyeXhrzoDhfA0NE3RR3AClpKx75/WAeQHPrVWI8SFayCIHjUZJVovBivb6A7rA22sQbWyQ20UhSkSSEmSkgT+U6eWta96y0kOKRHeIQdVpG6QeU1z2/dU8rMAciYSQDqrWRr0mnt1xO2lsJKkq0EhJOYE6ZafCbWwcoKWh21ZNF03Gd4T+TPoPSluI2rKHXHyQlEd6fy+nMmlLOMuuL7FllQVtG/rTPirAFs2iVvJzJKk54PeB3TMaRpHwrKEZNms5RSCOH763dWQ0oEgbRFaFrCknvFMxzrL8E27TqjkKEGJjLr5TWywq/SthZzDulaTB2ykit0n6mEYX0zkN1aoZYn/AE1LjtiBOUHcCrrZlgILdssELEErAMkiJE+6aZYndtJtXwoSlxMjxUqud4e+lTraFqKWytIURyTOp84oxu07RM23LR+hMBtFsWjDKwApDaUkAzEeW9Gpa16E7+PjWTseLGAlLTYGVAyplSiYH8xMn40e5iZcQexeDS9gVp7QfCQR865GrZ2cGkZ32o4OvKCAcpMpjU5uYjelnskw6LpanZSckJG2s66Hwq+54XxNu5TcrcFyAdShRkJjk2oCBr+WaQYjxI41eEzBOU+KSNJ8DXRBV5TnnJvzex0vFbFVu4lRJWlR7qgICdyc3TzpU3xXbuuK7KREySmM2wzA/m2qpjidy/bDR7pg9pGxgxI6SOVWPWbTSCkARG/OetYyXFtGsH0x1gmOBSta8404V7cC4tylDyUqSTGikneY56b1kGSULT3t4I8q3ljeF1kgEBeUjwVpGvj40Reyskb2jhz1u+lZlRBkjvak69BoBXRhwgh5pJIg5QTp4UruWJ72XUSkkjYj70U9xyWm8rXIZRIO6RFaSW6DG01Zg+LLEMuBoJUCJJCvlHhFWezjFE2+ItKUQEqS4gk6AZkHLJ/qCaW8RYi4+8pbqipegJ22EAQNqFwnC3Lh9tlsStxQCR8yT4AAn0reKpHJN3Js1ns/4dN24t8zlSSlP9R1J+dOcY4HCVEwtWsyNT5SdhWj4JwZdjbJZdjOf4hjlnAVB8Rt6VozcIjWsJN8mdmOCcUYTBuGiXA5kyCRA5ADw5VouLeGe2QnKNQD4a01sbgLWqAAlMAnx3po4sFBKYUQNuvhU97KetHKcO4WzOqBZ97ulKtUpncgcj41sr7gdtVk4ykQchKP5Vp7yT8QKa212hQCgBNW3OIgJVryP0ov3E4ex+bGHTl12B2/t15VoeBnVC8bCfzko8823zArN2xzZvGT86Nwi7LTyFgwUKCgfEGa6+1s+fbi7R1J3B20vkuwspJyp5eKj4coqWJYn3Y200A0A6Cl9ncFwrXvJ+A3ApfiV4ST8tatJLoytvsYtOyAaubuNaAbeyoGnKpNOaFRkfCmA0ZxKZHPaPP61qcD4ebYV26xleUNUgkADopIMKV57UDw7gqGYuHf9QiUJ/QD+b+o/Lzom7xGVb1hkn6I6cWK9sH4gulOKgAmdAByFcqxrFy44tKD/DSYzfqPMjonp1rr1tcokGdZn7VTiHBVhce80EEnVTR7MyecDun4VnjcVK2dGRS41E5Jh16rKoAmJCQOpracO8IOsK/FXAQpKUqIbH8RwlQgEBOgInma0uB8AWtqoqQtxR1jPkMTvHd1NOVdg2nKokz4xPomK6VPHW2cMseVy8qQjZ4rLKIt7FxSv1LKGyrxP5jRtnjaLlGS7bclR9zsyEeUCc0dSaouuLGWdENpGvID670Dc+0AQYVHgNT8qTz4lqMf8lfLZpO5SX2/kniXC4s1C6s5Dezjepyg6ZkzrHUct6TYZartystIcLJCiuQSmd5mmdnxZcXGlu244RuRoB5k6Cp4jiL1xZPNkZVLSpIjTw+Z+tQn4icaO34f4WTlcWn7nKuIL9X4VkGQFSRPMDSfKssFVteNVh+5tLaUoShtDcgbA7qjnoKeJ4MwzKIDyvHtoJ9AmBStRRzKEpttHObW/WgylRrQYdxqpMBfxFaJzg3DzsH0xz7UH6oohj2c2CoHaXAJ6LbPrBRWbcJdm0Vlh0H8N8ZE97OF8t9RTzEGrO/jt2UqWP8AmAlC0j+tOp8jIrGXPsnKTmtbtMjk6koPlmRIPqBTHDmTbhXaqBVGpB006E7is2q/KzRS5/mRqrLhO3t0HsXHE5okqyr06bCKM/8AbbGUklTpIPvqhI8SERp61l048h1BDa5IGoBqDfECjCJ23A5+dS229i4pdDK6wsLWcsJSmAgCYgc4JoizUW1DU+NI1Y0SQARpE8zRC8R0posacRsIbSq5SkqQuM6QJhZ7qVeAJ59fOsNibKm0qIATm72vI7QPM1t8LxbdKoKToQdQRzmjOI8LtnLR9LTYU6EkoCCVKK40AEzqd62i1LTOdpxbaOA3q5UT4866f7DOGlFxy9UBkCS03O5USM6h4ADLPia5jeWLqHA24haFkhIC0lJJJy8xrrX6a4Yw1NtatMp0DYA8zzPqZNbnODcStwoK6j6f71ln7vlNbrGbTtEFI94ajz6etczxMySk6cj1FcmVU7O7BO40MbvDe1bAQ4tEGTlMAnxmvMHwRzOFLec7uyQQAfuaQPWjSB3lOqA0Azkx5TIry0TbqOXK/rpKlER5ZRNRo6K12bK4WEK7p0PLoa+UkuJyjdXdHrp+9Z9FolpQUgrVO+dRUfOTWjsLnsmHbpaZDSTkH6lnQAepj18KILlKjLJPjE4rxRhYtrx1saDMSnyPKgEnWaox3E3H31rdMqKjMbDXYVVb3XWu0+ca5N6+hDZSvKhQBAgEKglJJJ8UkUcMKungIYdUBqFpSrKR8PpTPgTEWHGUtutoWtpwqbKhOVKxJA5EZkzr1rpKL1JQQSrURoY5Rp0PSplkoqOOzCYfwVdq77ziWGwPzgZtp0SNfiRV9jYW63ezaW9c5U9otaihtttI2TCUErUY2n1o1nDlAuOOqXcIRqhlaokDU5jstUTAiCd6VYbxUla7pxAOVxyUJiClGRCdU/l93as/Eb2beFBaWx3f4iVc6U3OIhCSVKj7+XjQZuyoyKXYgFhxCyhS0gGcomCYgxWa2bdIaWOPNrVoohXRUifjvVv/ALqBKgg+6YJ5SN6RvW/4soShLgKVA5lJygAbiZ3NQaaS2y8F5UrQpUBUiSeQ61XEnkaW54qKGpSe8Y1PiaKbR+KIHaZAN1QSPKsy/hYSwh1cFRyeQ2+NPrRtTiQlsp1gTOg8SRSqh3Y1a4cYSP4kOnwB+qlfaiLVlpuezUtB8ChQjplygCgFcPrCNbgBXTslKHqoK+1K3cBuwklK0ZuhIAPrOnwrWMp3ppfYwlDE15k3f6sdu2LJdK2X1sKWIcypSQo/qidFeNXN2Ibb0f7SJPeSEkjpodTWQu8AvozJW3OndKxI6mdqGtMMuW1n8Qdd05FZkkHnI+lVzy8lbO78OxLnxwqr7v6fqc3v7pSl5iTIjXy2qxvGHQQc2tBPTNargniJu17TMkZlEd4gEhIGySdtddN9KTpI4m28jp1bYC3jr6tIKvIKP0prZYxdqPdYdVHRK/rFaNPtIRqMx8Nf2qs8ctkEkgnlOtYuvY2Sl/cVN4rdj3rd0f8AaY8T3tB40TjDwXbgGZUUJnfnrtUrTj9pLjcIbVGkECDII29aVAfiEKQO6qZTGkEH6UlS2G3aDXcJCUhTZS2tMQrl69RQHFIKEJWiUlxQClJOyY8KlcjtG+xcac7Ye7l2mIBHUc602A8Lq7LsrhAUgbGZPWD5EmtKrbMnvSMXdvttdkljVzMJWDJIO+Y+PStIH8w5GtRb8MMNiEspHPaZ9TrVD3Dje4GU9RpWUmmawTXYsw+47w5a1q7hDBcSsIAWCFZgIM8iSNFes0gThyGxmJKiNpivre8zqJ/KkxP6o3jw0HzoiKWuhnxJZMvIR24OZKkKS9pLagoEFUflkQSJgHXrWzW8AmfGfnXPMWxUZDO322qzFeM+xwsOj/UKQhA/UsjT0G58q6YSs58io6K+OdZjiPh4OntGiA4NwdAv9leNNeHsZTc2zTuwdQlQ8CRqPMGR6VdeWx3B9appNUyIycXaObrxDsiUrQQociII/ceIr1riVI/KPUCtfdW+fRaUrHiKqtsOQk91pM/0gn6Vh4KOn5l10KMJw1d2sKIKGRqpR0nwTO/nWnxltv8ADlOzaBoBzjbTnUwXDpl8p/arrbCpOd05jy6Dy8a2hBR6Oec3Ls/M/EuHKZuFpUIJOcDwVr/alpbrd+2WP/UikCMrTfzzH71iBToke8F32V8A8wY8xXTmsUMb1xi1uOzdQscjr/nrWuZx4RvWGRbOjE9G3exaNDr4bVkmLwMXq1KV3HtdBEa6jzHzFAOY740Fd4k2tJChPQzBB6g9alGjOkslsmQkfCmbZEQAK5DhfEj6CEg5x1MyB962dri1zlBDYWD+kifgYqHaZoto2KUgDx+nlS/FAgwFNpUCY1FIHeK1NkB1C2ydQFpKSfiNare4uQepqrYqQ+UyzkCYASBATuNKXqW4iAwwsoVPfEZdJHWflSdOO5191JnlMD61JHHoaJQQQpJgggHUb01GXqhXFaTDbzi55BKCy6D/AEqMjqIFQHFLzgkJywN1HL9aoc9pWgyx8CK+/wCJo/SVH4j4GqjFesWS2/SS+38i48ZXBdS0mCo6TvHjpvWjZKgnvKKlHUmPoOVIsAwZKnl3MABaiUJGgSFamBy10rRPuEbCfKt4wSdnovw3BxxrJPbf7HF3vfPnXtRCtSa8mkjyUnbbLRX1RbBJAGpJAA6k6AVv8N9myW0hd47r/wDC0R8FufZPxockuxxg5dGOw3CnbhYbZQVrOsCNB1UTokeJrp1rgxZYtw4lIdaBzKSqZkyEyNDHXxoYcQ21qhTbKEoB6aT4qJ1J8zVGF36ruSt3K2DBUN402nQeZnyrnnNy6OmGNY3bZoGOIGkqEmjUcUthRlQip2/BdgptC8qyAqFEur1HUwQPhFYNviywadWh2wC0BSglaXXCcoJAJStUEx0IqVBsp5or0Njd+0JlGwUryH70nuvam1EFKvhSLFcQtHRNqlCR0jKoeYNZd+3lQnrr+1NRt0wlOlaNXe8Wh0kLzt6zA+9ep4kAGioFYzELsrJM6gxQCnldTWnh0YvIbZ/F+1BzKyND3ln6DqrwpVi2Om5iBlaalLSN4GkqPVSutIbq9W6RnOg0AGgHkBoKrQ4U6pJFaRVGUnZ+g/Y0/wBphwQTJbccTHQEhYH/AJ1uxblOx06V+ZuEeNLiyUpbBBJjO2r3XANjpsobSK61wt7VlXo/0Cggwe+CJidNBVkm8cw1KveEeWlWs2yUjKkQP857ms+7jrqSAph2D+YZVJ+RkfCjrW5U5qJSOZiI+NAhsEAUJcXgTqdZMJSNz5VgcX9rFq2taEuKWEKKT2aCoqKdCQokJyE7EEzFZjiP2uhbKUW4W0tU9o4qCsCPdbKdE6zr8KYUJfajeofxJ0p/Klts8+8hPeGnQmPSsbHLpRH49sj8wOsyJn1mhO3zKPTlUsZJYkUQi8Cve7p6jb1H3oaq1JmplFSNsWZ4/qn6DJLBJ3Ch/Kf8itJhuDsv94IyRCcuYqkgaqM8zWIauCnbam+G4/kOsj5g1zSjNM+nGfw+THUfLL6/9N7Z4A2g7CtFhDKZA5VkF8b2wTMqUY90IMz5mB60gv8A2g3C5DUMp6p1V/3nb0AqljbOOWWKRsPa62UO2uv/AC1j/wAwfv8AKsczdTSpNypaVlaiVHvZlEkkjXc67T8a9ZfiK6YriqOOTt2aO0uwOWo59KF4gwwApeBhLp7x/Sr83mI1oFm6NPsPCH0Fl0KKd0qSf9NX6o5jqKtMgyr6AFKCF50gwFQRI6waiD4UTdWJYWW1DUc+RB2PlVfZwZG1WB0HhS5zWyND3ZEnn5UyWv8Az96QYDiCENJBISddDpRxxVtTalBSTlBMSNIqGe0/D8+OeGKUtpbOdYy0BlgAEzNK6bY+e8keFKayR45k0GNRvTF/iN9QgrNLRXhoaT7GpNdMtccJ3JNbL2f4iylt5D5ATIIn7ViqiFEHShrQk9nR+M+PF5U29mtKGChOfKNVHUFOY+6PLfrXP3HCeh+FWPbDrA/f70KRTWkDPSY20ou2fMCVE7+mkUFFTacgUwPSrfzqITXgMzUmTQB4E16UVYoVGNKAPG1lJCh/nhTHD8Tctnc7SucwdUq5jMOe/wAqAI0HrRTNqpakoQJUTAEgSTqBr60xM1917TcRzN9i6EJIBQhDaTmkwUqCpKiFSNPPnQHEPHF7cgtu3Cik++hvuI/pAT7wHMkmfKjMIZAaWwND2cqKhMFau+UH8pQE5THUzOlZKKSdlyxuKTfr0eNN8hQjrfeNMrRO5oYDvE+NMgHDFRUiNfKjANP8NUOfalQyM16lOoqtO2/9taJsW8zgT5/SPvQIFQKmtOlVbCDy0+FTmgZ6tuDFeV6tUnWo+tAgyxVCh8/Ki27UZgnlqJHhp9qWIX502w8d0Eclf/b+4pgUKQUmDRlhiCmVBe45pmMw6Tyqhb4VKTuCdaoTM9aBGuXg/wCNbzW4zOgk9kIAyb5UTuR0rLuSmUqBBBgg6ERyM1reAL8NvhZUE5dh4mvvajbtuOouWxBXKVxsVJGhPiftS8SnRaxtxsC4bwZu8Qcyj3DsNCZ5+VZfE2sqlJnYqHoCa0HAuJBm5Sk+64Mp8zsfjSXGEw66Oi1j5mmny7JeivHlfxPICllG4ur+KfSghUjZKompVA0CLK+SiTHXSvhRFknvT0/2pge3W9DRVzx1NUq0oGRNfLr6qiaQFwr1revUszzqxu18aYEZqQGlT/CzsR869UiJBoERSNB50Wm3znKNCSkAnYEnf0oZobedMU6ajcajzG1NCNPidiprsOy75CAcoUJIVOfMBomYnnsax92TnXO+ZU7byZ20ma0OOYskOBy0UttDi1EhQBIKwjtNeaCrNlGnur60kv0A3DgAgZ1aamI5SdT01pJbbNZTbhGHt/sYWVs2WY3cKo5ylIEk9CDMczr4apGh8/8AejFIVB1geB384oNAj/PCmZnx5/H7VS5yq5W3wqhZ1FAE7RoKDg55cw9DXuFLh1J5bf58Kg0/kVJEggpPLfnWixbFLdxDOVBQ8mErWlKEpfIA/iFKdW1gAeBk8zSAQYyiHVcpM/Gg0mmHECe8lXUEfDX70uSY/agCxwa/tXgrxSid/h0rwCgZYk0zw90wR4fPcUrTR1ouDPlTA+nvk9aHunCFGDFa29wBP4Q3CZJkE+AOigR4HXyNZB9OpoRIbh1ylrKs5gfDZX7UViGPqfARskGQOp8ahb4elbCTz19CKUqQUkg8qlwXZayOqDwrLrO2vqPoahcPZiSdc2s9TR/DXDDt4vmlsHvL+w6mmWO8KL7ZfYJAbbAA1EmBqfE0R09ie+jKX6pcV50OKIxD/VX/AFH60OKBEqianUDQBMbUZaphM9T8h/eaFZbKiANzTB8AQBsNKaADWKp31qx01ECgZBVUmrjVSqQBDB0FEdpHWh7U6UWi2nWmhFrCvOqHVanzo1CYpdm1PmabETtzqB402ilDCtR5imhMa00DN5w5YMLtWnFMJWppQcgDVRQsFY/mJCTod6T8e47bXt+XrYdwNoSpWXLnXKiTB1kCBr08KHw3ikWtsobrJVkGuijsSdgBBPpWYsiQJ6ms4XbOz4nhxhx7rYc4ISfKgP8ANqMdc7ivKl+atGcaJK/tVjDYyiqFKq+3TKaAZVdW4I2jyoJ1WqD0A+RNMXNKoaIDieqZ+MEj50mB7dnM3qO8gxPpsesjXroetL26Zm5Slp5CkyV9mpKp90oK5Ec5Ss6+HjShJpDLpr0GoIGtTIoGSBolk6eooUUQ0dPWmI12A4qQxcIBE9mSkESCRvp/TPwrHujXemmGPZVDod/IiPvS15ohRB3BimhM0fD1tmtXVSZaWkyOihB9KDxOxiFhYPSNaacBvwm7TzLJIHlNKLW5SpJCkwqNFcifKqj3RL9zX+zq7/hONH8pzDyVv86Nf4WCllXaKAJOnnvrSDgO5i5KSfeSflrXQslZzVMqL0cGulStZ6qUfnVQqSudeCkMlVZqw1WaAD8N0k+ECpuK1qq2EJB6k/QV6o1QygmTXxr5Ir40gIKqkmrjVZpAesmjm7nSlyTV6FUIQyQ7pS8GrA5VFNgixKoNMy7SiaMS4Y9KaBntw8dpMbgcp61Bm4y1B86CnmB8JKuG84cykmAAmYH6lkqHd/pzHwpAK3rnu1QXRUbptSFqQr3kKKTrOoMGqZosC4uUXbK7tL5oplyEimgZepXeT4mhm05nj/1K9Egj7Va25qVckCfXZPzqjDfedPMNqP0/ehiDbhhK28yTMb0jAom3VE9ft96pd386TGj1sVOqkaGraAPQasbVVdSQaADGFVO6b1zfqH9jVLZoh/VqeaT8j/cCqQMI4cvOzdV0U2tJ9U0O10qu3uZgCAfL717c3I1AqlRAz4Wust40eqo+OldeSK4lhSFdq2U/qSfmK7Y2o6TvUTKi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nowlebanon.com/Library/Images/Uploaded%20Images/blog/in-Tahrir-Square-blog1.jpg"/>
          <p:cNvPicPr>
            <a:picLocks noChangeAspect="1" noChangeArrowheads="1"/>
          </p:cNvPicPr>
          <p:nvPr/>
        </p:nvPicPr>
        <p:blipFill>
          <a:blip r:embed="rId3" cstate="print"/>
          <a:srcRect/>
          <a:stretch>
            <a:fillRect/>
          </a:stretch>
        </p:blipFill>
        <p:spPr bwMode="auto">
          <a:xfrm>
            <a:off x="6687004" y="1426865"/>
            <a:ext cx="2015105" cy="12234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B296765-BE16-46EC-A3FD-4A55AAC6791D}" type="slidenum">
              <a:rPr lang="en-US"/>
              <a:pPr/>
              <a:t>10</a:t>
            </a:fld>
            <a:endParaRPr lang="en-US"/>
          </a:p>
        </p:txBody>
      </p:sp>
      <p:sp>
        <p:nvSpPr>
          <p:cNvPr id="133122"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Egypt</a:t>
            </a:r>
            <a:endParaRPr lang="en-US" sz="2500" dirty="0"/>
          </a:p>
        </p:txBody>
      </p:sp>
      <p:sp>
        <p:nvSpPr>
          <p:cNvPr id="6" name="Rectangle 6"/>
          <p:cNvSpPr>
            <a:spLocks noChangeArrowheads="1"/>
          </p:cNvSpPr>
          <p:nvPr/>
        </p:nvSpPr>
        <p:spPr bwMode="auto">
          <a:xfrm>
            <a:off x="253564" y="4024821"/>
            <a:ext cx="7419975" cy="246221"/>
          </a:xfrm>
          <a:prstGeom prst="rect">
            <a:avLst/>
          </a:prstGeom>
          <a:noFill/>
          <a:ln w="9525">
            <a:noFill/>
            <a:miter lim="800000"/>
            <a:headEnd/>
            <a:tailEnd/>
          </a:ln>
        </p:spPr>
        <p:txBody>
          <a:bodyPr lIns="0" tIns="0" rIns="0" bIns="0">
            <a:spAutoFit/>
          </a:bodyPr>
          <a:lstStyle/>
          <a:p>
            <a:pPr marL="306388" lvl="1" indent="-304800" defTabSz="895350">
              <a:buSzPct val="120000"/>
            </a:pPr>
            <a:r>
              <a:rPr lang="en-US" b="1" dirty="0" smtClean="0"/>
              <a:t>Timeline:</a:t>
            </a:r>
            <a:endParaRPr lang="en-US" dirty="0"/>
          </a:p>
        </p:txBody>
      </p:sp>
      <p:cxnSp>
        <p:nvCxnSpPr>
          <p:cNvPr id="7" name="Straight Connector 6"/>
          <p:cNvCxnSpPr/>
          <p:nvPr/>
        </p:nvCxnSpPr>
        <p:spPr>
          <a:xfrm flipV="1">
            <a:off x="309317" y="5496448"/>
            <a:ext cx="8503087" cy="1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7781"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20"/>
          <p:cNvSpPr>
            <a:spLocks noChangeArrowheads="1"/>
          </p:cNvSpPr>
          <p:nvPr/>
        </p:nvSpPr>
        <p:spPr bwMode="auto">
          <a:xfrm>
            <a:off x="91197" y="5953851"/>
            <a:ext cx="803116" cy="276999"/>
          </a:xfrm>
          <a:prstGeom prst="rect">
            <a:avLst/>
          </a:prstGeom>
          <a:noFill/>
          <a:ln w="9525">
            <a:noFill/>
            <a:miter lim="800000"/>
            <a:headEnd/>
            <a:tailEnd/>
          </a:ln>
        </p:spPr>
        <p:txBody>
          <a:bodyPr wrap="square">
            <a:spAutoFit/>
          </a:bodyPr>
          <a:lstStyle/>
          <a:p>
            <a:pPr defTabSz="895350">
              <a:buSzPct val="120000"/>
            </a:pPr>
            <a:r>
              <a:rPr lang="en-US" sz="1200" dirty="0" smtClean="0"/>
              <a:t>Jan 25</a:t>
            </a:r>
            <a:endParaRPr lang="en-US" sz="1200" dirty="0"/>
          </a:p>
        </p:txBody>
      </p:sp>
      <p:sp>
        <p:nvSpPr>
          <p:cNvPr id="10" name="Rectangle 20"/>
          <p:cNvSpPr>
            <a:spLocks noChangeArrowheads="1"/>
          </p:cNvSpPr>
          <p:nvPr/>
        </p:nvSpPr>
        <p:spPr bwMode="auto">
          <a:xfrm>
            <a:off x="54802" y="4597467"/>
            <a:ext cx="1241442" cy="461665"/>
          </a:xfrm>
          <a:prstGeom prst="rect">
            <a:avLst/>
          </a:prstGeom>
          <a:noFill/>
          <a:ln w="9525">
            <a:noFill/>
            <a:miter lim="800000"/>
            <a:headEnd/>
            <a:tailEnd/>
          </a:ln>
        </p:spPr>
        <p:txBody>
          <a:bodyPr wrap="square">
            <a:spAutoFit/>
          </a:bodyPr>
          <a:lstStyle/>
          <a:p>
            <a:pPr defTabSz="895350">
              <a:buSzPct val="120000"/>
            </a:pPr>
            <a:r>
              <a:rPr lang="en-US" sz="1200" dirty="0" smtClean="0"/>
              <a:t>1</a:t>
            </a:r>
            <a:r>
              <a:rPr lang="en-US" sz="1200" baseline="30000" dirty="0" smtClean="0"/>
              <a:t>st</a:t>
            </a:r>
            <a:r>
              <a:rPr lang="en-US" sz="1200" dirty="0" smtClean="0"/>
              <a:t> “day of revolt”</a:t>
            </a:r>
            <a:endParaRPr lang="en-US" sz="1200" dirty="0"/>
          </a:p>
        </p:txBody>
      </p:sp>
      <p:sp>
        <p:nvSpPr>
          <p:cNvPr id="11" name="Rectangle 20"/>
          <p:cNvSpPr>
            <a:spLocks noChangeArrowheads="1"/>
          </p:cNvSpPr>
          <p:nvPr/>
        </p:nvSpPr>
        <p:spPr bwMode="auto">
          <a:xfrm>
            <a:off x="3226041" y="4288733"/>
            <a:ext cx="1061977" cy="1015663"/>
          </a:xfrm>
          <a:prstGeom prst="rect">
            <a:avLst/>
          </a:prstGeom>
          <a:noFill/>
          <a:ln w="9525">
            <a:noFill/>
            <a:miter lim="800000"/>
            <a:headEnd/>
            <a:tailEnd/>
          </a:ln>
        </p:spPr>
        <p:txBody>
          <a:bodyPr wrap="square">
            <a:spAutoFit/>
          </a:bodyPr>
          <a:lstStyle/>
          <a:p>
            <a:pPr defTabSz="895350">
              <a:buSzPct val="120000"/>
            </a:pPr>
            <a:r>
              <a:rPr lang="en-US" sz="1200" dirty="0" smtClean="0"/>
              <a:t>Curfew broken; Mubarak dismisses govt.</a:t>
            </a:r>
            <a:endParaRPr lang="en-US" sz="1200" dirty="0"/>
          </a:p>
        </p:txBody>
      </p:sp>
      <p:cxnSp>
        <p:nvCxnSpPr>
          <p:cNvPr id="12" name="Straight Connector 11"/>
          <p:cNvCxnSpPr/>
          <p:nvPr/>
        </p:nvCxnSpPr>
        <p:spPr>
          <a:xfrm rot="5400000">
            <a:off x="875866"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928974" y="5953851"/>
            <a:ext cx="1130957" cy="276999"/>
          </a:xfrm>
          <a:prstGeom prst="rect">
            <a:avLst/>
          </a:prstGeom>
          <a:noFill/>
          <a:ln w="9525">
            <a:noFill/>
            <a:miter lim="800000"/>
            <a:headEnd/>
            <a:tailEnd/>
          </a:ln>
        </p:spPr>
        <p:txBody>
          <a:bodyPr wrap="square">
            <a:spAutoFit/>
          </a:bodyPr>
          <a:lstStyle/>
          <a:p>
            <a:pPr defTabSz="895350">
              <a:buSzPct val="120000"/>
            </a:pPr>
            <a:r>
              <a:rPr lang="en-US" sz="1200" dirty="0" smtClean="0"/>
              <a:t>Jan 26</a:t>
            </a:r>
            <a:endParaRPr lang="en-US" sz="1200" dirty="0"/>
          </a:p>
        </p:txBody>
      </p:sp>
      <p:cxnSp>
        <p:nvCxnSpPr>
          <p:cNvPr id="14" name="Straight Connector 13"/>
          <p:cNvCxnSpPr/>
          <p:nvPr/>
        </p:nvCxnSpPr>
        <p:spPr>
          <a:xfrm rot="5400000">
            <a:off x="1701541"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20"/>
          <p:cNvSpPr>
            <a:spLocks noChangeArrowheads="1"/>
          </p:cNvSpPr>
          <p:nvPr/>
        </p:nvSpPr>
        <p:spPr bwMode="auto">
          <a:xfrm>
            <a:off x="866672" y="4612258"/>
            <a:ext cx="1012391" cy="461665"/>
          </a:xfrm>
          <a:prstGeom prst="rect">
            <a:avLst/>
          </a:prstGeom>
          <a:noFill/>
          <a:ln w="9525">
            <a:noFill/>
            <a:miter lim="800000"/>
            <a:headEnd/>
            <a:tailEnd/>
          </a:ln>
        </p:spPr>
        <p:txBody>
          <a:bodyPr wrap="square">
            <a:spAutoFit/>
          </a:bodyPr>
          <a:lstStyle/>
          <a:p>
            <a:pPr defTabSz="895350">
              <a:buSzPct val="120000"/>
            </a:pPr>
            <a:r>
              <a:rPr lang="en-US" sz="1200" dirty="0" smtClean="0"/>
              <a:t>Crackdown on protests</a:t>
            </a:r>
          </a:p>
        </p:txBody>
      </p:sp>
      <p:sp>
        <p:nvSpPr>
          <p:cNvPr id="16" name="Rectangle 20"/>
          <p:cNvSpPr>
            <a:spLocks noChangeArrowheads="1"/>
          </p:cNvSpPr>
          <p:nvPr/>
        </p:nvSpPr>
        <p:spPr bwMode="auto">
          <a:xfrm>
            <a:off x="1756216" y="5953851"/>
            <a:ext cx="725748" cy="276999"/>
          </a:xfrm>
          <a:prstGeom prst="rect">
            <a:avLst/>
          </a:prstGeom>
          <a:noFill/>
          <a:ln w="9525">
            <a:noFill/>
            <a:miter lim="800000"/>
            <a:headEnd/>
            <a:tailEnd/>
          </a:ln>
        </p:spPr>
        <p:txBody>
          <a:bodyPr wrap="square">
            <a:spAutoFit/>
          </a:bodyPr>
          <a:lstStyle/>
          <a:p>
            <a:pPr defTabSz="895350">
              <a:buSzPct val="120000"/>
            </a:pPr>
            <a:r>
              <a:rPr lang="en-US" sz="1200" dirty="0" smtClean="0"/>
              <a:t>Jan 27</a:t>
            </a:r>
            <a:endParaRPr lang="en-US" sz="1200" dirty="0"/>
          </a:p>
        </p:txBody>
      </p:sp>
      <p:cxnSp>
        <p:nvCxnSpPr>
          <p:cNvPr id="17" name="Straight Connector 16"/>
          <p:cNvCxnSpPr/>
          <p:nvPr/>
        </p:nvCxnSpPr>
        <p:spPr>
          <a:xfrm rot="5400000">
            <a:off x="3173008"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20"/>
          <p:cNvSpPr>
            <a:spLocks noChangeArrowheads="1"/>
          </p:cNvSpPr>
          <p:nvPr/>
        </p:nvSpPr>
        <p:spPr bwMode="auto">
          <a:xfrm>
            <a:off x="4984338" y="4356457"/>
            <a:ext cx="1094940" cy="830997"/>
          </a:xfrm>
          <a:prstGeom prst="rect">
            <a:avLst/>
          </a:prstGeom>
          <a:noFill/>
          <a:ln w="9525">
            <a:noFill/>
            <a:miter lim="800000"/>
            <a:headEnd/>
            <a:tailEnd/>
          </a:ln>
        </p:spPr>
        <p:txBody>
          <a:bodyPr wrap="square">
            <a:spAutoFit/>
          </a:bodyPr>
          <a:lstStyle/>
          <a:p>
            <a:pPr defTabSz="895350">
              <a:buSzPct val="120000"/>
            </a:pPr>
            <a:r>
              <a:rPr lang="en-US" sz="1200" dirty="0" smtClean="0"/>
              <a:t>Military leaves protesters alone</a:t>
            </a:r>
            <a:endParaRPr lang="en-US" sz="1200" dirty="0"/>
          </a:p>
        </p:txBody>
      </p:sp>
      <p:sp>
        <p:nvSpPr>
          <p:cNvPr id="19" name="Rectangle 20"/>
          <p:cNvSpPr>
            <a:spLocks noChangeArrowheads="1"/>
          </p:cNvSpPr>
          <p:nvPr/>
        </p:nvSpPr>
        <p:spPr bwMode="auto">
          <a:xfrm>
            <a:off x="3266310" y="5953851"/>
            <a:ext cx="652587" cy="276999"/>
          </a:xfrm>
          <a:prstGeom prst="rect">
            <a:avLst/>
          </a:prstGeom>
          <a:noFill/>
          <a:ln w="9525">
            <a:noFill/>
            <a:miter lim="800000"/>
            <a:headEnd/>
            <a:tailEnd/>
          </a:ln>
        </p:spPr>
        <p:txBody>
          <a:bodyPr wrap="square">
            <a:spAutoFit/>
          </a:bodyPr>
          <a:lstStyle/>
          <a:p>
            <a:pPr defTabSz="895350">
              <a:buSzPct val="120000"/>
            </a:pPr>
            <a:r>
              <a:rPr lang="en-US" sz="1200" dirty="0" smtClean="0"/>
              <a:t>Jan 28</a:t>
            </a:r>
            <a:endParaRPr lang="en-US" sz="1200" dirty="0"/>
          </a:p>
        </p:txBody>
      </p:sp>
      <p:cxnSp>
        <p:nvCxnSpPr>
          <p:cNvPr id="20" name="Straight Connector 19"/>
          <p:cNvCxnSpPr/>
          <p:nvPr/>
        </p:nvCxnSpPr>
        <p:spPr>
          <a:xfrm rot="5400000">
            <a:off x="4172159"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4111031" y="4508843"/>
            <a:ext cx="963420" cy="646331"/>
          </a:xfrm>
          <a:prstGeom prst="rect">
            <a:avLst/>
          </a:prstGeom>
          <a:noFill/>
          <a:ln w="9525">
            <a:noFill/>
            <a:miter lim="800000"/>
            <a:headEnd/>
            <a:tailEnd/>
          </a:ln>
        </p:spPr>
        <p:txBody>
          <a:bodyPr wrap="square">
            <a:spAutoFit/>
          </a:bodyPr>
          <a:lstStyle/>
          <a:p>
            <a:pPr defTabSz="895350">
              <a:buSzPct val="120000"/>
            </a:pPr>
            <a:r>
              <a:rPr lang="en-US" sz="1200" dirty="0" smtClean="0"/>
              <a:t>VP Suleiman</a:t>
            </a:r>
          </a:p>
          <a:p>
            <a:pPr defTabSz="895350">
              <a:buSzPct val="120000"/>
            </a:pPr>
            <a:r>
              <a:rPr lang="en-US" sz="1200" dirty="0" smtClean="0"/>
              <a:t>appointed</a:t>
            </a:r>
            <a:endParaRPr lang="en-US" sz="1200" dirty="0"/>
          </a:p>
        </p:txBody>
      </p:sp>
      <p:sp>
        <p:nvSpPr>
          <p:cNvPr id="22" name="Rectangle 20"/>
          <p:cNvSpPr>
            <a:spLocks noChangeArrowheads="1"/>
          </p:cNvSpPr>
          <p:nvPr/>
        </p:nvSpPr>
        <p:spPr bwMode="auto">
          <a:xfrm>
            <a:off x="4288707" y="5953851"/>
            <a:ext cx="725462" cy="276999"/>
          </a:xfrm>
          <a:prstGeom prst="rect">
            <a:avLst/>
          </a:prstGeom>
          <a:noFill/>
          <a:ln w="9525">
            <a:noFill/>
            <a:miter lim="800000"/>
            <a:headEnd/>
            <a:tailEnd/>
          </a:ln>
        </p:spPr>
        <p:txBody>
          <a:bodyPr wrap="square">
            <a:spAutoFit/>
          </a:bodyPr>
          <a:lstStyle/>
          <a:p>
            <a:pPr defTabSz="895350">
              <a:buSzPct val="120000"/>
            </a:pPr>
            <a:r>
              <a:rPr lang="en-US" sz="1200" dirty="0" smtClean="0"/>
              <a:t>Jan 29</a:t>
            </a:r>
            <a:endParaRPr lang="en-US" sz="1200" dirty="0"/>
          </a:p>
        </p:txBody>
      </p:sp>
      <p:cxnSp>
        <p:nvCxnSpPr>
          <p:cNvPr id="23" name="Straight Connector 22"/>
          <p:cNvCxnSpPr/>
          <p:nvPr/>
        </p:nvCxnSpPr>
        <p:spPr>
          <a:xfrm rot="5400000">
            <a:off x="4933793"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0"/>
          <p:cNvSpPr>
            <a:spLocks noChangeArrowheads="1"/>
          </p:cNvSpPr>
          <p:nvPr/>
        </p:nvSpPr>
        <p:spPr bwMode="auto">
          <a:xfrm>
            <a:off x="1713060" y="4378634"/>
            <a:ext cx="939727" cy="830997"/>
          </a:xfrm>
          <a:prstGeom prst="rect">
            <a:avLst/>
          </a:prstGeom>
          <a:noFill/>
          <a:ln w="9525">
            <a:noFill/>
            <a:miter lim="800000"/>
            <a:headEnd/>
            <a:tailEnd/>
          </a:ln>
        </p:spPr>
        <p:txBody>
          <a:bodyPr wrap="square">
            <a:spAutoFit/>
          </a:bodyPr>
          <a:lstStyle/>
          <a:p>
            <a:pPr defTabSz="895350">
              <a:buSzPct val="120000"/>
            </a:pPr>
            <a:r>
              <a:rPr lang="en-US" sz="1200" dirty="0" smtClean="0"/>
              <a:t>Protests build; el-</a:t>
            </a:r>
            <a:r>
              <a:rPr lang="en-US" sz="1200" dirty="0" err="1" smtClean="0"/>
              <a:t>Baradei</a:t>
            </a:r>
            <a:r>
              <a:rPr lang="en-US" sz="1200" dirty="0" smtClean="0"/>
              <a:t> returns</a:t>
            </a:r>
            <a:endParaRPr lang="en-US" sz="1200" dirty="0"/>
          </a:p>
        </p:txBody>
      </p:sp>
      <p:sp>
        <p:nvSpPr>
          <p:cNvPr id="25" name="Rectangle 20"/>
          <p:cNvSpPr>
            <a:spLocks noChangeArrowheads="1"/>
          </p:cNvSpPr>
          <p:nvPr/>
        </p:nvSpPr>
        <p:spPr bwMode="auto">
          <a:xfrm>
            <a:off x="5019715" y="5953851"/>
            <a:ext cx="717946" cy="276999"/>
          </a:xfrm>
          <a:prstGeom prst="rect">
            <a:avLst/>
          </a:prstGeom>
          <a:noFill/>
          <a:ln w="9525">
            <a:noFill/>
            <a:miter lim="800000"/>
            <a:headEnd/>
            <a:tailEnd/>
          </a:ln>
        </p:spPr>
        <p:txBody>
          <a:bodyPr wrap="square">
            <a:spAutoFit/>
          </a:bodyPr>
          <a:lstStyle/>
          <a:p>
            <a:pPr defTabSz="895350">
              <a:buSzPct val="120000"/>
            </a:pPr>
            <a:r>
              <a:rPr lang="en-US" sz="1200" dirty="0" smtClean="0"/>
              <a:t>Jan 30</a:t>
            </a:r>
            <a:endParaRPr lang="en-US" sz="1200" dirty="0"/>
          </a:p>
        </p:txBody>
      </p:sp>
      <p:sp>
        <p:nvSpPr>
          <p:cNvPr id="26" name="Rectangle 20"/>
          <p:cNvSpPr>
            <a:spLocks noChangeArrowheads="1"/>
          </p:cNvSpPr>
          <p:nvPr/>
        </p:nvSpPr>
        <p:spPr bwMode="auto">
          <a:xfrm>
            <a:off x="5692989" y="4325814"/>
            <a:ext cx="878644" cy="830997"/>
          </a:xfrm>
          <a:prstGeom prst="rect">
            <a:avLst/>
          </a:prstGeom>
          <a:noFill/>
          <a:ln w="9525">
            <a:noFill/>
            <a:miter lim="800000"/>
            <a:headEnd/>
            <a:tailEnd/>
          </a:ln>
        </p:spPr>
        <p:txBody>
          <a:bodyPr wrap="square">
            <a:spAutoFit/>
          </a:bodyPr>
          <a:lstStyle/>
          <a:p>
            <a:pPr defTabSz="895350">
              <a:buSzPct val="120000"/>
            </a:pPr>
            <a:r>
              <a:rPr lang="en-US" sz="1200" dirty="0" smtClean="0"/>
              <a:t>Mubarak says he’ll quit in Sept</a:t>
            </a:r>
            <a:endParaRPr lang="en-US" sz="1200" dirty="0"/>
          </a:p>
        </p:txBody>
      </p:sp>
      <p:sp>
        <p:nvSpPr>
          <p:cNvPr id="27" name="Rectangle 20"/>
          <p:cNvSpPr>
            <a:spLocks noChangeArrowheads="1"/>
          </p:cNvSpPr>
          <p:nvPr/>
        </p:nvSpPr>
        <p:spPr bwMode="auto">
          <a:xfrm>
            <a:off x="2500956" y="4377099"/>
            <a:ext cx="885346" cy="830997"/>
          </a:xfrm>
          <a:prstGeom prst="rect">
            <a:avLst/>
          </a:prstGeom>
          <a:noFill/>
          <a:ln w="9525">
            <a:noFill/>
            <a:miter lim="800000"/>
            <a:headEnd/>
            <a:tailEnd/>
          </a:ln>
        </p:spPr>
        <p:txBody>
          <a:bodyPr wrap="square">
            <a:spAutoFit/>
          </a:bodyPr>
          <a:lstStyle/>
          <a:p>
            <a:pPr defTabSz="895350">
              <a:buSzPct val="120000"/>
            </a:pPr>
            <a:r>
              <a:rPr lang="en-US" sz="1200" dirty="0" smtClean="0"/>
              <a:t>Major clashes with riot police</a:t>
            </a:r>
            <a:endParaRPr lang="en-US" sz="1200" dirty="0"/>
          </a:p>
        </p:txBody>
      </p:sp>
      <p:sp>
        <p:nvSpPr>
          <p:cNvPr id="28" name="Rectangle 20"/>
          <p:cNvSpPr>
            <a:spLocks noChangeArrowheads="1"/>
          </p:cNvSpPr>
          <p:nvPr/>
        </p:nvSpPr>
        <p:spPr bwMode="auto">
          <a:xfrm>
            <a:off x="2583535" y="5953851"/>
            <a:ext cx="712344" cy="276999"/>
          </a:xfrm>
          <a:prstGeom prst="rect">
            <a:avLst/>
          </a:prstGeom>
          <a:noFill/>
          <a:ln w="9525">
            <a:noFill/>
            <a:miter lim="800000"/>
            <a:headEnd/>
            <a:tailEnd/>
          </a:ln>
        </p:spPr>
        <p:txBody>
          <a:bodyPr wrap="square">
            <a:spAutoFit/>
          </a:bodyPr>
          <a:lstStyle/>
          <a:p>
            <a:pPr defTabSz="895350">
              <a:buSzPct val="120000"/>
            </a:pPr>
            <a:r>
              <a:rPr lang="en-US" sz="1200" dirty="0" smtClean="0"/>
              <a:t>Jan 28</a:t>
            </a:r>
            <a:endParaRPr lang="en-US" sz="1200" dirty="0"/>
          </a:p>
        </p:txBody>
      </p:sp>
      <p:sp>
        <p:nvSpPr>
          <p:cNvPr id="29" name="Rectangle 20"/>
          <p:cNvSpPr>
            <a:spLocks noChangeArrowheads="1"/>
          </p:cNvSpPr>
          <p:nvPr/>
        </p:nvSpPr>
        <p:spPr bwMode="auto">
          <a:xfrm>
            <a:off x="5728308"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Feb 1</a:t>
            </a:r>
            <a:endParaRPr lang="en-US" sz="1200" dirty="0"/>
          </a:p>
        </p:txBody>
      </p:sp>
      <p:cxnSp>
        <p:nvCxnSpPr>
          <p:cNvPr id="30" name="Straight Connector 29"/>
          <p:cNvCxnSpPr/>
          <p:nvPr/>
        </p:nvCxnSpPr>
        <p:spPr>
          <a:xfrm rot="5400000">
            <a:off x="2482715"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612994"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398417"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20"/>
          <p:cNvSpPr>
            <a:spLocks noChangeArrowheads="1"/>
          </p:cNvSpPr>
          <p:nvPr/>
        </p:nvSpPr>
        <p:spPr bwMode="auto">
          <a:xfrm>
            <a:off x="6418125" y="4357638"/>
            <a:ext cx="938955" cy="830997"/>
          </a:xfrm>
          <a:prstGeom prst="rect">
            <a:avLst/>
          </a:prstGeom>
          <a:noFill/>
          <a:ln w="9525">
            <a:noFill/>
            <a:miter lim="800000"/>
            <a:headEnd/>
            <a:tailEnd/>
          </a:ln>
        </p:spPr>
        <p:txBody>
          <a:bodyPr wrap="square">
            <a:spAutoFit/>
          </a:bodyPr>
          <a:lstStyle/>
          <a:p>
            <a:pPr defTabSz="895350">
              <a:buSzPct val="120000"/>
            </a:pPr>
            <a:r>
              <a:rPr lang="en-US" sz="1200" dirty="0" smtClean="0"/>
              <a:t>Pro- vs. anti- Mubarak clashes.</a:t>
            </a:r>
            <a:endParaRPr lang="en-US" sz="1200" dirty="0"/>
          </a:p>
        </p:txBody>
      </p:sp>
      <p:sp>
        <p:nvSpPr>
          <p:cNvPr id="35" name="Rectangle 20"/>
          <p:cNvSpPr>
            <a:spLocks noChangeArrowheads="1"/>
          </p:cNvSpPr>
          <p:nvPr/>
        </p:nvSpPr>
        <p:spPr bwMode="auto">
          <a:xfrm>
            <a:off x="6503684"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Feb 2</a:t>
            </a:r>
            <a:endParaRPr lang="en-US" sz="1200" dirty="0"/>
          </a:p>
        </p:txBody>
      </p:sp>
      <p:cxnSp>
        <p:nvCxnSpPr>
          <p:cNvPr id="38" name="Straight Connector 37"/>
          <p:cNvCxnSpPr/>
          <p:nvPr/>
        </p:nvCxnSpPr>
        <p:spPr>
          <a:xfrm rot="5400000">
            <a:off x="7103457"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20"/>
          <p:cNvSpPr>
            <a:spLocks noChangeArrowheads="1"/>
          </p:cNvSpPr>
          <p:nvPr/>
        </p:nvSpPr>
        <p:spPr bwMode="auto">
          <a:xfrm>
            <a:off x="7228820"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Feb </a:t>
            </a:r>
            <a:r>
              <a:rPr lang="en-US" sz="1200" dirty="0" smtClean="0"/>
              <a:t>5</a:t>
            </a:r>
            <a:endParaRPr lang="en-US" sz="1200" dirty="0"/>
          </a:p>
        </p:txBody>
      </p:sp>
      <p:cxnSp>
        <p:nvCxnSpPr>
          <p:cNvPr id="44" name="Straight Connector 43"/>
          <p:cNvCxnSpPr/>
          <p:nvPr/>
        </p:nvCxnSpPr>
        <p:spPr>
          <a:xfrm rot="5400000">
            <a:off x="7979313"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0"/>
          <p:cNvSpPr>
            <a:spLocks noChangeArrowheads="1"/>
          </p:cNvSpPr>
          <p:nvPr/>
        </p:nvSpPr>
        <p:spPr bwMode="auto">
          <a:xfrm>
            <a:off x="7124820" y="4350944"/>
            <a:ext cx="954055" cy="830997"/>
          </a:xfrm>
          <a:prstGeom prst="rect">
            <a:avLst/>
          </a:prstGeom>
          <a:noFill/>
          <a:ln w="9525">
            <a:noFill/>
            <a:miter lim="800000"/>
            <a:headEnd/>
            <a:tailEnd/>
          </a:ln>
        </p:spPr>
        <p:txBody>
          <a:bodyPr wrap="square">
            <a:spAutoFit/>
          </a:bodyPr>
          <a:lstStyle/>
          <a:p>
            <a:pPr defTabSz="895350">
              <a:buSzPct val="120000"/>
            </a:pPr>
            <a:r>
              <a:rPr lang="en-US" sz="1200" dirty="0" smtClean="0"/>
              <a:t>NDP rulers </a:t>
            </a:r>
            <a:r>
              <a:rPr lang="en-US" sz="1200" dirty="0" smtClean="0"/>
              <a:t>resign; talks with opposition</a:t>
            </a:r>
            <a:endParaRPr lang="en-US" sz="1200" dirty="0"/>
          </a:p>
        </p:txBody>
      </p:sp>
      <p:sp>
        <p:nvSpPr>
          <p:cNvPr id="46" name="Rectangle 20"/>
          <p:cNvSpPr>
            <a:spLocks noChangeArrowheads="1"/>
          </p:cNvSpPr>
          <p:nvPr/>
        </p:nvSpPr>
        <p:spPr bwMode="auto">
          <a:xfrm>
            <a:off x="8054436"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Feb</a:t>
            </a:r>
            <a:r>
              <a:rPr lang="en-US" sz="1200" dirty="0" smtClean="0"/>
              <a:t> </a:t>
            </a:r>
            <a:r>
              <a:rPr lang="en-US" sz="1200" dirty="0" smtClean="0"/>
              <a:t>11</a:t>
            </a:r>
            <a:endParaRPr lang="en-US" sz="1200" dirty="0"/>
          </a:p>
        </p:txBody>
      </p:sp>
      <p:pic>
        <p:nvPicPr>
          <p:cNvPr id="158722" name="Picture 2" descr="Poster of Hosni Mubarak torn down in Alexandria"/>
          <p:cNvPicPr>
            <a:picLocks noChangeAspect="1" noChangeArrowheads="1"/>
          </p:cNvPicPr>
          <p:nvPr/>
        </p:nvPicPr>
        <p:blipFill>
          <a:blip r:embed="rId3" cstate="print"/>
          <a:srcRect/>
          <a:stretch>
            <a:fillRect/>
          </a:stretch>
        </p:blipFill>
        <p:spPr bwMode="auto">
          <a:xfrm>
            <a:off x="216877" y="906201"/>
            <a:ext cx="2133600" cy="2847975"/>
          </a:xfrm>
          <a:prstGeom prst="rect">
            <a:avLst/>
          </a:prstGeom>
          <a:noFill/>
        </p:spPr>
      </p:pic>
      <p:pic>
        <p:nvPicPr>
          <p:cNvPr id="158724" name="Picture 4" descr="Riot police clash with activists in central Cairo"/>
          <p:cNvPicPr>
            <a:picLocks noChangeAspect="1" noChangeArrowheads="1"/>
          </p:cNvPicPr>
          <p:nvPr/>
        </p:nvPicPr>
        <p:blipFill>
          <a:blip r:embed="rId4" cstate="print"/>
          <a:srcRect/>
          <a:stretch>
            <a:fillRect/>
          </a:stretch>
        </p:blipFill>
        <p:spPr bwMode="auto">
          <a:xfrm>
            <a:off x="2650386" y="703384"/>
            <a:ext cx="3244331" cy="1824936"/>
          </a:xfrm>
          <a:prstGeom prst="rect">
            <a:avLst/>
          </a:prstGeom>
          <a:noFill/>
        </p:spPr>
      </p:pic>
      <p:pic>
        <p:nvPicPr>
          <p:cNvPr id="158726" name="Picture 6" descr="A protester stands in front of a burning barricade during a demonstration in Cairo. Photo: 28 January 2011"/>
          <p:cNvPicPr>
            <a:picLocks noChangeAspect="1" noChangeArrowheads="1"/>
          </p:cNvPicPr>
          <p:nvPr/>
        </p:nvPicPr>
        <p:blipFill>
          <a:blip r:embed="rId5" cstate="print"/>
          <a:srcRect/>
          <a:stretch>
            <a:fillRect/>
          </a:stretch>
        </p:blipFill>
        <p:spPr bwMode="auto">
          <a:xfrm>
            <a:off x="2859594" y="2765617"/>
            <a:ext cx="2636855" cy="1483231"/>
          </a:xfrm>
          <a:prstGeom prst="rect">
            <a:avLst/>
          </a:prstGeom>
          <a:noFill/>
        </p:spPr>
      </p:pic>
      <p:pic>
        <p:nvPicPr>
          <p:cNvPr id="158728" name="Picture 8" descr="Protesters in Cairo's Tahrir Square - 30 January 2011"/>
          <p:cNvPicPr>
            <a:picLocks noChangeAspect="1" noChangeArrowheads="1"/>
          </p:cNvPicPr>
          <p:nvPr/>
        </p:nvPicPr>
        <p:blipFill>
          <a:blip r:embed="rId6" cstate="print"/>
          <a:srcRect/>
          <a:stretch>
            <a:fillRect/>
          </a:stretch>
        </p:blipFill>
        <p:spPr bwMode="auto">
          <a:xfrm>
            <a:off x="5653855" y="2109829"/>
            <a:ext cx="2937485" cy="1652335"/>
          </a:xfrm>
          <a:prstGeom prst="rect">
            <a:avLst/>
          </a:prstGeom>
          <a:noFill/>
        </p:spPr>
      </p:pic>
      <p:sp>
        <p:nvSpPr>
          <p:cNvPr id="49" name="Rectangle 20"/>
          <p:cNvSpPr>
            <a:spLocks noChangeArrowheads="1"/>
          </p:cNvSpPr>
          <p:nvPr/>
        </p:nvSpPr>
        <p:spPr bwMode="auto">
          <a:xfrm>
            <a:off x="7940401" y="4553591"/>
            <a:ext cx="821762" cy="461665"/>
          </a:xfrm>
          <a:prstGeom prst="rect">
            <a:avLst/>
          </a:prstGeom>
          <a:noFill/>
          <a:ln w="9525">
            <a:noFill/>
            <a:miter lim="800000"/>
            <a:headEnd/>
            <a:tailEnd/>
          </a:ln>
        </p:spPr>
        <p:txBody>
          <a:bodyPr wrap="square">
            <a:spAutoFit/>
          </a:bodyPr>
          <a:lstStyle/>
          <a:p>
            <a:pPr defTabSz="895350">
              <a:buSzPct val="120000"/>
            </a:pPr>
            <a:r>
              <a:rPr lang="en-US" sz="1200" dirty="0" smtClean="0"/>
              <a:t>Mubarak ousted</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fld id="{14DFD63B-5A37-4F55-82C1-3B1F5F39CC5B}" type="slidenum">
              <a:rPr lang="en-US"/>
              <a:pPr/>
              <a:t>11</a:t>
            </a:fld>
            <a:endParaRPr lang="en-US"/>
          </a:p>
        </p:txBody>
      </p:sp>
      <p:sp>
        <p:nvSpPr>
          <p:cNvPr id="88066" name="Rectangle 2"/>
          <p:cNvSpPr>
            <a:spLocks noChangeArrowheads="1"/>
          </p:cNvSpPr>
          <p:nvPr/>
        </p:nvSpPr>
        <p:spPr bwMode="auto">
          <a:xfrm>
            <a:off x="677863" y="685800"/>
            <a:ext cx="3665537" cy="850900"/>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sz="1400"/>
          </a:p>
          <a:p>
            <a:pPr marL="304800" indent="-304800" defTabSz="895350">
              <a:buSzPct val="120000"/>
            </a:pPr>
            <a:endParaRPr lang="en-US" sz="1400"/>
          </a:p>
          <a:p>
            <a:pPr marL="304800" indent="-304800" defTabSz="895350">
              <a:buSzPct val="120000"/>
            </a:pPr>
            <a:endParaRPr lang="en-US" sz="1400"/>
          </a:p>
          <a:p>
            <a:pPr marL="304800" indent="-304800" defTabSz="895350">
              <a:buSzPct val="120000"/>
            </a:pPr>
            <a:endParaRPr lang="en-US" sz="1400"/>
          </a:p>
        </p:txBody>
      </p:sp>
      <p:sp>
        <p:nvSpPr>
          <p:cNvPr id="88067"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Lecture </a:t>
            </a:r>
            <a:r>
              <a:rPr lang="en-US" sz="2500" dirty="0" smtClean="0"/>
              <a:t>terms—October 26-November 2</a:t>
            </a:r>
            <a:endParaRPr lang="en-US" sz="2500" dirty="0"/>
          </a:p>
        </p:txBody>
      </p:sp>
      <p:sp>
        <p:nvSpPr>
          <p:cNvPr id="88068" name="Rectangle 4"/>
          <p:cNvSpPr>
            <a:spLocks noChangeArrowheads="1"/>
          </p:cNvSpPr>
          <p:nvPr/>
        </p:nvSpPr>
        <p:spPr bwMode="auto">
          <a:xfrm>
            <a:off x="876300" y="825537"/>
            <a:ext cx="3368675" cy="5539978"/>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sz="1800" dirty="0" err="1" smtClean="0"/>
              <a:t>Shari’a</a:t>
            </a:r>
            <a:endParaRPr lang="en-US" sz="1800" dirty="0"/>
          </a:p>
          <a:p>
            <a:pPr marL="304800" indent="-304800" defTabSz="895350">
              <a:buSzPct val="120000"/>
            </a:pPr>
            <a:endParaRPr lang="en-US" sz="1800" dirty="0"/>
          </a:p>
          <a:p>
            <a:pPr marL="304800" indent="-304800" defTabSz="895350">
              <a:buSzPct val="120000"/>
            </a:pPr>
            <a:r>
              <a:rPr lang="en-US" sz="1800" dirty="0" err="1" smtClean="0"/>
              <a:t>Madrasa</a:t>
            </a:r>
            <a:endParaRPr lang="en-US" sz="1800" dirty="0"/>
          </a:p>
          <a:p>
            <a:pPr marL="304800" indent="-304800" defTabSz="895350">
              <a:buSzPct val="120000"/>
            </a:pPr>
            <a:endParaRPr lang="en-US" sz="1800" dirty="0"/>
          </a:p>
          <a:p>
            <a:pPr marL="304800" indent="-304800" defTabSz="895350">
              <a:buSzPct val="120000"/>
            </a:pPr>
            <a:r>
              <a:rPr lang="en-US" sz="1800" dirty="0" err="1" smtClean="0"/>
              <a:t>Ulema</a:t>
            </a:r>
            <a:endParaRPr lang="en-US" sz="1800" dirty="0"/>
          </a:p>
          <a:p>
            <a:pPr marL="304800" indent="-304800" defTabSz="895350">
              <a:buSzPct val="120000"/>
            </a:pPr>
            <a:endParaRPr lang="en-US" sz="1800" dirty="0"/>
          </a:p>
          <a:p>
            <a:pPr marL="304800" indent="-304800" defTabSz="895350">
              <a:buSzPct val="120000"/>
            </a:pPr>
            <a:r>
              <a:rPr lang="en-US" sz="1800" dirty="0" smtClean="0"/>
              <a:t>Jihad</a:t>
            </a:r>
            <a:endParaRPr lang="en-US" sz="1800" dirty="0"/>
          </a:p>
          <a:p>
            <a:pPr marL="304800" indent="-304800" defTabSz="895350">
              <a:buSzPct val="120000"/>
            </a:pPr>
            <a:endParaRPr lang="en-US" sz="1800" dirty="0"/>
          </a:p>
          <a:p>
            <a:pPr marL="304800" indent="-304800" defTabSz="895350">
              <a:buSzPct val="120000"/>
            </a:pPr>
            <a:r>
              <a:rPr lang="en-US" sz="1800" dirty="0" err="1" smtClean="0"/>
              <a:t>Shura</a:t>
            </a:r>
            <a:endParaRPr lang="en-US" sz="1800" dirty="0"/>
          </a:p>
          <a:p>
            <a:pPr marL="304800" indent="-304800" defTabSz="895350">
              <a:buSzPct val="120000"/>
            </a:pPr>
            <a:endParaRPr lang="en-US" sz="1800" dirty="0"/>
          </a:p>
          <a:p>
            <a:pPr marL="304800" indent="-304800" defTabSz="895350">
              <a:buSzPct val="120000"/>
            </a:pPr>
            <a:r>
              <a:rPr lang="en-US" sz="1800" dirty="0"/>
              <a:t>Muslim Brotherhood</a:t>
            </a:r>
          </a:p>
          <a:p>
            <a:pPr marL="304800" indent="-304800" defTabSz="895350">
              <a:buSzPct val="120000"/>
            </a:pPr>
            <a:endParaRPr lang="en-US" sz="1800" dirty="0"/>
          </a:p>
          <a:p>
            <a:pPr marL="304800" indent="-304800" defTabSz="895350">
              <a:buSzPct val="120000"/>
            </a:pPr>
            <a:r>
              <a:rPr lang="en-US" sz="1800" dirty="0" err="1" smtClean="0"/>
              <a:t>Sayyid</a:t>
            </a:r>
            <a:r>
              <a:rPr lang="en-US" sz="1800" dirty="0" smtClean="0"/>
              <a:t> </a:t>
            </a:r>
            <a:r>
              <a:rPr lang="en-US" sz="1800" dirty="0" err="1" smtClean="0"/>
              <a:t>Qutb</a:t>
            </a:r>
            <a:endParaRPr lang="en-US" sz="1800" dirty="0"/>
          </a:p>
          <a:p>
            <a:pPr marL="304800" indent="-304800" defTabSz="895350">
              <a:buSzPct val="120000"/>
            </a:pPr>
            <a:endParaRPr lang="en-US" sz="1800" dirty="0"/>
          </a:p>
          <a:p>
            <a:pPr marL="304800" indent="-304800" defTabSz="895350">
              <a:buSzPct val="120000"/>
            </a:pPr>
            <a:r>
              <a:rPr lang="en-US" sz="1800" dirty="0" smtClean="0"/>
              <a:t>Crisis-based reform</a:t>
            </a:r>
          </a:p>
          <a:p>
            <a:pPr marL="304800" indent="-304800" defTabSz="895350">
              <a:buSzPct val="120000"/>
            </a:pPr>
            <a:endParaRPr lang="en-US" sz="1800" dirty="0" smtClean="0"/>
          </a:p>
          <a:p>
            <a:pPr marL="304800" indent="-304800" defTabSz="895350">
              <a:buSzPct val="120000"/>
            </a:pPr>
            <a:r>
              <a:rPr lang="en-US" sz="1800" dirty="0" smtClean="0"/>
              <a:t>Generational reform</a:t>
            </a:r>
          </a:p>
          <a:p>
            <a:pPr marL="304800" indent="-304800" defTabSz="895350">
              <a:buSzPct val="120000"/>
            </a:pPr>
            <a:endParaRPr lang="en-US" sz="1800" dirty="0" smtClean="0"/>
          </a:p>
          <a:p>
            <a:pPr marL="304800" indent="-304800" defTabSz="895350">
              <a:buSzPct val="120000"/>
            </a:pPr>
            <a:r>
              <a:rPr lang="en-US" sz="1800" dirty="0" smtClean="0"/>
              <a:t>1991 Algerian elections</a:t>
            </a:r>
          </a:p>
          <a:p>
            <a:pPr marL="304800" indent="-304800" defTabSz="895350">
              <a:buSzPct val="120000"/>
            </a:pPr>
            <a:endParaRPr lang="en-US" sz="1800" dirty="0" smtClean="0"/>
          </a:p>
        </p:txBody>
      </p:sp>
      <p:sp>
        <p:nvSpPr>
          <p:cNvPr id="8" name="Rectangle 4"/>
          <p:cNvSpPr>
            <a:spLocks noChangeArrowheads="1"/>
          </p:cNvSpPr>
          <p:nvPr/>
        </p:nvSpPr>
        <p:spPr bwMode="auto">
          <a:xfrm>
            <a:off x="4867036" y="827217"/>
            <a:ext cx="3368675" cy="5262979"/>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sz="1800" dirty="0" smtClean="0"/>
              <a:t>Electoral management</a:t>
            </a:r>
          </a:p>
          <a:p>
            <a:pPr marL="304800" indent="-304800" defTabSz="895350">
              <a:buSzPct val="120000"/>
            </a:pPr>
            <a:endParaRPr lang="en-US" sz="1800" dirty="0" smtClean="0"/>
          </a:p>
          <a:p>
            <a:pPr marL="304800" indent="-304800" defTabSz="895350">
              <a:buSzPct val="120000"/>
            </a:pPr>
            <a:r>
              <a:rPr lang="en-US" sz="1800" dirty="0" smtClean="0"/>
              <a:t>Arab Spring</a:t>
            </a:r>
          </a:p>
          <a:p>
            <a:pPr marL="304800" indent="-304800" defTabSz="895350">
              <a:buSzPct val="120000"/>
            </a:pPr>
            <a:endParaRPr lang="en-US" sz="1800" dirty="0" smtClean="0"/>
          </a:p>
          <a:p>
            <a:pPr marL="304800" indent="-304800" defTabSz="895350">
              <a:buSzPct val="120000"/>
            </a:pPr>
            <a:r>
              <a:rPr lang="en-US" sz="1800" dirty="0" smtClean="0"/>
              <a:t>Mohammed </a:t>
            </a:r>
            <a:r>
              <a:rPr lang="en-US" sz="1800" dirty="0" err="1" smtClean="0"/>
              <a:t>Bouazizi</a:t>
            </a:r>
            <a:endParaRPr lang="en-US" sz="1800" dirty="0"/>
          </a:p>
          <a:p>
            <a:pPr marL="304800" indent="-304800" defTabSz="895350">
              <a:buSzPct val="120000"/>
            </a:pPr>
            <a:endParaRPr lang="en-US" sz="1800" dirty="0"/>
          </a:p>
          <a:p>
            <a:pPr marL="304800" indent="-304800" defTabSz="895350">
              <a:buSzPct val="120000"/>
            </a:pPr>
            <a:r>
              <a:rPr lang="en-US" sz="1800" dirty="0" err="1" smtClean="0"/>
              <a:t>Zine</a:t>
            </a:r>
            <a:r>
              <a:rPr lang="en-US" sz="1800" dirty="0" smtClean="0"/>
              <a:t> el </a:t>
            </a:r>
            <a:r>
              <a:rPr lang="en-US" sz="1800" dirty="0" err="1" smtClean="0"/>
              <a:t>Abidine</a:t>
            </a:r>
            <a:r>
              <a:rPr lang="en-US" sz="1800" dirty="0" smtClean="0"/>
              <a:t> Ben Ali</a:t>
            </a:r>
            <a:endParaRPr lang="en-US" sz="1800" dirty="0"/>
          </a:p>
          <a:p>
            <a:pPr marL="304800" indent="-304800" defTabSz="895350">
              <a:buSzPct val="120000"/>
            </a:pPr>
            <a:endParaRPr lang="en-US" sz="1800" dirty="0"/>
          </a:p>
          <a:p>
            <a:pPr marL="304800" indent="-304800" defTabSz="895350">
              <a:buSzPct val="120000"/>
            </a:pPr>
            <a:r>
              <a:rPr lang="en-US" sz="1800" dirty="0" smtClean="0"/>
              <a:t>Hosni Mubarak</a:t>
            </a:r>
            <a:endParaRPr lang="en-US" sz="1800" dirty="0"/>
          </a:p>
          <a:p>
            <a:pPr marL="304800" indent="-304800" defTabSz="895350">
              <a:buSzPct val="120000"/>
            </a:pPr>
            <a:endParaRPr lang="en-US" sz="1800" dirty="0"/>
          </a:p>
          <a:p>
            <a:pPr marL="304800" indent="-304800" defTabSz="895350">
              <a:buSzPct val="120000"/>
            </a:pPr>
            <a:r>
              <a:rPr lang="en-US" sz="1800" dirty="0" smtClean="0"/>
              <a:t>Mohamed el-</a:t>
            </a:r>
            <a:r>
              <a:rPr lang="en-US" sz="1800" dirty="0" err="1" smtClean="0"/>
              <a:t>Baradei</a:t>
            </a:r>
            <a:endParaRPr lang="en-US" sz="1800" dirty="0"/>
          </a:p>
          <a:p>
            <a:pPr marL="304800" indent="-304800" defTabSz="895350">
              <a:buSzPct val="120000"/>
            </a:pPr>
            <a:endParaRPr lang="en-US" sz="1800" dirty="0"/>
          </a:p>
          <a:p>
            <a:pPr marL="304800" indent="-304800" defTabSz="895350">
              <a:buSzPct val="120000"/>
            </a:pPr>
            <a:r>
              <a:rPr lang="en-US" sz="1800" dirty="0" smtClean="0"/>
              <a:t>Supreme Council of the Armed Forces (SCAF)</a:t>
            </a:r>
            <a:endParaRPr lang="en-US" sz="1800" dirty="0"/>
          </a:p>
          <a:p>
            <a:pPr marL="304800" indent="-304800" defTabSz="895350">
              <a:buSzPct val="120000"/>
            </a:pPr>
            <a:endParaRPr lang="en-US" sz="1800" dirty="0"/>
          </a:p>
          <a:p>
            <a:pPr marL="304800" indent="-304800" defTabSz="895350">
              <a:buSzPct val="120000"/>
            </a:pPr>
            <a:r>
              <a:rPr lang="en-US" sz="1800" dirty="0" smtClean="0"/>
              <a:t>2011 Tunisian election</a:t>
            </a:r>
            <a:endParaRPr lang="en-US" sz="1800" dirty="0"/>
          </a:p>
          <a:p>
            <a:pPr marL="304800" indent="-304800" defTabSz="895350">
              <a:buSzPct val="120000"/>
            </a:pPr>
            <a:endParaRPr lang="en-US" sz="1800" dirty="0"/>
          </a:p>
          <a:p>
            <a:pPr marL="304800" indent="-304800" defTabSz="895350">
              <a:buSzPct val="120000"/>
            </a:pPr>
            <a:r>
              <a:rPr lang="en-US" sz="1800" dirty="0" smtClean="0"/>
              <a:t>Al-</a:t>
            </a:r>
            <a:r>
              <a:rPr lang="en-US" sz="1800" dirty="0" err="1" smtClean="0"/>
              <a:t>Nahda</a:t>
            </a:r>
            <a:endParaRPr lang="en-US" sz="1800" dirty="0"/>
          </a:p>
          <a:p>
            <a:pPr marL="304800" indent="-304800" defTabSz="895350">
              <a:buSzPct val="120000"/>
            </a:pP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fld id="{38789EF7-4111-4AE2-A6F6-A53CB00722F3}" type="slidenum">
              <a:rPr lang="en-US"/>
              <a:pPr/>
              <a:t>1</a:t>
            </a:fld>
            <a:endParaRPr lang="en-US"/>
          </a:p>
        </p:txBody>
      </p:sp>
      <p:sp>
        <p:nvSpPr>
          <p:cNvPr id="339970" name="Rectangle 2"/>
          <p:cNvSpPr>
            <a:spLocks noChangeArrowheads="1"/>
          </p:cNvSpPr>
          <p:nvPr/>
        </p:nvSpPr>
        <p:spPr bwMode="auto">
          <a:xfrm>
            <a:off x="431800" y="795338"/>
            <a:ext cx="8264525" cy="3911600"/>
          </a:xfrm>
          <a:prstGeom prst="rect">
            <a:avLst/>
          </a:prstGeom>
          <a:noFill/>
          <a:ln w="9525">
            <a:noFill/>
            <a:miter lim="800000"/>
            <a:headEnd/>
            <a:tailEnd/>
          </a:ln>
          <a:effectLst/>
        </p:spPr>
        <p:txBody>
          <a:bodyPr lIns="0" tIns="0" rIns="0" bIns="0">
            <a:spAutoFit/>
          </a:bodyPr>
          <a:lstStyle/>
          <a:p>
            <a:pPr marL="450850" lvl="2" indent="-304800" defTabSz="895350"/>
            <a:endParaRPr lang="en-US"/>
          </a:p>
          <a:p>
            <a:pPr marL="306388" lvl="1" indent="-304800" defTabSz="895350">
              <a:buSzPct val="120000"/>
              <a:buFontTx/>
              <a:buChar char="•"/>
            </a:pPr>
            <a:r>
              <a:rPr lang="en-US" b="1"/>
              <a:t>Reform as a response to protest</a:t>
            </a:r>
          </a:p>
          <a:p>
            <a:pPr marL="450850" lvl="2" indent="-304800" defTabSz="895350">
              <a:buFontTx/>
              <a:buChar char="–"/>
            </a:pPr>
            <a:r>
              <a:rPr lang="en-US"/>
              <a:t>Diversion theory: liberal reform protects the state from popular pressures</a:t>
            </a:r>
          </a:p>
          <a:p>
            <a:pPr marL="450850" lvl="2" indent="-304800" defTabSz="895350">
              <a:buFontTx/>
              <a:buChar char="–"/>
            </a:pPr>
            <a:endParaRPr lang="en-US"/>
          </a:p>
          <a:p>
            <a:pPr marL="306388" lvl="1" indent="-304800" defTabSz="895350">
              <a:buSzPct val="120000"/>
              <a:buFontTx/>
              <a:buChar char="•"/>
            </a:pPr>
            <a:r>
              <a:rPr lang="en-US" b="1"/>
              <a:t>Reform as a response to international pressures</a:t>
            </a:r>
          </a:p>
          <a:p>
            <a:pPr marL="450850" lvl="2" indent="-304800" defTabSz="895350">
              <a:buFontTx/>
              <a:buChar char="–"/>
            </a:pPr>
            <a:r>
              <a:rPr lang="en-US"/>
              <a:t>International pressure matters, but it can be dealt with without serious costs</a:t>
            </a:r>
            <a:endParaRPr lang="en-US" b="1"/>
          </a:p>
          <a:p>
            <a:pPr marL="306388" lvl="1" indent="-304800" defTabSz="895350">
              <a:buSzPct val="120000"/>
              <a:buFontTx/>
              <a:buChar char="•"/>
            </a:pPr>
            <a:endParaRPr lang="en-US"/>
          </a:p>
          <a:p>
            <a:pPr marL="306388" lvl="1" indent="-304800" defTabSz="895350">
              <a:buSzPct val="120000"/>
              <a:buFontTx/>
              <a:buChar char="•"/>
            </a:pPr>
            <a:r>
              <a:rPr lang="en-US" b="1"/>
              <a:t>Reform as a tool to divide and manage the opposition</a:t>
            </a:r>
          </a:p>
          <a:p>
            <a:pPr marL="450850" lvl="2" indent="-304800" defTabSz="895350">
              <a:buFontTx/>
              <a:buChar char="–"/>
            </a:pPr>
            <a:r>
              <a:rPr lang="en-US"/>
              <a:t>Split or discredit the opposition to make them weaker</a:t>
            </a:r>
          </a:p>
          <a:p>
            <a:pPr marL="306388" lvl="1" indent="-304800" defTabSz="895350">
              <a:buSzPct val="120000"/>
              <a:buFontTx/>
              <a:buChar char="•"/>
            </a:pPr>
            <a:endParaRPr lang="en-US" b="1"/>
          </a:p>
          <a:p>
            <a:pPr marL="306388" lvl="1" indent="-304800" defTabSz="895350">
              <a:buSzPct val="120000"/>
              <a:buFontTx/>
              <a:buChar char="•"/>
            </a:pPr>
            <a:r>
              <a:rPr lang="en-US" b="1"/>
              <a:t>The emergence of young dynastic leaders</a:t>
            </a:r>
          </a:p>
          <a:p>
            <a:pPr marL="450850" lvl="2" indent="-304800" defTabSz="895350">
              <a:buFontTx/>
              <a:buChar char="–"/>
            </a:pPr>
            <a:r>
              <a:rPr lang="en-US"/>
              <a:t>Their opportunity for reform</a:t>
            </a:r>
          </a:p>
          <a:p>
            <a:pPr marL="450850" lvl="2" indent="-304800" defTabSz="895350">
              <a:buFontTx/>
              <a:buChar char="–"/>
            </a:pPr>
            <a:r>
              <a:rPr lang="en-US"/>
              <a:t>Constraints on their reform efforts</a:t>
            </a:r>
          </a:p>
          <a:p>
            <a:pPr marL="450850" lvl="2" indent="-304800" defTabSz="895350">
              <a:buFontTx/>
              <a:buChar char="–"/>
            </a:pPr>
            <a:endParaRPr lang="en-US"/>
          </a:p>
          <a:p>
            <a:pPr marL="306388" lvl="1" indent="-304800" defTabSz="895350">
              <a:buSzPct val="120000"/>
              <a:buFontTx/>
              <a:buChar char="•"/>
            </a:pPr>
            <a:endParaRPr lang="en-US" b="1"/>
          </a:p>
          <a:p>
            <a:pPr marL="306388" lvl="1" indent="-304800" defTabSz="895350">
              <a:buSzPct val="120000"/>
              <a:buFontTx/>
              <a:buChar char="•"/>
            </a:pPr>
            <a:endParaRPr lang="en-US" b="1"/>
          </a:p>
        </p:txBody>
      </p:sp>
      <p:sp>
        <p:nvSpPr>
          <p:cNvPr id="339971"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Why reform?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p:txBody>
          <a:bodyPr/>
          <a:lstStyle/>
          <a:p>
            <a:fld id="{38789EF7-4111-4AE2-A6F6-A53CB00722F3}" type="slidenum">
              <a:rPr lang="en-US"/>
              <a:pPr/>
              <a:t>2</a:t>
            </a:fld>
            <a:endParaRPr lang="en-US"/>
          </a:p>
        </p:txBody>
      </p:sp>
      <p:sp>
        <p:nvSpPr>
          <p:cNvPr id="339970" name="Rectangle 2"/>
          <p:cNvSpPr>
            <a:spLocks noChangeArrowheads="1"/>
          </p:cNvSpPr>
          <p:nvPr/>
        </p:nvSpPr>
        <p:spPr bwMode="auto">
          <a:xfrm>
            <a:off x="431800" y="795338"/>
            <a:ext cx="8264525" cy="3911600"/>
          </a:xfrm>
          <a:prstGeom prst="rect">
            <a:avLst/>
          </a:prstGeom>
          <a:noFill/>
          <a:ln w="9525">
            <a:noFill/>
            <a:miter lim="800000"/>
            <a:headEnd/>
            <a:tailEnd/>
          </a:ln>
          <a:effectLst/>
        </p:spPr>
        <p:txBody>
          <a:bodyPr lIns="0" tIns="0" rIns="0" bIns="0">
            <a:spAutoFit/>
          </a:bodyPr>
          <a:lstStyle/>
          <a:p>
            <a:pPr marL="450850" lvl="2" indent="-304800" defTabSz="895350"/>
            <a:endParaRPr lang="en-US"/>
          </a:p>
          <a:p>
            <a:pPr marL="306388" lvl="1" indent="-304800" defTabSz="895350">
              <a:buSzPct val="120000"/>
              <a:buFontTx/>
              <a:buChar char="•"/>
            </a:pPr>
            <a:r>
              <a:rPr lang="en-US" b="1"/>
              <a:t>Reform as a response to protest</a:t>
            </a:r>
          </a:p>
          <a:p>
            <a:pPr marL="450850" lvl="2" indent="-304800" defTabSz="895350">
              <a:buFontTx/>
              <a:buChar char="–"/>
            </a:pPr>
            <a:r>
              <a:rPr lang="en-US"/>
              <a:t>Diversion theory: liberal reform protects the state from popular pressures</a:t>
            </a:r>
          </a:p>
          <a:p>
            <a:pPr marL="450850" lvl="2" indent="-304800" defTabSz="895350">
              <a:buFontTx/>
              <a:buChar char="–"/>
            </a:pPr>
            <a:endParaRPr lang="en-US"/>
          </a:p>
          <a:p>
            <a:pPr marL="306388" lvl="1" indent="-304800" defTabSz="895350">
              <a:buSzPct val="120000"/>
              <a:buFontTx/>
              <a:buChar char="•"/>
            </a:pPr>
            <a:r>
              <a:rPr lang="en-US" b="1"/>
              <a:t>Reform as a response to international pressures</a:t>
            </a:r>
          </a:p>
          <a:p>
            <a:pPr marL="450850" lvl="2" indent="-304800" defTabSz="895350">
              <a:buFontTx/>
              <a:buChar char="–"/>
            </a:pPr>
            <a:r>
              <a:rPr lang="en-US"/>
              <a:t>International pressure matters, but it can be dealt with without serious costs</a:t>
            </a:r>
            <a:endParaRPr lang="en-US" b="1"/>
          </a:p>
          <a:p>
            <a:pPr marL="306388" lvl="1" indent="-304800" defTabSz="895350">
              <a:buSzPct val="120000"/>
              <a:buFontTx/>
              <a:buChar char="•"/>
            </a:pPr>
            <a:endParaRPr lang="en-US"/>
          </a:p>
          <a:p>
            <a:pPr marL="306388" lvl="1" indent="-304800" defTabSz="895350">
              <a:buSzPct val="120000"/>
              <a:buFontTx/>
              <a:buChar char="•"/>
            </a:pPr>
            <a:r>
              <a:rPr lang="en-US" b="1"/>
              <a:t>Reform as a tool to divide and manage the opposition</a:t>
            </a:r>
          </a:p>
          <a:p>
            <a:pPr marL="450850" lvl="2" indent="-304800" defTabSz="895350">
              <a:buFontTx/>
              <a:buChar char="–"/>
            </a:pPr>
            <a:r>
              <a:rPr lang="en-US"/>
              <a:t>Split or discredit the opposition to make them weaker</a:t>
            </a:r>
          </a:p>
          <a:p>
            <a:pPr marL="306388" lvl="1" indent="-304800" defTabSz="895350">
              <a:buSzPct val="120000"/>
              <a:buFontTx/>
              <a:buChar char="•"/>
            </a:pPr>
            <a:endParaRPr lang="en-US" b="1"/>
          </a:p>
          <a:p>
            <a:pPr marL="306388" lvl="1" indent="-304800" defTabSz="895350">
              <a:buSzPct val="120000"/>
              <a:buFontTx/>
              <a:buChar char="•"/>
            </a:pPr>
            <a:r>
              <a:rPr lang="en-US" b="1"/>
              <a:t>The emergence of young dynastic leaders</a:t>
            </a:r>
          </a:p>
          <a:p>
            <a:pPr marL="450850" lvl="2" indent="-304800" defTabSz="895350">
              <a:buFontTx/>
              <a:buChar char="–"/>
            </a:pPr>
            <a:r>
              <a:rPr lang="en-US"/>
              <a:t>Their opportunity for reform</a:t>
            </a:r>
          </a:p>
          <a:p>
            <a:pPr marL="450850" lvl="2" indent="-304800" defTabSz="895350">
              <a:buFontTx/>
              <a:buChar char="–"/>
            </a:pPr>
            <a:r>
              <a:rPr lang="en-US"/>
              <a:t>Constraints on their reform efforts</a:t>
            </a:r>
          </a:p>
          <a:p>
            <a:pPr marL="450850" lvl="2" indent="-304800" defTabSz="895350">
              <a:buFontTx/>
              <a:buChar char="–"/>
            </a:pPr>
            <a:endParaRPr lang="en-US"/>
          </a:p>
          <a:p>
            <a:pPr marL="306388" lvl="1" indent="-304800" defTabSz="895350">
              <a:buSzPct val="120000"/>
              <a:buFontTx/>
              <a:buChar char="•"/>
            </a:pPr>
            <a:endParaRPr lang="en-US" b="1"/>
          </a:p>
          <a:p>
            <a:pPr marL="306388" lvl="1" indent="-304800" defTabSz="895350">
              <a:buSzPct val="120000"/>
              <a:buFontTx/>
              <a:buChar char="•"/>
            </a:pPr>
            <a:endParaRPr lang="en-US" b="1"/>
          </a:p>
        </p:txBody>
      </p:sp>
      <p:sp>
        <p:nvSpPr>
          <p:cNvPr id="339971"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Why reform?</a:t>
            </a:r>
          </a:p>
        </p:txBody>
      </p:sp>
      <p:pic>
        <p:nvPicPr>
          <p:cNvPr id="339972" name="Picture 4"/>
          <p:cNvPicPr>
            <a:picLocks noChangeAspect="1" noChangeArrowheads="1"/>
          </p:cNvPicPr>
          <p:nvPr/>
        </p:nvPicPr>
        <p:blipFill>
          <a:blip r:embed="rId3" cstate="print"/>
          <a:srcRect/>
          <a:stretch>
            <a:fillRect/>
          </a:stretch>
        </p:blipFill>
        <p:spPr bwMode="auto">
          <a:xfrm>
            <a:off x="5080000" y="3322638"/>
            <a:ext cx="2171700" cy="3048000"/>
          </a:xfrm>
          <a:prstGeom prst="rect">
            <a:avLst/>
          </a:prstGeom>
          <a:noFill/>
          <a:ln w="9525">
            <a:noFill/>
            <a:miter lim="800000"/>
            <a:headEnd/>
            <a:tailEnd/>
          </a:ln>
          <a:effectLst/>
        </p:spPr>
      </p:pic>
      <p:pic>
        <p:nvPicPr>
          <p:cNvPr id="339973" name="Picture 5"/>
          <p:cNvPicPr>
            <a:picLocks noChangeAspect="1" noChangeArrowheads="1"/>
          </p:cNvPicPr>
          <p:nvPr/>
        </p:nvPicPr>
        <p:blipFill>
          <a:blip r:embed="rId4" cstate="print"/>
          <a:srcRect r="5556"/>
          <a:stretch>
            <a:fillRect/>
          </a:stretch>
        </p:blipFill>
        <p:spPr bwMode="auto">
          <a:xfrm>
            <a:off x="7446963" y="2889250"/>
            <a:ext cx="1214437"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C479BDE-36CB-406C-ADF1-33BCA91B31D0}" type="slidenum">
              <a:rPr lang="en-US"/>
              <a:pPr/>
              <a:t>3</a:t>
            </a:fld>
            <a:endParaRPr lang="en-US"/>
          </a:p>
        </p:txBody>
      </p:sp>
      <p:sp>
        <p:nvSpPr>
          <p:cNvPr id="342018" name="Rectangle 2"/>
          <p:cNvSpPr>
            <a:spLocks noChangeArrowheads="1"/>
          </p:cNvSpPr>
          <p:nvPr/>
        </p:nvSpPr>
        <p:spPr bwMode="auto">
          <a:xfrm>
            <a:off x="431800" y="752475"/>
            <a:ext cx="8264525" cy="440055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When reform becomes too risky</a:t>
            </a:r>
          </a:p>
          <a:p>
            <a:pPr marL="450850" lvl="2" indent="-304800" defTabSz="895350">
              <a:buFontTx/>
              <a:buChar char="–"/>
            </a:pPr>
            <a:r>
              <a:rPr lang="en-US" dirty="0"/>
              <a:t>Importance of democratizing examples</a:t>
            </a:r>
          </a:p>
          <a:p>
            <a:pPr marL="450850" lvl="2" indent="-304800" defTabSz="895350"/>
            <a:endParaRPr lang="en-US" dirty="0"/>
          </a:p>
          <a:p>
            <a:pPr marL="304800" indent="-304800" defTabSz="895350">
              <a:buSzPct val="120000"/>
              <a:buFontTx/>
              <a:buChar char="•"/>
            </a:pPr>
            <a:r>
              <a:rPr lang="en-US" b="1" dirty="0"/>
              <a:t>Electoral rules as a tool to limit the opposition</a:t>
            </a:r>
          </a:p>
          <a:p>
            <a:pPr marL="450850" lvl="2" indent="-304800" defTabSz="895350">
              <a:buFontTx/>
              <a:buChar char="–"/>
            </a:pPr>
            <a:r>
              <a:rPr lang="en-US" dirty="0"/>
              <a:t>Design a system that effectively constrains the opposition</a:t>
            </a:r>
          </a:p>
          <a:p>
            <a:pPr marL="304800" indent="-304800" defTabSz="895350">
              <a:buSzPct val="120000"/>
              <a:buFontTx/>
              <a:buChar char="•"/>
            </a:pPr>
            <a:endParaRPr lang="en-US" b="1" dirty="0"/>
          </a:p>
          <a:p>
            <a:pPr marL="304800" indent="-304800" defTabSz="895350">
              <a:buSzPct val="120000"/>
              <a:buFontTx/>
              <a:buChar char="•"/>
            </a:pPr>
            <a:r>
              <a:rPr lang="en-US" b="1" dirty="0"/>
              <a:t>Institutional powers as a tool to limit the opposition</a:t>
            </a:r>
          </a:p>
          <a:p>
            <a:pPr marL="450850" lvl="2" indent="-304800" defTabSz="895350">
              <a:buFontTx/>
              <a:buChar char="–"/>
            </a:pPr>
            <a:r>
              <a:rPr lang="en-US" dirty="0"/>
              <a:t>Design constraints on parliamentary authority</a:t>
            </a:r>
          </a:p>
          <a:p>
            <a:pPr marL="450850" lvl="2" indent="-304800" defTabSz="895350">
              <a:buFontTx/>
              <a:buChar char="–"/>
            </a:pPr>
            <a:endParaRPr lang="en-US" dirty="0"/>
          </a:p>
          <a:p>
            <a:pPr marL="306388" lvl="1" indent="-304800" defTabSz="895350">
              <a:buSzPct val="120000"/>
              <a:buFontTx/>
              <a:buChar char="•"/>
            </a:pPr>
            <a:r>
              <a:rPr lang="en-US" b="1" dirty="0"/>
              <a:t>Islam as a constraining factor</a:t>
            </a:r>
          </a:p>
          <a:p>
            <a:pPr marL="450850" lvl="2" indent="-304800" defTabSz="895350">
              <a:buFontTx/>
              <a:buChar char="–"/>
            </a:pPr>
            <a:r>
              <a:rPr lang="en-US" dirty="0"/>
              <a:t>Major opposition groups are usually Islamist in character, but their commitment to democratic turnover is </a:t>
            </a:r>
            <a:r>
              <a:rPr lang="en-US" dirty="0" smtClean="0"/>
              <a:t>sometimes open </a:t>
            </a:r>
            <a:r>
              <a:rPr lang="en-US" dirty="0"/>
              <a:t>to question</a:t>
            </a:r>
          </a:p>
          <a:p>
            <a:pPr marL="306388" lvl="1" indent="-304800" defTabSz="895350">
              <a:buSzPct val="120000"/>
              <a:buFontTx/>
              <a:buChar char="•"/>
            </a:pPr>
            <a:endParaRPr lang="en-US" dirty="0"/>
          </a:p>
          <a:p>
            <a:pPr marL="306388" lvl="1" indent="-304800" defTabSz="895350">
              <a:buSzPct val="120000"/>
              <a:buFontTx/>
              <a:buChar char="•"/>
            </a:pPr>
            <a:r>
              <a:rPr lang="en-US" b="1" dirty="0"/>
              <a:t>Under-institutionalized states with no horizontal accountability</a:t>
            </a:r>
          </a:p>
          <a:p>
            <a:pPr marL="450850" lvl="2" indent="-304800" defTabSz="895350">
              <a:buFontTx/>
              <a:buChar char="–"/>
            </a:pPr>
            <a:r>
              <a:rPr lang="en-US" dirty="0"/>
              <a:t>State power tends to be centralized, with little horizontal accountability</a:t>
            </a:r>
          </a:p>
          <a:p>
            <a:pPr marL="450850" lvl="2" indent="-304800" defTabSz="895350">
              <a:buFontTx/>
              <a:buChar char="–"/>
            </a:pPr>
            <a:r>
              <a:rPr lang="en-US" dirty="0"/>
              <a:t>Vertical accountability would not effectively reign in new leaders</a:t>
            </a:r>
          </a:p>
          <a:p>
            <a:pPr marL="450850" lvl="2" indent="-304800" defTabSz="895350">
              <a:buFontTx/>
              <a:buChar char="–"/>
            </a:pPr>
            <a:endParaRPr lang="en-US" dirty="0"/>
          </a:p>
        </p:txBody>
      </p:sp>
      <p:sp>
        <p:nvSpPr>
          <p:cNvPr id="34201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The limits to reform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AD26E37-F59C-4C58-AE4F-CFA43CF381B0}" type="slidenum">
              <a:rPr lang="en-US"/>
              <a:pPr/>
              <a:t>4</a:t>
            </a:fld>
            <a:endParaRPr lang="en-US"/>
          </a:p>
        </p:txBody>
      </p:sp>
      <p:sp>
        <p:nvSpPr>
          <p:cNvPr id="331778" name="Rectangle 2"/>
          <p:cNvSpPr>
            <a:spLocks noChangeArrowheads="1"/>
          </p:cNvSpPr>
          <p:nvPr/>
        </p:nvSpPr>
        <p:spPr bwMode="auto">
          <a:xfrm>
            <a:off x="431800" y="566738"/>
            <a:ext cx="8264525" cy="4431983"/>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smtClean="0"/>
              <a:t>Context</a:t>
            </a:r>
            <a:endParaRPr lang="en-US" b="1" dirty="0"/>
          </a:p>
          <a:p>
            <a:pPr marL="450850" lvl="2" indent="-304800" defTabSz="895350">
              <a:buFontTx/>
              <a:buChar char="–"/>
            </a:pPr>
            <a:r>
              <a:rPr lang="en-US" dirty="0" smtClean="0"/>
              <a:t>They didn’t come out of nowhere, but timing and locations were a surprise</a:t>
            </a:r>
          </a:p>
          <a:p>
            <a:pPr marL="450850" lvl="2" indent="-304800" defTabSz="895350">
              <a:buFontTx/>
              <a:buChar char="–"/>
            </a:pPr>
            <a:r>
              <a:rPr lang="en-US" dirty="0" smtClean="0"/>
              <a:t>Modest reforms and rollbacks had been happening for two decades</a:t>
            </a:r>
          </a:p>
          <a:p>
            <a:pPr marL="450850" lvl="2" indent="-304800" defTabSz="895350">
              <a:buFontTx/>
              <a:buChar char="–"/>
            </a:pPr>
            <a:r>
              <a:rPr lang="en-US" dirty="0" smtClean="0"/>
              <a:t>Iran’s “Green Revolution” as a precursor</a:t>
            </a:r>
          </a:p>
          <a:p>
            <a:pPr marL="450850" lvl="2" indent="-304800" defTabSz="895350">
              <a:buFontTx/>
              <a:buChar char="–"/>
            </a:pPr>
            <a:r>
              <a:rPr lang="en-US" dirty="0" smtClean="0"/>
              <a:t>Mass Lebanese political mobilization during the “Cedar Revolution” (2005-2008)</a:t>
            </a:r>
          </a:p>
          <a:p>
            <a:pPr marL="450850" lvl="2" indent="-304800" defTabSz="895350">
              <a:buFontTx/>
              <a:buChar char="–"/>
            </a:pPr>
            <a:r>
              <a:rPr lang="en-US" dirty="0" smtClean="0"/>
              <a:t>Technological revolution in satellite news, mobile phones, and social media</a:t>
            </a:r>
            <a:endParaRPr lang="en-US" dirty="0"/>
          </a:p>
          <a:p>
            <a:pPr marL="763588" lvl="2" indent="-304800" defTabSz="895350">
              <a:buSzPct val="120000"/>
            </a:pPr>
            <a:endParaRPr lang="en-US" b="1" dirty="0" smtClean="0"/>
          </a:p>
          <a:p>
            <a:pPr marL="306388" lvl="1" indent="-304800" defTabSz="895350">
              <a:buSzPct val="120000"/>
              <a:buFontTx/>
              <a:buChar char="•"/>
            </a:pPr>
            <a:r>
              <a:rPr lang="en-US" b="1" dirty="0" smtClean="0"/>
              <a:t>Causes</a:t>
            </a:r>
            <a:endParaRPr lang="en-US" b="1" dirty="0" smtClean="0"/>
          </a:p>
          <a:p>
            <a:pPr marL="450850" lvl="2" indent="-304800" defTabSz="895350">
              <a:buFontTx/>
              <a:buChar char="–"/>
            </a:pPr>
            <a:r>
              <a:rPr lang="en-US" dirty="0" smtClean="0"/>
              <a:t>Grievances</a:t>
            </a:r>
          </a:p>
          <a:p>
            <a:pPr marL="908050" lvl="3" indent="-304800" defTabSz="895350">
              <a:buFontTx/>
              <a:buChar char="–"/>
            </a:pPr>
            <a:r>
              <a:rPr lang="en-US" dirty="0" smtClean="0"/>
              <a:t>Reforms closing down and greater political repression</a:t>
            </a:r>
          </a:p>
          <a:p>
            <a:pPr marL="908050" lvl="3" indent="-304800" defTabSz="895350">
              <a:buFontTx/>
              <a:buChar char="–"/>
            </a:pPr>
            <a:r>
              <a:rPr lang="en-US" dirty="0" smtClean="0"/>
              <a:t>Expanding global economic crises, including a sharp jump in food prices</a:t>
            </a:r>
          </a:p>
          <a:p>
            <a:pPr marL="908050" lvl="3" indent="-304800" defTabSz="895350">
              <a:buFontTx/>
              <a:buChar char="–"/>
            </a:pPr>
            <a:r>
              <a:rPr lang="en-US" dirty="0" smtClean="0"/>
              <a:t>Lack of opportunity for an educated and growing youth demographic</a:t>
            </a:r>
          </a:p>
          <a:p>
            <a:pPr marL="450850" lvl="2" indent="-304800" defTabSz="895350">
              <a:buFontTx/>
              <a:buChar char="–"/>
            </a:pPr>
            <a:r>
              <a:rPr lang="en-US" dirty="0" smtClean="0"/>
              <a:t>Opportunities</a:t>
            </a:r>
          </a:p>
          <a:p>
            <a:pPr marL="908050" lvl="3" indent="-304800" defTabSz="895350">
              <a:buFontTx/>
              <a:buChar char="–"/>
            </a:pPr>
            <a:r>
              <a:rPr lang="en-US" dirty="0" smtClean="0"/>
              <a:t>Rapid sharing of new information puts more power in the hands of citizens</a:t>
            </a:r>
          </a:p>
          <a:p>
            <a:pPr marL="908050" lvl="3" indent="-304800" defTabSz="895350">
              <a:buFontTx/>
              <a:buChar char="–"/>
            </a:pPr>
            <a:r>
              <a:rPr lang="en-US" dirty="0" smtClean="0"/>
              <a:t>Aging leaders made succession battles loom large</a:t>
            </a:r>
          </a:p>
          <a:p>
            <a:pPr marL="908050" lvl="3" indent="-304800" defTabSz="895350">
              <a:buFontTx/>
              <a:buChar char="–"/>
            </a:pPr>
            <a:r>
              <a:rPr lang="en-US" dirty="0" smtClean="0"/>
              <a:t>Divisions among key government leaders made defections possible</a:t>
            </a:r>
            <a:endParaRPr lang="en-US" dirty="0" smtClean="0"/>
          </a:p>
          <a:p>
            <a:pPr marL="450850" lvl="2" indent="-304800" defTabSz="895350">
              <a:buFontTx/>
              <a:buChar char="–"/>
            </a:pPr>
            <a:endParaRPr lang="en-US" dirty="0" smtClean="0"/>
          </a:p>
        </p:txBody>
      </p:sp>
      <p:sp>
        <p:nvSpPr>
          <p:cNvPr id="33177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The Arab revolts of 2011</a:t>
            </a:r>
            <a:endParaRPr lang="en-US" sz="2500" dirty="0"/>
          </a:p>
        </p:txBody>
      </p:sp>
      <p:pic>
        <p:nvPicPr>
          <p:cNvPr id="8194" name="Picture 2" descr="http://asiansecurityblog.files.wordpress.com/2011/06/arab-spring1_thumb.jpg?w=683&amp;h=360"/>
          <p:cNvPicPr>
            <a:picLocks noChangeAspect="1" noChangeArrowheads="1"/>
          </p:cNvPicPr>
          <p:nvPr/>
        </p:nvPicPr>
        <p:blipFill>
          <a:blip r:embed="rId3" cstate="print"/>
          <a:srcRect/>
          <a:stretch>
            <a:fillRect/>
          </a:stretch>
        </p:blipFill>
        <p:spPr bwMode="auto">
          <a:xfrm>
            <a:off x="2768149" y="4953838"/>
            <a:ext cx="3010448" cy="15867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AD26E37-F59C-4C58-AE4F-CFA43CF381B0}" type="slidenum">
              <a:rPr lang="en-US"/>
              <a:pPr/>
              <a:t>5</a:t>
            </a:fld>
            <a:endParaRPr lang="en-US"/>
          </a:p>
        </p:txBody>
      </p:sp>
      <p:sp>
        <p:nvSpPr>
          <p:cNvPr id="331778" name="Rectangle 2"/>
          <p:cNvSpPr>
            <a:spLocks noChangeArrowheads="1"/>
          </p:cNvSpPr>
          <p:nvPr/>
        </p:nvSpPr>
        <p:spPr bwMode="auto">
          <a:xfrm>
            <a:off x="431800" y="566738"/>
            <a:ext cx="8264525" cy="3693319"/>
          </a:xfrm>
          <a:prstGeom prst="rect">
            <a:avLst/>
          </a:prstGeom>
          <a:noFill/>
          <a:ln w="9525">
            <a:noFill/>
            <a:miter lim="800000"/>
            <a:headEnd/>
            <a:tailEnd/>
          </a:ln>
          <a:effectLst/>
        </p:spPr>
        <p:txBody>
          <a:bodyPr lIns="0" tIns="0" rIns="0" bIns="0">
            <a:spAutoFit/>
          </a:bodyPr>
          <a:lstStyle/>
          <a:p>
            <a:pPr marL="450850" lvl="2" indent="-304800" defTabSz="895350">
              <a:buFontTx/>
              <a:buChar char="–"/>
            </a:pPr>
            <a:endParaRPr lang="en-US" dirty="0" smtClean="0"/>
          </a:p>
          <a:p>
            <a:pPr marL="306388" lvl="1" indent="-304800" defTabSz="895350">
              <a:buSzPct val="120000"/>
              <a:buFontTx/>
              <a:buChar char="•"/>
            </a:pPr>
            <a:r>
              <a:rPr lang="en-US" b="1" dirty="0" smtClean="0"/>
              <a:t>Patterns</a:t>
            </a:r>
          </a:p>
          <a:p>
            <a:pPr marL="450850" lvl="2" indent="-304800" defTabSz="895350">
              <a:buFontTx/>
              <a:buChar char="–"/>
            </a:pPr>
            <a:r>
              <a:rPr lang="en-US" dirty="0" smtClean="0"/>
              <a:t>Observation effect through open media channels helps explains rapid spread</a:t>
            </a:r>
          </a:p>
          <a:p>
            <a:pPr marL="450850" lvl="2" indent="-304800" defTabSz="895350">
              <a:buFontTx/>
              <a:buChar char="–"/>
            </a:pPr>
            <a:r>
              <a:rPr lang="en-US" dirty="0" smtClean="0"/>
              <a:t>Remarkable efforts at non-violence by protest movements in most countries</a:t>
            </a:r>
          </a:p>
          <a:p>
            <a:pPr marL="450850" lvl="2" indent="-304800" defTabSz="895350">
              <a:buFontTx/>
              <a:buChar char="–"/>
            </a:pPr>
            <a:r>
              <a:rPr lang="en-US" dirty="0" smtClean="0"/>
              <a:t>Leaders respond by alternating between strategies of concession and repression</a:t>
            </a:r>
          </a:p>
          <a:p>
            <a:pPr marL="450850" lvl="2" indent="-304800" defTabSz="895350">
              <a:buFontTx/>
              <a:buChar char="–"/>
            </a:pPr>
            <a:r>
              <a:rPr lang="en-US" dirty="0" smtClean="0"/>
              <a:t>Regional interference (NATO, Sudan in Libya) (Saudi Arabia in Bahrain)</a:t>
            </a:r>
          </a:p>
          <a:p>
            <a:pPr marL="450850" lvl="2" indent="-304800" defTabSz="895350">
              <a:buFontTx/>
              <a:buChar char="–"/>
            </a:pPr>
            <a:r>
              <a:rPr lang="en-US" dirty="0" smtClean="0"/>
              <a:t>Revolts largely have a youthful, middle class dynamic</a:t>
            </a:r>
          </a:p>
          <a:p>
            <a:pPr marL="450850" lvl="2" indent="-304800" defTabSz="895350"/>
            <a:endParaRPr lang="en-US" dirty="0" smtClean="0"/>
          </a:p>
          <a:p>
            <a:pPr marL="450850" lvl="2" indent="-304800" defTabSz="895350">
              <a:buFontTx/>
              <a:buChar char="–"/>
            </a:pPr>
            <a:endParaRPr lang="en-US" dirty="0" smtClean="0"/>
          </a:p>
          <a:p>
            <a:pPr marL="306388" lvl="1" indent="-304800" defTabSz="895350">
              <a:buSzPct val="120000"/>
              <a:buFontTx/>
              <a:buChar char="•"/>
            </a:pPr>
            <a:r>
              <a:rPr lang="en-US" b="1" dirty="0" smtClean="0"/>
              <a:t>Current Outcomes</a:t>
            </a:r>
            <a:endParaRPr lang="en-US" dirty="0" smtClean="0"/>
          </a:p>
          <a:p>
            <a:pPr marL="450850" lvl="2" indent="-304800" defTabSz="895350">
              <a:buFontTx/>
              <a:buChar char="–"/>
            </a:pPr>
            <a:r>
              <a:rPr lang="en-US" dirty="0" smtClean="0"/>
              <a:t>“Successful” revolutions: Egypt, Tunisia</a:t>
            </a:r>
          </a:p>
          <a:p>
            <a:pPr marL="450850" lvl="2" indent="-304800" defTabSz="895350">
              <a:buFontTx/>
              <a:buChar char="–"/>
            </a:pPr>
            <a:r>
              <a:rPr lang="en-US" dirty="0" smtClean="0"/>
              <a:t>“Repressed” revolutions: Syria, </a:t>
            </a:r>
            <a:r>
              <a:rPr lang="en-US" dirty="0" smtClean="0"/>
              <a:t>Bahrain, Algeria</a:t>
            </a:r>
            <a:endParaRPr lang="en-US" dirty="0" smtClean="0"/>
          </a:p>
          <a:p>
            <a:pPr marL="450850" lvl="2" indent="-304800" defTabSz="895350">
              <a:buFontTx/>
              <a:buChar char="–"/>
            </a:pPr>
            <a:r>
              <a:rPr lang="en-US" dirty="0" smtClean="0"/>
              <a:t>“Pre-empted” revolutions: Saudi Arabia, Morocco, Oman</a:t>
            </a:r>
          </a:p>
          <a:p>
            <a:pPr marL="450850" lvl="2" indent="-304800" defTabSz="895350">
              <a:buFontTx/>
              <a:buChar char="–"/>
            </a:pPr>
            <a:r>
              <a:rPr lang="en-US" dirty="0" smtClean="0"/>
              <a:t>Civil conflict: Libya, Yemen</a:t>
            </a:r>
          </a:p>
          <a:p>
            <a:pPr marL="450850" lvl="2" indent="-304800" defTabSz="895350">
              <a:buFontTx/>
              <a:buChar char="–"/>
            </a:pPr>
            <a:endParaRPr lang="en-US" dirty="0"/>
          </a:p>
        </p:txBody>
      </p:sp>
      <p:sp>
        <p:nvSpPr>
          <p:cNvPr id="33177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Patterns of revolt and change in 2011</a:t>
            </a:r>
            <a:endParaRPr lang="en-US" sz="2500" dirty="0"/>
          </a:p>
        </p:txBody>
      </p:sp>
      <p:pic>
        <p:nvPicPr>
          <p:cNvPr id="6146" name="Picture 2" descr="http://ecadforum.com/News/wp-content/uploads/2011/10/arab-spring1.jpg?323f2c"/>
          <p:cNvPicPr>
            <a:picLocks noChangeAspect="1" noChangeArrowheads="1"/>
          </p:cNvPicPr>
          <p:nvPr/>
        </p:nvPicPr>
        <p:blipFill>
          <a:blip r:embed="rId3" cstate="print"/>
          <a:srcRect/>
          <a:stretch>
            <a:fillRect/>
          </a:stretch>
        </p:blipFill>
        <p:spPr bwMode="auto">
          <a:xfrm>
            <a:off x="2215487" y="4316375"/>
            <a:ext cx="3873814" cy="21719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AD26E37-F59C-4C58-AE4F-CFA43CF381B0}" type="slidenum">
              <a:rPr lang="en-US"/>
              <a:pPr/>
              <a:t>6</a:t>
            </a:fld>
            <a:endParaRPr lang="en-US"/>
          </a:p>
        </p:txBody>
      </p:sp>
      <p:sp>
        <p:nvSpPr>
          <p:cNvPr id="331778" name="Rectangle 2"/>
          <p:cNvSpPr>
            <a:spLocks noChangeArrowheads="1"/>
          </p:cNvSpPr>
          <p:nvPr/>
        </p:nvSpPr>
        <p:spPr bwMode="auto">
          <a:xfrm>
            <a:off x="431800" y="566738"/>
            <a:ext cx="8264525" cy="590931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smtClean="0"/>
              <a:t>Context</a:t>
            </a:r>
            <a:endParaRPr lang="en-US" b="1" dirty="0"/>
          </a:p>
          <a:p>
            <a:pPr marL="450850" lvl="2" indent="-304800" defTabSz="895350">
              <a:buFontTx/>
              <a:buChar char="–"/>
            </a:pPr>
            <a:r>
              <a:rPr lang="en-US" dirty="0" smtClean="0"/>
              <a:t>Economic liberalization coupled with political repression and cult of personality</a:t>
            </a:r>
          </a:p>
          <a:p>
            <a:pPr marL="450850" lvl="2" indent="-304800" defTabSz="895350">
              <a:buFontTx/>
              <a:buChar char="–"/>
            </a:pPr>
            <a:r>
              <a:rPr lang="en-US" dirty="0" smtClean="0"/>
              <a:t>History of secular public values and European ties</a:t>
            </a:r>
            <a:endParaRPr lang="en-US" dirty="0" smtClean="0"/>
          </a:p>
          <a:p>
            <a:pPr marL="450850" lvl="2" indent="-304800" defTabSz="895350">
              <a:buFontTx/>
              <a:buChar char="–"/>
            </a:pPr>
            <a:r>
              <a:rPr lang="en-US" dirty="0" smtClean="0"/>
              <a:t>High potential for civil society, but actively monitored</a:t>
            </a:r>
          </a:p>
          <a:p>
            <a:pPr marL="450850" lvl="2" indent="-304800" defTabSz="895350">
              <a:buFontTx/>
              <a:buChar char="–"/>
            </a:pPr>
            <a:r>
              <a:rPr lang="en-US" dirty="0" smtClean="0"/>
              <a:t>Active labor organizations; repressed and underground Islamist organizations</a:t>
            </a:r>
          </a:p>
          <a:p>
            <a:pPr marL="450850" lvl="2" indent="-304800" defTabSz="895350">
              <a:buFontTx/>
              <a:buChar char="–"/>
            </a:pPr>
            <a:r>
              <a:rPr lang="en-US" dirty="0" smtClean="0"/>
              <a:t>Small, relatively professional military; urbanized semi-professional bureaucracy</a:t>
            </a:r>
            <a:endParaRPr lang="en-US" dirty="0"/>
          </a:p>
          <a:p>
            <a:pPr marL="763588" lvl="2" indent="-304800" defTabSz="895350">
              <a:buSzPct val="120000"/>
            </a:pPr>
            <a:endParaRPr lang="en-US" b="1" dirty="0" smtClean="0"/>
          </a:p>
          <a:p>
            <a:pPr marL="306388" lvl="1" indent="-304800" defTabSz="895350">
              <a:buSzPct val="120000"/>
              <a:buFontTx/>
              <a:buChar char="•"/>
            </a:pPr>
            <a:r>
              <a:rPr lang="en-US" b="1" dirty="0" smtClean="0"/>
              <a:t>Causes</a:t>
            </a:r>
            <a:endParaRPr lang="en-US" b="1" dirty="0" smtClean="0"/>
          </a:p>
          <a:p>
            <a:pPr marL="450850" lvl="2" indent="-304800" defTabSz="895350">
              <a:buFontTx/>
              <a:buChar char="–"/>
            </a:pPr>
            <a:r>
              <a:rPr lang="en-US" dirty="0" smtClean="0"/>
              <a:t>Grievances</a:t>
            </a:r>
          </a:p>
          <a:p>
            <a:pPr marL="908050" lvl="3" indent="-304800" defTabSz="895350">
              <a:buFontTx/>
              <a:buChar char="–"/>
            </a:pPr>
            <a:r>
              <a:rPr lang="en-US" dirty="0" smtClean="0"/>
              <a:t>High levels of family patronage and corruption in the ruling class</a:t>
            </a:r>
          </a:p>
          <a:p>
            <a:pPr marL="908050" lvl="3" indent="-304800" defTabSz="895350">
              <a:buFontTx/>
              <a:buChar char="–"/>
            </a:pPr>
            <a:r>
              <a:rPr lang="en-US" dirty="0" smtClean="0"/>
              <a:t>Ben Ali’s early political openings were gradually closed down with force</a:t>
            </a:r>
          </a:p>
          <a:p>
            <a:pPr marL="908050" lvl="3" indent="-304800" defTabSz="895350">
              <a:buFontTx/>
              <a:buChar char="–"/>
            </a:pPr>
            <a:r>
              <a:rPr lang="en-US" dirty="0" smtClean="0"/>
              <a:t>Lack of opportunity for expanding youth demographic</a:t>
            </a:r>
          </a:p>
          <a:p>
            <a:pPr marL="908050" lvl="3" indent="-304800" defTabSz="895350">
              <a:buFontTx/>
              <a:buChar char="–"/>
            </a:pPr>
            <a:endParaRPr lang="en-US" dirty="0" smtClean="0"/>
          </a:p>
          <a:p>
            <a:pPr marL="450850" lvl="2" indent="-304800" defTabSz="895350">
              <a:buFontTx/>
              <a:buChar char="–"/>
            </a:pPr>
            <a:r>
              <a:rPr lang="en-US" dirty="0" smtClean="0"/>
              <a:t>Opportunities</a:t>
            </a:r>
          </a:p>
          <a:p>
            <a:pPr marL="908050" lvl="3" indent="-304800" defTabSz="895350">
              <a:buFontTx/>
              <a:buChar char="–"/>
            </a:pPr>
            <a:r>
              <a:rPr lang="en-US" dirty="0" smtClean="0"/>
              <a:t>Clear symbol of economic and political injustice (Mohammed </a:t>
            </a:r>
            <a:r>
              <a:rPr lang="en-US" dirty="0" err="1" smtClean="0"/>
              <a:t>Bouazizi’s</a:t>
            </a:r>
            <a:r>
              <a:rPr lang="en-US" dirty="0" smtClean="0"/>
              <a:t> death)</a:t>
            </a:r>
          </a:p>
          <a:p>
            <a:pPr marL="908050" lvl="3" indent="-304800" defTabSz="895350">
              <a:buFontTx/>
              <a:buChar char="–"/>
            </a:pPr>
            <a:r>
              <a:rPr lang="en-US" dirty="0" smtClean="0"/>
              <a:t>Military defection in the wake of mass protests</a:t>
            </a:r>
            <a:endParaRPr lang="en-US" dirty="0" smtClean="0"/>
          </a:p>
          <a:p>
            <a:pPr marL="450850" lvl="2" indent="-304800" defTabSz="895350">
              <a:buFontTx/>
              <a:buChar char="–"/>
            </a:pPr>
            <a:endParaRPr lang="en-US" dirty="0" smtClean="0"/>
          </a:p>
          <a:p>
            <a:pPr marL="306388" lvl="1" indent="-304800" defTabSz="895350">
              <a:buSzPct val="120000"/>
              <a:buFontTx/>
              <a:buChar char="•"/>
            </a:pPr>
            <a:r>
              <a:rPr lang="en-US" b="1" dirty="0" smtClean="0"/>
              <a:t>Political change</a:t>
            </a:r>
            <a:endParaRPr lang="en-US" b="1" dirty="0" smtClean="0"/>
          </a:p>
          <a:p>
            <a:pPr marL="450850" lvl="2" indent="-304800" defTabSz="895350">
              <a:buFontTx/>
              <a:buChar char="–"/>
            </a:pPr>
            <a:r>
              <a:rPr lang="en-US" dirty="0" smtClean="0"/>
              <a:t>“Jasmine Revolution” occurred largely peacefully</a:t>
            </a:r>
          </a:p>
          <a:p>
            <a:pPr marL="450850" lvl="2" indent="-304800" defTabSz="895350">
              <a:buFontTx/>
              <a:buChar char="–"/>
            </a:pPr>
            <a:r>
              <a:rPr lang="en-US" dirty="0" smtClean="0"/>
              <a:t>Regime fumbled to appoint a PM (</a:t>
            </a:r>
            <a:r>
              <a:rPr lang="en-US" dirty="0" err="1" smtClean="0"/>
              <a:t>Ghannouchi</a:t>
            </a:r>
            <a:r>
              <a:rPr lang="en-US" dirty="0" smtClean="0"/>
              <a:t> then </a:t>
            </a:r>
            <a:r>
              <a:rPr lang="en-US" dirty="0" err="1" smtClean="0"/>
              <a:t>Mebazaa</a:t>
            </a:r>
            <a:r>
              <a:rPr lang="en-US" dirty="0" smtClean="0"/>
              <a:t>) </a:t>
            </a:r>
          </a:p>
          <a:p>
            <a:pPr marL="450850" lvl="2" indent="-304800" defTabSz="895350">
              <a:buFontTx/>
              <a:buChar char="–"/>
            </a:pPr>
            <a:r>
              <a:rPr lang="en-US" dirty="0" smtClean="0"/>
              <a:t>Continued protests forced change to occur more rapidly</a:t>
            </a:r>
          </a:p>
          <a:p>
            <a:pPr marL="450850" lvl="2" indent="-304800" defTabSz="895350">
              <a:buFontTx/>
              <a:buChar char="–"/>
            </a:pPr>
            <a:r>
              <a:rPr lang="en-US" dirty="0" smtClean="0"/>
              <a:t>Elections for a constitutional assembly bring the Al-</a:t>
            </a:r>
            <a:r>
              <a:rPr lang="en-US" dirty="0" err="1" smtClean="0"/>
              <a:t>Nahda</a:t>
            </a:r>
            <a:r>
              <a:rPr lang="en-US" dirty="0" smtClean="0"/>
              <a:t> party to power (October)</a:t>
            </a:r>
            <a:endParaRPr lang="en-US" dirty="0" smtClean="0"/>
          </a:p>
          <a:p>
            <a:pPr marL="450850" lvl="2" indent="-304800" defTabSz="895350">
              <a:buFontTx/>
              <a:buChar char="–"/>
            </a:pPr>
            <a:endParaRPr lang="en-US" dirty="0"/>
          </a:p>
        </p:txBody>
      </p:sp>
      <p:sp>
        <p:nvSpPr>
          <p:cNvPr id="33177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Revolution and political change in Tunisia</a:t>
            </a:r>
            <a:endParaRPr lang="en-US" sz="2500" dirty="0"/>
          </a:p>
        </p:txBody>
      </p:sp>
      <p:pic>
        <p:nvPicPr>
          <p:cNvPr id="4098" name="Picture 2" descr="http://ph.cdn.photos.upi.com/sv/emb/UPI-98751314889079/e171cd96bb7d8027a0f96e17cc26f4bb/Iran-warns-of-Western-role-in-Arab-Spring.jpg"/>
          <p:cNvPicPr>
            <a:picLocks noChangeAspect="1" noChangeArrowheads="1"/>
          </p:cNvPicPr>
          <p:nvPr/>
        </p:nvPicPr>
        <p:blipFill>
          <a:blip r:embed="rId3" cstate="print"/>
          <a:srcRect/>
          <a:stretch>
            <a:fillRect/>
          </a:stretch>
        </p:blipFill>
        <p:spPr bwMode="auto">
          <a:xfrm>
            <a:off x="6777438" y="4618536"/>
            <a:ext cx="1442113" cy="120176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B296765-BE16-46EC-A3FD-4A55AAC6791D}" type="slidenum">
              <a:rPr lang="en-US"/>
              <a:pPr/>
              <a:t>7</a:t>
            </a:fld>
            <a:endParaRPr lang="en-US"/>
          </a:p>
        </p:txBody>
      </p:sp>
      <p:sp>
        <p:nvSpPr>
          <p:cNvPr id="133122"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Tunisia</a:t>
            </a:r>
            <a:endParaRPr lang="en-US" sz="2500" dirty="0"/>
          </a:p>
        </p:txBody>
      </p:sp>
      <p:sp>
        <p:nvSpPr>
          <p:cNvPr id="6" name="Rectangle 6"/>
          <p:cNvSpPr>
            <a:spLocks noChangeArrowheads="1"/>
          </p:cNvSpPr>
          <p:nvPr/>
        </p:nvSpPr>
        <p:spPr bwMode="auto">
          <a:xfrm>
            <a:off x="414337" y="3663081"/>
            <a:ext cx="7419975" cy="246221"/>
          </a:xfrm>
          <a:prstGeom prst="rect">
            <a:avLst/>
          </a:prstGeom>
          <a:noFill/>
          <a:ln w="9525">
            <a:noFill/>
            <a:miter lim="800000"/>
            <a:headEnd/>
            <a:tailEnd/>
          </a:ln>
        </p:spPr>
        <p:txBody>
          <a:bodyPr lIns="0" tIns="0" rIns="0" bIns="0">
            <a:spAutoFit/>
          </a:bodyPr>
          <a:lstStyle/>
          <a:p>
            <a:pPr marL="306388" lvl="1" indent="-304800" defTabSz="895350">
              <a:buSzPct val="120000"/>
            </a:pPr>
            <a:r>
              <a:rPr lang="en-US" b="1" dirty="0" smtClean="0"/>
              <a:t>Timeline</a:t>
            </a:r>
            <a:r>
              <a:rPr lang="en-US" sz="1200" b="1" dirty="0" smtClean="0"/>
              <a:t>:</a:t>
            </a:r>
            <a:endParaRPr lang="en-US" sz="1200" dirty="0"/>
          </a:p>
        </p:txBody>
      </p:sp>
      <p:cxnSp>
        <p:nvCxnSpPr>
          <p:cNvPr id="7" name="Straight Connector 6"/>
          <p:cNvCxnSpPr/>
          <p:nvPr/>
        </p:nvCxnSpPr>
        <p:spPr>
          <a:xfrm>
            <a:off x="771525" y="5498235"/>
            <a:ext cx="7400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29989"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20"/>
          <p:cNvSpPr>
            <a:spLocks noChangeArrowheads="1"/>
          </p:cNvSpPr>
          <p:nvPr/>
        </p:nvSpPr>
        <p:spPr bwMode="auto">
          <a:xfrm>
            <a:off x="553405" y="5973948"/>
            <a:ext cx="803116" cy="276999"/>
          </a:xfrm>
          <a:prstGeom prst="rect">
            <a:avLst/>
          </a:prstGeom>
          <a:noFill/>
          <a:ln w="9525">
            <a:noFill/>
            <a:miter lim="800000"/>
            <a:headEnd/>
            <a:tailEnd/>
          </a:ln>
        </p:spPr>
        <p:txBody>
          <a:bodyPr wrap="square">
            <a:spAutoFit/>
          </a:bodyPr>
          <a:lstStyle/>
          <a:p>
            <a:pPr defTabSz="895350">
              <a:buSzPct val="120000"/>
            </a:pPr>
            <a:r>
              <a:rPr lang="en-US" sz="1200" dirty="0" smtClean="0"/>
              <a:t>Dec 27</a:t>
            </a:r>
            <a:endParaRPr lang="en-US" sz="1200" dirty="0"/>
          </a:p>
        </p:txBody>
      </p:sp>
      <p:sp>
        <p:nvSpPr>
          <p:cNvPr id="10" name="Rectangle 20"/>
          <p:cNvSpPr>
            <a:spLocks noChangeArrowheads="1"/>
          </p:cNvSpPr>
          <p:nvPr/>
        </p:nvSpPr>
        <p:spPr bwMode="auto">
          <a:xfrm>
            <a:off x="517010" y="4597467"/>
            <a:ext cx="1241442" cy="646331"/>
          </a:xfrm>
          <a:prstGeom prst="rect">
            <a:avLst/>
          </a:prstGeom>
          <a:noFill/>
          <a:ln w="9525">
            <a:noFill/>
            <a:miter lim="800000"/>
            <a:headEnd/>
            <a:tailEnd/>
          </a:ln>
        </p:spPr>
        <p:txBody>
          <a:bodyPr wrap="square">
            <a:spAutoFit/>
          </a:bodyPr>
          <a:lstStyle/>
          <a:p>
            <a:pPr defTabSz="895350">
              <a:buSzPct val="120000"/>
            </a:pPr>
            <a:r>
              <a:rPr lang="en-US" sz="1200" dirty="0" smtClean="0"/>
              <a:t>Mohammed </a:t>
            </a:r>
            <a:r>
              <a:rPr lang="en-US" sz="1200" dirty="0" err="1" smtClean="0"/>
              <a:t>Bouazizi</a:t>
            </a:r>
            <a:r>
              <a:rPr lang="en-US" sz="1200" dirty="0" smtClean="0"/>
              <a:t> self-immolation</a:t>
            </a:r>
            <a:endParaRPr lang="en-US" sz="1200" dirty="0"/>
          </a:p>
        </p:txBody>
      </p:sp>
      <p:sp>
        <p:nvSpPr>
          <p:cNvPr id="11" name="Rectangle 20"/>
          <p:cNvSpPr>
            <a:spLocks noChangeArrowheads="1"/>
          </p:cNvSpPr>
          <p:nvPr/>
        </p:nvSpPr>
        <p:spPr bwMode="auto">
          <a:xfrm>
            <a:off x="4090167" y="4650473"/>
            <a:ext cx="1061977" cy="461665"/>
          </a:xfrm>
          <a:prstGeom prst="rect">
            <a:avLst/>
          </a:prstGeom>
          <a:noFill/>
          <a:ln w="9525">
            <a:noFill/>
            <a:miter lim="800000"/>
            <a:headEnd/>
            <a:tailEnd/>
          </a:ln>
        </p:spPr>
        <p:txBody>
          <a:bodyPr wrap="square">
            <a:spAutoFit/>
          </a:bodyPr>
          <a:lstStyle/>
          <a:p>
            <a:pPr defTabSz="895350">
              <a:buSzPct val="120000"/>
            </a:pPr>
            <a:r>
              <a:rPr lang="en-US" sz="1200" dirty="0" smtClean="0"/>
              <a:t>Riots leave dozens dead</a:t>
            </a:r>
            <a:endParaRPr lang="en-US" sz="1200" dirty="0"/>
          </a:p>
        </p:txBody>
      </p:sp>
      <p:cxnSp>
        <p:nvCxnSpPr>
          <p:cNvPr id="12" name="Straight Connector 11"/>
          <p:cNvCxnSpPr/>
          <p:nvPr/>
        </p:nvCxnSpPr>
        <p:spPr>
          <a:xfrm rot="5400000">
            <a:off x="1539034"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461518" y="5973948"/>
            <a:ext cx="1130957" cy="276999"/>
          </a:xfrm>
          <a:prstGeom prst="rect">
            <a:avLst/>
          </a:prstGeom>
          <a:noFill/>
          <a:ln w="9525">
            <a:noFill/>
            <a:miter lim="800000"/>
            <a:headEnd/>
            <a:tailEnd/>
          </a:ln>
        </p:spPr>
        <p:txBody>
          <a:bodyPr wrap="square">
            <a:spAutoFit/>
          </a:bodyPr>
          <a:lstStyle/>
          <a:p>
            <a:pPr defTabSz="895350">
              <a:buSzPct val="120000"/>
            </a:pPr>
            <a:r>
              <a:rPr lang="en-US" sz="1200" dirty="0" smtClean="0"/>
              <a:t>Dec 20-28</a:t>
            </a:r>
            <a:endParaRPr lang="en-US" sz="1200" dirty="0"/>
          </a:p>
        </p:txBody>
      </p:sp>
      <p:cxnSp>
        <p:nvCxnSpPr>
          <p:cNvPr id="14" name="Straight Connector 13"/>
          <p:cNvCxnSpPr/>
          <p:nvPr/>
        </p:nvCxnSpPr>
        <p:spPr>
          <a:xfrm rot="5400000">
            <a:off x="2334565"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20"/>
          <p:cNvSpPr>
            <a:spLocks noChangeArrowheads="1"/>
          </p:cNvSpPr>
          <p:nvPr/>
        </p:nvSpPr>
        <p:spPr bwMode="auto">
          <a:xfrm>
            <a:off x="1499697" y="4592162"/>
            <a:ext cx="871713" cy="646331"/>
          </a:xfrm>
          <a:prstGeom prst="rect">
            <a:avLst/>
          </a:prstGeom>
          <a:noFill/>
          <a:ln w="9525">
            <a:noFill/>
            <a:miter lim="800000"/>
            <a:headEnd/>
            <a:tailEnd/>
          </a:ln>
        </p:spPr>
        <p:txBody>
          <a:bodyPr wrap="square">
            <a:spAutoFit/>
          </a:bodyPr>
          <a:lstStyle/>
          <a:p>
            <a:pPr defTabSz="895350">
              <a:buSzPct val="120000"/>
            </a:pPr>
            <a:r>
              <a:rPr lang="en-US" sz="1200" dirty="0" smtClean="0"/>
              <a:t>Economic protests break out</a:t>
            </a:r>
            <a:endParaRPr lang="en-US" sz="1200" dirty="0"/>
          </a:p>
        </p:txBody>
      </p:sp>
      <p:sp>
        <p:nvSpPr>
          <p:cNvPr id="16" name="Rectangle 20"/>
          <p:cNvSpPr>
            <a:spLocks noChangeArrowheads="1"/>
          </p:cNvSpPr>
          <p:nvPr/>
        </p:nvSpPr>
        <p:spPr bwMode="auto">
          <a:xfrm>
            <a:off x="2449528" y="5973948"/>
            <a:ext cx="725748" cy="276999"/>
          </a:xfrm>
          <a:prstGeom prst="rect">
            <a:avLst/>
          </a:prstGeom>
          <a:noFill/>
          <a:ln w="9525">
            <a:noFill/>
            <a:miter lim="800000"/>
            <a:headEnd/>
            <a:tailEnd/>
          </a:ln>
        </p:spPr>
        <p:txBody>
          <a:bodyPr wrap="square">
            <a:spAutoFit/>
          </a:bodyPr>
          <a:lstStyle/>
          <a:p>
            <a:pPr defTabSz="895350">
              <a:buSzPct val="120000"/>
            </a:pPr>
            <a:r>
              <a:rPr lang="en-US" sz="1200" dirty="0" smtClean="0"/>
              <a:t>Jan 5</a:t>
            </a:r>
            <a:endParaRPr lang="en-US" sz="1200" dirty="0"/>
          </a:p>
        </p:txBody>
      </p:sp>
      <p:cxnSp>
        <p:nvCxnSpPr>
          <p:cNvPr id="17" name="Straight Connector 16"/>
          <p:cNvCxnSpPr/>
          <p:nvPr/>
        </p:nvCxnSpPr>
        <p:spPr>
          <a:xfrm rot="5400000">
            <a:off x="4117520"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20"/>
          <p:cNvSpPr>
            <a:spLocks noChangeArrowheads="1"/>
          </p:cNvSpPr>
          <p:nvPr/>
        </p:nvSpPr>
        <p:spPr bwMode="auto">
          <a:xfrm>
            <a:off x="5657554" y="4758377"/>
            <a:ext cx="1094940" cy="461665"/>
          </a:xfrm>
          <a:prstGeom prst="rect">
            <a:avLst/>
          </a:prstGeom>
          <a:noFill/>
          <a:ln w="9525">
            <a:noFill/>
            <a:miter lim="800000"/>
            <a:headEnd/>
            <a:tailEnd/>
          </a:ln>
        </p:spPr>
        <p:txBody>
          <a:bodyPr wrap="square">
            <a:spAutoFit/>
          </a:bodyPr>
          <a:lstStyle/>
          <a:p>
            <a:pPr defTabSz="895350">
              <a:buSzPct val="120000"/>
            </a:pPr>
            <a:r>
              <a:rPr lang="en-US" sz="1200" dirty="0" smtClean="0"/>
              <a:t>Ben Ali concessions</a:t>
            </a:r>
            <a:endParaRPr lang="en-US" sz="1200" dirty="0"/>
          </a:p>
        </p:txBody>
      </p:sp>
      <p:sp>
        <p:nvSpPr>
          <p:cNvPr id="19" name="Rectangle 20"/>
          <p:cNvSpPr>
            <a:spLocks noChangeArrowheads="1"/>
          </p:cNvSpPr>
          <p:nvPr/>
        </p:nvSpPr>
        <p:spPr bwMode="auto">
          <a:xfrm>
            <a:off x="4180678" y="5973948"/>
            <a:ext cx="652587" cy="276999"/>
          </a:xfrm>
          <a:prstGeom prst="rect">
            <a:avLst/>
          </a:prstGeom>
          <a:noFill/>
          <a:ln w="9525">
            <a:noFill/>
            <a:miter lim="800000"/>
            <a:headEnd/>
            <a:tailEnd/>
          </a:ln>
        </p:spPr>
        <p:txBody>
          <a:bodyPr wrap="square">
            <a:spAutoFit/>
          </a:bodyPr>
          <a:lstStyle/>
          <a:p>
            <a:pPr defTabSz="895350">
              <a:buSzPct val="120000"/>
            </a:pPr>
            <a:r>
              <a:rPr lang="en-US" sz="1200" dirty="0" smtClean="0"/>
              <a:t>Jan 10</a:t>
            </a:r>
            <a:endParaRPr lang="en-US" sz="1200" dirty="0"/>
          </a:p>
        </p:txBody>
      </p:sp>
      <p:cxnSp>
        <p:nvCxnSpPr>
          <p:cNvPr id="20" name="Straight Connector 19"/>
          <p:cNvCxnSpPr/>
          <p:nvPr/>
        </p:nvCxnSpPr>
        <p:spPr>
          <a:xfrm rot="5400000">
            <a:off x="5006143"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5055543" y="4599275"/>
            <a:ext cx="872985" cy="646331"/>
          </a:xfrm>
          <a:prstGeom prst="rect">
            <a:avLst/>
          </a:prstGeom>
          <a:noFill/>
          <a:ln w="9525">
            <a:noFill/>
            <a:miter lim="800000"/>
            <a:headEnd/>
            <a:tailEnd/>
          </a:ln>
        </p:spPr>
        <p:txBody>
          <a:bodyPr wrap="square">
            <a:spAutoFit/>
          </a:bodyPr>
          <a:lstStyle/>
          <a:p>
            <a:pPr defTabSz="895350">
              <a:buSzPct val="120000"/>
            </a:pPr>
            <a:r>
              <a:rPr lang="en-US" sz="1200" dirty="0" smtClean="0"/>
              <a:t>Interior minister fired</a:t>
            </a:r>
            <a:endParaRPr lang="en-US" sz="1200" dirty="0"/>
          </a:p>
        </p:txBody>
      </p:sp>
      <p:sp>
        <p:nvSpPr>
          <p:cNvPr id="22" name="Rectangle 20"/>
          <p:cNvSpPr>
            <a:spLocks noChangeArrowheads="1"/>
          </p:cNvSpPr>
          <p:nvPr/>
        </p:nvSpPr>
        <p:spPr bwMode="auto">
          <a:xfrm>
            <a:off x="5102595" y="5973948"/>
            <a:ext cx="725462" cy="276999"/>
          </a:xfrm>
          <a:prstGeom prst="rect">
            <a:avLst/>
          </a:prstGeom>
          <a:noFill/>
          <a:ln w="9525">
            <a:noFill/>
            <a:miter lim="800000"/>
            <a:headEnd/>
            <a:tailEnd/>
          </a:ln>
        </p:spPr>
        <p:txBody>
          <a:bodyPr wrap="square">
            <a:spAutoFit/>
          </a:bodyPr>
          <a:lstStyle/>
          <a:p>
            <a:pPr defTabSz="895350">
              <a:buSzPct val="120000"/>
            </a:pPr>
            <a:r>
              <a:rPr lang="en-US" sz="1200" dirty="0" smtClean="0"/>
              <a:t>Jan 12</a:t>
            </a:r>
            <a:endParaRPr lang="en-US" sz="1200" dirty="0"/>
          </a:p>
        </p:txBody>
      </p:sp>
      <p:cxnSp>
        <p:nvCxnSpPr>
          <p:cNvPr id="23" name="Straight Connector 22"/>
          <p:cNvCxnSpPr/>
          <p:nvPr/>
        </p:nvCxnSpPr>
        <p:spPr>
          <a:xfrm rot="5400000">
            <a:off x="5737633"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0"/>
          <p:cNvSpPr>
            <a:spLocks noChangeArrowheads="1"/>
          </p:cNvSpPr>
          <p:nvPr/>
        </p:nvSpPr>
        <p:spPr bwMode="auto">
          <a:xfrm>
            <a:off x="2346084" y="4639882"/>
            <a:ext cx="809103" cy="461665"/>
          </a:xfrm>
          <a:prstGeom prst="rect">
            <a:avLst/>
          </a:prstGeom>
          <a:noFill/>
          <a:ln w="9525">
            <a:noFill/>
            <a:miter lim="800000"/>
            <a:headEnd/>
            <a:tailEnd/>
          </a:ln>
        </p:spPr>
        <p:txBody>
          <a:bodyPr wrap="square">
            <a:spAutoFit/>
          </a:bodyPr>
          <a:lstStyle/>
          <a:p>
            <a:pPr defTabSz="895350">
              <a:buSzPct val="120000"/>
            </a:pPr>
            <a:r>
              <a:rPr lang="en-US" sz="1200" dirty="0" err="1" smtClean="0"/>
              <a:t>Bouazizi</a:t>
            </a:r>
            <a:r>
              <a:rPr lang="en-US" sz="1200" dirty="0" smtClean="0"/>
              <a:t> funeral</a:t>
            </a:r>
            <a:endParaRPr lang="en-US" sz="1200" dirty="0"/>
          </a:p>
        </p:txBody>
      </p:sp>
      <p:sp>
        <p:nvSpPr>
          <p:cNvPr id="25" name="Rectangle 20"/>
          <p:cNvSpPr>
            <a:spLocks noChangeArrowheads="1"/>
          </p:cNvSpPr>
          <p:nvPr/>
        </p:nvSpPr>
        <p:spPr bwMode="auto">
          <a:xfrm>
            <a:off x="5803459" y="5973948"/>
            <a:ext cx="717946" cy="276999"/>
          </a:xfrm>
          <a:prstGeom prst="rect">
            <a:avLst/>
          </a:prstGeom>
          <a:noFill/>
          <a:ln w="9525">
            <a:noFill/>
            <a:miter lim="800000"/>
            <a:headEnd/>
            <a:tailEnd/>
          </a:ln>
        </p:spPr>
        <p:txBody>
          <a:bodyPr wrap="square">
            <a:spAutoFit/>
          </a:bodyPr>
          <a:lstStyle/>
          <a:p>
            <a:pPr defTabSz="895350">
              <a:buSzPct val="120000"/>
            </a:pPr>
            <a:r>
              <a:rPr lang="en-US" sz="1200" dirty="0" smtClean="0"/>
              <a:t>Jan 13</a:t>
            </a:r>
            <a:endParaRPr lang="en-US" sz="1200" dirty="0"/>
          </a:p>
        </p:txBody>
      </p:sp>
      <p:sp>
        <p:nvSpPr>
          <p:cNvPr id="26" name="Rectangle 20"/>
          <p:cNvSpPr>
            <a:spLocks noChangeArrowheads="1"/>
          </p:cNvSpPr>
          <p:nvPr/>
        </p:nvSpPr>
        <p:spPr bwMode="auto">
          <a:xfrm>
            <a:off x="6476733" y="4647350"/>
            <a:ext cx="938955" cy="461665"/>
          </a:xfrm>
          <a:prstGeom prst="rect">
            <a:avLst/>
          </a:prstGeom>
          <a:noFill/>
          <a:ln w="9525">
            <a:noFill/>
            <a:miter lim="800000"/>
            <a:headEnd/>
            <a:tailEnd/>
          </a:ln>
        </p:spPr>
        <p:txBody>
          <a:bodyPr wrap="square">
            <a:spAutoFit/>
          </a:bodyPr>
          <a:lstStyle/>
          <a:p>
            <a:pPr defTabSz="895350">
              <a:buSzPct val="120000"/>
            </a:pPr>
            <a:r>
              <a:rPr lang="en-US" sz="1200" dirty="0" smtClean="0"/>
              <a:t>Mass protests</a:t>
            </a:r>
            <a:endParaRPr lang="en-US" sz="1200" dirty="0"/>
          </a:p>
        </p:txBody>
      </p:sp>
      <p:sp>
        <p:nvSpPr>
          <p:cNvPr id="27" name="Rectangle 20"/>
          <p:cNvSpPr>
            <a:spLocks noChangeArrowheads="1"/>
          </p:cNvSpPr>
          <p:nvPr/>
        </p:nvSpPr>
        <p:spPr bwMode="auto">
          <a:xfrm>
            <a:off x="3053596" y="4638347"/>
            <a:ext cx="1176764" cy="461665"/>
          </a:xfrm>
          <a:prstGeom prst="rect">
            <a:avLst/>
          </a:prstGeom>
          <a:noFill/>
          <a:ln w="9525">
            <a:noFill/>
            <a:miter lim="800000"/>
            <a:headEnd/>
            <a:tailEnd/>
          </a:ln>
        </p:spPr>
        <p:txBody>
          <a:bodyPr wrap="square">
            <a:spAutoFit/>
          </a:bodyPr>
          <a:lstStyle/>
          <a:p>
            <a:pPr defTabSz="895350">
              <a:buSzPct val="120000"/>
            </a:pPr>
            <a:r>
              <a:rPr lang="en-US" sz="1200" dirty="0" smtClean="0"/>
              <a:t>US summons ambassador</a:t>
            </a:r>
            <a:endParaRPr lang="en-US" sz="1200" dirty="0"/>
          </a:p>
        </p:txBody>
      </p:sp>
      <p:sp>
        <p:nvSpPr>
          <p:cNvPr id="28" name="Rectangle 20"/>
          <p:cNvSpPr>
            <a:spLocks noChangeArrowheads="1"/>
          </p:cNvSpPr>
          <p:nvPr/>
        </p:nvSpPr>
        <p:spPr bwMode="auto">
          <a:xfrm>
            <a:off x="3206511" y="5973948"/>
            <a:ext cx="712344" cy="276999"/>
          </a:xfrm>
          <a:prstGeom prst="rect">
            <a:avLst/>
          </a:prstGeom>
          <a:noFill/>
          <a:ln w="9525">
            <a:noFill/>
            <a:miter lim="800000"/>
            <a:headEnd/>
            <a:tailEnd/>
          </a:ln>
        </p:spPr>
        <p:txBody>
          <a:bodyPr wrap="square">
            <a:spAutoFit/>
          </a:bodyPr>
          <a:lstStyle/>
          <a:p>
            <a:pPr defTabSz="895350">
              <a:buSzPct val="120000"/>
            </a:pPr>
            <a:r>
              <a:rPr lang="en-US" sz="1200" dirty="0" smtClean="0"/>
              <a:t>Jan 7</a:t>
            </a:r>
            <a:endParaRPr lang="en-US" sz="1200" dirty="0"/>
          </a:p>
        </p:txBody>
      </p:sp>
      <p:sp>
        <p:nvSpPr>
          <p:cNvPr id="29" name="Rectangle 20"/>
          <p:cNvSpPr>
            <a:spLocks noChangeArrowheads="1"/>
          </p:cNvSpPr>
          <p:nvPr/>
        </p:nvSpPr>
        <p:spPr bwMode="auto">
          <a:xfrm>
            <a:off x="6522100" y="5973948"/>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14</a:t>
            </a:r>
            <a:endParaRPr lang="en-US" sz="1200" dirty="0"/>
          </a:p>
        </p:txBody>
      </p:sp>
      <p:cxnSp>
        <p:nvCxnSpPr>
          <p:cNvPr id="30" name="Straight Connector 29"/>
          <p:cNvCxnSpPr/>
          <p:nvPr/>
        </p:nvCxnSpPr>
        <p:spPr>
          <a:xfrm rot="5400000">
            <a:off x="3095643"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446977"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41489" y="5605392"/>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20"/>
          <p:cNvSpPr>
            <a:spLocks noChangeArrowheads="1"/>
          </p:cNvSpPr>
          <p:nvPr/>
        </p:nvSpPr>
        <p:spPr bwMode="auto">
          <a:xfrm>
            <a:off x="7071245" y="4458118"/>
            <a:ext cx="938955" cy="830997"/>
          </a:xfrm>
          <a:prstGeom prst="rect">
            <a:avLst/>
          </a:prstGeom>
          <a:noFill/>
          <a:ln w="9525">
            <a:noFill/>
            <a:miter lim="800000"/>
            <a:headEnd/>
            <a:tailEnd/>
          </a:ln>
        </p:spPr>
        <p:txBody>
          <a:bodyPr wrap="square">
            <a:spAutoFit/>
          </a:bodyPr>
          <a:lstStyle/>
          <a:p>
            <a:pPr defTabSz="895350">
              <a:buSzPct val="120000"/>
            </a:pPr>
            <a:r>
              <a:rPr lang="en-US" sz="1200" dirty="0" smtClean="0"/>
              <a:t>Ben Ali flees to Saudi Arabia</a:t>
            </a:r>
            <a:endParaRPr lang="en-US" sz="1200" dirty="0"/>
          </a:p>
        </p:txBody>
      </p:sp>
      <p:sp>
        <p:nvSpPr>
          <p:cNvPr id="35" name="Rectangle 20"/>
          <p:cNvSpPr>
            <a:spLocks noChangeArrowheads="1"/>
          </p:cNvSpPr>
          <p:nvPr/>
        </p:nvSpPr>
        <p:spPr bwMode="auto">
          <a:xfrm>
            <a:off x="7096516" y="5973948"/>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15</a:t>
            </a:r>
            <a:endParaRPr lang="en-US" sz="1200" dirty="0"/>
          </a:p>
        </p:txBody>
      </p:sp>
      <p:pic>
        <p:nvPicPr>
          <p:cNvPr id="144388" name="Picture 4" descr="Ousted Tunisian President Zine al-Abidine Ben Ali (l) and his wife Leila"/>
          <p:cNvPicPr>
            <a:picLocks noChangeAspect="1" noChangeArrowheads="1"/>
          </p:cNvPicPr>
          <p:nvPr/>
        </p:nvPicPr>
        <p:blipFill>
          <a:blip r:embed="rId3" cstate="print"/>
          <a:srcRect/>
          <a:stretch>
            <a:fillRect/>
          </a:stretch>
        </p:blipFill>
        <p:spPr bwMode="auto">
          <a:xfrm>
            <a:off x="156587" y="1252416"/>
            <a:ext cx="3472014" cy="1953008"/>
          </a:xfrm>
          <a:prstGeom prst="rect">
            <a:avLst/>
          </a:prstGeom>
          <a:noFill/>
        </p:spPr>
      </p:pic>
      <p:pic>
        <p:nvPicPr>
          <p:cNvPr id="144390" name="Picture 6" descr="Prime Minister Mohammed Ghannouchi. Photo: 17 January 2011"/>
          <p:cNvPicPr>
            <a:picLocks noChangeAspect="1" noChangeArrowheads="1"/>
          </p:cNvPicPr>
          <p:nvPr/>
        </p:nvPicPr>
        <p:blipFill>
          <a:blip r:embed="rId4" cstate="print"/>
          <a:srcRect/>
          <a:stretch>
            <a:fillRect/>
          </a:stretch>
        </p:blipFill>
        <p:spPr bwMode="auto">
          <a:xfrm>
            <a:off x="5803760" y="920820"/>
            <a:ext cx="2895600" cy="1628775"/>
          </a:xfrm>
          <a:prstGeom prst="rect">
            <a:avLst/>
          </a:prstGeom>
          <a:noFill/>
        </p:spPr>
      </p:pic>
      <p:pic>
        <p:nvPicPr>
          <p:cNvPr id="144386" name="Picture 2" descr="A handout picture released by the Tunisian Presidency on 28 December 2010 shows Tunisian President  Zine al-Abidine Ben Ali (2nd L) looking at Mohammed Bouazizi(R), during his visit at the hospital "/>
          <p:cNvPicPr>
            <a:picLocks noChangeAspect="1" noChangeArrowheads="1"/>
          </p:cNvPicPr>
          <p:nvPr/>
        </p:nvPicPr>
        <p:blipFill>
          <a:blip r:embed="rId5" cstate="print"/>
          <a:srcRect/>
          <a:stretch>
            <a:fillRect/>
          </a:stretch>
        </p:blipFill>
        <p:spPr bwMode="auto">
          <a:xfrm>
            <a:off x="4045299" y="2655259"/>
            <a:ext cx="3099080" cy="17432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B296765-BE16-46EC-A3FD-4A55AAC6791D}" type="slidenum">
              <a:rPr lang="en-US"/>
              <a:pPr/>
              <a:t>8</a:t>
            </a:fld>
            <a:endParaRPr lang="en-US"/>
          </a:p>
        </p:txBody>
      </p:sp>
      <p:sp>
        <p:nvSpPr>
          <p:cNvPr id="133122" name="Rectangle 2"/>
          <p:cNvSpPr>
            <a:spLocks noGrp="1" noChangeArrowheads="1"/>
          </p:cNvSpPr>
          <p:nvPr>
            <p:ph type="title"/>
          </p:nvPr>
        </p:nvSpPr>
        <p:spPr bwMode="auto">
          <a:xfrm>
            <a:off x="119063" y="230188"/>
            <a:ext cx="8618537" cy="5048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Tunisia continued</a:t>
            </a:r>
            <a:endParaRPr lang="en-US" sz="2500" dirty="0"/>
          </a:p>
        </p:txBody>
      </p:sp>
      <p:sp>
        <p:nvSpPr>
          <p:cNvPr id="6" name="Rectangle 6"/>
          <p:cNvSpPr>
            <a:spLocks noChangeArrowheads="1"/>
          </p:cNvSpPr>
          <p:nvPr/>
        </p:nvSpPr>
        <p:spPr bwMode="auto">
          <a:xfrm>
            <a:off x="253564" y="4024821"/>
            <a:ext cx="7419975" cy="246221"/>
          </a:xfrm>
          <a:prstGeom prst="rect">
            <a:avLst/>
          </a:prstGeom>
          <a:noFill/>
          <a:ln w="9525">
            <a:noFill/>
            <a:miter lim="800000"/>
            <a:headEnd/>
            <a:tailEnd/>
          </a:ln>
        </p:spPr>
        <p:txBody>
          <a:bodyPr lIns="0" tIns="0" rIns="0" bIns="0">
            <a:spAutoFit/>
          </a:bodyPr>
          <a:lstStyle/>
          <a:p>
            <a:pPr marL="306388" lvl="1" indent="-304800" defTabSz="895350">
              <a:buSzPct val="120000"/>
            </a:pPr>
            <a:r>
              <a:rPr lang="en-US" b="1" dirty="0" smtClean="0"/>
              <a:t>Timeline:</a:t>
            </a:r>
            <a:endParaRPr lang="en-US" dirty="0"/>
          </a:p>
        </p:txBody>
      </p:sp>
      <p:cxnSp>
        <p:nvCxnSpPr>
          <p:cNvPr id="7" name="Straight Connector 6"/>
          <p:cNvCxnSpPr/>
          <p:nvPr/>
        </p:nvCxnSpPr>
        <p:spPr>
          <a:xfrm flipV="1">
            <a:off x="309317" y="5486400"/>
            <a:ext cx="7910235" cy="11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7781"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20"/>
          <p:cNvSpPr>
            <a:spLocks noChangeArrowheads="1"/>
          </p:cNvSpPr>
          <p:nvPr/>
        </p:nvSpPr>
        <p:spPr bwMode="auto">
          <a:xfrm>
            <a:off x="91197" y="5953851"/>
            <a:ext cx="803116" cy="276999"/>
          </a:xfrm>
          <a:prstGeom prst="rect">
            <a:avLst/>
          </a:prstGeom>
          <a:noFill/>
          <a:ln w="9525">
            <a:noFill/>
            <a:miter lim="800000"/>
            <a:headEnd/>
            <a:tailEnd/>
          </a:ln>
        </p:spPr>
        <p:txBody>
          <a:bodyPr wrap="square">
            <a:spAutoFit/>
          </a:bodyPr>
          <a:lstStyle/>
          <a:p>
            <a:pPr defTabSz="895350">
              <a:buSzPct val="120000"/>
            </a:pPr>
            <a:r>
              <a:rPr lang="en-US" sz="1200" dirty="0" smtClean="0"/>
              <a:t>Jan 14</a:t>
            </a:r>
            <a:endParaRPr lang="en-US" sz="1200" dirty="0"/>
          </a:p>
        </p:txBody>
      </p:sp>
      <p:sp>
        <p:nvSpPr>
          <p:cNvPr id="10" name="Rectangle 20"/>
          <p:cNvSpPr>
            <a:spLocks noChangeArrowheads="1"/>
          </p:cNvSpPr>
          <p:nvPr/>
        </p:nvSpPr>
        <p:spPr bwMode="auto">
          <a:xfrm>
            <a:off x="54802" y="4597467"/>
            <a:ext cx="1241442" cy="646331"/>
          </a:xfrm>
          <a:prstGeom prst="rect">
            <a:avLst/>
          </a:prstGeom>
          <a:noFill/>
          <a:ln w="9525">
            <a:noFill/>
            <a:miter lim="800000"/>
            <a:headEnd/>
            <a:tailEnd/>
          </a:ln>
        </p:spPr>
        <p:txBody>
          <a:bodyPr wrap="square">
            <a:spAutoFit/>
          </a:bodyPr>
          <a:lstStyle/>
          <a:p>
            <a:pPr defTabSz="895350">
              <a:buSzPct val="120000"/>
            </a:pPr>
            <a:r>
              <a:rPr lang="en-US" sz="1200" dirty="0" smtClean="0"/>
              <a:t>PM </a:t>
            </a:r>
            <a:r>
              <a:rPr lang="en-US" sz="1200" dirty="0" err="1" smtClean="0"/>
              <a:t>Ghannouchi</a:t>
            </a:r>
            <a:r>
              <a:rPr lang="en-US" sz="1200" dirty="0" smtClean="0"/>
              <a:t> takes power</a:t>
            </a:r>
            <a:endParaRPr lang="en-US" sz="1200" dirty="0"/>
          </a:p>
        </p:txBody>
      </p:sp>
      <p:sp>
        <p:nvSpPr>
          <p:cNvPr id="11" name="Rectangle 20"/>
          <p:cNvSpPr>
            <a:spLocks noChangeArrowheads="1"/>
          </p:cNvSpPr>
          <p:nvPr/>
        </p:nvSpPr>
        <p:spPr bwMode="auto">
          <a:xfrm>
            <a:off x="3437047" y="4650473"/>
            <a:ext cx="1061977" cy="461665"/>
          </a:xfrm>
          <a:prstGeom prst="rect">
            <a:avLst/>
          </a:prstGeom>
          <a:noFill/>
          <a:ln w="9525">
            <a:noFill/>
            <a:miter lim="800000"/>
            <a:headEnd/>
            <a:tailEnd/>
          </a:ln>
        </p:spPr>
        <p:txBody>
          <a:bodyPr wrap="square">
            <a:spAutoFit/>
          </a:bodyPr>
          <a:lstStyle/>
          <a:p>
            <a:pPr defTabSz="895350">
              <a:buSzPct val="120000"/>
            </a:pPr>
            <a:r>
              <a:rPr lang="en-US" sz="1200" dirty="0" smtClean="0"/>
              <a:t>Unity govt. announced</a:t>
            </a:r>
            <a:endParaRPr lang="en-US" sz="1200" dirty="0"/>
          </a:p>
        </p:txBody>
      </p:sp>
      <p:cxnSp>
        <p:nvCxnSpPr>
          <p:cNvPr id="12" name="Straight Connector 11"/>
          <p:cNvCxnSpPr/>
          <p:nvPr/>
        </p:nvCxnSpPr>
        <p:spPr>
          <a:xfrm rot="5400000">
            <a:off x="1076826"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079694" y="5953851"/>
            <a:ext cx="1130957" cy="276999"/>
          </a:xfrm>
          <a:prstGeom prst="rect">
            <a:avLst/>
          </a:prstGeom>
          <a:noFill/>
          <a:ln w="9525">
            <a:noFill/>
            <a:miter lim="800000"/>
            <a:headEnd/>
            <a:tailEnd/>
          </a:ln>
        </p:spPr>
        <p:txBody>
          <a:bodyPr wrap="square">
            <a:spAutoFit/>
          </a:bodyPr>
          <a:lstStyle/>
          <a:p>
            <a:pPr defTabSz="895350">
              <a:buSzPct val="120000"/>
            </a:pPr>
            <a:r>
              <a:rPr lang="en-US" sz="1200" dirty="0" smtClean="0"/>
              <a:t>Jan 15</a:t>
            </a:r>
            <a:endParaRPr lang="en-US" sz="1200" dirty="0"/>
          </a:p>
        </p:txBody>
      </p:sp>
      <p:cxnSp>
        <p:nvCxnSpPr>
          <p:cNvPr id="14" name="Straight Connector 13"/>
          <p:cNvCxnSpPr/>
          <p:nvPr/>
        </p:nvCxnSpPr>
        <p:spPr>
          <a:xfrm rot="5400000">
            <a:off x="1872357"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20"/>
          <p:cNvSpPr>
            <a:spLocks noChangeArrowheads="1"/>
          </p:cNvSpPr>
          <p:nvPr/>
        </p:nvSpPr>
        <p:spPr bwMode="auto">
          <a:xfrm>
            <a:off x="1037488" y="4401250"/>
            <a:ext cx="1012391" cy="830997"/>
          </a:xfrm>
          <a:prstGeom prst="rect">
            <a:avLst/>
          </a:prstGeom>
          <a:noFill/>
          <a:ln w="9525">
            <a:noFill/>
            <a:miter lim="800000"/>
            <a:headEnd/>
            <a:tailEnd/>
          </a:ln>
        </p:spPr>
        <p:txBody>
          <a:bodyPr wrap="square">
            <a:spAutoFit/>
          </a:bodyPr>
          <a:lstStyle/>
          <a:p>
            <a:pPr defTabSz="895350">
              <a:buSzPct val="120000"/>
            </a:pPr>
            <a:r>
              <a:rPr lang="en-US" sz="1200" dirty="0" smtClean="0"/>
              <a:t>Parliament speaker </a:t>
            </a:r>
            <a:r>
              <a:rPr lang="en-US" sz="1200" dirty="0" err="1" smtClean="0"/>
              <a:t>Mebazza</a:t>
            </a:r>
            <a:r>
              <a:rPr lang="en-US" sz="1200" dirty="0"/>
              <a:t> </a:t>
            </a:r>
            <a:r>
              <a:rPr lang="en-US" sz="1200" dirty="0" smtClean="0"/>
              <a:t>takes power</a:t>
            </a:r>
          </a:p>
        </p:txBody>
      </p:sp>
      <p:sp>
        <p:nvSpPr>
          <p:cNvPr id="16" name="Rectangle 20"/>
          <p:cNvSpPr>
            <a:spLocks noChangeArrowheads="1"/>
          </p:cNvSpPr>
          <p:nvPr/>
        </p:nvSpPr>
        <p:spPr bwMode="auto">
          <a:xfrm>
            <a:off x="1927032" y="5953851"/>
            <a:ext cx="725748" cy="276999"/>
          </a:xfrm>
          <a:prstGeom prst="rect">
            <a:avLst/>
          </a:prstGeom>
          <a:noFill/>
          <a:ln w="9525">
            <a:noFill/>
            <a:miter lim="800000"/>
            <a:headEnd/>
            <a:tailEnd/>
          </a:ln>
        </p:spPr>
        <p:txBody>
          <a:bodyPr wrap="square">
            <a:spAutoFit/>
          </a:bodyPr>
          <a:lstStyle/>
          <a:p>
            <a:pPr defTabSz="895350">
              <a:buSzPct val="120000"/>
            </a:pPr>
            <a:r>
              <a:rPr lang="en-US" sz="1200" dirty="0" smtClean="0"/>
              <a:t>Jan 16</a:t>
            </a:r>
            <a:endParaRPr lang="en-US" sz="1200" dirty="0"/>
          </a:p>
        </p:txBody>
      </p:sp>
      <p:cxnSp>
        <p:nvCxnSpPr>
          <p:cNvPr id="17" name="Straight Connector 16"/>
          <p:cNvCxnSpPr/>
          <p:nvPr/>
        </p:nvCxnSpPr>
        <p:spPr>
          <a:xfrm rot="5400000">
            <a:off x="3524688"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20"/>
          <p:cNvSpPr>
            <a:spLocks noChangeArrowheads="1"/>
          </p:cNvSpPr>
          <p:nvPr/>
        </p:nvSpPr>
        <p:spPr bwMode="auto">
          <a:xfrm>
            <a:off x="5135058" y="4647849"/>
            <a:ext cx="1094940" cy="461665"/>
          </a:xfrm>
          <a:prstGeom prst="rect">
            <a:avLst/>
          </a:prstGeom>
          <a:noFill/>
          <a:ln w="9525">
            <a:noFill/>
            <a:miter lim="800000"/>
            <a:headEnd/>
            <a:tailEnd/>
          </a:ln>
        </p:spPr>
        <p:txBody>
          <a:bodyPr wrap="square">
            <a:spAutoFit/>
          </a:bodyPr>
          <a:lstStyle/>
          <a:p>
            <a:pPr defTabSz="895350">
              <a:buSzPct val="120000"/>
            </a:pPr>
            <a:r>
              <a:rPr lang="en-US" sz="1200" dirty="0" smtClean="0"/>
              <a:t>Leaders leave RCD</a:t>
            </a:r>
            <a:endParaRPr lang="en-US" sz="1200" dirty="0"/>
          </a:p>
        </p:txBody>
      </p:sp>
      <p:sp>
        <p:nvSpPr>
          <p:cNvPr id="19" name="Rectangle 20"/>
          <p:cNvSpPr>
            <a:spLocks noChangeArrowheads="1"/>
          </p:cNvSpPr>
          <p:nvPr/>
        </p:nvSpPr>
        <p:spPr bwMode="auto">
          <a:xfrm>
            <a:off x="3607942" y="5953851"/>
            <a:ext cx="652587" cy="276999"/>
          </a:xfrm>
          <a:prstGeom prst="rect">
            <a:avLst/>
          </a:prstGeom>
          <a:noFill/>
          <a:ln w="9525">
            <a:noFill/>
            <a:miter lim="800000"/>
            <a:headEnd/>
            <a:tailEnd/>
          </a:ln>
        </p:spPr>
        <p:txBody>
          <a:bodyPr wrap="square">
            <a:spAutoFit/>
          </a:bodyPr>
          <a:lstStyle/>
          <a:p>
            <a:pPr defTabSz="895350">
              <a:buSzPct val="120000"/>
            </a:pPr>
            <a:r>
              <a:rPr lang="en-US" sz="1200" dirty="0" smtClean="0"/>
              <a:t>Jan 17</a:t>
            </a:r>
            <a:endParaRPr lang="en-US" sz="1200" dirty="0"/>
          </a:p>
        </p:txBody>
      </p:sp>
      <p:cxnSp>
        <p:nvCxnSpPr>
          <p:cNvPr id="20" name="Straight Connector 19"/>
          <p:cNvCxnSpPr/>
          <p:nvPr/>
        </p:nvCxnSpPr>
        <p:spPr>
          <a:xfrm rot="5400000">
            <a:off x="4302783"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4311991" y="4458603"/>
            <a:ext cx="963420" cy="830997"/>
          </a:xfrm>
          <a:prstGeom prst="rect">
            <a:avLst/>
          </a:prstGeom>
          <a:noFill/>
          <a:ln w="9525">
            <a:noFill/>
            <a:miter lim="800000"/>
            <a:headEnd/>
            <a:tailEnd/>
          </a:ln>
        </p:spPr>
        <p:txBody>
          <a:bodyPr wrap="square">
            <a:spAutoFit/>
          </a:bodyPr>
          <a:lstStyle/>
          <a:p>
            <a:pPr defTabSz="895350">
              <a:buSzPct val="120000"/>
            </a:pPr>
            <a:r>
              <a:rPr lang="en-US" sz="1200" dirty="0" smtClean="0"/>
              <a:t>Opposition quits govt., protests resume</a:t>
            </a:r>
            <a:endParaRPr lang="en-US" sz="1200" dirty="0"/>
          </a:p>
        </p:txBody>
      </p:sp>
      <p:sp>
        <p:nvSpPr>
          <p:cNvPr id="22" name="Rectangle 20"/>
          <p:cNvSpPr>
            <a:spLocks noChangeArrowheads="1"/>
          </p:cNvSpPr>
          <p:nvPr/>
        </p:nvSpPr>
        <p:spPr bwMode="auto">
          <a:xfrm>
            <a:off x="4379139" y="5953851"/>
            <a:ext cx="725462" cy="276999"/>
          </a:xfrm>
          <a:prstGeom prst="rect">
            <a:avLst/>
          </a:prstGeom>
          <a:noFill/>
          <a:ln w="9525">
            <a:noFill/>
            <a:miter lim="800000"/>
            <a:headEnd/>
            <a:tailEnd/>
          </a:ln>
        </p:spPr>
        <p:txBody>
          <a:bodyPr wrap="square">
            <a:spAutoFit/>
          </a:bodyPr>
          <a:lstStyle/>
          <a:p>
            <a:pPr defTabSz="895350">
              <a:buSzPct val="120000"/>
            </a:pPr>
            <a:r>
              <a:rPr lang="en-US" sz="1200" dirty="0" smtClean="0"/>
              <a:t>Jan 18</a:t>
            </a:r>
            <a:endParaRPr lang="en-US" sz="1200" dirty="0"/>
          </a:p>
        </p:txBody>
      </p:sp>
      <p:cxnSp>
        <p:nvCxnSpPr>
          <p:cNvPr id="23" name="Straight Connector 22"/>
          <p:cNvCxnSpPr/>
          <p:nvPr/>
        </p:nvCxnSpPr>
        <p:spPr>
          <a:xfrm rot="5400000">
            <a:off x="5174945"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0"/>
          <p:cNvSpPr>
            <a:spLocks noChangeArrowheads="1"/>
          </p:cNvSpPr>
          <p:nvPr/>
        </p:nvSpPr>
        <p:spPr bwMode="auto">
          <a:xfrm>
            <a:off x="1893924" y="4217866"/>
            <a:ext cx="939727" cy="1015663"/>
          </a:xfrm>
          <a:prstGeom prst="rect">
            <a:avLst/>
          </a:prstGeom>
          <a:noFill/>
          <a:ln w="9525">
            <a:noFill/>
            <a:miter lim="800000"/>
            <a:headEnd/>
            <a:tailEnd/>
          </a:ln>
        </p:spPr>
        <p:txBody>
          <a:bodyPr wrap="square">
            <a:spAutoFit/>
          </a:bodyPr>
          <a:lstStyle/>
          <a:p>
            <a:pPr defTabSz="895350">
              <a:buSzPct val="120000"/>
            </a:pPr>
            <a:r>
              <a:rPr lang="en-US" sz="1200" dirty="0" smtClean="0"/>
              <a:t>Fighting between security forces and loyalists</a:t>
            </a:r>
            <a:endParaRPr lang="en-US" sz="1200" dirty="0"/>
          </a:p>
        </p:txBody>
      </p:sp>
      <p:sp>
        <p:nvSpPr>
          <p:cNvPr id="25" name="Rectangle 20"/>
          <p:cNvSpPr>
            <a:spLocks noChangeArrowheads="1"/>
          </p:cNvSpPr>
          <p:nvPr/>
        </p:nvSpPr>
        <p:spPr bwMode="auto">
          <a:xfrm>
            <a:off x="5230723" y="5953851"/>
            <a:ext cx="717946" cy="276999"/>
          </a:xfrm>
          <a:prstGeom prst="rect">
            <a:avLst/>
          </a:prstGeom>
          <a:noFill/>
          <a:ln w="9525">
            <a:noFill/>
            <a:miter lim="800000"/>
            <a:headEnd/>
            <a:tailEnd/>
          </a:ln>
        </p:spPr>
        <p:txBody>
          <a:bodyPr wrap="square">
            <a:spAutoFit/>
          </a:bodyPr>
          <a:lstStyle/>
          <a:p>
            <a:pPr defTabSz="895350">
              <a:buSzPct val="120000"/>
            </a:pPr>
            <a:r>
              <a:rPr lang="en-US" sz="1200" dirty="0" smtClean="0"/>
              <a:t>Jan 19</a:t>
            </a:r>
            <a:endParaRPr lang="en-US" sz="1200" dirty="0"/>
          </a:p>
        </p:txBody>
      </p:sp>
      <p:sp>
        <p:nvSpPr>
          <p:cNvPr id="26" name="Rectangle 20"/>
          <p:cNvSpPr>
            <a:spLocks noChangeArrowheads="1"/>
          </p:cNvSpPr>
          <p:nvPr/>
        </p:nvSpPr>
        <p:spPr bwMode="auto">
          <a:xfrm>
            <a:off x="6014525" y="4647350"/>
            <a:ext cx="607355" cy="646331"/>
          </a:xfrm>
          <a:prstGeom prst="rect">
            <a:avLst/>
          </a:prstGeom>
          <a:noFill/>
          <a:ln w="9525">
            <a:noFill/>
            <a:miter lim="800000"/>
            <a:headEnd/>
            <a:tailEnd/>
          </a:ln>
        </p:spPr>
        <p:txBody>
          <a:bodyPr wrap="square">
            <a:spAutoFit/>
          </a:bodyPr>
          <a:lstStyle/>
          <a:p>
            <a:pPr defTabSz="895350">
              <a:buSzPct val="120000"/>
            </a:pPr>
            <a:r>
              <a:rPr lang="en-US" sz="1200" dirty="0" smtClean="0"/>
              <a:t>Party ban lifted</a:t>
            </a:r>
            <a:endParaRPr lang="en-US" sz="1200" dirty="0"/>
          </a:p>
        </p:txBody>
      </p:sp>
      <p:sp>
        <p:nvSpPr>
          <p:cNvPr id="27" name="Rectangle 20"/>
          <p:cNvSpPr>
            <a:spLocks noChangeArrowheads="1"/>
          </p:cNvSpPr>
          <p:nvPr/>
        </p:nvSpPr>
        <p:spPr bwMode="auto">
          <a:xfrm>
            <a:off x="2701916" y="4658443"/>
            <a:ext cx="1176764" cy="461665"/>
          </a:xfrm>
          <a:prstGeom prst="rect">
            <a:avLst/>
          </a:prstGeom>
          <a:noFill/>
          <a:ln w="9525">
            <a:noFill/>
            <a:miter lim="800000"/>
            <a:headEnd/>
            <a:tailEnd/>
          </a:ln>
        </p:spPr>
        <p:txBody>
          <a:bodyPr wrap="square">
            <a:spAutoFit/>
          </a:bodyPr>
          <a:lstStyle/>
          <a:p>
            <a:pPr defTabSz="895350">
              <a:buSzPct val="120000"/>
            </a:pPr>
            <a:r>
              <a:rPr lang="en-US" sz="1200" dirty="0" smtClean="0"/>
              <a:t>Anti-RCD protests</a:t>
            </a:r>
            <a:endParaRPr lang="en-US" sz="1200" dirty="0"/>
          </a:p>
        </p:txBody>
      </p:sp>
      <p:sp>
        <p:nvSpPr>
          <p:cNvPr id="28" name="Rectangle 20"/>
          <p:cNvSpPr>
            <a:spLocks noChangeArrowheads="1"/>
          </p:cNvSpPr>
          <p:nvPr/>
        </p:nvSpPr>
        <p:spPr bwMode="auto">
          <a:xfrm>
            <a:off x="2744303" y="5953851"/>
            <a:ext cx="712344" cy="276999"/>
          </a:xfrm>
          <a:prstGeom prst="rect">
            <a:avLst/>
          </a:prstGeom>
          <a:noFill/>
          <a:ln w="9525">
            <a:noFill/>
            <a:miter lim="800000"/>
            <a:headEnd/>
            <a:tailEnd/>
          </a:ln>
        </p:spPr>
        <p:txBody>
          <a:bodyPr wrap="square">
            <a:spAutoFit/>
          </a:bodyPr>
          <a:lstStyle/>
          <a:p>
            <a:pPr defTabSz="895350">
              <a:buSzPct val="120000"/>
            </a:pPr>
            <a:r>
              <a:rPr lang="en-US" sz="1200" dirty="0" smtClean="0"/>
              <a:t>Jan 17</a:t>
            </a:r>
            <a:endParaRPr lang="en-US" sz="1200" dirty="0"/>
          </a:p>
        </p:txBody>
      </p:sp>
      <p:sp>
        <p:nvSpPr>
          <p:cNvPr id="29" name="Rectangle 20"/>
          <p:cNvSpPr>
            <a:spLocks noChangeArrowheads="1"/>
          </p:cNvSpPr>
          <p:nvPr/>
        </p:nvSpPr>
        <p:spPr bwMode="auto">
          <a:xfrm>
            <a:off x="6059892"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20</a:t>
            </a:r>
            <a:endParaRPr lang="en-US" sz="1200" dirty="0"/>
          </a:p>
        </p:txBody>
      </p:sp>
      <p:cxnSp>
        <p:nvCxnSpPr>
          <p:cNvPr id="30" name="Straight Connector 29"/>
          <p:cNvCxnSpPr/>
          <p:nvPr/>
        </p:nvCxnSpPr>
        <p:spPr>
          <a:xfrm rot="5400000">
            <a:off x="2633435"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984769"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579281"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20"/>
          <p:cNvSpPr>
            <a:spLocks noChangeArrowheads="1"/>
          </p:cNvSpPr>
          <p:nvPr/>
        </p:nvSpPr>
        <p:spPr bwMode="auto">
          <a:xfrm>
            <a:off x="6609037" y="4427974"/>
            <a:ext cx="938955" cy="830997"/>
          </a:xfrm>
          <a:prstGeom prst="rect">
            <a:avLst/>
          </a:prstGeom>
          <a:noFill/>
          <a:ln w="9525">
            <a:noFill/>
            <a:miter lim="800000"/>
            <a:headEnd/>
            <a:tailEnd/>
          </a:ln>
        </p:spPr>
        <p:txBody>
          <a:bodyPr wrap="square">
            <a:spAutoFit/>
          </a:bodyPr>
          <a:lstStyle/>
          <a:p>
            <a:pPr defTabSz="895350">
              <a:buSzPct val="120000"/>
            </a:pPr>
            <a:r>
              <a:rPr lang="en-US" sz="1200" dirty="0" smtClean="0"/>
              <a:t>Police protest interim govt.</a:t>
            </a:r>
            <a:endParaRPr lang="en-US" sz="1200" dirty="0"/>
          </a:p>
        </p:txBody>
      </p:sp>
      <p:sp>
        <p:nvSpPr>
          <p:cNvPr id="35" name="Rectangle 20"/>
          <p:cNvSpPr>
            <a:spLocks noChangeArrowheads="1"/>
          </p:cNvSpPr>
          <p:nvPr/>
        </p:nvSpPr>
        <p:spPr bwMode="auto">
          <a:xfrm>
            <a:off x="6634308"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22</a:t>
            </a:r>
            <a:endParaRPr lang="en-US" sz="1200" dirty="0"/>
          </a:p>
        </p:txBody>
      </p:sp>
      <p:pic>
        <p:nvPicPr>
          <p:cNvPr id="156676" name="Picture 4" descr="Protest is hit by riot police, Tunis, 18 Jan 2011"/>
          <p:cNvPicPr>
            <a:picLocks noChangeAspect="1" noChangeArrowheads="1"/>
          </p:cNvPicPr>
          <p:nvPr/>
        </p:nvPicPr>
        <p:blipFill>
          <a:blip r:embed="rId3" cstate="print"/>
          <a:srcRect/>
          <a:stretch>
            <a:fillRect/>
          </a:stretch>
        </p:blipFill>
        <p:spPr bwMode="auto">
          <a:xfrm>
            <a:off x="176684" y="793819"/>
            <a:ext cx="3677077" cy="2068356"/>
          </a:xfrm>
          <a:prstGeom prst="rect">
            <a:avLst/>
          </a:prstGeom>
          <a:noFill/>
        </p:spPr>
      </p:pic>
      <p:cxnSp>
        <p:nvCxnSpPr>
          <p:cNvPr id="38" name="Straight Connector 37"/>
          <p:cNvCxnSpPr/>
          <p:nvPr/>
        </p:nvCxnSpPr>
        <p:spPr>
          <a:xfrm rot="5400000">
            <a:off x="7193889"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20"/>
          <p:cNvSpPr>
            <a:spLocks noChangeArrowheads="1"/>
          </p:cNvSpPr>
          <p:nvPr/>
        </p:nvSpPr>
        <p:spPr bwMode="auto">
          <a:xfrm>
            <a:off x="7133213" y="4580374"/>
            <a:ext cx="938955" cy="646331"/>
          </a:xfrm>
          <a:prstGeom prst="rect">
            <a:avLst/>
          </a:prstGeom>
          <a:noFill/>
          <a:ln w="9525">
            <a:noFill/>
            <a:miter lim="800000"/>
            <a:headEnd/>
            <a:tailEnd/>
          </a:ln>
        </p:spPr>
        <p:txBody>
          <a:bodyPr wrap="square">
            <a:spAutoFit/>
          </a:bodyPr>
          <a:lstStyle/>
          <a:p>
            <a:pPr defTabSz="895350">
              <a:buSzPct val="120000"/>
            </a:pPr>
            <a:r>
              <a:rPr lang="en-US" sz="1200" dirty="0" smtClean="0"/>
              <a:t>Protests lead to new govt.</a:t>
            </a:r>
            <a:endParaRPr lang="en-US" sz="1200" dirty="0"/>
          </a:p>
        </p:txBody>
      </p:sp>
      <p:sp>
        <p:nvSpPr>
          <p:cNvPr id="40" name="Rectangle 20"/>
          <p:cNvSpPr>
            <a:spLocks noChangeArrowheads="1"/>
          </p:cNvSpPr>
          <p:nvPr/>
        </p:nvSpPr>
        <p:spPr bwMode="auto">
          <a:xfrm>
            <a:off x="7248916"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27</a:t>
            </a:r>
            <a:endParaRPr lang="en-US" sz="1200" dirty="0"/>
          </a:p>
        </p:txBody>
      </p:sp>
      <p:cxnSp>
        <p:nvCxnSpPr>
          <p:cNvPr id="44" name="Straight Connector 43"/>
          <p:cNvCxnSpPr/>
          <p:nvPr/>
        </p:nvCxnSpPr>
        <p:spPr>
          <a:xfrm rot="5400000">
            <a:off x="7687921" y="5575248"/>
            <a:ext cx="67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0"/>
          <p:cNvSpPr>
            <a:spLocks noChangeArrowheads="1"/>
          </p:cNvSpPr>
          <p:nvPr/>
        </p:nvSpPr>
        <p:spPr bwMode="auto">
          <a:xfrm>
            <a:off x="7828205" y="4582054"/>
            <a:ext cx="938955" cy="646331"/>
          </a:xfrm>
          <a:prstGeom prst="rect">
            <a:avLst/>
          </a:prstGeom>
          <a:noFill/>
          <a:ln w="9525">
            <a:noFill/>
            <a:miter lim="800000"/>
            <a:headEnd/>
            <a:tailEnd/>
          </a:ln>
        </p:spPr>
        <p:txBody>
          <a:bodyPr wrap="square">
            <a:spAutoFit/>
          </a:bodyPr>
          <a:lstStyle/>
          <a:p>
            <a:pPr defTabSz="895350">
              <a:buSzPct val="120000"/>
            </a:pPr>
            <a:r>
              <a:rPr lang="en-US" sz="1200" dirty="0" smtClean="0"/>
              <a:t>Islamist leader returns</a:t>
            </a:r>
            <a:endParaRPr lang="en-US" sz="1200" dirty="0"/>
          </a:p>
        </p:txBody>
      </p:sp>
      <p:sp>
        <p:nvSpPr>
          <p:cNvPr id="46" name="Rectangle 20"/>
          <p:cNvSpPr>
            <a:spLocks noChangeArrowheads="1"/>
          </p:cNvSpPr>
          <p:nvPr/>
        </p:nvSpPr>
        <p:spPr bwMode="auto">
          <a:xfrm>
            <a:off x="7793188" y="5953851"/>
            <a:ext cx="752943" cy="276999"/>
          </a:xfrm>
          <a:prstGeom prst="rect">
            <a:avLst/>
          </a:prstGeom>
          <a:noFill/>
          <a:ln w="9525">
            <a:noFill/>
            <a:miter lim="800000"/>
            <a:headEnd/>
            <a:tailEnd/>
          </a:ln>
        </p:spPr>
        <p:txBody>
          <a:bodyPr wrap="square">
            <a:spAutoFit/>
          </a:bodyPr>
          <a:lstStyle/>
          <a:p>
            <a:pPr defTabSz="895350">
              <a:buSzPct val="120000"/>
            </a:pPr>
            <a:r>
              <a:rPr lang="en-US" sz="1200" dirty="0" smtClean="0"/>
              <a:t>Jan 30</a:t>
            </a:r>
            <a:endParaRPr lang="en-US" sz="1200" dirty="0"/>
          </a:p>
        </p:txBody>
      </p:sp>
      <p:pic>
        <p:nvPicPr>
          <p:cNvPr id="156678" name="Picture 6" descr="Rachid Ghannouchi arriving back in Tunisia 30 Jan 2011"/>
          <p:cNvPicPr>
            <a:picLocks noChangeAspect="1" noChangeArrowheads="1"/>
          </p:cNvPicPr>
          <p:nvPr/>
        </p:nvPicPr>
        <p:blipFill>
          <a:blip r:embed="rId4" cstate="print"/>
          <a:srcRect/>
          <a:stretch>
            <a:fillRect/>
          </a:stretch>
        </p:blipFill>
        <p:spPr bwMode="auto">
          <a:xfrm>
            <a:off x="5905064" y="539889"/>
            <a:ext cx="2895600" cy="2171700"/>
          </a:xfrm>
          <a:prstGeom prst="rect">
            <a:avLst/>
          </a:prstGeom>
          <a:noFill/>
        </p:spPr>
      </p:pic>
      <p:pic>
        <p:nvPicPr>
          <p:cNvPr id="156674" name="Picture 2" descr="Protesters in Tunis, 18 Jan 2011"/>
          <p:cNvPicPr>
            <a:picLocks noChangeAspect="1" noChangeArrowheads="1"/>
          </p:cNvPicPr>
          <p:nvPr/>
        </p:nvPicPr>
        <p:blipFill>
          <a:blip r:embed="rId5" cstate="print"/>
          <a:srcRect/>
          <a:stretch>
            <a:fillRect/>
          </a:stretch>
        </p:blipFill>
        <p:spPr bwMode="auto">
          <a:xfrm>
            <a:off x="2700510" y="1804742"/>
            <a:ext cx="4184301" cy="2353669"/>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a:themeElements>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8341</TotalTime>
  <Words>1148</Words>
  <Application>Microsoft Office PowerPoint</Application>
  <PresentationFormat>Custom</PresentationFormat>
  <Paragraphs>285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Waves of liberal reform</vt:lpstr>
      <vt:lpstr>Why reform?</vt:lpstr>
      <vt:lpstr>Why reform?</vt:lpstr>
      <vt:lpstr>The limits to reform</vt:lpstr>
      <vt:lpstr>The Arab revolts of 2011</vt:lpstr>
      <vt:lpstr>Patterns of revolt and change in 2011</vt:lpstr>
      <vt:lpstr>Revolution and political change in Tunisia</vt:lpstr>
      <vt:lpstr>Tunisia</vt:lpstr>
      <vt:lpstr>Tunisia continued</vt:lpstr>
      <vt:lpstr>Revolution and the potential for change in Egypt</vt:lpstr>
      <vt:lpstr>Egypt</vt:lpstr>
      <vt:lpstr>Lecture terms—October 26-November 2</vt:lpstr>
    </vt:vector>
  </TitlesOfParts>
  <Manager/>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McKinsey</dc:creator>
  <cp:keywords>Message Universal Template US</cp:keywords>
  <dc:description>Version 1.1</dc:description>
  <cp:lastModifiedBy>Administrator</cp:lastModifiedBy>
  <cp:revision>101</cp:revision>
  <cp:lastPrinted>2008-10-27T15:28:58Z</cp:lastPrinted>
  <dcterms:created xsi:type="dcterms:W3CDTF">2005-09-08T12:31:30Z</dcterms:created>
  <dcterms:modified xsi:type="dcterms:W3CDTF">2011-11-02T15:08:04Z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false</vt:bool>
  </property>
  <property fmtid="{D5CDD505-2E9C-101B-9397-08002B2CF9AE}" pid="8" name="DocIDPosition">
    <vt:i4>0</vt:i4>
  </property>
  <property fmtid="{D5CDD505-2E9C-101B-9397-08002B2CF9AE}" pid="9" name="Title">
    <vt:lpwstr>Title</vt:lpwstr>
  </property>
  <property fmtid="{D5CDD505-2E9C-101B-9397-08002B2CF9AE}" pid="10" name="Final">
    <vt:bool>true</vt:bool>
  </property>
  <property fmtid="{D5CDD505-2E9C-101B-9397-08002B2CF9AE}" pid="11" name="Event">
    <vt:lpwstr/>
  </property>
  <property fmtid="{D5CDD505-2E9C-101B-9397-08002B2CF9AE}" pid="12" name="Delivery Date">
    <vt:lpwstr/>
  </property>
</Properties>
</file>