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handoutMasterIdLst>
    <p:handoutMasterId r:id="rId8"/>
  </p:handoutMasterIdLst>
  <p:sldIdLst>
    <p:sldId id="428" r:id="rId2"/>
    <p:sldId id="427" r:id="rId3"/>
    <p:sldId id="437" r:id="rId4"/>
    <p:sldId id="429" r:id="rId5"/>
    <p:sldId id="438" r:id="rId6"/>
  </p:sldIdLst>
  <p:sldSz cx="8961438" cy="6721475"/>
  <p:notesSz cx="9309100" cy="70231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ferSingleView="1">
    <p:restoredLeft sz="15620"/>
    <p:restoredTop sz="94660"/>
  </p:normalViewPr>
  <p:slideViewPr>
    <p:cSldViewPr snapToGrid="0">
      <p:cViewPr>
        <p:scale>
          <a:sx n="67" d="100"/>
          <a:sy n="67" d="100"/>
        </p:scale>
        <p:origin x="-2394" y="-690"/>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068" y="-108"/>
      </p:cViewPr>
      <p:guideLst>
        <p:guide orient="horz" pos="740"/>
        <p:guide orient="horz" pos="4323"/>
        <p:guide orient="horz" pos="174"/>
        <p:guide pos="476"/>
        <p:guide pos="569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defTabSz="917156">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275757"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algn="r" defTabSz="917156">
              <a:defRPr sz="1200">
                <a:latin typeface="Times New Roman" pitchFamily="18" charset="0"/>
              </a:defRPr>
            </a:lvl1pPr>
          </a:lstStyle>
          <a:p>
            <a:fld id="{D1384FEF-3F5C-48FB-AA8E-8A5356D099F6}" type="datetime1">
              <a:rPr lang="en-US"/>
              <a:pPr/>
              <a:t>10/31/2011</a:t>
            </a:fld>
            <a:endParaRPr lang="en-US"/>
          </a:p>
        </p:txBody>
      </p:sp>
      <p:sp>
        <p:nvSpPr>
          <p:cNvPr id="7172" name="Rectangle 4"/>
          <p:cNvSpPr>
            <a:spLocks noGrp="1" noChangeArrowheads="1"/>
          </p:cNvSpPr>
          <p:nvPr>
            <p:ph type="ftr" sz="quarter" idx="2"/>
          </p:nvPr>
        </p:nvSpPr>
        <p:spPr bwMode="auto">
          <a:xfrm>
            <a:off x="0"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defTabSz="917156">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275757"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algn="r" defTabSz="917156">
              <a:defRPr sz="1200">
                <a:latin typeface="Times New Roman" pitchFamily="18" charset="0"/>
              </a:defRPr>
            </a:lvl1pPr>
          </a:lstStyle>
          <a:p>
            <a:fld id="{62EC4CBC-C358-4972-A0AD-C619CE5F71B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25475" y="904875"/>
            <a:ext cx="7996238" cy="5997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48068" y="251987"/>
            <a:ext cx="8284394" cy="2259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9047130" y="36210"/>
            <a:ext cx="65" cy="12311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855676" y="6714214"/>
            <a:ext cx="191519" cy="18695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1200">
                <a:solidFill>
                  <a:srgbClr val="000000"/>
                </a:solidFill>
              </a:defRPr>
            </a:lvl1pPr>
          </a:lstStyle>
          <a:p>
            <a:fld id="{875EE0FE-EA2F-400C-9DDB-1CDA5A1D55BF}" type="slidenum">
              <a:rPr lang="en-US"/>
              <a:pPr/>
              <a:t>‹#›</a:t>
            </a:fld>
            <a:endParaRPr lang="en-US"/>
          </a:p>
        </p:txBody>
      </p:sp>
      <p:sp>
        <p:nvSpPr>
          <p:cNvPr id="5138" name="McK Separator" hidden="1"/>
          <p:cNvSpPr>
            <a:spLocks noChangeShapeType="1"/>
          </p:cNvSpPr>
          <p:nvPr/>
        </p:nvSpPr>
        <p:spPr bwMode="auto">
          <a:xfrm>
            <a:off x="764437" y="1072974"/>
            <a:ext cx="7595256" cy="0"/>
          </a:xfrm>
          <a:prstGeom prst="line">
            <a:avLst/>
          </a:prstGeom>
          <a:noFill/>
          <a:ln w="9525">
            <a:solidFill>
              <a:schemeClr val="tx1"/>
            </a:solidFill>
            <a:round/>
            <a:headEnd/>
            <a:tailEnd/>
          </a:ln>
          <a:effectLst/>
        </p:spPr>
        <p:txBody>
          <a:bodyPr lIns="94000" tIns="47000" rIns="94000" bIns="47000"/>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5BD87185-FCF8-4B83-A5E5-002CC5CD3303}" type="slidenum">
              <a:rPr lang="en-US"/>
              <a:pPr/>
              <a:t>0</a:t>
            </a:fld>
            <a:endParaRPr lang="en-US"/>
          </a:p>
        </p:txBody>
      </p:sp>
      <p:sp>
        <p:nvSpPr>
          <p:cNvPr id="314370" name="Rectangle 2"/>
          <p:cNvSpPr>
            <a:spLocks noGrp="1" noRot="1" noChangeAspect="1" noChangeArrowheads="1" noTextEdit="1"/>
          </p:cNvSpPr>
          <p:nvPr>
            <p:ph type="sldImg"/>
          </p:nvPr>
        </p:nvSpPr>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916A96AC-B70D-4321-9835-B75DBA29F0F8}" type="slidenum">
              <a:rPr lang="en-US"/>
              <a:pPr/>
              <a:t>1</a:t>
            </a:fld>
            <a:endParaRPr lang="en-US"/>
          </a:p>
        </p:txBody>
      </p:sp>
      <p:sp>
        <p:nvSpPr>
          <p:cNvPr id="316418" name="Rectangle 2"/>
          <p:cNvSpPr>
            <a:spLocks noGrp="1" noRot="1" noChangeAspect="1" noChangeArrowheads="1" noTextEdit="1"/>
          </p:cNvSpPr>
          <p:nvPr>
            <p:ph type="sldImg"/>
          </p:nvPr>
        </p:nvSpPr>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BCEDD78E-9974-4F77-B1EA-A459AF5F0DC7}" type="slidenum">
              <a:rPr lang="en-US"/>
              <a:pPr/>
              <a:t>2</a:t>
            </a:fld>
            <a:endParaRPr lang="en-US"/>
          </a:p>
        </p:txBody>
      </p:sp>
      <p:sp>
        <p:nvSpPr>
          <p:cNvPr id="295938" name="Rectangle 2"/>
          <p:cNvSpPr>
            <a:spLocks noGrp="1" noRot="1" noChangeAspect="1" noChangeArrowheads="1" noTextEdit="1"/>
          </p:cNvSpPr>
          <p:nvPr>
            <p:ph type="sldImg"/>
          </p:nvPr>
        </p:nvSpPr>
        <p:spPr/>
      </p:sp>
      <p:sp>
        <p:nvSpPr>
          <p:cNvPr id="295939" name="Rectangle 3"/>
          <p:cNvSpPr>
            <a:spLocks noGrp="1" noChangeArrowheads="1"/>
          </p:cNvSpPr>
          <p:nvPr>
            <p:ph type="body" idx="1"/>
          </p:nvPr>
        </p:nvSpPr>
        <p:spPr>
          <a:xfrm>
            <a:off x="748068" y="251987"/>
            <a:ext cx="8284394" cy="222723"/>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6DE28793-BD3E-4F9C-874E-B6AC28E97289}" type="slidenum">
              <a:rPr lang="en-US"/>
              <a:pPr/>
              <a:t>3</a:t>
            </a:fld>
            <a:endParaRPr lang="en-US"/>
          </a:p>
        </p:txBody>
      </p:sp>
      <p:sp>
        <p:nvSpPr>
          <p:cNvPr id="336898" name="Rectangle 2"/>
          <p:cNvSpPr>
            <a:spLocks noGrp="1" noRot="1" noChangeAspect="1" noChangeArrowheads="1" noTextEdit="1"/>
          </p:cNvSpPr>
          <p:nvPr>
            <p:ph type="sldImg"/>
          </p:nvPr>
        </p:nvSpPr>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1DCA16F3-A3E4-404F-93EB-ED631FE0A6FA}" type="slidenum">
              <a:rPr lang="en-US"/>
              <a:pPr/>
              <a:t>4</a:t>
            </a:fld>
            <a:endParaRPr lang="en-US"/>
          </a:p>
        </p:txBody>
      </p:sp>
      <p:sp>
        <p:nvSpPr>
          <p:cNvPr id="89090" name="Rectangle 2"/>
          <p:cNvSpPr>
            <a:spLocks noGrp="1" noRot="1" noChangeAspect="1" noChangeArrowheads="1" noTextEdit="1"/>
          </p:cNvSpPr>
          <p:nvPr>
            <p:ph type="sldImg"/>
          </p:nvPr>
        </p:nvSpPr>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13DEE1F-C58C-440E-971E-E2A612EA658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C2BAB8B-AE90-4A8A-9D03-E4B84F344C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C68CB43-BA67-4219-B776-21876A97F3C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B7D6221-AE0C-4052-AC00-54A64648A8D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6C6EDD5-BBA8-4925-8C4D-6C11780F4ED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19CFD976-165D-4385-8C15-4891BD39B85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176D3730-1FF1-463A-8EBF-C6B61DE6D71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AA32586-09B9-4489-963E-1F5BF427C2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18D11A3-1844-4454-B7E6-8A6AA285102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A9DF27B-7D3E-4EFD-82AB-FBCA8E5EDF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006DACAC-0E67-4C66-9384-68FE810D1B8C}"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
        <p:nvSpPr>
          <p:cNvPr id="1067" name="Rectangle 43"/>
          <p:cNvSpPr>
            <a:spLocks noGrp="1" noChangeArrowheads="1"/>
          </p:cNvSpPr>
          <p:nvPr>
            <p:ph type="body" idx="1"/>
          </p:nvPr>
        </p:nvSpPr>
        <p:spPr bwMode="auto">
          <a:xfrm>
            <a:off x="447675" y="1568450"/>
            <a:ext cx="8066088" cy="443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94346027-7CFF-4684-96C4-AB3697556A66}" type="slidenum">
              <a:rPr lang="en-US"/>
              <a:pPr/>
              <a:t>0</a:t>
            </a:fld>
            <a:endParaRPr lang="en-US"/>
          </a:p>
        </p:txBody>
      </p:sp>
      <p:sp>
        <p:nvSpPr>
          <p:cNvPr id="313346" name="Rectangle 2"/>
          <p:cNvSpPr>
            <a:spLocks noChangeArrowheads="1"/>
          </p:cNvSpPr>
          <p:nvPr/>
        </p:nvSpPr>
        <p:spPr bwMode="auto">
          <a:xfrm>
            <a:off x="431800" y="709613"/>
            <a:ext cx="8264525" cy="4400550"/>
          </a:xfrm>
          <a:prstGeom prst="rect">
            <a:avLst/>
          </a:prstGeom>
          <a:noFill/>
          <a:ln w="9525">
            <a:noFill/>
            <a:miter lim="800000"/>
            <a:headEnd/>
            <a:tailEnd/>
          </a:ln>
          <a:effectLst/>
        </p:spPr>
        <p:txBody>
          <a:bodyPr lIns="0" tIns="0" rIns="0" bIns="0">
            <a:spAutoFit/>
          </a:bodyPr>
          <a:lstStyle/>
          <a:p>
            <a:pPr marL="450850" lvl="2" indent="-304800" defTabSz="895350"/>
            <a:endParaRPr lang="en-US"/>
          </a:p>
          <a:p>
            <a:pPr marL="306388" lvl="1" indent="-304800" defTabSz="895350">
              <a:buSzPct val="120000"/>
              <a:buFontTx/>
              <a:buChar char="•"/>
            </a:pPr>
            <a:r>
              <a:rPr lang="en-US" b="1"/>
              <a:t>Relative importance</a:t>
            </a:r>
          </a:p>
          <a:p>
            <a:pPr marL="450850" lvl="2" indent="-304800" defTabSz="895350">
              <a:buFontTx/>
              <a:buChar char="–"/>
            </a:pPr>
            <a:r>
              <a:rPr lang="en-US"/>
              <a:t>Most significant social organization outside of the family is through Islamic institutions</a:t>
            </a:r>
          </a:p>
          <a:p>
            <a:pPr marL="450850" lvl="2" indent="-304800" defTabSz="895350">
              <a:buFontTx/>
              <a:buChar char="–"/>
            </a:pPr>
            <a:r>
              <a:rPr lang="en-US"/>
              <a:t>Islamic institutions include: mosque (Friday sermon); religious schools (madrasas)</a:t>
            </a:r>
          </a:p>
          <a:p>
            <a:pPr marL="450850" lvl="2" indent="-304800" defTabSz="895350"/>
            <a:endParaRPr lang="en-US"/>
          </a:p>
          <a:p>
            <a:pPr marL="306388" lvl="1" indent="-304800" defTabSz="895350">
              <a:buSzPct val="120000"/>
              <a:buFontTx/>
              <a:buChar char="•"/>
            </a:pPr>
            <a:r>
              <a:rPr lang="en-US" b="1"/>
              <a:t>Key concepts in political Islam</a:t>
            </a:r>
            <a:endParaRPr lang="en-US"/>
          </a:p>
          <a:p>
            <a:pPr marL="450850" lvl="2" indent="-304800" defTabSz="895350">
              <a:buFontTx/>
              <a:buChar char="–"/>
            </a:pPr>
            <a:r>
              <a:rPr lang="en-US"/>
              <a:t>Role of the Qur’an </a:t>
            </a:r>
          </a:p>
          <a:p>
            <a:pPr marL="450850" lvl="2" indent="-304800" defTabSz="895350">
              <a:buFontTx/>
              <a:buChar char="–"/>
            </a:pPr>
            <a:r>
              <a:rPr lang="en-US"/>
              <a:t>Apostasy</a:t>
            </a:r>
          </a:p>
          <a:p>
            <a:pPr marL="450850" lvl="2" indent="-304800" defTabSz="895350">
              <a:buFontTx/>
              <a:buChar char="–"/>
            </a:pPr>
            <a:r>
              <a:rPr lang="en-US"/>
              <a:t>Shari’a</a:t>
            </a:r>
          </a:p>
          <a:p>
            <a:pPr marL="450850" lvl="2" indent="-304800" defTabSz="895350">
              <a:buFontTx/>
              <a:buChar char="–"/>
            </a:pPr>
            <a:r>
              <a:rPr lang="en-US"/>
              <a:t>Jihad </a:t>
            </a:r>
          </a:p>
          <a:p>
            <a:pPr marL="450850" lvl="2" indent="-304800" defTabSz="895350">
              <a:buFontTx/>
              <a:buChar char="–"/>
            </a:pPr>
            <a:r>
              <a:rPr lang="en-US"/>
              <a:t>Hakamiyya</a:t>
            </a:r>
          </a:p>
          <a:p>
            <a:pPr marL="450850" lvl="2" indent="-304800" defTabSz="895350">
              <a:buFontTx/>
              <a:buChar char="–"/>
            </a:pPr>
            <a:r>
              <a:rPr lang="en-US"/>
              <a:t>Importance of piety, social justice, and order</a:t>
            </a:r>
          </a:p>
          <a:p>
            <a:pPr marL="450850" lvl="2" indent="-304800" defTabSz="895350">
              <a:buFontTx/>
              <a:buChar char="–"/>
            </a:pPr>
            <a:endParaRPr lang="en-US"/>
          </a:p>
          <a:p>
            <a:pPr marL="306388" lvl="1" indent="-304800" defTabSz="895350">
              <a:buSzPct val="120000"/>
              <a:buFontTx/>
              <a:buChar char="•"/>
            </a:pPr>
            <a:r>
              <a:rPr lang="en-US" b="1"/>
              <a:t>Why does Islam become politicized?</a:t>
            </a:r>
          </a:p>
          <a:p>
            <a:pPr marL="450850" lvl="2" indent="-304800" defTabSz="895350">
              <a:buFontTx/>
              <a:buChar char="–"/>
            </a:pPr>
            <a:r>
              <a:rPr lang="en-US"/>
              <a:t>Religious view</a:t>
            </a:r>
          </a:p>
          <a:p>
            <a:pPr marL="450850" lvl="2" indent="-304800" defTabSz="895350">
              <a:buFontTx/>
              <a:buChar char="–"/>
            </a:pPr>
            <a:r>
              <a:rPr lang="en-US"/>
              <a:t>Protest view </a:t>
            </a:r>
          </a:p>
          <a:p>
            <a:pPr marL="450850" lvl="2" indent="-304800" defTabSz="895350">
              <a:buFontTx/>
              <a:buChar char="–"/>
            </a:pPr>
            <a:r>
              <a:rPr lang="en-US"/>
              <a:t>Institutional view </a:t>
            </a:r>
          </a:p>
          <a:p>
            <a:pPr marL="450850" lvl="2" indent="-304800" defTabSz="895350">
              <a:buFontTx/>
              <a:buChar char="–"/>
            </a:pPr>
            <a:endParaRPr lang="en-US"/>
          </a:p>
        </p:txBody>
      </p:sp>
      <p:sp>
        <p:nvSpPr>
          <p:cNvPr id="313347"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Islam as a political force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34148518-B72A-4972-8BCC-1FF4F67D78EC}" type="slidenum">
              <a:rPr lang="en-US"/>
              <a:pPr/>
              <a:t>1</a:t>
            </a:fld>
            <a:endParaRPr lang="en-US"/>
          </a:p>
        </p:txBody>
      </p:sp>
      <p:sp>
        <p:nvSpPr>
          <p:cNvPr id="315394" name="Rectangle 2"/>
          <p:cNvSpPr>
            <a:spLocks noChangeArrowheads="1"/>
          </p:cNvSpPr>
          <p:nvPr/>
        </p:nvSpPr>
        <p:spPr bwMode="auto">
          <a:xfrm>
            <a:off x="431800" y="552450"/>
            <a:ext cx="8264525" cy="6111875"/>
          </a:xfrm>
          <a:prstGeom prst="rect">
            <a:avLst/>
          </a:prstGeom>
          <a:noFill/>
          <a:ln w="9525">
            <a:noFill/>
            <a:miter lim="800000"/>
            <a:headEnd/>
            <a:tailEnd/>
          </a:ln>
          <a:effectLst/>
        </p:spPr>
        <p:txBody>
          <a:bodyPr lIns="0" tIns="0" rIns="0" bIns="0">
            <a:spAutoFit/>
          </a:bodyPr>
          <a:lstStyle/>
          <a:p>
            <a:pPr marL="450850" lvl="2" indent="-304800" defTabSz="895350"/>
            <a:endParaRPr lang="en-US" b="1" dirty="0"/>
          </a:p>
          <a:p>
            <a:pPr marL="306388" lvl="1" indent="-304800" defTabSz="895350">
              <a:buSzPct val="120000"/>
              <a:buFontTx/>
              <a:buChar char="•"/>
            </a:pPr>
            <a:r>
              <a:rPr lang="en-US" b="1" dirty="0"/>
              <a:t>Early developments</a:t>
            </a:r>
          </a:p>
          <a:p>
            <a:pPr marL="450850" lvl="2" indent="-304800" defTabSz="895350">
              <a:buFontTx/>
              <a:buChar char="–"/>
            </a:pPr>
            <a:r>
              <a:rPr lang="en-US" dirty="0"/>
              <a:t>Muslim Brotherhood in Egypt </a:t>
            </a:r>
          </a:p>
          <a:p>
            <a:pPr marL="450850" lvl="2" indent="-304800" defTabSz="895350">
              <a:buFontTx/>
              <a:buChar char="–"/>
            </a:pPr>
            <a:r>
              <a:rPr lang="en-US" dirty="0"/>
              <a:t>Key ideologue: </a:t>
            </a:r>
            <a:r>
              <a:rPr lang="en-US" dirty="0" err="1"/>
              <a:t>Sayyid</a:t>
            </a:r>
            <a:r>
              <a:rPr lang="en-US" dirty="0"/>
              <a:t> </a:t>
            </a:r>
            <a:r>
              <a:rPr lang="en-US" dirty="0" err="1"/>
              <a:t>Qutb</a:t>
            </a:r>
            <a:endParaRPr lang="en-US" dirty="0"/>
          </a:p>
          <a:p>
            <a:pPr marL="450850" lvl="2" indent="-304800" defTabSz="895350">
              <a:buFontTx/>
              <a:buChar char="–"/>
            </a:pPr>
            <a:r>
              <a:rPr lang="en-US" dirty="0"/>
              <a:t>States often supported Islamists</a:t>
            </a:r>
          </a:p>
          <a:p>
            <a:pPr marL="450850" lvl="2" indent="-304800" defTabSz="895350">
              <a:buFontTx/>
              <a:buChar char="–"/>
            </a:pPr>
            <a:endParaRPr lang="en-US" b="1" dirty="0"/>
          </a:p>
          <a:p>
            <a:pPr marL="306388" lvl="1" indent="-304800" defTabSz="895350">
              <a:buSzPct val="120000"/>
              <a:buFontTx/>
              <a:buChar char="•"/>
            </a:pPr>
            <a:r>
              <a:rPr lang="en-US" b="1" dirty="0"/>
              <a:t>Key events</a:t>
            </a:r>
          </a:p>
          <a:p>
            <a:pPr marL="450850" lvl="2" indent="-304800" defTabSz="895350">
              <a:buFontTx/>
              <a:buChar char="–"/>
            </a:pPr>
            <a:r>
              <a:rPr lang="en-US" dirty="0"/>
              <a:t>Arab defeat in 1967</a:t>
            </a:r>
          </a:p>
          <a:p>
            <a:pPr marL="450850" lvl="2" indent="-304800" defTabSz="895350">
              <a:buFontTx/>
              <a:buChar char="–"/>
            </a:pPr>
            <a:r>
              <a:rPr lang="en-US" dirty="0"/>
              <a:t>Iranian revolution in 1979</a:t>
            </a:r>
          </a:p>
          <a:p>
            <a:pPr marL="450850" lvl="2" indent="-304800" defTabSz="895350">
              <a:buFontTx/>
              <a:buChar char="–"/>
            </a:pPr>
            <a:r>
              <a:rPr lang="en-US" dirty="0"/>
              <a:t>Assassination of Anwar Sadat in 1981 </a:t>
            </a:r>
          </a:p>
          <a:p>
            <a:pPr marL="450850" lvl="2" indent="-304800" defTabSz="895350">
              <a:buFontTx/>
              <a:buChar char="–"/>
            </a:pPr>
            <a:r>
              <a:rPr lang="en-US" dirty="0"/>
              <a:t>War against the Soviets in Afghanistan</a:t>
            </a:r>
          </a:p>
          <a:p>
            <a:pPr marL="450850" lvl="2" indent="-304800" defTabSz="895350">
              <a:buFontTx/>
              <a:buChar char="–"/>
            </a:pPr>
            <a:r>
              <a:rPr lang="en-US" dirty="0"/>
              <a:t>Sudanese formulation of an Islamic state in late 1990s</a:t>
            </a:r>
          </a:p>
          <a:p>
            <a:pPr marL="450850" lvl="2" indent="-304800" defTabSz="895350">
              <a:buFontTx/>
              <a:buChar char="–"/>
            </a:pPr>
            <a:r>
              <a:rPr lang="en-US" dirty="0"/>
              <a:t>Attack in New York and DC in 2001</a:t>
            </a:r>
          </a:p>
          <a:p>
            <a:pPr marL="450850" lvl="2" indent="-304800" defTabSz="895350">
              <a:buFontTx/>
              <a:buChar char="–"/>
            </a:pPr>
            <a:r>
              <a:rPr lang="en-US" dirty="0"/>
              <a:t>Iraq as the new Afghanistan</a:t>
            </a:r>
          </a:p>
          <a:p>
            <a:pPr marL="450850" lvl="2" indent="-304800" defTabSz="895350">
              <a:buFontTx/>
              <a:buChar char="–"/>
            </a:pPr>
            <a:endParaRPr lang="en-US" b="1" dirty="0"/>
          </a:p>
          <a:p>
            <a:pPr marL="306388" lvl="1" indent="-304800" defTabSz="895350">
              <a:buSzPct val="120000"/>
              <a:buFontTx/>
              <a:buChar char="•"/>
            </a:pPr>
            <a:r>
              <a:rPr lang="en-US" b="1" dirty="0"/>
              <a:t>Welfare and social service provision</a:t>
            </a:r>
          </a:p>
          <a:p>
            <a:pPr marL="450850" lvl="2" indent="-304800" defTabSz="895350">
              <a:buFontTx/>
              <a:buChar char="–"/>
            </a:pPr>
            <a:r>
              <a:rPr lang="en-US" dirty="0"/>
              <a:t>Education, scholarships, food, sanitation</a:t>
            </a:r>
          </a:p>
          <a:p>
            <a:pPr marL="306388" lvl="1" indent="-304800" defTabSz="895350">
              <a:buSzPct val="120000"/>
              <a:buFontTx/>
              <a:buChar char="•"/>
            </a:pPr>
            <a:endParaRPr lang="en-US" dirty="0"/>
          </a:p>
          <a:p>
            <a:pPr marL="306388" lvl="1" indent="-304800" defTabSz="895350">
              <a:buSzPct val="120000"/>
              <a:buFontTx/>
              <a:buChar char="•"/>
            </a:pPr>
            <a:r>
              <a:rPr lang="en-US" b="1" dirty="0"/>
              <a:t>As a protest movement</a:t>
            </a:r>
          </a:p>
          <a:p>
            <a:pPr marL="450850" lvl="2" indent="-304800" defTabSz="895350">
              <a:buFontTx/>
              <a:buChar char="–"/>
            </a:pPr>
            <a:r>
              <a:rPr lang="en-US" dirty="0"/>
              <a:t>Key leaders of street protests against regimes</a:t>
            </a:r>
          </a:p>
          <a:p>
            <a:pPr marL="450850" lvl="2" indent="-304800" defTabSz="895350">
              <a:buFontTx/>
              <a:buChar char="–"/>
            </a:pPr>
            <a:r>
              <a:rPr lang="en-US" dirty="0"/>
              <a:t>Use of </a:t>
            </a:r>
            <a:r>
              <a:rPr lang="en-US" dirty="0" smtClean="0"/>
              <a:t>media/Friday </a:t>
            </a:r>
            <a:r>
              <a:rPr lang="en-US" dirty="0"/>
              <a:t>sermon; headscarf as a political symbol</a:t>
            </a:r>
          </a:p>
          <a:p>
            <a:pPr marL="450850" lvl="2" indent="-304800" defTabSz="895350">
              <a:buFontTx/>
              <a:buChar char="–"/>
            </a:pPr>
            <a:endParaRPr lang="en-US" dirty="0"/>
          </a:p>
          <a:p>
            <a:pPr marL="306388" lvl="1" indent="-304800" defTabSz="895350">
              <a:buSzPct val="120000"/>
              <a:buFontTx/>
              <a:buChar char="•"/>
            </a:pPr>
            <a:r>
              <a:rPr lang="en-US" b="1" dirty="0"/>
              <a:t>As political violence</a:t>
            </a:r>
          </a:p>
          <a:p>
            <a:pPr marL="450850" lvl="2" indent="-304800" defTabSz="895350">
              <a:buFontTx/>
              <a:buChar char="–"/>
            </a:pPr>
            <a:r>
              <a:rPr lang="en-US" dirty="0"/>
              <a:t>Assassination of government officials, judges, intellectuals; killing tourists (Egypt)</a:t>
            </a:r>
          </a:p>
          <a:p>
            <a:pPr marL="450850" lvl="2" indent="-304800" defTabSz="895350">
              <a:buFontTx/>
              <a:buChar char="–"/>
            </a:pPr>
            <a:r>
              <a:rPr lang="en-US" dirty="0"/>
              <a:t>Suicide bombings of police/military (esp. Palestine/Lebanon/Iraq)</a:t>
            </a:r>
          </a:p>
        </p:txBody>
      </p:sp>
      <p:sp>
        <p:nvSpPr>
          <p:cNvPr id="315395"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Manifestations of political Islam</a:t>
            </a:r>
          </a:p>
        </p:txBody>
      </p:sp>
      <p:pic>
        <p:nvPicPr>
          <p:cNvPr id="315396" name="Picture 4"/>
          <p:cNvPicPr>
            <a:picLocks noChangeAspect="1" noChangeArrowheads="1"/>
          </p:cNvPicPr>
          <p:nvPr/>
        </p:nvPicPr>
        <p:blipFill>
          <a:blip r:embed="rId3" cstate="print"/>
          <a:srcRect l="15364" r="14151" b="39246"/>
          <a:stretch>
            <a:fillRect/>
          </a:stretch>
        </p:blipFill>
        <p:spPr bwMode="auto">
          <a:xfrm>
            <a:off x="6584950" y="2913063"/>
            <a:ext cx="1862138" cy="1951037"/>
          </a:xfrm>
          <a:prstGeom prst="rect">
            <a:avLst/>
          </a:prstGeom>
          <a:noFill/>
          <a:ln w="9525">
            <a:noFill/>
            <a:miter lim="800000"/>
            <a:headEnd/>
            <a:tailEnd/>
          </a:ln>
          <a:effectLst/>
        </p:spPr>
      </p:pic>
      <p:pic>
        <p:nvPicPr>
          <p:cNvPr id="315397" name="Picture 5"/>
          <p:cNvPicPr>
            <a:picLocks noChangeAspect="1" noChangeArrowheads="1"/>
          </p:cNvPicPr>
          <p:nvPr/>
        </p:nvPicPr>
        <p:blipFill>
          <a:blip r:embed="rId4" cstate="print"/>
          <a:srcRect b="23685"/>
          <a:stretch>
            <a:fillRect/>
          </a:stretch>
        </p:blipFill>
        <p:spPr bwMode="auto">
          <a:xfrm>
            <a:off x="5099050" y="946150"/>
            <a:ext cx="1704975" cy="2228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A1565820-004E-439F-B8F7-EAA97A7AFEA4}" type="slidenum">
              <a:rPr lang="en-US"/>
              <a:pPr/>
              <a:t>2</a:t>
            </a:fld>
            <a:endParaRPr lang="en-US"/>
          </a:p>
        </p:txBody>
      </p:sp>
      <p:sp>
        <p:nvSpPr>
          <p:cNvPr id="294914"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smtClean="0"/>
              <a:t>Tunisian election results</a:t>
            </a:r>
            <a:endParaRPr lang="en-US" sz="2500" dirty="0"/>
          </a:p>
        </p:txBody>
      </p:sp>
      <p:pic>
        <p:nvPicPr>
          <p:cNvPr id="2050" name="Picture 2" descr="Election results"/>
          <p:cNvPicPr>
            <a:picLocks noChangeAspect="1" noChangeArrowheads="1"/>
          </p:cNvPicPr>
          <p:nvPr/>
        </p:nvPicPr>
        <p:blipFill>
          <a:blip r:embed="rId3" cstate="print"/>
          <a:srcRect/>
          <a:stretch>
            <a:fillRect/>
          </a:stretch>
        </p:blipFill>
        <p:spPr bwMode="auto">
          <a:xfrm>
            <a:off x="1843086" y="1369978"/>
            <a:ext cx="4729161" cy="426246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44674644-5230-4A69-8A59-45AD68A3E4C3}" type="slidenum">
              <a:rPr lang="en-US"/>
              <a:pPr/>
              <a:t>3</a:t>
            </a:fld>
            <a:endParaRPr lang="en-US"/>
          </a:p>
        </p:txBody>
      </p:sp>
      <p:sp>
        <p:nvSpPr>
          <p:cNvPr id="335874" name="Rectangle 2"/>
          <p:cNvSpPr>
            <a:spLocks noChangeArrowheads="1"/>
          </p:cNvSpPr>
          <p:nvPr/>
        </p:nvSpPr>
        <p:spPr bwMode="auto">
          <a:xfrm>
            <a:off x="431800" y="609600"/>
            <a:ext cx="8264525" cy="3911600"/>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The Islamist threat</a:t>
            </a:r>
          </a:p>
          <a:p>
            <a:pPr marL="450850" lvl="2" indent="-304800" defTabSz="895350">
              <a:buFontTx/>
              <a:buChar char="–"/>
            </a:pPr>
            <a:r>
              <a:rPr lang="en-US" dirty="0"/>
              <a:t>State-led Islamism vs. opposition </a:t>
            </a:r>
            <a:r>
              <a:rPr lang="en-US" dirty="0" err="1"/>
              <a:t>Islamisms</a:t>
            </a:r>
            <a:endParaRPr lang="en-US" dirty="0"/>
          </a:p>
          <a:p>
            <a:pPr marL="450850" lvl="2" indent="-304800" defTabSz="895350">
              <a:buFontTx/>
              <a:buChar char="–"/>
            </a:pPr>
            <a:r>
              <a:rPr lang="en-US" dirty="0"/>
              <a:t>Islamists as a competitor to the state</a:t>
            </a:r>
          </a:p>
          <a:p>
            <a:pPr marL="450850" lvl="2" indent="-304800" defTabSz="895350">
              <a:buFontTx/>
              <a:buChar char="–"/>
            </a:pPr>
            <a:r>
              <a:rPr lang="en-US" dirty="0"/>
              <a:t>Attempts to co-opt Islamic institutions </a:t>
            </a:r>
          </a:p>
          <a:p>
            <a:pPr marL="450850" lvl="2" indent="-304800" defTabSz="895350">
              <a:buFontTx/>
              <a:buChar char="–"/>
            </a:pPr>
            <a:r>
              <a:rPr lang="en-US" dirty="0"/>
              <a:t>Why are Islamists considered a threat to the state?</a:t>
            </a:r>
          </a:p>
          <a:p>
            <a:pPr marL="450850" lvl="2" indent="-304800" defTabSz="895350"/>
            <a:endParaRPr lang="en-US" dirty="0"/>
          </a:p>
          <a:p>
            <a:pPr marL="306388" lvl="1" indent="-304800" defTabSz="895350">
              <a:buSzPct val="120000"/>
              <a:buFontTx/>
              <a:buChar char="•"/>
            </a:pPr>
            <a:r>
              <a:rPr lang="en-US" b="1" dirty="0"/>
              <a:t>Participatory Islamist movements</a:t>
            </a:r>
          </a:p>
          <a:p>
            <a:pPr marL="450850" lvl="2" indent="-304800" defTabSz="895350">
              <a:buFontTx/>
              <a:buChar char="–"/>
            </a:pPr>
            <a:r>
              <a:rPr lang="en-US" dirty="0"/>
              <a:t>Formation of Islamic political parties where available</a:t>
            </a:r>
          </a:p>
          <a:p>
            <a:pPr marL="450850" lvl="2" indent="-304800" defTabSz="895350">
              <a:buFontTx/>
              <a:buChar char="–"/>
            </a:pPr>
            <a:r>
              <a:rPr lang="en-US" dirty="0"/>
              <a:t>Strategic decisions about participation vs. opposition</a:t>
            </a:r>
          </a:p>
          <a:p>
            <a:pPr marL="450850" lvl="2" indent="-304800" defTabSz="895350">
              <a:buFontTx/>
              <a:buChar char="–"/>
            </a:pPr>
            <a:r>
              <a:rPr lang="en-US" dirty="0"/>
              <a:t>Increasing numbers of participatory movements</a:t>
            </a:r>
          </a:p>
          <a:p>
            <a:pPr marL="450850" lvl="2" indent="-304800" defTabSz="895350">
              <a:buFontTx/>
              <a:buChar char="–"/>
            </a:pPr>
            <a:r>
              <a:rPr lang="en-US" dirty="0"/>
              <a:t>What are the effects of participation on Islamist movements?</a:t>
            </a:r>
          </a:p>
          <a:p>
            <a:pPr marL="306388" lvl="1" indent="-304800" defTabSz="895350">
              <a:buSzPct val="120000"/>
              <a:buFontTx/>
              <a:buChar char="•"/>
            </a:pPr>
            <a:endParaRPr lang="en-US" dirty="0"/>
          </a:p>
          <a:p>
            <a:pPr marL="306388" lvl="1" indent="-304800" defTabSz="895350">
              <a:buSzPct val="120000"/>
              <a:buFontTx/>
              <a:buChar char="•"/>
            </a:pPr>
            <a:r>
              <a:rPr lang="en-US" b="1" dirty="0"/>
              <a:t>Splits in Islamist movements</a:t>
            </a:r>
          </a:p>
          <a:p>
            <a:pPr marL="450850" lvl="2" indent="-304800" defTabSz="895350">
              <a:buFontTx/>
              <a:buChar char="–"/>
            </a:pPr>
            <a:r>
              <a:rPr lang="en-US" dirty="0"/>
              <a:t>Movements often split over whether or not participation is the right way to go</a:t>
            </a:r>
          </a:p>
          <a:p>
            <a:pPr marL="450850" lvl="2" indent="-304800" defTabSz="895350">
              <a:buFontTx/>
              <a:buChar char="–"/>
            </a:pPr>
            <a:r>
              <a:rPr lang="en-US" dirty="0"/>
              <a:t>Is Islamism on the rise or in decline?</a:t>
            </a:r>
          </a:p>
        </p:txBody>
      </p:sp>
      <p:sp>
        <p:nvSpPr>
          <p:cNvPr id="335875"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Islamists and the state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14DFD63B-5A37-4F55-82C1-3B1F5F39CC5B}" type="slidenum">
              <a:rPr lang="en-US"/>
              <a:pPr/>
              <a:t>4</a:t>
            </a:fld>
            <a:endParaRPr lang="en-US"/>
          </a:p>
        </p:txBody>
      </p:sp>
      <p:sp>
        <p:nvSpPr>
          <p:cNvPr id="88066" name="Rectangle 2"/>
          <p:cNvSpPr>
            <a:spLocks noChangeArrowheads="1"/>
          </p:cNvSpPr>
          <p:nvPr/>
        </p:nvSpPr>
        <p:spPr bwMode="auto">
          <a:xfrm>
            <a:off x="677863" y="685800"/>
            <a:ext cx="3665537" cy="8509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1400"/>
          </a:p>
          <a:p>
            <a:pPr marL="304800" indent="-304800" defTabSz="895350">
              <a:buSzPct val="120000"/>
            </a:pPr>
            <a:endParaRPr lang="en-US" sz="1400"/>
          </a:p>
          <a:p>
            <a:pPr marL="304800" indent="-304800" defTabSz="895350">
              <a:buSzPct val="120000"/>
            </a:pPr>
            <a:endParaRPr lang="en-US" sz="1400"/>
          </a:p>
          <a:p>
            <a:pPr marL="304800" indent="-304800" defTabSz="895350">
              <a:buSzPct val="120000"/>
            </a:pPr>
            <a:endParaRPr lang="en-US" sz="1400"/>
          </a:p>
        </p:txBody>
      </p:sp>
      <p:sp>
        <p:nvSpPr>
          <p:cNvPr id="88067" name="Rectangle 3"/>
          <p:cNvSpPr>
            <a:spLocks noGrp="1"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Lecture </a:t>
            </a:r>
            <a:r>
              <a:rPr lang="en-US" sz="2500" dirty="0" smtClean="0"/>
              <a:t>terms—October 26-November 2</a:t>
            </a:r>
            <a:endParaRPr lang="en-US" sz="2500" dirty="0"/>
          </a:p>
        </p:txBody>
      </p:sp>
      <p:sp>
        <p:nvSpPr>
          <p:cNvPr id="88068" name="Rectangle 4"/>
          <p:cNvSpPr>
            <a:spLocks noChangeArrowheads="1"/>
          </p:cNvSpPr>
          <p:nvPr/>
        </p:nvSpPr>
        <p:spPr bwMode="auto">
          <a:xfrm>
            <a:off x="876300" y="825537"/>
            <a:ext cx="3368675" cy="5539978"/>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800" dirty="0" err="1" smtClean="0"/>
              <a:t>Shari’a</a:t>
            </a:r>
            <a:endParaRPr lang="en-US" sz="1800" dirty="0"/>
          </a:p>
          <a:p>
            <a:pPr marL="304800" indent="-304800" defTabSz="895350">
              <a:buSzPct val="120000"/>
            </a:pPr>
            <a:endParaRPr lang="en-US" sz="1800" dirty="0"/>
          </a:p>
          <a:p>
            <a:pPr marL="304800" indent="-304800" defTabSz="895350">
              <a:buSzPct val="120000"/>
            </a:pPr>
            <a:r>
              <a:rPr lang="en-US" sz="1800" dirty="0" err="1" smtClean="0"/>
              <a:t>Madrasa</a:t>
            </a:r>
            <a:endParaRPr lang="en-US" sz="1800" dirty="0"/>
          </a:p>
          <a:p>
            <a:pPr marL="304800" indent="-304800" defTabSz="895350">
              <a:buSzPct val="120000"/>
            </a:pPr>
            <a:endParaRPr lang="en-US" sz="1800" dirty="0"/>
          </a:p>
          <a:p>
            <a:pPr marL="304800" indent="-304800" defTabSz="895350">
              <a:buSzPct val="120000"/>
            </a:pPr>
            <a:r>
              <a:rPr lang="en-US" sz="1800" dirty="0" err="1" smtClean="0"/>
              <a:t>Ulema</a:t>
            </a:r>
            <a:endParaRPr lang="en-US" sz="1800" dirty="0"/>
          </a:p>
          <a:p>
            <a:pPr marL="304800" indent="-304800" defTabSz="895350">
              <a:buSzPct val="120000"/>
            </a:pPr>
            <a:endParaRPr lang="en-US" sz="1800" dirty="0"/>
          </a:p>
          <a:p>
            <a:pPr marL="304800" indent="-304800" defTabSz="895350">
              <a:buSzPct val="120000"/>
            </a:pPr>
            <a:r>
              <a:rPr lang="en-US" sz="1800" dirty="0" smtClean="0"/>
              <a:t>Jihad</a:t>
            </a:r>
            <a:endParaRPr lang="en-US" sz="1800" dirty="0"/>
          </a:p>
          <a:p>
            <a:pPr marL="304800" indent="-304800" defTabSz="895350">
              <a:buSzPct val="120000"/>
            </a:pPr>
            <a:endParaRPr lang="en-US" sz="1800" dirty="0"/>
          </a:p>
          <a:p>
            <a:pPr marL="304800" indent="-304800" defTabSz="895350">
              <a:buSzPct val="120000"/>
            </a:pPr>
            <a:r>
              <a:rPr lang="en-US" sz="1800" dirty="0" err="1" smtClean="0"/>
              <a:t>Shura</a:t>
            </a:r>
            <a:endParaRPr lang="en-US" sz="1800" dirty="0"/>
          </a:p>
          <a:p>
            <a:pPr marL="304800" indent="-304800" defTabSz="895350">
              <a:buSzPct val="120000"/>
            </a:pPr>
            <a:endParaRPr lang="en-US" sz="1800" dirty="0"/>
          </a:p>
          <a:p>
            <a:pPr marL="304800" indent="-304800" defTabSz="895350">
              <a:buSzPct val="120000"/>
            </a:pPr>
            <a:r>
              <a:rPr lang="en-US" sz="1800" dirty="0"/>
              <a:t>Muslim Brotherhood</a:t>
            </a:r>
          </a:p>
          <a:p>
            <a:pPr marL="304800" indent="-304800" defTabSz="895350">
              <a:buSzPct val="120000"/>
            </a:pPr>
            <a:endParaRPr lang="en-US" sz="1800" dirty="0"/>
          </a:p>
          <a:p>
            <a:pPr marL="304800" indent="-304800" defTabSz="895350">
              <a:buSzPct val="120000"/>
            </a:pPr>
            <a:r>
              <a:rPr lang="en-US" sz="1800" dirty="0" err="1" smtClean="0"/>
              <a:t>Sayyid</a:t>
            </a:r>
            <a:r>
              <a:rPr lang="en-US" sz="1800" dirty="0" smtClean="0"/>
              <a:t> </a:t>
            </a:r>
            <a:r>
              <a:rPr lang="en-US" sz="1800" dirty="0" err="1" smtClean="0"/>
              <a:t>Qutb</a:t>
            </a:r>
            <a:endParaRPr lang="en-US" sz="1800" dirty="0"/>
          </a:p>
          <a:p>
            <a:pPr marL="304800" indent="-304800" defTabSz="895350">
              <a:buSzPct val="120000"/>
            </a:pPr>
            <a:endParaRPr lang="en-US" sz="1800" dirty="0"/>
          </a:p>
          <a:p>
            <a:pPr marL="304800" indent="-304800" defTabSz="895350">
              <a:buSzPct val="120000"/>
            </a:pPr>
            <a:r>
              <a:rPr lang="en-US" sz="1800" dirty="0" smtClean="0"/>
              <a:t>Crisis-based reform</a:t>
            </a:r>
          </a:p>
          <a:p>
            <a:pPr marL="304800" indent="-304800" defTabSz="895350">
              <a:buSzPct val="120000"/>
            </a:pPr>
            <a:endParaRPr lang="en-US" sz="1800" dirty="0" smtClean="0"/>
          </a:p>
          <a:p>
            <a:pPr marL="304800" indent="-304800" defTabSz="895350">
              <a:buSzPct val="120000"/>
            </a:pPr>
            <a:r>
              <a:rPr lang="en-US" sz="1800" dirty="0" smtClean="0"/>
              <a:t>Generational reform</a:t>
            </a:r>
          </a:p>
          <a:p>
            <a:pPr marL="304800" indent="-304800" defTabSz="895350">
              <a:buSzPct val="120000"/>
            </a:pPr>
            <a:endParaRPr lang="en-US" sz="1800" dirty="0" smtClean="0"/>
          </a:p>
          <a:p>
            <a:pPr marL="304800" indent="-304800" defTabSz="895350">
              <a:buSzPct val="120000"/>
            </a:pPr>
            <a:r>
              <a:rPr lang="en-US" sz="1800" dirty="0" smtClean="0"/>
              <a:t>1991 Algerian elections</a:t>
            </a:r>
          </a:p>
          <a:p>
            <a:pPr marL="304800" indent="-304800" defTabSz="895350">
              <a:buSzPct val="120000"/>
            </a:pPr>
            <a:endParaRPr lang="en-US" sz="1800" dirty="0" smtClean="0"/>
          </a:p>
        </p:txBody>
      </p:sp>
      <p:sp>
        <p:nvSpPr>
          <p:cNvPr id="8" name="Rectangle 4"/>
          <p:cNvSpPr>
            <a:spLocks noChangeArrowheads="1"/>
          </p:cNvSpPr>
          <p:nvPr/>
        </p:nvSpPr>
        <p:spPr bwMode="auto">
          <a:xfrm>
            <a:off x="4867036" y="827217"/>
            <a:ext cx="3368675" cy="5262979"/>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800" dirty="0" smtClean="0"/>
              <a:t>Electoral management</a:t>
            </a:r>
          </a:p>
          <a:p>
            <a:pPr marL="304800" indent="-304800" defTabSz="895350">
              <a:buSzPct val="120000"/>
            </a:pPr>
            <a:endParaRPr lang="en-US" sz="1800" dirty="0" smtClean="0"/>
          </a:p>
          <a:p>
            <a:pPr marL="304800" indent="-304800" defTabSz="895350">
              <a:buSzPct val="120000"/>
            </a:pPr>
            <a:r>
              <a:rPr lang="en-US" sz="1800" dirty="0" smtClean="0"/>
              <a:t>Arab Spring</a:t>
            </a:r>
          </a:p>
          <a:p>
            <a:pPr marL="304800" indent="-304800" defTabSz="895350">
              <a:buSzPct val="120000"/>
            </a:pPr>
            <a:endParaRPr lang="en-US" sz="1800" dirty="0" smtClean="0"/>
          </a:p>
          <a:p>
            <a:pPr marL="304800" indent="-304800" defTabSz="895350">
              <a:buSzPct val="120000"/>
            </a:pPr>
            <a:r>
              <a:rPr lang="en-US" sz="1800" dirty="0" smtClean="0"/>
              <a:t>Mohammed </a:t>
            </a:r>
            <a:r>
              <a:rPr lang="en-US" sz="1800" dirty="0" err="1" smtClean="0"/>
              <a:t>Bouazizi</a:t>
            </a:r>
            <a:endParaRPr lang="en-US" sz="1800" dirty="0"/>
          </a:p>
          <a:p>
            <a:pPr marL="304800" indent="-304800" defTabSz="895350">
              <a:buSzPct val="120000"/>
            </a:pPr>
            <a:endParaRPr lang="en-US" sz="1800" dirty="0"/>
          </a:p>
          <a:p>
            <a:pPr marL="304800" indent="-304800" defTabSz="895350">
              <a:buSzPct val="120000"/>
            </a:pPr>
            <a:r>
              <a:rPr lang="en-US" sz="1800" dirty="0" err="1" smtClean="0"/>
              <a:t>Zine</a:t>
            </a:r>
            <a:r>
              <a:rPr lang="en-US" sz="1800" dirty="0" smtClean="0"/>
              <a:t> el </a:t>
            </a:r>
            <a:r>
              <a:rPr lang="en-US" sz="1800" dirty="0" err="1" smtClean="0"/>
              <a:t>Abidine</a:t>
            </a:r>
            <a:r>
              <a:rPr lang="en-US" sz="1800" dirty="0" smtClean="0"/>
              <a:t> Ben Ali</a:t>
            </a:r>
            <a:endParaRPr lang="en-US" sz="1800" dirty="0"/>
          </a:p>
          <a:p>
            <a:pPr marL="304800" indent="-304800" defTabSz="895350">
              <a:buSzPct val="120000"/>
            </a:pPr>
            <a:endParaRPr lang="en-US" sz="1800" dirty="0"/>
          </a:p>
          <a:p>
            <a:pPr marL="304800" indent="-304800" defTabSz="895350">
              <a:buSzPct val="120000"/>
            </a:pPr>
            <a:r>
              <a:rPr lang="en-US" sz="1800" dirty="0" smtClean="0"/>
              <a:t>Hosni Mubarak</a:t>
            </a:r>
            <a:endParaRPr lang="en-US" sz="1800" dirty="0"/>
          </a:p>
          <a:p>
            <a:pPr marL="304800" indent="-304800" defTabSz="895350">
              <a:buSzPct val="120000"/>
            </a:pPr>
            <a:endParaRPr lang="en-US" sz="1800" dirty="0"/>
          </a:p>
          <a:p>
            <a:pPr marL="304800" indent="-304800" defTabSz="895350">
              <a:buSzPct val="120000"/>
            </a:pPr>
            <a:r>
              <a:rPr lang="en-US" sz="1800" dirty="0" smtClean="0"/>
              <a:t>Mohamed el-</a:t>
            </a:r>
            <a:r>
              <a:rPr lang="en-US" sz="1800" dirty="0" err="1" smtClean="0"/>
              <a:t>Baradei</a:t>
            </a:r>
            <a:endParaRPr lang="en-US" sz="1800" dirty="0"/>
          </a:p>
          <a:p>
            <a:pPr marL="304800" indent="-304800" defTabSz="895350">
              <a:buSzPct val="120000"/>
            </a:pPr>
            <a:endParaRPr lang="en-US" sz="1800" dirty="0"/>
          </a:p>
          <a:p>
            <a:pPr marL="304800" indent="-304800" defTabSz="895350">
              <a:buSzPct val="120000"/>
            </a:pPr>
            <a:r>
              <a:rPr lang="en-US" sz="1800" dirty="0" smtClean="0"/>
              <a:t>Supreme Council of the Armed Forces (SCAF)</a:t>
            </a:r>
            <a:endParaRPr lang="en-US" sz="1800" dirty="0"/>
          </a:p>
          <a:p>
            <a:pPr marL="304800" indent="-304800" defTabSz="895350">
              <a:buSzPct val="120000"/>
            </a:pPr>
            <a:endParaRPr lang="en-US" sz="1800" dirty="0"/>
          </a:p>
          <a:p>
            <a:pPr marL="304800" indent="-304800" defTabSz="895350">
              <a:buSzPct val="120000"/>
            </a:pPr>
            <a:r>
              <a:rPr lang="en-US" sz="1800" dirty="0" smtClean="0"/>
              <a:t>2011 Tunisian election</a:t>
            </a:r>
            <a:endParaRPr lang="en-US" sz="1800" dirty="0"/>
          </a:p>
          <a:p>
            <a:pPr marL="304800" indent="-304800" defTabSz="895350">
              <a:buSzPct val="120000"/>
            </a:pPr>
            <a:endParaRPr lang="en-US" sz="1800" dirty="0"/>
          </a:p>
          <a:p>
            <a:pPr marL="304800" indent="-304800" defTabSz="895350">
              <a:buSzPct val="120000"/>
            </a:pPr>
            <a:r>
              <a:rPr lang="en-US" sz="1800" dirty="0" smtClean="0"/>
              <a:t>Al-</a:t>
            </a:r>
            <a:r>
              <a:rPr lang="en-US" sz="1800" dirty="0" err="1" smtClean="0"/>
              <a:t>Nahda</a:t>
            </a:r>
            <a:endParaRPr lang="en-US" sz="1800" dirty="0"/>
          </a:p>
          <a:p>
            <a:pPr marL="304800" indent="-304800" defTabSz="895350">
              <a:buSzPct val="120000"/>
            </a:pPr>
            <a:endParaRPr lang="en-US" sz="1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13500</TotalTime>
  <Words>344</Words>
  <Application>Microsoft Office PowerPoint</Application>
  <PresentationFormat>Custom</PresentationFormat>
  <Paragraphs>111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vt:lpstr>
      <vt:lpstr>Islam as a political force</vt:lpstr>
      <vt:lpstr>Manifestations of political Islam</vt:lpstr>
      <vt:lpstr>Tunisian election results</vt:lpstr>
      <vt:lpstr>Islamists and the state</vt:lpstr>
      <vt:lpstr>Lecture terms—October 26-November 2</vt:lpstr>
    </vt:vector>
  </TitlesOfParts>
  <Manager/>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133</cp:revision>
  <cp:lastPrinted>2008-10-15T16:13:26Z</cp:lastPrinted>
  <dcterms:created xsi:type="dcterms:W3CDTF">2005-09-08T12:31:30Z</dcterms:created>
  <dcterms:modified xsi:type="dcterms:W3CDTF">2011-10-31T13:23:47Z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