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0"/>
  </p:notesMasterIdLst>
  <p:handoutMasterIdLst>
    <p:handoutMasterId r:id="rId11"/>
  </p:handoutMasterIdLst>
  <p:sldIdLst>
    <p:sldId id="397" r:id="rId2"/>
    <p:sldId id="398" r:id="rId3"/>
    <p:sldId id="393" r:id="rId4"/>
    <p:sldId id="395" r:id="rId5"/>
    <p:sldId id="394" r:id="rId6"/>
    <p:sldId id="399" r:id="rId7"/>
    <p:sldId id="402" r:id="rId8"/>
    <p:sldId id="337" r:id="rId9"/>
  </p:sldIdLst>
  <p:sldSz cx="8961438" cy="6721475"/>
  <p:notesSz cx="9028113" cy="6858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002960"/>
    <a:srgbClr val="EF463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2" autoAdjust="0"/>
    <p:restoredTop sz="94659" autoAdjust="0"/>
  </p:normalViewPr>
  <p:slideViewPr>
    <p:cSldViewPr snapToGrid="0">
      <p:cViewPr>
        <p:scale>
          <a:sx n="65" d="100"/>
          <a:sy n="65" d="100"/>
        </p:scale>
        <p:origin x="-1758" y="-486"/>
      </p:cViewPr>
      <p:guideLst>
        <p:guide orient="horz" pos="184"/>
        <p:guide orient="horz" pos="4195"/>
        <p:guide pos="75"/>
        <p:guide pos="54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1068" y="-108"/>
      </p:cViewPr>
      <p:guideLst>
        <p:guide orient="horz" pos="723"/>
        <p:guide orient="horz" pos="4221"/>
        <p:guide orient="horz" pos="170"/>
        <p:guide pos="462"/>
        <p:guide pos="551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911600" cy="342900"/>
          </a:xfrm>
          <a:prstGeom prst="rect">
            <a:avLst/>
          </a:prstGeom>
          <a:noFill/>
          <a:ln w="9525">
            <a:noFill/>
            <a:miter lim="800000"/>
            <a:headEnd/>
            <a:tailEnd/>
          </a:ln>
          <a:effectLst/>
        </p:spPr>
        <p:txBody>
          <a:bodyPr vert="horz" wrap="square" lIns="89282" tIns="44641" rIns="89282" bIns="44641" numCol="1" anchor="t" anchorCtr="0" compatLnSpc="1">
            <a:prstTxWarp prst="textNoShape">
              <a:avLst/>
            </a:prstTxWarp>
          </a:bodyPr>
          <a:lstStyle>
            <a:lvl1pPr defTabSz="892175">
              <a:defRPr sz="1200">
                <a:latin typeface="Times New Roman" pitchFamily="18" charset="0"/>
              </a:defRPr>
            </a:lvl1pPr>
          </a:lstStyle>
          <a:p>
            <a:endParaRPr lang="en-US"/>
          </a:p>
        </p:txBody>
      </p:sp>
      <p:sp>
        <p:nvSpPr>
          <p:cNvPr id="7171" name="Rectangle 3"/>
          <p:cNvSpPr>
            <a:spLocks noGrp="1" noChangeArrowheads="1"/>
          </p:cNvSpPr>
          <p:nvPr>
            <p:ph type="dt" sz="quarter" idx="1"/>
          </p:nvPr>
        </p:nvSpPr>
        <p:spPr bwMode="auto">
          <a:xfrm>
            <a:off x="5116513" y="0"/>
            <a:ext cx="3911600" cy="342900"/>
          </a:xfrm>
          <a:prstGeom prst="rect">
            <a:avLst/>
          </a:prstGeom>
          <a:noFill/>
          <a:ln w="9525">
            <a:noFill/>
            <a:miter lim="800000"/>
            <a:headEnd/>
            <a:tailEnd/>
          </a:ln>
          <a:effectLst/>
        </p:spPr>
        <p:txBody>
          <a:bodyPr vert="horz" wrap="square" lIns="89282" tIns="44641" rIns="89282" bIns="44641" numCol="1" anchor="t" anchorCtr="0" compatLnSpc="1">
            <a:prstTxWarp prst="textNoShape">
              <a:avLst/>
            </a:prstTxWarp>
          </a:bodyPr>
          <a:lstStyle>
            <a:lvl1pPr algn="r" defTabSz="892175">
              <a:defRPr sz="1200">
                <a:latin typeface="Times New Roman" pitchFamily="18" charset="0"/>
              </a:defRPr>
            </a:lvl1pPr>
          </a:lstStyle>
          <a:p>
            <a:fld id="{09CE4084-A6A9-4F76-A285-C333BD8A3ED3}" type="datetime1">
              <a:rPr lang="en-US"/>
              <a:pPr/>
              <a:t>10/5/2011</a:t>
            </a:fld>
            <a:endParaRPr lang="en-US"/>
          </a:p>
        </p:txBody>
      </p:sp>
      <p:sp>
        <p:nvSpPr>
          <p:cNvPr id="7172" name="Rectangle 4"/>
          <p:cNvSpPr>
            <a:spLocks noGrp="1" noChangeArrowheads="1"/>
          </p:cNvSpPr>
          <p:nvPr>
            <p:ph type="ftr" sz="quarter" idx="2"/>
          </p:nvPr>
        </p:nvSpPr>
        <p:spPr bwMode="auto">
          <a:xfrm>
            <a:off x="0" y="6515100"/>
            <a:ext cx="3911600" cy="342900"/>
          </a:xfrm>
          <a:prstGeom prst="rect">
            <a:avLst/>
          </a:prstGeom>
          <a:noFill/>
          <a:ln w="9525">
            <a:noFill/>
            <a:miter lim="800000"/>
            <a:headEnd/>
            <a:tailEnd/>
          </a:ln>
          <a:effectLst/>
        </p:spPr>
        <p:txBody>
          <a:bodyPr vert="horz" wrap="square" lIns="89282" tIns="44641" rIns="89282" bIns="44641" numCol="1" anchor="b" anchorCtr="0" compatLnSpc="1">
            <a:prstTxWarp prst="textNoShape">
              <a:avLst/>
            </a:prstTxWarp>
          </a:bodyPr>
          <a:lstStyle>
            <a:lvl1pPr defTabSz="892175">
              <a:defRPr sz="1200">
                <a:latin typeface="Times New Roman" pitchFamily="18" charset="0"/>
              </a:defRPr>
            </a:lvl1pPr>
          </a:lstStyle>
          <a:p>
            <a:endParaRPr lang="en-US"/>
          </a:p>
        </p:txBody>
      </p:sp>
      <p:sp>
        <p:nvSpPr>
          <p:cNvPr id="7173" name="Rectangle 5"/>
          <p:cNvSpPr>
            <a:spLocks noGrp="1" noChangeArrowheads="1"/>
          </p:cNvSpPr>
          <p:nvPr>
            <p:ph type="sldNum" sz="quarter" idx="3"/>
          </p:nvPr>
        </p:nvSpPr>
        <p:spPr bwMode="auto">
          <a:xfrm>
            <a:off x="5116513" y="6515100"/>
            <a:ext cx="3911600" cy="342900"/>
          </a:xfrm>
          <a:prstGeom prst="rect">
            <a:avLst/>
          </a:prstGeom>
          <a:noFill/>
          <a:ln w="9525">
            <a:noFill/>
            <a:miter lim="800000"/>
            <a:headEnd/>
            <a:tailEnd/>
          </a:ln>
          <a:effectLst/>
        </p:spPr>
        <p:txBody>
          <a:bodyPr vert="horz" wrap="square" lIns="89282" tIns="44641" rIns="89282" bIns="44641" numCol="1" anchor="b" anchorCtr="0" compatLnSpc="1">
            <a:prstTxWarp prst="textNoShape">
              <a:avLst/>
            </a:prstTxWarp>
          </a:bodyPr>
          <a:lstStyle>
            <a:lvl1pPr algn="r" defTabSz="892175">
              <a:defRPr sz="1200">
                <a:latin typeface="Times New Roman" pitchFamily="18" charset="0"/>
              </a:defRPr>
            </a:lvl1pPr>
          </a:lstStyle>
          <a:p>
            <a:fld id="{1EDF44D5-E323-4563-AC2B-5D8452C2D12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581025" y="884238"/>
            <a:ext cx="7807325" cy="5856287"/>
          </a:xfrm>
          <a:prstGeom prst="rect">
            <a:avLst/>
          </a:prstGeom>
          <a:noFill/>
          <a:ln w="9525">
            <a:noFill/>
            <a:miter lim="800000"/>
            <a:headEnd/>
            <a:tailEnd/>
          </a:ln>
          <a:effectLst/>
        </p:spPr>
      </p:sp>
      <p:sp>
        <p:nvSpPr>
          <p:cNvPr id="5125" name="Rectangle 5"/>
          <p:cNvSpPr>
            <a:spLocks noGrp="1" noChangeArrowheads="1"/>
          </p:cNvSpPr>
          <p:nvPr>
            <p:ph type="body" sz="quarter" idx="3"/>
          </p:nvPr>
        </p:nvSpPr>
        <p:spPr bwMode="auto">
          <a:xfrm>
            <a:off x="725488" y="246063"/>
            <a:ext cx="8034337" cy="2206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text styles</a:t>
            </a:r>
          </a:p>
        </p:txBody>
      </p:sp>
      <p:sp>
        <p:nvSpPr>
          <p:cNvPr id="5126" name="doc id"/>
          <p:cNvSpPr>
            <a:spLocks noGrp="1" noChangeArrowheads="1"/>
          </p:cNvSpPr>
          <p:nvPr>
            <p:ph type="ftr" sz="quarter" idx="4"/>
          </p:nvPr>
        </p:nvSpPr>
        <p:spPr bwMode="auto">
          <a:xfrm>
            <a:off x="8478838" y="33338"/>
            <a:ext cx="295275" cy="1222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892175">
              <a:defRPr sz="800">
                <a:solidFill>
                  <a:srgbClr val="000000"/>
                </a:solidFill>
              </a:defRPr>
            </a:lvl1pPr>
          </a:lstStyle>
          <a:p>
            <a:endParaRPr lang="en-US"/>
          </a:p>
        </p:txBody>
      </p:sp>
      <p:sp>
        <p:nvSpPr>
          <p:cNvPr id="5127" name="pg num"/>
          <p:cNvSpPr>
            <a:spLocks noGrp="1" noChangeArrowheads="1"/>
          </p:cNvSpPr>
          <p:nvPr>
            <p:ph type="sldNum" sz="quarter" idx="5"/>
          </p:nvPr>
        </p:nvSpPr>
        <p:spPr bwMode="auto">
          <a:xfrm>
            <a:off x="8588375" y="6556375"/>
            <a:ext cx="185738" cy="182563"/>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892175">
              <a:defRPr sz="1200">
                <a:solidFill>
                  <a:srgbClr val="000000"/>
                </a:solidFill>
              </a:defRPr>
            </a:lvl1pPr>
          </a:lstStyle>
          <a:p>
            <a:fld id="{46C476E8-A863-403C-A97E-7C32A61489E6}" type="slidenum">
              <a:rPr lang="en-US"/>
              <a:pPr/>
              <a:t>‹#›</a:t>
            </a:fld>
            <a:endParaRPr lang="en-US"/>
          </a:p>
        </p:txBody>
      </p:sp>
      <p:sp>
        <p:nvSpPr>
          <p:cNvPr id="5138" name="McK Separator" hidden="1"/>
          <p:cNvSpPr>
            <a:spLocks noChangeShapeType="1"/>
          </p:cNvSpPr>
          <p:nvPr/>
        </p:nvSpPr>
        <p:spPr bwMode="auto">
          <a:xfrm>
            <a:off x="741363" y="1047750"/>
            <a:ext cx="7366000" cy="0"/>
          </a:xfrm>
          <a:prstGeom prst="line">
            <a:avLst/>
          </a:prstGeom>
          <a:noFill/>
          <a:ln w="9525">
            <a:solidFill>
              <a:schemeClr val="tx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notesStyle>
    <a:lvl1pPr algn="l" rtl="0" fontAlgn="base">
      <a:lnSpc>
        <a:spcPct val="90000"/>
      </a:lnSpc>
      <a:spcBef>
        <a:spcPct val="30000"/>
      </a:spcBef>
      <a:spcAft>
        <a:spcPct val="0"/>
      </a:spcAft>
      <a:defRPr sz="1600" b="1" kern="1200">
        <a:solidFill>
          <a:schemeClr val="tx1"/>
        </a:solidFill>
        <a:latin typeface="Arial" charset="0"/>
        <a:ea typeface="+mn-ea"/>
        <a:cs typeface="+mn-cs"/>
      </a:defRPr>
    </a:lvl1pPr>
    <a:lvl2pPr marL="190500" algn="l" rtl="0" fontAlgn="base">
      <a:spcBef>
        <a:spcPct val="30000"/>
      </a:spcBef>
      <a:spcAft>
        <a:spcPct val="0"/>
      </a:spcAft>
      <a:defRPr sz="1200" kern="1200">
        <a:solidFill>
          <a:schemeClr val="tx1"/>
        </a:solidFill>
        <a:latin typeface="Times New Roman" pitchFamily="18" charset="0"/>
        <a:ea typeface="+mn-ea"/>
        <a:cs typeface="+mn-cs"/>
      </a:defRPr>
    </a:lvl2pPr>
    <a:lvl3pPr marL="381000" algn="l" rtl="0" fontAlgn="base">
      <a:spcBef>
        <a:spcPct val="30000"/>
      </a:spcBef>
      <a:spcAft>
        <a:spcPct val="0"/>
      </a:spcAft>
      <a:defRPr sz="1200" kern="1200">
        <a:solidFill>
          <a:schemeClr val="tx1"/>
        </a:solidFill>
        <a:latin typeface="Times New Roman" pitchFamily="18" charset="0"/>
        <a:ea typeface="+mn-ea"/>
        <a:cs typeface="+mn-cs"/>
      </a:defRPr>
    </a:lvl3pPr>
    <a:lvl4pPr marL="571500" algn="l" rtl="0" fontAlgn="base">
      <a:spcBef>
        <a:spcPct val="30000"/>
      </a:spcBef>
      <a:spcAft>
        <a:spcPct val="0"/>
      </a:spcAft>
      <a:defRPr sz="1200" kern="1200">
        <a:solidFill>
          <a:schemeClr val="tx1"/>
        </a:solidFill>
        <a:latin typeface="Times New Roman" pitchFamily="18" charset="0"/>
        <a:ea typeface="+mn-ea"/>
        <a:cs typeface="+mn-cs"/>
      </a:defRPr>
    </a:lvl4pPr>
    <a:lvl5pPr marL="7620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ln/>
        </p:spPr>
        <p:txBody>
          <a:bodyPr/>
          <a:lstStyle/>
          <a:p>
            <a:fld id="{7F777D94-03E6-43D1-B3D9-F586EE0048DC}" type="slidenum">
              <a:rPr lang="en-US"/>
              <a:pPr/>
              <a:t>0</a:t>
            </a:fld>
            <a:endParaRPr lang="en-US"/>
          </a:p>
        </p:txBody>
      </p:sp>
      <p:sp>
        <p:nvSpPr>
          <p:cNvPr id="338946" name="Rectangle 2"/>
          <p:cNvSpPr>
            <a:spLocks noGrp="1" noRot="1" noChangeAspect="1" noChangeArrowheads="1" noTextEdit="1"/>
          </p:cNvSpPr>
          <p:nvPr>
            <p:ph type="sldImg"/>
          </p:nvPr>
        </p:nvSpPr>
        <p:spPr/>
      </p:sp>
      <p:sp>
        <p:nvSpPr>
          <p:cNvPr id="338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ln/>
        </p:spPr>
        <p:txBody>
          <a:bodyPr/>
          <a:lstStyle/>
          <a:p>
            <a:fld id="{32CD2486-EDEC-4F5B-A26A-06AABDD2C3AB}" type="slidenum">
              <a:rPr lang="en-US"/>
              <a:pPr/>
              <a:t>1</a:t>
            </a:fld>
            <a:endParaRPr lang="en-US"/>
          </a:p>
        </p:txBody>
      </p:sp>
      <p:sp>
        <p:nvSpPr>
          <p:cNvPr id="340994" name="Rectangle 2"/>
          <p:cNvSpPr>
            <a:spLocks noGrp="1" noRot="1" noChangeAspect="1" noChangeArrowheads="1" noTextEdit="1"/>
          </p:cNvSpPr>
          <p:nvPr>
            <p:ph type="sldImg"/>
          </p:nvPr>
        </p:nvSpPr>
        <p:spPr/>
      </p:sp>
      <p:sp>
        <p:nvSpPr>
          <p:cNvPr id="340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ln/>
        </p:spPr>
        <p:txBody>
          <a:bodyPr/>
          <a:lstStyle/>
          <a:p>
            <a:fld id="{42A2559C-3D7C-4B7E-B37B-A1755BD21C33}" type="slidenum">
              <a:rPr lang="en-US"/>
              <a:pPr/>
              <a:t>2</a:t>
            </a:fld>
            <a:endParaRPr lang="en-US"/>
          </a:p>
        </p:txBody>
      </p:sp>
      <p:sp>
        <p:nvSpPr>
          <p:cNvPr id="324610" name="Rectangle 2"/>
          <p:cNvSpPr>
            <a:spLocks noGrp="1" noRot="1" noChangeAspect="1" noChangeArrowheads="1" noTextEdit="1"/>
          </p:cNvSpPr>
          <p:nvPr>
            <p:ph type="sldImg"/>
          </p:nvPr>
        </p:nvSpPr>
        <p:spPr/>
      </p:sp>
      <p:sp>
        <p:nvSpPr>
          <p:cNvPr id="324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ln/>
        </p:spPr>
        <p:txBody>
          <a:bodyPr/>
          <a:lstStyle/>
          <a:p>
            <a:fld id="{A995D9B0-F5CD-4448-A415-E23F924B8FEF}" type="slidenum">
              <a:rPr lang="en-US"/>
              <a:pPr/>
              <a:t>3</a:t>
            </a:fld>
            <a:endParaRPr lang="en-US"/>
          </a:p>
        </p:txBody>
      </p:sp>
      <p:sp>
        <p:nvSpPr>
          <p:cNvPr id="328706" name="Rectangle 2"/>
          <p:cNvSpPr>
            <a:spLocks noGrp="1" noRot="1" noChangeAspect="1" noChangeArrowheads="1" noTextEdit="1"/>
          </p:cNvSpPr>
          <p:nvPr>
            <p:ph type="sldImg"/>
          </p:nvPr>
        </p:nvSpPr>
        <p:spPr/>
      </p:sp>
      <p:sp>
        <p:nvSpPr>
          <p:cNvPr id="32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ln/>
        </p:spPr>
        <p:txBody>
          <a:bodyPr/>
          <a:lstStyle/>
          <a:p>
            <a:fld id="{C14F8EDC-5E41-4BA1-B516-911F7D8B04D8}" type="slidenum">
              <a:rPr lang="en-US"/>
              <a:pPr/>
              <a:t>4</a:t>
            </a:fld>
            <a:endParaRPr lang="en-US"/>
          </a:p>
        </p:txBody>
      </p:sp>
      <p:sp>
        <p:nvSpPr>
          <p:cNvPr id="326658" name="Rectangle 2"/>
          <p:cNvSpPr>
            <a:spLocks noGrp="1" noRot="1" noChangeAspect="1" noChangeArrowheads="1" noTextEdit="1"/>
          </p:cNvSpPr>
          <p:nvPr>
            <p:ph type="sldImg"/>
          </p:nvPr>
        </p:nvSpPr>
        <p:spPr/>
      </p:sp>
      <p:sp>
        <p:nvSpPr>
          <p:cNvPr id="326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ln/>
        </p:spPr>
        <p:txBody>
          <a:bodyPr/>
          <a:lstStyle/>
          <a:p>
            <a:fld id="{4D6BFB13-071C-4C70-823B-3D1D18925B8D}" type="slidenum">
              <a:rPr lang="en-US"/>
              <a:pPr/>
              <a:t>5</a:t>
            </a:fld>
            <a:endParaRPr lang="en-US"/>
          </a:p>
        </p:txBody>
      </p:sp>
      <p:sp>
        <p:nvSpPr>
          <p:cNvPr id="343042" name="Rectangle 2"/>
          <p:cNvSpPr>
            <a:spLocks noGrp="1" noRot="1" noChangeAspect="1" noChangeArrowheads="1" noTextEdit="1"/>
          </p:cNvSpPr>
          <p:nvPr>
            <p:ph type="sldImg"/>
          </p:nvPr>
        </p:nvSpPr>
        <p:spPr/>
      </p:sp>
      <p:sp>
        <p:nvSpPr>
          <p:cNvPr id="343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ln/>
        </p:spPr>
        <p:txBody>
          <a:bodyPr/>
          <a:lstStyle/>
          <a:p>
            <a:fld id="{6DCD1527-FEB3-46AF-95D2-D4C7A2570131}" type="slidenum">
              <a:rPr lang="en-US"/>
              <a:pPr/>
              <a:t>6</a:t>
            </a:fld>
            <a:endParaRPr lang="en-US"/>
          </a:p>
        </p:txBody>
      </p:sp>
      <p:sp>
        <p:nvSpPr>
          <p:cNvPr id="349186" name="Rectangle 2"/>
          <p:cNvSpPr>
            <a:spLocks noGrp="1" noRot="1" noChangeAspect="1" noChangeArrowheads="1" noTextEdit="1"/>
          </p:cNvSpPr>
          <p:nvPr>
            <p:ph type="sldImg"/>
          </p:nvPr>
        </p:nvSpPr>
        <p:spPr/>
      </p:sp>
      <p:sp>
        <p:nvSpPr>
          <p:cNvPr id="349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ln/>
        </p:spPr>
        <p:txBody>
          <a:bodyPr/>
          <a:lstStyle/>
          <a:p>
            <a:fld id="{C51BDC25-20B6-4044-8229-771B21B7F871}" type="slidenum">
              <a:rPr lang="en-US"/>
              <a:pPr/>
              <a:t>7</a:t>
            </a:fld>
            <a:endParaRPr lang="en-US"/>
          </a:p>
        </p:txBody>
      </p:sp>
      <p:sp>
        <p:nvSpPr>
          <p:cNvPr id="207874" name="Rectangle 2"/>
          <p:cNvSpPr>
            <a:spLocks noGrp="1" noRot="1" noChangeAspect="1" noChangeArrowheads="1" noTextEdit="1"/>
          </p:cNvSpPr>
          <p:nvPr>
            <p:ph type="sldImg"/>
          </p:nvPr>
        </p:nvSpPr>
        <p:spPr/>
      </p:sp>
      <p:sp>
        <p:nvSpPr>
          <p:cNvPr id="20787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6" name="doc id"/>
          <p:cNvSpPr>
            <a:spLocks noGrp="1" noChangeArrowheads="1"/>
          </p:cNvSpPr>
          <p:nvPr>
            <p:ph type="ftr" sz="quarter" idx="3"/>
          </p:nvPr>
        </p:nvSpPr>
        <p:spPr/>
        <p:txBody>
          <a:bodyPr/>
          <a:lstStyle>
            <a:lvl1pPr>
              <a:defRPr/>
            </a:lvl1pPr>
          </a:lstStyle>
          <a:p>
            <a:endParaRPr lang="en-US"/>
          </a:p>
        </p:txBody>
      </p:sp>
      <p:grpSp>
        <p:nvGrpSpPr>
          <p:cNvPr id="13345" name="McK Title Elements"/>
          <p:cNvGrpSpPr>
            <a:grpSpLocks/>
          </p:cNvGrpSpPr>
          <p:nvPr/>
        </p:nvGrpSpPr>
        <p:grpSpPr bwMode="auto">
          <a:xfrm>
            <a:off x="2640013" y="2139950"/>
            <a:ext cx="5027612" cy="4510088"/>
            <a:chOff x="1663" y="1348"/>
            <a:chExt cx="3167" cy="2841"/>
          </a:xfrm>
        </p:grpSpPr>
        <p:sp>
          <p:nvSpPr>
            <p:cNvPr id="13331" name="McK Confidential" hidden="1"/>
            <p:cNvSpPr txBox="1">
              <a:spLocks noChangeArrowheads="1"/>
            </p:cNvSpPr>
            <p:nvPr userDrawn="1"/>
          </p:nvSpPr>
          <p:spPr bwMode="auto">
            <a:xfrm>
              <a:off x="1663" y="1348"/>
              <a:ext cx="936" cy="134"/>
            </a:xfrm>
            <a:prstGeom prst="rect">
              <a:avLst/>
            </a:prstGeom>
            <a:noFill/>
            <a:ln w="9525">
              <a:noFill/>
              <a:miter lim="800000"/>
              <a:headEnd/>
              <a:tailEnd/>
            </a:ln>
            <a:effectLst/>
          </p:spPr>
          <p:txBody>
            <a:bodyPr lIns="0" tIns="0" rIns="0" bIns="0">
              <a:spAutoFit/>
            </a:bodyPr>
            <a:lstStyle/>
            <a:p>
              <a:r>
                <a:rPr lang="en-US" sz="1400"/>
                <a:t>CONFIDENTIAL</a:t>
              </a:r>
            </a:p>
          </p:txBody>
        </p:sp>
        <p:sp>
          <p:nvSpPr>
            <p:cNvPr id="13332" name="McK Document" hidden="1"/>
            <p:cNvSpPr txBox="1">
              <a:spLocks noChangeArrowheads="1"/>
            </p:cNvSpPr>
            <p:nvPr userDrawn="1"/>
          </p:nvSpPr>
          <p:spPr bwMode="auto">
            <a:xfrm>
              <a:off x="1663" y="3049"/>
              <a:ext cx="3167" cy="134"/>
            </a:xfrm>
            <a:prstGeom prst="rect">
              <a:avLst/>
            </a:prstGeom>
            <a:noFill/>
            <a:ln w="9525">
              <a:noFill/>
              <a:miter lim="800000"/>
              <a:headEnd/>
              <a:tailEnd/>
            </a:ln>
            <a:effectLst/>
          </p:spPr>
          <p:txBody>
            <a:bodyPr lIns="0" tIns="0" rIns="0" bIns="0" anchor="b">
              <a:spAutoFit/>
            </a:bodyPr>
            <a:lstStyle/>
            <a:p>
              <a:r>
                <a:rPr lang="en-US" sz="1400"/>
                <a:t>Document</a:t>
              </a:r>
            </a:p>
          </p:txBody>
        </p:sp>
        <p:sp>
          <p:nvSpPr>
            <p:cNvPr id="13333" name="McK Date" hidden="1"/>
            <p:cNvSpPr txBox="1">
              <a:spLocks noChangeArrowheads="1"/>
            </p:cNvSpPr>
            <p:nvPr userDrawn="1"/>
          </p:nvSpPr>
          <p:spPr bwMode="auto">
            <a:xfrm>
              <a:off x="1663" y="3216"/>
              <a:ext cx="3167" cy="134"/>
            </a:xfrm>
            <a:prstGeom prst="rect">
              <a:avLst/>
            </a:prstGeom>
            <a:noFill/>
            <a:ln w="9525">
              <a:noFill/>
              <a:miter lim="800000"/>
              <a:headEnd/>
              <a:tailEnd/>
            </a:ln>
            <a:effectLst/>
          </p:spPr>
          <p:txBody>
            <a:bodyPr lIns="0" tIns="0" rIns="0" bIns="0">
              <a:spAutoFit/>
            </a:bodyPr>
            <a:lstStyle/>
            <a:p>
              <a:r>
                <a:rPr lang="en-US" sz="1400"/>
                <a:t>Date</a:t>
              </a:r>
            </a:p>
          </p:txBody>
        </p:sp>
        <p:sp>
          <p:nvSpPr>
            <p:cNvPr id="13334" name="McK Disclaimer" hidden="1"/>
            <p:cNvSpPr>
              <a:spLocks noChangeArrowheads="1"/>
            </p:cNvSpPr>
            <p:nvPr userDrawn="1">
              <p:custDataLst>
                <p:tags r:id="rId1"/>
              </p:custDataLst>
            </p:nvPr>
          </p:nvSpPr>
          <p:spPr bwMode="auto">
            <a:xfrm>
              <a:off x="1663" y="3759"/>
              <a:ext cx="2303" cy="430"/>
            </a:xfrm>
            <a:prstGeom prst="rect">
              <a:avLst/>
            </a:prstGeom>
            <a:noFill/>
            <a:ln w="9525">
              <a:noFill/>
              <a:miter lim="800000"/>
              <a:headEnd/>
              <a:tailEnd/>
            </a:ln>
            <a:effectLst/>
          </p:spPr>
          <p:txBody>
            <a:bodyPr lIns="0" tIns="0" rIns="0" bIns="0" anchor="b"/>
            <a:lstStyle/>
            <a:p>
              <a:pPr defTabSz="804863" eaLnBrk="0" hangingPunct="0"/>
              <a:r>
                <a:rPr lang="en-US" sz="90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C73E5EE-A8DB-40E7-A600-5A36DBE6137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7638" y="269875"/>
            <a:ext cx="2016125" cy="5734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7675" y="269875"/>
            <a:ext cx="5897563" cy="5734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01E9A1A-B48A-4CAA-9035-224670F3B25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CA307CF-3B2C-4268-ABC6-6C5B7ACB77F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8025" y="4319588"/>
            <a:ext cx="7616825" cy="1335087"/>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08025" y="2849563"/>
            <a:ext cx="7616825" cy="14700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CBAAA81-3BB0-4379-84FA-267EAAA55D7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47675" y="1568450"/>
            <a:ext cx="3956050" cy="443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6125" y="1568450"/>
            <a:ext cx="3957638" cy="443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FAF7ED9-091C-4DB8-B647-87E8F82D5E2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47675" y="1504950"/>
            <a:ext cx="3959225" cy="6270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47675" y="2132013"/>
            <a:ext cx="3959225" cy="38719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552950" y="1504950"/>
            <a:ext cx="3960813" cy="6270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52950" y="2132013"/>
            <a:ext cx="3960813" cy="38719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FC213340-229E-482E-8274-F7BF0980FFC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0506C692-D721-46CB-8110-BE2E89EF79D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66A0A801-8195-4A1A-AD7C-C67F859F0B3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8288"/>
            <a:ext cx="2947988" cy="11382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03613" y="268288"/>
            <a:ext cx="5010150" cy="5735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47675" y="1406525"/>
            <a:ext cx="2947988" cy="4597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B176415-8062-4F8C-B7C8-BE01448679C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5775" y="4705350"/>
            <a:ext cx="5376863" cy="5556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55775" y="600075"/>
            <a:ext cx="5376863" cy="4033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55775" y="5260975"/>
            <a:ext cx="5376863" cy="788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F5CF040-3ED0-4F8A-8A25-3ED45714EB0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1029" name="doc id"/>
          <p:cNvSpPr>
            <a:spLocks noGrp="1" noChangeArrowheads="1"/>
          </p:cNvSpPr>
          <p:nvPr>
            <p:ph type="ftr" sz="quarter" idx="3"/>
          </p:nvPr>
        </p:nvSpPr>
        <p:spPr bwMode="auto">
          <a:xfrm>
            <a:off x="8442325" y="36513"/>
            <a:ext cx="295275" cy="1222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800">
                <a:solidFill>
                  <a:srgbClr val="000000"/>
                </a:solidFill>
              </a:defRPr>
            </a:lvl1pPr>
          </a:lstStyle>
          <a:p>
            <a:endParaRPr lang="en-US"/>
          </a:p>
        </p:txBody>
      </p:sp>
      <p:sp>
        <p:nvSpPr>
          <p:cNvPr id="1030" name="pg num"/>
          <p:cNvSpPr>
            <a:spLocks noGrp="1" noChangeArrowheads="1"/>
          </p:cNvSpPr>
          <p:nvPr>
            <p:ph type="sldNum" sz="quarter" idx="4"/>
          </p:nvPr>
        </p:nvSpPr>
        <p:spPr bwMode="auto">
          <a:xfrm>
            <a:off x="8551863" y="6511925"/>
            <a:ext cx="1857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1200"/>
            </a:lvl1pPr>
          </a:lstStyle>
          <a:p>
            <a:fld id="{6BCDAD69-52B1-4F1C-B2C9-AF20E36F5AC8}" type="slidenum">
              <a:rPr lang="en-US"/>
              <a:pPr/>
              <a:t>‹#›</a:t>
            </a:fld>
            <a:endParaRPr lang="en-US"/>
          </a:p>
        </p:txBody>
      </p:sp>
      <p:grpSp>
        <p:nvGrpSpPr>
          <p:cNvPr id="1066" name="McK Slide Elements"/>
          <p:cNvGrpSpPr>
            <a:grpSpLocks/>
          </p:cNvGrpSpPr>
          <p:nvPr/>
        </p:nvGrpSpPr>
        <p:grpSpPr bwMode="auto">
          <a:xfrm>
            <a:off x="119063" y="531813"/>
            <a:ext cx="8618537" cy="6162675"/>
            <a:chOff x="75" y="335"/>
            <a:chExt cx="5429" cy="3882"/>
          </a:xfrm>
        </p:grpSpPr>
        <p:sp>
          <p:nvSpPr>
            <p:cNvPr id="1032" name="McK Measure" hidden="1"/>
            <p:cNvSpPr txBox="1">
              <a:spLocks noChangeArrowheads="1"/>
            </p:cNvSpPr>
            <p:nvPr userDrawn="1"/>
          </p:nvSpPr>
          <p:spPr bwMode="auto">
            <a:xfrm>
              <a:off x="75" y="335"/>
              <a:ext cx="5429" cy="154"/>
            </a:xfrm>
            <a:prstGeom prst="rect">
              <a:avLst/>
            </a:prstGeom>
            <a:noFill/>
            <a:ln w="9525">
              <a:noFill/>
              <a:miter lim="800000"/>
              <a:headEnd/>
              <a:tailEnd/>
            </a:ln>
            <a:effectLst/>
          </p:spPr>
          <p:txBody>
            <a:bodyPr lIns="0" tIns="0" rIns="0" bIns="0">
              <a:spAutoFit/>
            </a:bodyPr>
            <a:lstStyle/>
            <a:p>
              <a:pPr defTabSz="895350"/>
              <a:r>
                <a:rPr lang="en-US"/>
                <a:t>Unit of measure</a:t>
              </a:r>
            </a:p>
          </p:txBody>
        </p:sp>
        <p:sp>
          <p:nvSpPr>
            <p:cNvPr id="1033" name="McK Footnote" hidden="1"/>
            <p:cNvSpPr txBox="1">
              <a:spLocks noChangeArrowheads="1"/>
            </p:cNvSpPr>
            <p:nvPr userDrawn="1"/>
          </p:nvSpPr>
          <p:spPr bwMode="auto">
            <a:xfrm>
              <a:off x="75" y="3964"/>
              <a:ext cx="5145" cy="253"/>
            </a:xfrm>
            <a:prstGeom prst="rect">
              <a:avLst/>
            </a:prstGeom>
            <a:noFill/>
            <a:ln w="9525">
              <a:noFill/>
              <a:miter lim="800000"/>
              <a:headEnd/>
              <a:tailEnd/>
            </a:ln>
            <a:effectLst/>
          </p:spPr>
          <p:txBody>
            <a:bodyPr lIns="0" tIns="0" rIns="0" bIns="0" anchor="b">
              <a:spAutoFit/>
            </a:bodyPr>
            <a:lstStyle/>
            <a:p>
              <a:pPr marL="563563" indent="-563563" defTabSz="895350">
                <a:tabLst>
                  <a:tab pos="517525" algn="r"/>
                </a:tabLst>
              </a:pPr>
              <a:r>
                <a:rPr lang="en-US" sz="1200">
                  <a:solidFill>
                    <a:srgbClr val="000000"/>
                  </a:solidFill>
                </a:rPr>
                <a:t>	*	Footnote</a:t>
              </a:r>
            </a:p>
            <a:p>
              <a:pPr marL="563563" indent="-563563" defTabSz="895350">
                <a:spcBef>
                  <a:spcPct val="20000"/>
                </a:spcBef>
                <a:tabLst>
                  <a:tab pos="517525" algn="r"/>
                </a:tabLst>
              </a:pPr>
              <a:r>
                <a:rPr lang="en-US" sz="1200">
                  <a:solidFill>
                    <a:srgbClr val="000000"/>
                  </a:solidFill>
                </a:rPr>
                <a:t>	Source:	Source</a:t>
              </a:r>
            </a:p>
          </p:txBody>
        </p:sp>
      </p:grpSp>
      <p:sp>
        <p:nvSpPr>
          <p:cNvPr id="1067" name="Rectangle 43"/>
          <p:cNvSpPr>
            <a:spLocks noGrp="1" noChangeArrowheads="1"/>
          </p:cNvSpPr>
          <p:nvPr>
            <p:ph type="body" idx="1"/>
          </p:nvPr>
        </p:nvSpPr>
        <p:spPr bwMode="auto">
          <a:xfrm>
            <a:off x="447675" y="1568450"/>
            <a:ext cx="8066088" cy="4435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895350" rtl="0" fontAlgn="base">
        <a:spcBef>
          <a:spcPct val="0"/>
        </a:spcBef>
        <a:spcAft>
          <a:spcPct val="0"/>
        </a:spcAft>
        <a:defRPr sz="1900" b="1">
          <a:solidFill>
            <a:schemeClr val="tx2"/>
          </a:solidFill>
          <a:latin typeface="+mj-lt"/>
          <a:ea typeface="+mj-ea"/>
          <a:cs typeface="+mj-cs"/>
        </a:defRPr>
      </a:lvl1pPr>
      <a:lvl2pPr algn="l" defTabSz="895350" rtl="0" fontAlgn="base">
        <a:spcBef>
          <a:spcPct val="0"/>
        </a:spcBef>
        <a:spcAft>
          <a:spcPct val="0"/>
        </a:spcAft>
        <a:defRPr sz="1900" b="1">
          <a:solidFill>
            <a:schemeClr val="tx2"/>
          </a:solidFill>
          <a:latin typeface="Arial" charset="0"/>
        </a:defRPr>
      </a:lvl2pPr>
      <a:lvl3pPr algn="l" defTabSz="895350" rtl="0" fontAlgn="base">
        <a:spcBef>
          <a:spcPct val="0"/>
        </a:spcBef>
        <a:spcAft>
          <a:spcPct val="0"/>
        </a:spcAft>
        <a:defRPr sz="1900" b="1">
          <a:solidFill>
            <a:schemeClr val="tx2"/>
          </a:solidFill>
          <a:latin typeface="Arial" charset="0"/>
        </a:defRPr>
      </a:lvl3pPr>
      <a:lvl4pPr algn="l" defTabSz="895350" rtl="0" fontAlgn="base">
        <a:spcBef>
          <a:spcPct val="0"/>
        </a:spcBef>
        <a:spcAft>
          <a:spcPct val="0"/>
        </a:spcAft>
        <a:defRPr sz="1900" b="1">
          <a:solidFill>
            <a:schemeClr val="tx2"/>
          </a:solidFill>
          <a:latin typeface="Arial" charset="0"/>
        </a:defRPr>
      </a:lvl4pPr>
      <a:lvl5pPr algn="l" defTabSz="895350" rtl="0" fontAlgn="base">
        <a:spcBef>
          <a:spcPct val="0"/>
        </a:spcBef>
        <a:spcAft>
          <a:spcPct val="0"/>
        </a:spcAft>
        <a:defRPr sz="1900" b="1">
          <a:solidFill>
            <a:schemeClr val="tx2"/>
          </a:solidFill>
          <a:latin typeface="Arial" charset="0"/>
        </a:defRPr>
      </a:lvl5pPr>
      <a:lvl6pPr marL="457200" algn="l" defTabSz="895350" rtl="0" fontAlgn="base">
        <a:spcBef>
          <a:spcPct val="0"/>
        </a:spcBef>
        <a:spcAft>
          <a:spcPct val="0"/>
        </a:spcAft>
        <a:defRPr sz="1900" b="1">
          <a:solidFill>
            <a:schemeClr val="tx2"/>
          </a:solidFill>
          <a:latin typeface="Arial" charset="0"/>
        </a:defRPr>
      </a:lvl6pPr>
      <a:lvl7pPr marL="914400" algn="l" defTabSz="895350" rtl="0" fontAlgn="base">
        <a:spcBef>
          <a:spcPct val="0"/>
        </a:spcBef>
        <a:spcAft>
          <a:spcPct val="0"/>
        </a:spcAft>
        <a:defRPr sz="1900" b="1">
          <a:solidFill>
            <a:schemeClr val="tx2"/>
          </a:solidFill>
          <a:latin typeface="Arial" charset="0"/>
        </a:defRPr>
      </a:lvl7pPr>
      <a:lvl8pPr marL="1371600" algn="l" defTabSz="895350" rtl="0" fontAlgn="base">
        <a:spcBef>
          <a:spcPct val="0"/>
        </a:spcBef>
        <a:spcAft>
          <a:spcPct val="0"/>
        </a:spcAft>
        <a:defRPr sz="1900" b="1">
          <a:solidFill>
            <a:schemeClr val="tx2"/>
          </a:solidFill>
          <a:latin typeface="Arial" charset="0"/>
        </a:defRPr>
      </a:lvl8pPr>
      <a:lvl9pPr marL="1828800" algn="l" defTabSz="895350" rtl="0" fontAlgn="base">
        <a:spcBef>
          <a:spcPct val="0"/>
        </a:spcBef>
        <a:spcAft>
          <a:spcPct val="0"/>
        </a:spcAft>
        <a:defRPr sz="1900" b="1">
          <a:solidFill>
            <a:schemeClr val="tx2"/>
          </a:solidFill>
          <a:latin typeface="Arial" charset="0"/>
        </a:defRPr>
      </a:lvl9pPr>
    </p:titleStyle>
    <p:bodyStyle>
      <a:lvl1pPr algn="l" defTabSz="895350" rtl="0" fontAlgn="base">
        <a:spcBef>
          <a:spcPct val="0"/>
        </a:spcBef>
        <a:spcAft>
          <a:spcPct val="0"/>
        </a:spcAft>
        <a:buSzPct val="120000"/>
        <a:defRPr sz="1600">
          <a:solidFill>
            <a:schemeClr val="tx1"/>
          </a:solidFill>
          <a:latin typeface="+mn-lt"/>
          <a:ea typeface="+mn-ea"/>
          <a:cs typeface="+mn-cs"/>
        </a:defRPr>
      </a:lvl1pPr>
      <a:lvl2pPr marL="144463" indent="-142875" algn="l" defTabSz="895350" rtl="0" fontAlgn="base">
        <a:spcBef>
          <a:spcPct val="0"/>
        </a:spcBef>
        <a:spcAft>
          <a:spcPct val="0"/>
        </a:spcAft>
        <a:buSzPct val="120000"/>
        <a:buChar char="•"/>
        <a:defRPr sz="1600">
          <a:solidFill>
            <a:schemeClr val="tx1"/>
          </a:solidFill>
          <a:latin typeface="+mn-lt"/>
        </a:defRPr>
      </a:lvl2pPr>
      <a:lvl3pPr marL="295275" indent="-149225" algn="l" defTabSz="895350" rtl="0" fontAlgn="base">
        <a:spcBef>
          <a:spcPct val="0"/>
        </a:spcBef>
        <a:spcAft>
          <a:spcPct val="0"/>
        </a:spcAft>
        <a:buChar char="–"/>
        <a:defRPr sz="1600">
          <a:solidFill>
            <a:schemeClr val="tx1"/>
          </a:solidFill>
          <a:latin typeface="+mn-lt"/>
        </a:defRPr>
      </a:lvl3pPr>
      <a:lvl4pPr marL="431800" indent="-134938" algn="l" defTabSz="895350" rtl="0" fontAlgn="base">
        <a:spcBef>
          <a:spcPct val="0"/>
        </a:spcBef>
        <a:spcAft>
          <a:spcPct val="0"/>
        </a:spcAft>
        <a:buSzPct val="89000"/>
        <a:buChar char="•"/>
        <a:defRPr sz="1600">
          <a:solidFill>
            <a:schemeClr val="tx1"/>
          </a:solidFill>
          <a:latin typeface="+mn-lt"/>
        </a:defRPr>
      </a:lvl4pPr>
      <a:lvl5pPr marL="582613" indent="-149225" algn="l" defTabSz="895350" rtl="0" fontAlgn="base">
        <a:spcBef>
          <a:spcPct val="0"/>
        </a:spcBef>
        <a:spcAft>
          <a:spcPct val="0"/>
        </a:spcAft>
        <a:buSzPct val="75000"/>
        <a:buChar char="–"/>
        <a:defRPr sz="1600">
          <a:solidFill>
            <a:schemeClr val="tx1"/>
          </a:solidFill>
          <a:latin typeface="+mn-lt"/>
        </a:defRPr>
      </a:lvl5pPr>
      <a:lvl6pPr marL="1039813" indent="-149225" algn="l" defTabSz="895350" rtl="0" fontAlgn="base">
        <a:spcBef>
          <a:spcPct val="0"/>
        </a:spcBef>
        <a:spcAft>
          <a:spcPct val="0"/>
        </a:spcAft>
        <a:buSzPct val="75000"/>
        <a:buChar char="–"/>
        <a:defRPr sz="1600">
          <a:solidFill>
            <a:schemeClr val="tx1"/>
          </a:solidFill>
          <a:latin typeface="+mn-lt"/>
        </a:defRPr>
      </a:lvl6pPr>
      <a:lvl7pPr marL="1497013" indent="-149225" algn="l" defTabSz="895350" rtl="0" fontAlgn="base">
        <a:spcBef>
          <a:spcPct val="0"/>
        </a:spcBef>
        <a:spcAft>
          <a:spcPct val="0"/>
        </a:spcAft>
        <a:buSzPct val="75000"/>
        <a:buChar char="–"/>
        <a:defRPr sz="1600">
          <a:solidFill>
            <a:schemeClr val="tx1"/>
          </a:solidFill>
          <a:latin typeface="+mn-lt"/>
        </a:defRPr>
      </a:lvl7pPr>
      <a:lvl8pPr marL="1954213" indent="-149225" algn="l" defTabSz="895350" rtl="0" fontAlgn="base">
        <a:spcBef>
          <a:spcPct val="0"/>
        </a:spcBef>
        <a:spcAft>
          <a:spcPct val="0"/>
        </a:spcAft>
        <a:buSzPct val="75000"/>
        <a:buChar char="–"/>
        <a:defRPr sz="1600">
          <a:solidFill>
            <a:schemeClr val="tx1"/>
          </a:solidFill>
          <a:latin typeface="+mn-lt"/>
        </a:defRPr>
      </a:lvl8pPr>
      <a:lvl9pPr marL="2411413" indent="-149225" algn="l" defTabSz="895350" rtl="0" fontAlgn="base">
        <a:spcBef>
          <a:spcPct val="0"/>
        </a:spcBef>
        <a:spcAft>
          <a:spcPct val="0"/>
        </a:spcAft>
        <a:buSzPct val="7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4.xml"/><Relationship Id="rId7" Type="http://schemas.openxmlformats.org/officeDocument/2006/relationships/slideLayout" Target="../slideLayouts/slideLayout6.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44C1AA68-9CF6-4592-8604-32A8C7B3D101}" type="slidenum">
              <a:rPr lang="en-US"/>
              <a:pPr/>
              <a:t>0</a:t>
            </a:fld>
            <a:endParaRPr lang="en-US"/>
          </a:p>
        </p:txBody>
      </p:sp>
      <p:sp>
        <p:nvSpPr>
          <p:cNvPr id="337922" name="Rectangle 2"/>
          <p:cNvSpPr>
            <a:spLocks noChangeArrowheads="1"/>
          </p:cNvSpPr>
          <p:nvPr/>
        </p:nvSpPr>
        <p:spPr bwMode="auto">
          <a:xfrm>
            <a:off x="431800" y="695325"/>
            <a:ext cx="8264525" cy="4400550"/>
          </a:xfrm>
          <a:prstGeom prst="rect">
            <a:avLst/>
          </a:prstGeom>
          <a:noFill/>
          <a:ln w="9525">
            <a:noFill/>
            <a:miter lim="800000"/>
            <a:headEnd/>
            <a:tailEnd/>
          </a:ln>
          <a:effectLst/>
        </p:spPr>
        <p:txBody>
          <a:bodyPr lIns="0" tIns="0" rIns="0" bIns="0">
            <a:spAutoFit/>
          </a:bodyPr>
          <a:lstStyle/>
          <a:p>
            <a:pPr marL="450850" lvl="2" indent="-304800" defTabSz="895350"/>
            <a:endParaRPr lang="en-US" dirty="0"/>
          </a:p>
          <a:p>
            <a:pPr marL="306388" lvl="1" indent="-304800" defTabSz="895350">
              <a:buSzPct val="120000"/>
              <a:buFontTx/>
              <a:buChar char="•"/>
            </a:pPr>
            <a:r>
              <a:rPr lang="en-US" b="1" dirty="0"/>
              <a:t>Turkey</a:t>
            </a:r>
          </a:p>
          <a:p>
            <a:pPr marL="450850" lvl="2" indent="-304800" defTabSz="895350">
              <a:buFontTx/>
              <a:buChar char="–"/>
            </a:pPr>
            <a:r>
              <a:rPr lang="en-US" dirty="0"/>
              <a:t>Death of Ataturk in 1938; power taken over by his right-hand man, </a:t>
            </a:r>
            <a:r>
              <a:rPr lang="en-US" dirty="0" err="1"/>
              <a:t>Ismet</a:t>
            </a:r>
            <a:r>
              <a:rPr lang="en-US" dirty="0"/>
              <a:t> Inonu</a:t>
            </a:r>
          </a:p>
          <a:p>
            <a:pPr marL="450850" lvl="2" indent="-304800" defTabSz="895350">
              <a:buFontTx/>
              <a:buChar char="–"/>
            </a:pPr>
            <a:r>
              <a:rPr lang="en-US" dirty="0"/>
              <a:t>Continued modernization and industrialization program</a:t>
            </a:r>
          </a:p>
          <a:p>
            <a:pPr marL="450850" lvl="2" indent="-304800" defTabSz="895350">
              <a:buFontTx/>
              <a:buChar char="–"/>
            </a:pPr>
            <a:r>
              <a:rPr lang="en-US" dirty="0"/>
              <a:t>Inonu opened the system up to multiple parties in 1946—leading a new party to take power in 1950, the Democratic Party (in contrast to the Republicans)</a:t>
            </a:r>
          </a:p>
          <a:p>
            <a:pPr marL="450850" lvl="2" indent="-304800" defTabSz="895350">
              <a:buFontTx/>
              <a:buChar char="–"/>
            </a:pPr>
            <a:r>
              <a:rPr lang="en-US" dirty="0"/>
              <a:t>The military stepped in with a coup </a:t>
            </a:r>
            <a:r>
              <a:rPr lang="en-US" dirty="0" err="1"/>
              <a:t>d’etat</a:t>
            </a:r>
            <a:r>
              <a:rPr lang="en-US" dirty="0"/>
              <a:t> in 1960 and then stepped out of power</a:t>
            </a:r>
          </a:p>
          <a:p>
            <a:pPr marL="450850" lvl="2" indent="-304800" defTabSz="895350">
              <a:buFontTx/>
              <a:buChar char="–"/>
            </a:pPr>
            <a:endParaRPr lang="en-US" dirty="0"/>
          </a:p>
          <a:p>
            <a:pPr marL="306388" lvl="1" indent="-304800" defTabSz="895350">
              <a:buSzPct val="120000"/>
              <a:buFontTx/>
              <a:buChar char="•"/>
            </a:pPr>
            <a:r>
              <a:rPr lang="en-US" b="1" dirty="0"/>
              <a:t>Iran under the Shah</a:t>
            </a:r>
          </a:p>
          <a:p>
            <a:pPr marL="450850" lvl="2" indent="-304800" defTabSz="895350">
              <a:buFontTx/>
              <a:buChar char="–"/>
            </a:pPr>
            <a:r>
              <a:rPr lang="en-US" dirty="0"/>
              <a:t>Muhammad Reza Shah strongly favored the military; he faced organized opposition from communists and </a:t>
            </a:r>
            <a:r>
              <a:rPr lang="en-US" dirty="0" err="1"/>
              <a:t>ulema</a:t>
            </a:r>
            <a:endParaRPr lang="en-US" dirty="0"/>
          </a:p>
          <a:p>
            <a:pPr marL="450850" lvl="2" indent="-304800" defTabSz="895350">
              <a:buFontTx/>
              <a:buChar char="–"/>
            </a:pPr>
            <a:r>
              <a:rPr lang="en-US" dirty="0"/>
              <a:t>Had to deal with excessive foreign domination of Iranian interests, particularly the British and Americans</a:t>
            </a:r>
          </a:p>
          <a:p>
            <a:pPr marL="450850" lvl="2" indent="-304800" defTabSz="895350">
              <a:buFontTx/>
              <a:buChar char="–"/>
            </a:pPr>
            <a:r>
              <a:rPr lang="en-US" dirty="0"/>
              <a:t>Emergence of a strong nationalist, Mohammed </a:t>
            </a:r>
            <a:r>
              <a:rPr lang="en-US" dirty="0" err="1"/>
              <a:t>Mosaddiq</a:t>
            </a:r>
            <a:r>
              <a:rPr lang="en-US" dirty="0"/>
              <a:t>, in the 1950s; the Iranian military along with the CIA captured </a:t>
            </a:r>
            <a:r>
              <a:rPr lang="en-US" dirty="0" err="1"/>
              <a:t>Mosaddiq</a:t>
            </a:r>
            <a:r>
              <a:rPr lang="en-US" dirty="0"/>
              <a:t> and deposed him</a:t>
            </a:r>
          </a:p>
          <a:p>
            <a:pPr marL="450850" lvl="2" indent="-304800" defTabSz="895350">
              <a:buFontTx/>
              <a:buChar char="–"/>
            </a:pPr>
            <a:r>
              <a:rPr lang="en-US" dirty="0"/>
              <a:t>The shah became increasingly dictatorial after 1953 and terrorized its opponents under the new internal security police (SAVAK)</a:t>
            </a:r>
          </a:p>
          <a:p>
            <a:pPr marL="450850" lvl="2" indent="-304800" defTabSz="895350">
              <a:buFontTx/>
              <a:buChar char="–"/>
            </a:pPr>
            <a:r>
              <a:rPr lang="en-US" dirty="0"/>
              <a:t>Westernization program in the White Revolution (1963--)</a:t>
            </a:r>
          </a:p>
        </p:txBody>
      </p:sp>
      <p:sp>
        <p:nvSpPr>
          <p:cNvPr id="337923"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Democratization in Turkey, Authoritarianism in Iran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57F8C2F8-8BEA-4EA8-93C2-AA87E762DD29}" type="slidenum">
              <a:rPr lang="en-US"/>
              <a:pPr/>
              <a:t>1</a:t>
            </a:fld>
            <a:endParaRPr lang="en-US"/>
          </a:p>
        </p:txBody>
      </p:sp>
      <p:sp>
        <p:nvSpPr>
          <p:cNvPr id="339970" name="Rectangle 2"/>
          <p:cNvSpPr>
            <a:spLocks noChangeArrowheads="1"/>
          </p:cNvSpPr>
          <p:nvPr/>
        </p:nvSpPr>
        <p:spPr bwMode="auto">
          <a:xfrm>
            <a:off x="431800" y="715963"/>
            <a:ext cx="8264525" cy="3667125"/>
          </a:xfrm>
          <a:prstGeom prst="rect">
            <a:avLst/>
          </a:prstGeom>
          <a:noFill/>
          <a:ln w="9525">
            <a:noFill/>
            <a:miter lim="800000"/>
            <a:headEnd/>
            <a:tailEnd/>
          </a:ln>
          <a:effectLst/>
        </p:spPr>
        <p:txBody>
          <a:bodyPr lIns="0" tIns="0" rIns="0" bIns="0">
            <a:spAutoFit/>
          </a:bodyPr>
          <a:lstStyle/>
          <a:p>
            <a:pPr marL="450850" lvl="2" indent="-304800" defTabSz="895350"/>
            <a:endParaRPr lang="en-US"/>
          </a:p>
          <a:p>
            <a:pPr marL="306388" lvl="1" indent="-304800" defTabSz="895350">
              <a:buSzPct val="120000"/>
              <a:buFontTx/>
              <a:buChar char="•"/>
            </a:pPr>
            <a:r>
              <a:rPr lang="en-US" b="1"/>
              <a:t>Syria</a:t>
            </a:r>
          </a:p>
          <a:p>
            <a:pPr marL="450850" lvl="2" indent="-304800" defTabSz="895350">
              <a:buFontTx/>
              <a:buChar char="–"/>
            </a:pPr>
            <a:r>
              <a:rPr lang="en-US"/>
              <a:t>Hafez al-Asad an Alawite in the military, linked to the Ba’ath party</a:t>
            </a:r>
          </a:p>
          <a:p>
            <a:pPr marL="450850" lvl="2" indent="-304800" defTabSz="895350">
              <a:buFontTx/>
              <a:buChar char="–"/>
            </a:pPr>
            <a:r>
              <a:rPr lang="en-US"/>
              <a:t>Involved with fellow officers in a joint coup in 1963, that brings the Ba’ath to power</a:t>
            </a:r>
          </a:p>
          <a:p>
            <a:pPr marL="450850" lvl="2" indent="-304800" defTabSz="895350">
              <a:buFontTx/>
              <a:buChar char="–"/>
            </a:pPr>
            <a:r>
              <a:rPr lang="en-US"/>
              <a:t>Put Alawites in all the positions of power that required real trust</a:t>
            </a:r>
          </a:p>
          <a:p>
            <a:pPr marL="450850" lvl="2" indent="-304800" defTabSz="895350">
              <a:buFontTx/>
              <a:buChar char="–"/>
            </a:pPr>
            <a:r>
              <a:rPr lang="en-US"/>
              <a:t>Extensive socialization into Ba’ath party ideology, supported by large network of security services</a:t>
            </a:r>
          </a:p>
          <a:p>
            <a:pPr marL="450850" lvl="2" indent="-304800" defTabSz="895350">
              <a:buFontTx/>
              <a:buChar char="–"/>
            </a:pPr>
            <a:r>
              <a:rPr lang="en-US"/>
              <a:t>Brutal crackdown on internal opposition, especially in Hama 1982 by the Islamic Front</a:t>
            </a:r>
          </a:p>
          <a:p>
            <a:pPr marL="450850" lvl="2" indent="-304800" defTabSz="895350"/>
            <a:r>
              <a:rPr lang="en-US"/>
              <a:t> </a:t>
            </a:r>
          </a:p>
          <a:p>
            <a:pPr marL="306388" lvl="1" indent="-304800" defTabSz="895350">
              <a:buSzPct val="120000"/>
              <a:buFontTx/>
              <a:buChar char="•"/>
            </a:pPr>
            <a:r>
              <a:rPr lang="en-US" b="1"/>
              <a:t>Iraq</a:t>
            </a:r>
          </a:p>
          <a:p>
            <a:pPr marL="450850" lvl="2" indent="-304800" defTabSz="895350">
              <a:buFontTx/>
              <a:buChar char="–"/>
            </a:pPr>
            <a:r>
              <a:rPr lang="en-US"/>
              <a:t>Turning point was the coup of 1968, in which Saddam Hussein participated as a member of the Ba’ath party</a:t>
            </a:r>
          </a:p>
          <a:p>
            <a:pPr marL="450850" lvl="2" indent="-304800" defTabSz="895350">
              <a:buFontTx/>
              <a:buChar char="–"/>
            </a:pPr>
            <a:r>
              <a:rPr lang="en-US"/>
              <a:t>Active drive to eliminate potential rivals; installation of Tikritis in power</a:t>
            </a:r>
          </a:p>
          <a:p>
            <a:pPr marL="450850" lvl="2" indent="-304800" defTabSz="895350">
              <a:buFontTx/>
              <a:buChar char="–"/>
            </a:pPr>
            <a:r>
              <a:rPr lang="en-US"/>
              <a:t>Built a one-party state; no real distinction between party and state</a:t>
            </a:r>
          </a:p>
          <a:p>
            <a:pPr marL="450850" lvl="2" indent="-304800" defTabSz="895350">
              <a:buFontTx/>
              <a:buChar char="–"/>
            </a:pPr>
            <a:r>
              <a:rPr lang="en-US"/>
              <a:t>Hussein became President of Iraq in 1979 and purged potential rivals</a:t>
            </a:r>
          </a:p>
        </p:txBody>
      </p:sp>
      <p:sp>
        <p:nvSpPr>
          <p:cNvPr id="339971"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Authoritarianism in Syria and Iraq</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13D761BD-6B56-4AB4-98FB-8FE63759D086}" type="slidenum">
              <a:rPr lang="en-US"/>
              <a:pPr/>
              <a:t>2</a:t>
            </a:fld>
            <a:endParaRPr lang="en-US"/>
          </a:p>
        </p:txBody>
      </p:sp>
      <p:sp>
        <p:nvSpPr>
          <p:cNvPr id="323586" name="Rectangle 2"/>
          <p:cNvSpPr>
            <a:spLocks noChangeArrowheads="1"/>
          </p:cNvSpPr>
          <p:nvPr/>
        </p:nvSpPr>
        <p:spPr bwMode="auto">
          <a:xfrm>
            <a:off x="431800" y="715963"/>
            <a:ext cx="8264525" cy="3911600"/>
          </a:xfrm>
          <a:prstGeom prst="rect">
            <a:avLst/>
          </a:prstGeom>
          <a:noFill/>
          <a:ln w="9525">
            <a:noFill/>
            <a:miter lim="800000"/>
            <a:headEnd/>
            <a:tailEnd/>
          </a:ln>
          <a:effectLst/>
        </p:spPr>
        <p:txBody>
          <a:bodyPr lIns="0" tIns="0" rIns="0" bIns="0">
            <a:spAutoFit/>
          </a:bodyPr>
          <a:lstStyle/>
          <a:p>
            <a:pPr marL="450850" lvl="2" indent="-304800" defTabSz="895350"/>
            <a:endParaRPr lang="en-US"/>
          </a:p>
          <a:p>
            <a:pPr marL="306388" lvl="1" indent="-304800" defTabSz="895350">
              <a:buSzPct val="120000"/>
              <a:buFontTx/>
              <a:buChar char="•"/>
            </a:pPr>
            <a:r>
              <a:rPr lang="en-US" b="1"/>
              <a:t>Characteristics of the State</a:t>
            </a:r>
          </a:p>
          <a:p>
            <a:pPr marL="450850" lvl="2" indent="-304800" defTabSz="895350">
              <a:buFontTx/>
              <a:buChar char="–"/>
            </a:pPr>
            <a:r>
              <a:rPr lang="en-US"/>
              <a:t>Large variation in the level of state institutionalization</a:t>
            </a:r>
          </a:p>
          <a:p>
            <a:pPr marL="601663" lvl="3" indent="-304800" defTabSz="895350">
              <a:buSzPct val="89000"/>
              <a:buFontTx/>
              <a:buChar char="•"/>
            </a:pPr>
            <a:endParaRPr lang="en-US"/>
          </a:p>
          <a:p>
            <a:pPr marL="306388" lvl="1" indent="-304800" defTabSz="895350">
              <a:buFontTx/>
              <a:buChar char="•"/>
            </a:pPr>
            <a:r>
              <a:rPr lang="en-US" b="1"/>
              <a:t>Problems in state development</a:t>
            </a:r>
          </a:p>
          <a:p>
            <a:pPr marL="450850" lvl="2" indent="-304800" defTabSz="895350">
              <a:buFontTx/>
              <a:buChar char="–"/>
            </a:pPr>
            <a:r>
              <a:rPr lang="en-US"/>
              <a:t>Strong kinship ties limited state loyalty and extension of the state apparatus</a:t>
            </a:r>
          </a:p>
          <a:p>
            <a:pPr marL="450850" lvl="2" indent="-304800" defTabSz="895350">
              <a:buFontTx/>
              <a:buChar char="–"/>
            </a:pPr>
            <a:r>
              <a:rPr lang="en-US"/>
              <a:t>Pastoral tendencies toward movement and away from land ownership</a:t>
            </a:r>
          </a:p>
          <a:p>
            <a:pPr marL="450850" lvl="2" indent="-304800" defTabSz="895350">
              <a:buFontTx/>
              <a:buChar char="–"/>
            </a:pPr>
            <a:r>
              <a:rPr lang="en-US"/>
              <a:t>Arbitrary colonial boundaries</a:t>
            </a:r>
          </a:p>
          <a:p>
            <a:pPr marL="450850" lvl="2" indent="-304800" defTabSz="895350">
              <a:buFontTx/>
              <a:buChar char="–"/>
            </a:pPr>
            <a:r>
              <a:rPr lang="en-US"/>
              <a:t>States often reliant on outside powers and financing</a:t>
            </a:r>
          </a:p>
          <a:p>
            <a:pPr marL="450850" lvl="2" indent="-304800" defTabSz="895350">
              <a:buFontTx/>
              <a:buChar char="–"/>
            </a:pPr>
            <a:endParaRPr lang="en-US"/>
          </a:p>
          <a:p>
            <a:pPr marL="306388" lvl="1" indent="-304800" defTabSz="895350">
              <a:buFontTx/>
              <a:buChar char="•"/>
            </a:pPr>
            <a:r>
              <a:rPr lang="en-US" b="1"/>
              <a:t>State Institutions</a:t>
            </a:r>
          </a:p>
          <a:p>
            <a:pPr marL="450850" lvl="2" indent="-304800" defTabSz="895350">
              <a:buFontTx/>
              <a:buChar char="–"/>
            </a:pPr>
            <a:r>
              <a:rPr lang="en-US"/>
              <a:t>Prevalence of patronage ties</a:t>
            </a:r>
          </a:p>
          <a:p>
            <a:pPr marL="450850" lvl="2" indent="-304800" defTabSz="895350">
              <a:buFontTx/>
              <a:buChar char="–"/>
            </a:pPr>
            <a:r>
              <a:rPr lang="en-US"/>
              <a:t>Little separation of politics and the state</a:t>
            </a:r>
          </a:p>
          <a:p>
            <a:pPr marL="450850" lvl="2" indent="-304800" defTabSz="895350">
              <a:buFontTx/>
              <a:buChar char="–"/>
            </a:pPr>
            <a:r>
              <a:rPr lang="en-US"/>
              <a:t>Difficulties in taxation and internal financing aside from oil rents and international credit</a:t>
            </a:r>
          </a:p>
          <a:p>
            <a:pPr marL="450850" lvl="2" indent="-304800" defTabSz="895350">
              <a:buFontTx/>
              <a:buChar char="–"/>
            </a:pPr>
            <a:r>
              <a:rPr lang="en-US"/>
              <a:t>State-led economic development tried to monopolize social/economic forces</a:t>
            </a:r>
          </a:p>
          <a:p>
            <a:pPr marL="450850" lvl="2" indent="-304800" defTabSz="895350">
              <a:buFontTx/>
              <a:buChar char="–"/>
            </a:pPr>
            <a:r>
              <a:rPr lang="en-US"/>
              <a:t>Relatively high autonomy, significant variations in capacity</a:t>
            </a:r>
          </a:p>
        </p:txBody>
      </p:sp>
      <p:sp>
        <p:nvSpPr>
          <p:cNvPr id="323587"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What does the state look like?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1"/>
          </p:nvPr>
        </p:nvSpPr>
        <p:spPr/>
        <p:txBody>
          <a:bodyPr/>
          <a:lstStyle/>
          <a:p>
            <a:fld id="{C04CDB99-9CE1-4964-BF07-D75B0621C0E7}" type="slidenum">
              <a:rPr lang="en-US"/>
              <a:pPr/>
              <a:t>3</a:t>
            </a:fld>
            <a:endParaRPr lang="en-US"/>
          </a:p>
        </p:txBody>
      </p:sp>
      <p:sp>
        <p:nvSpPr>
          <p:cNvPr id="327683"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Republican vs. Dynastic modes of authoritarian rule</a:t>
            </a:r>
          </a:p>
        </p:txBody>
      </p:sp>
      <p:grpSp>
        <p:nvGrpSpPr>
          <p:cNvPr id="327687" name="Group 7"/>
          <p:cNvGrpSpPr>
            <a:grpSpLocks/>
          </p:cNvGrpSpPr>
          <p:nvPr>
            <p:custDataLst>
              <p:tags r:id="rId1"/>
            </p:custDataLst>
          </p:nvPr>
        </p:nvGrpSpPr>
        <p:grpSpPr bwMode="auto">
          <a:xfrm>
            <a:off x="790575" y="2028825"/>
            <a:ext cx="2792413" cy="1685925"/>
            <a:chOff x="160" y="1968"/>
            <a:chExt cx="960" cy="960"/>
          </a:xfrm>
        </p:grpSpPr>
        <p:sp>
          <p:nvSpPr>
            <p:cNvPr id="327684" name="Oval 4"/>
            <p:cNvSpPr>
              <a:spLocks noChangeArrowheads="1"/>
            </p:cNvSpPr>
            <p:nvPr>
              <p:custDataLst>
                <p:tags r:id="rId5"/>
              </p:custDataLst>
            </p:nvPr>
          </p:nvSpPr>
          <p:spPr bwMode="auto">
            <a:xfrm>
              <a:off x="160" y="1968"/>
              <a:ext cx="960" cy="96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686" name="Rectangle 6"/>
            <p:cNvSpPr>
              <a:spLocks noChangeArrowheads="1"/>
            </p:cNvSpPr>
            <p:nvPr>
              <p:custDataLst>
                <p:tags r:id="rId6"/>
              </p:custDataLst>
            </p:nvPr>
          </p:nvSpPr>
          <p:spPr bwMode="auto">
            <a:xfrm>
              <a:off x="200" y="2008"/>
              <a:ext cx="880" cy="880"/>
            </a:xfrm>
            <a:prstGeom prst="rect">
              <a:avLst/>
            </a:prstGeom>
            <a:noFill/>
            <a:ln w="9525">
              <a:noFill/>
              <a:miter lim="800000"/>
              <a:headEnd/>
              <a:tailEnd/>
            </a:ln>
            <a:effectLst/>
          </p:spPr>
          <p:txBody>
            <a:bodyPr lIns="3810" tIns="0" rIns="3810" bIns="0" anchor="ctr"/>
            <a:lstStyle/>
            <a:p>
              <a:pPr algn="ctr" defTabSz="895350">
                <a:buSzPct val="120000"/>
              </a:pPr>
              <a:r>
                <a:rPr lang="en-US"/>
                <a:t>Republican Authoritarianism</a:t>
              </a:r>
            </a:p>
          </p:txBody>
        </p:sp>
      </p:grpSp>
      <p:grpSp>
        <p:nvGrpSpPr>
          <p:cNvPr id="327688" name="Group 8"/>
          <p:cNvGrpSpPr>
            <a:grpSpLocks/>
          </p:cNvGrpSpPr>
          <p:nvPr>
            <p:custDataLst>
              <p:tags r:id="rId2"/>
            </p:custDataLst>
          </p:nvPr>
        </p:nvGrpSpPr>
        <p:grpSpPr bwMode="auto">
          <a:xfrm>
            <a:off x="5168900" y="2028825"/>
            <a:ext cx="2792413" cy="1685925"/>
            <a:chOff x="160" y="1968"/>
            <a:chExt cx="960" cy="960"/>
          </a:xfrm>
        </p:grpSpPr>
        <p:sp>
          <p:nvSpPr>
            <p:cNvPr id="327689" name="Oval 9"/>
            <p:cNvSpPr>
              <a:spLocks noChangeArrowheads="1"/>
            </p:cNvSpPr>
            <p:nvPr>
              <p:custDataLst>
                <p:tags r:id="rId3"/>
              </p:custDataLst>
            </p:nvPr>
          </p:nvSpPr>
          <p:spPr bwMode="auto">
            <a:xfrm>
              <a:off x="160" y="1968"/>
              <a:ext cx="960" cy="96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690" name="Rectangle 10"/>
            <p:cNvSpPr>
              <a:spLocks noChangeArrowheads="1"/>
            </p:cNvSpPr>
            <p:nvPr>
              <p:custDataLst>
                <p:tags r:id="rId4"/>
              </p:custDataLst>
            </p:nvPr>
          </p:nvSpPr>
          <p:spPr bwMode="auto">
            <a:xfrm>
              <a:off x="200" y="2008"/>
              <a:ext cx="880" cy="880"/>
            </a:xfrm>
            <a:prstGeom prst="rect">
              <a:avLst/>
            </a:prstGeom>
            <a:noFill/>
            <a:ln w="9525">
              <a:noFill/>
              <a:miter lim="800000"/>
              <a:headEnd/>
              <a:tailEnd/>
            </a:ln>
            <a:effectLst/>
          </p:spPr>
          <p:txBody>
            <a:bodyPr lIns="3810" tIns="0" rIns="3810" bIns="0" anchor="ctr"/>
            <a:lstStyle/>
            <a:p>
              <a:pPr algn="ctr" defTabSz="895350">
                <a:buSzPct val="120000"/>
              </a:pPr>
              <a:r>
                <a:rPr lang="en-US"/>
                <a:t>Dynastic Authoritarianism</a:t>
              </a:r>
            </a:p>
          </p:txBody>
        </p:sp>
      </p:grpSp>
      <p:sp>
        <p:nvSpPr>
          <p:cNvPr id="327692" name="Rectangle 12"/>
          <p:cNvSpPr>
            <a:spLocks noChangeArrowheads="1"/>
          </p:cNvSpPr>
          <p:nvPr/>
        </p:nvSpPr>
        <p:spPr bwMode="auto">
          <a:xfrm>
            <a:off x="4148138" y="2719388"/>
            <a:ext cx="795337" cy="336550"/>
          </a:xfrm>
          <a:prstGeom prst="rect">
            <a:avLst/>
          </a:prstGeom>
          <a:noFill/>
          <a:ln w="9525">
            <a:noFill/>
            <a:miter lim="800000"/>
            <a:headEnd/>
            <a:tailEnd/>
          </a:ln>
          <a:effectLst/>
        </p:spPr>
        <p:txBody>
          <a:bodyPr>
            <a:spAutoFit/>
          </a:bodyPr>
          <a:lstStyle/>
          <a:p>
            <a:pPr defTabSz="895350">
              <a:buSzPct val="120000"/>
            </a:pPr>
            <a:r>
              <a:rPr lang="en-US"/>
              <a:t>VS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34A80CBE-C0AA-4BB3-B3F2-AC0E6C8A910B}" type="slidenum">
              <a:rPr lang="en-US"/>
              <a:pPr/>
              <a:t>4</a:t>
            </a:fld>
            <a:endParaRPr lang="en-US"/>
          </a:p>
        </p:txBody>
      </p:sp>
      <p:sp>
        <p:nvSpPr>
          <p:cNvPr id="325634" name="Rectangle 2"/>
          <p:cNvSpPr>
            <a:spLocks noChangeArrowheads="1"/>
          </p:cNvSpPr>
          <p:nvPr/>
        </p:nvSpPr>
        <p:spPr bwMode="auto">
          <a:xfrm>
            <a:off x="431800" y="687388"/>
            <a:ext cx="8264525" cy="2933700"/>
          </a:xfrm>
          <a:prstGeom prst="rect">
            <a:avLst/>
          </a:prstGeom>
          <a:noFill/>
          <a:ln w="9525">
            <a:noFill/>
            <a:miter lim="800000"/>
            <a:headEnd/>
            <a:tailEnd/>
          </a:ln>
          <a:effectLst/>
        </p:spPr>
        <p:txBody>
          <a:bodyPr lIns="0" tIns="0" rIns="0" bIns="0">
            <a:spAutoFit/>
          </a:bodyPr>
          <a:lstStyle/>
          <a:p>
            <a:pPr marL="450850" lvl="2" indent="-304800" defTabSz="895350"/>
            <a:endParaRPr lang="en-US"/>
          </a:p>
          <a:p>
            <a:pPr marL="306388" lvl="1" indent="-304800" defTabSz="895350">
              <a:buSzPct val="120000"/>
              <a:buFontTx/>
              <a:buChar char="•"/>
            </a:pPr>
            <a:r>
              <a:rPr lang="en-US" b="1"/>
              <a:t>How authoritarian is the MENA region?</a:t>
            </a:r>
            <a:endParaRPr lang="en-US"/>
          </a:p>
          <a:p>
            <a:pPr marL="306388" lvl="1" indent="-304800" defTabSz="895350">
              <a:buSzPct val="120000"/>
              <a:buFontTx/>
              <a:buChar char="•"/>
            </a:pPr>
            <a:endParaRPr lang="en-US" b="1"/>
          </a:p>
          <a:p>
            <a:pPr marL="306388" lvl="1" indent="-304800" defTabSz="895350">
              <a:buSzPct val="120000"/>
              <a:buFontTx/>
              <a:buChar char="•"/>
            </a:pPr>
            <a:r>
              <a:rPr lang="en-US" b="1"/>
              <a:t>Multiple types of arguments</a:t>
            </a:r>
          </a:p>
          <a:p>
            <a:pPr marL="450850" lvl="2" indent="-304800" defTabSz="895350">
              <a:buFontTx/>
              <a:buChar char="–"/>
            </a:pPr>
            <a:r>
              <a:rPr lang="en-US"/>
              <a:t>Cultural/religious arguments</a:t>
            </a:r>
          </a:p>
          <a:p>
            <a:pPr marL="450850" lvl="2" indent="-304800" defTabSz="895350">
              <a:buFontTx/>
              <a:buChar char="–"/>
            </a:pPr>
            <a:r>
              <a:rPr lang="en-US"/>
              <a:t>Low human development</a:t>
            </a:r>
          </a:p>
          <a:p>
            <a:pPr marL="450850" lvl="2" indent="-304800" defTabSz="895350">
              <a:buFontTx/>
              <a:buChar char="–"/>
            </a:pPr>
            <a:r>
              <a:rPr lang="en-US"/>
              <a:t>Little domestic opposition/autonomy from the state</a:t>
            </a:r>
          </a:p>
          <a:p>
            <a:pPr marL="601663" lvl="3" indent="-304800" defTabSz="895350">
              <a:buSzPct val="89000"/>
              <a:buFontTx/>
              <a:buChar char="•"/>
            </a:pPr>
            <a:endParaRPr lang="en-US"/>
          </a:p>
          <a:p>
            <a:pPr marL="306388" lvl="1" indent="-304800" defTabSz="895350">
              <a:buFontTx/>
              <a:buChar char="•"/>
            </a:pPr>
            <a:r>
              <a:rPr lang="en-US" b="1"/>
              <a:t>Coercive apparatus argument</a:t>
            </a:r>
          </a:p>
          <a:p>
            <a:pPr marL="450850" lvl="2" indent="-304800" defTabSz="895350">
              <a:buFontTx/>
              <a:buChar char="–"/>
            </a:pPr>
            <a:r>
              <a:rPr lang="en-US"/>
              <a:t>Fiscal health of the military; very robust expenditures from rentier economies</a:t>
            </a:r>
          </a:p>
          <a:p>
            <a:pPr marL="450850" lvl="2" indent="-304800" defTabSz="895350">
              <a:buFontTx/>
              <a:buChar char="–"/>
            </a:pPr>
            <a:r>
              <a:rPr lang="en-US"/>
              <a:t>International support networks—continued after the cold war</a:t>
            </a:r>
          </a:p>
          <a:p>
            <a:pPr marL="450850" lvl="2" indent="-304800" defTabSz="895350">
              <a:buFontTx/>
              <a:buChar char="–"/>
            </a:pPr>
            <a:r>
              <a:rPr lang="en-US"/>
              <a:t>Low institutionalization</a:t>
            </a:r>
          </a:p>
        </p:txBody>
      </p:sp>
      <p:sp>
        <p:nvSpPr>
          <p:cNvPr id="325635"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Why do authoritarian regimes endure?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4CB7C129-A41D-4FA6-8431-7B8DB5B2F199}" type="slidenum">
              <a:rPr lang="en-US"/>
              <a:pPr/>
              <a:t>5</a:t>
            </a:fld>
            <a:endParaRPr lang="en-US"/>
          </a:p>
        </p:txBody>
      </p:sp>
      <p:sp>
        <p:nvSpPr>
          <p:cNvPr id="342018" name="Rectangle 2"/>
          <p:cNvSpPr>
            <a:spLocks noChangeArrowheads="1"/>
          </p:cNvSpPr>
          <p:nvPr/>
        </p:nvSpPr>
        <p:spPr bwMode="auto">
          <a:xfrm>
            <a:off x="431800" y="701675"/>
            <a:ext cx="8264525" cy="3911600"/>
          </a:xfrm>
          <a:prstGeom prst="rect">
            <a:avLst/>
          </a:prstGeom>
          <a:noFill/>
          <a:ln w="9525">
            <a:noFill/>
            <a:miter lim="800000"/>
            <a:headEnd/>
            <a:tailEnd/>
          </a:ln>
          <a:effectLst/>
        </p:spPr>
        <p:txBody>
          <a:bodyPr lIns="0" tIns="0" rIns="0" bIns="0">
            <a:spAutoFit/>
          </a:bodyPr>
          <a:lstStyle/>
          <a:p>
            <a:pPr marL="450850" lvl="2" indent="-304800" defTabSz="895350"/>
            <a:endParaRPr lang="en-US"/>
          </a:p>
          <a:p>
            <a:pPr marL="306388" lvl="1" indent="-304800" defTabSz="895350">
              <a:buSzPct val="120000"/>
              <a:buFontTx/>
              <a:buChar char="•"/>
            </a:pPr>
            <a:r>
              <a:rPr lang="en-US" b="1"/>
              <a:t>State formation in small oil dependents</a:t>
            </a:r>
          </a:p>
          <a:p>
            <a:pPr marL="450850" lvl="2" indent="-304800" defTabSz="895350">
              <a:buFontTx/>
              <a:buChar char="–"/>
            </a:pPr>
            <a:r>
              <a:rPr lang="en-US"/>
              <a:t>Started out poor with a political alliance between the ruling tribal class and merchants</a:t>
            </a:r>
          </a:p>
          <a:p>
            <a:pPr marL="450850" lvl="2" indent="-304800" defTabSz="895350">
              <a:buFontTx/>
              <a:buChar char="–"/>
            </a:pPr>
            <a:r>
              <a:rPr lang="en-US"/>
              <a:t>Consolidation of oil control by ruling families and cooptation of merchant class through resource distribution</a:t>
            </a:r>
          </a:p>
          <a:p>
            <a:pPr marL="450850" lvl="2" indent="-304800" defTabSz="895350">
              <a:buFontTx/>
              <a:buChar char="–"/>
            </a:pPr>
            <a:r>
              <a:rPr lang="en-US"/>
              <a:t>Bureaucracy developed to distribute wealth, not to collect it</a:t>
            </a:r>
          </a:p>
          <a:p>
            <a:pPr marL="450850" lvl="2" indent="-304800" defTabSz="895350">
              <a:buFontTx/>
              <a:buChar char="–"/>
            </a:pPr>
            <a:r>
              <a:rPr lang="en-US"/>
              <a:t>No taxation to create firm bonds between state and people</a:t>
            </a:r>
          </a:p>
          <a:p>
            <a:pPr marL="450850" lvl="2" indent="-304800" defTabSz="895350">
              <a:buFontTx/>
              <a:buChar char="–"/>
            </a:pPr>
            <a:r>
              <a:rPr lang="en-US"/>
              <a:t>No need to extract military resources from the population</a:t>
            </a:r>
          </a:p>
          <a:p>
            <a:pPr marL="306388" lvl="1" indent="-304800" defTabSz="895350">
              <a:buSzPct val="120000"/>
              <a:buFontTx/>
              <a:buChar char="•"/>
            </a:pPr>
            <a:endParaRPr lang="en-US" b="1"/>
          </a:p>
          <a:p>
            <a:pPr marL="306388" lvl="1" indent="-304800" defTabSz="895350">
              <a:buSzPct val="120000"/>
              <a:buFontTx/>
              <a:buChar char="•"/>
            </a:pPr>
            <a:r>
              <a:rPr lang="en-US" b="1"/>
              <a:t>Structure</a:t>
            </a:r>
          </a:p>
          <a:p>
            <a:pPr marL="450850" lvl="2" indent="-304800" defTabSz="895350">
              <a:buFontTx/>
              <a:buChar char="–"/>
            </a:pPr>
            <a:r>
              <a:rPr lang="en-US"/>
              <a:t>Political elite pact with economic elite </a:t>
            </a:r>
          </a:p>
          <a:p>
            <a:pPr marL="450850" lvl="2" indent="-304800" defTabSz="895350">
              <a:buFontTx/>
              <a:buChar char="–"/>
            </a:pPr>
            <a:r>
              <a:rPr lang="en-US"/>
              <a:t>“Entitlement” state</a:t>
            </a:r>
          </a:p>
          <a:p>
            <a:pPr marL="450850" lvl="2" indent="-304800" defTabSz="895350">
              <a:buFontTx/>
              <a:buChar char="–"/>
            </a:pPr>
            <a:r>
              <a:rPr lang="en-US"/>
              <a:t>National identity and historic participation in the state as key to entitlement</a:t>
            </a:r>
          </a:p>
          <a:p>
            <a:pPr marL="450850" lvl="2" indent="-304800" defTabSz="895350">
              <a:buFontTx/>
              <a:buChar char="–"/>
            </a:pPr>
            <a:r>
              <a:rPr lang="en-US"/>
              <a:t>Massive importation of regional labor leads to indirect transfer of economic rents throughout the region</a:t>
            </a:r>
          </a:p>
          <a:p>
            <a:pPr marL="450850" lvl="2" indent="-304800" defTabSz="895350">
              <a:buFontTx/>
              <a:buChar char="–"/>
            </a:pPr>
            <a:endParaRPr lang="en-US"/>
          </a:p>
        </p:txBody>
      </p:sp>
      <p:sp>
        <p:nvSpPr>
          <p:cNvPr id="342019"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Effects of oil on state formation and structure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1C87B037-CB30-44D6-9406-763A1B382695}" type="slidenum">
              <a:rPr lang="en-US"/>
              <a:pPr/>
              <a:t>6</a:t>
            </a:fld>
            <a:endParaRPr lang="en-US"/>
          </a:p>
        </p:txBody>
      </p:sp>
      <p:sp>
        <p:nvSpPr>
          <p:cNvPr id="348162" name="Rectangle 2"/>
          <p:cNvSpPr>
            <a:spLocks noChangeArrowheads="1"/>
          </p:cNvSpPr>
          <p:nvPr/>
        </p:nvSpPr>
        <p:spPr bwMode="auto">
          <a:xfrm>
            <a:off x="431800" y="615950"/>
            <a:ext cx="8264525" cy="4400550"/>
          </a:xfrm>
          <a:prstGeom prst="rect">
            <a:avLst/>
          </a:prstGeom>
          <a:noFill/>
          <a:ln w="9525">
            <a:noFill/>
            <a:miter lim="800000"/>
            <a:headEnd/>
            <a:tailEnd/>
          </a:ln>
          <a:effectLst/>
        </p:spPr>
        <p:txBody>
          <a:bodyPr lIns="0" tIns="0" rIns="0" bIns="0">
            <a:spAutoFit/>
          </a:bodyPr>
          <a:lstStyle/>
          <a:p>
            <a:pPr marL="450850" lvl="2" indent="-304800" defTabSz="895350"/>
            <a:endParaRPr lang="en-US"/>
          </a:p>
          <a:p>
            <a:pPr marL="306388" lvl="1" indent="-304800" defTabSz="895350">
              <a:buSzPct val="120000"/>
              <a:buFontTx/>
              <a:buChar char="•"/>
            </a:pPr>
            <a:r>
              <a:rPr lang="en-US" b="1"/>
              <a:t>Family regime</a:t>
            </a:r>
          </a:p>
          <a:p>
            <a:pPr marL="450850" lvl="2" indent="-304800" defTabSz="895350">
              <a:buFontTx/>
              <a:buChar char="–"/>
            </a:pPr>
            <a:r>
              <a:rPr lang="en-US"/>
              <a:t>Family are a reliable set of allies, but compete over claims to rule</a:t>
            </a:r>
          </a:p>
          <a:p>
            <a:pPr marL="450850" lvl="2" indent="-304800" defTabSz="895350">
              <a:buFontTx/>
              <a:buChar char="–"/>
            </a:pPr>
            <a:r>
              <a:rPr lang="en-US"/>
              <a:t>The family was an existing institution that could be transferred into rapidly expanding bureaucracies quickly </a:t>
            </a:r>
          </a:p>
          <a:p>
            <a:pPr marL="450850" lvl="2" indent="-304800" defTabSz="895350">
              <a:buFontTx/>
              <a:buChar char="–"/>
            </a:pPr>
            <a:r>
              <a:rPr lang="en-US"/>
              <a:t>Oil strengthened the definition and structure of the ruling families</a:t>
            </a:r>
          </a:p>
          <a:p>
            <a:pPr marL="601663" lvl="3" indent="-304800" defTabSz="895350">
              <a:buSzPct val="89000"/>
              <a:buFontTx/>
              <a:buChar char="•"/>
            </a:pPr>
            <a:endParaRPr lang="en-US" b="1"/>
          </a:p>
          <a:p>
            <a:pPr marL="306388" lvl="1" indent="-304800" defTabSz="895350">
              <a:buSzPct val="120000"/>
              <a:buFontTx/>
              <a:buChar char="•"/>
            </a:pPr>
            <a:r>
              <a:rPr lang="en-US" b="1"/>
              <a:t>Authoritarian regime</a:t>
            </a:r>
          </a:p>
          <a:p>
            <a:pPr marL="450850" lvl="2" indent="-304800" defTabSz="895350">
              <a:buFontTx/>
              <a:buChar char="–"/>
            </a:pPr>
            <a:r>
              <a:rPr lang="en-US"/>
              <a:t>Oil can help sustain authoritarian regimes</a:t>
            </a:r>
          </a:p>
          <a:p>
            <a:pPr marL="450850" lvl="2" indent="-304800" defTabSz="895350">
              <a:buFontTx/>
              <a:buChar char="–"/>
            </a:pPr>
            <a:r>
              <a:rPr lang="en-US"/>
              <a:t>Other types of rent matter too: minerals, international funding, remittances</a:t>
            </a:r>
          </a:p>
          <a:p>
            <a:pPr marL="450850" lvl="2" indent="-304800" defTabSz="895350">
              <a:buFontTx/>
              <a:buChar char="–"/>
            </a:pPr>
            <a:r>
              <a:rPr lang="en-US"/>
              <a:t>Resource curse: natural endowments can lead not only to authoritarianism but also to political instability, civil war, and poverty</a:t>
            </a:r>
          </a:p>
          <a:p>
            <a:pPr marL="450850" lvl="2" indent="-304800" defTabSz="895350">
              <a:buFontTx/>
              <a:buChar char="–"/>
            </a:pPr>
            <a:r>
              <a:rPr lang="en-US"/>
              <a:t>Three potential effects of oil on sustaining authoritarianism:</a:t>
            </a:r>
          </a:p>
          <a:p>
            <a:pPr marL="601663" lvl="3" indent="-304800" defTabSz="895350">
              <a:buSzPct val="89000"/>
              <a:buFontTx/>
              <a:buChar char="•"/>
            </a:pPr>
            <a:r>
              <a:rPr lang="en-US"/>
              <a:t>Rentier effect</a:t>
            </a:r>
          </a:p>
          <a:p>
            <a:pPr marL="601663" lvl="3" indent="-304800" defTabSz="895350">
              <a:buSzPct val="89000"/>
              <a:buFontTx/>
              <a:buChar char="•"/>
            </a:pPr>
            <a:r>
              <a:rPr lang="en-US"/>
              <a:t>Repression effect</a:t>
            </a:r>
          </a:p>
          <a:p>
            <a:pPr marL="601663" lvl="3" indent="-304800" defTabSz="895350">
              <a:buSzPct val="89000"/>
              <a:buFontTx/>
              <a:buChar char="•"/>
            </a:pPr>
            <a:r>
              <a:rPr lang="en-US"/>
              <a:t>Modernization effect</a:t>
            </a:r>
          </a:p>
          <a:p>
            <a:pPr marL="450850" lvl="2" indent="-304800" defTabSz="895350">
              <a:buFontTx/>
              <a:buChar char="–"/>
            </a:pPr>
            <a:r>
              <a:rPr lang="en-US"/>
              <a:t>Oil is more likely to make you authoritarian the poorer that you are to begin</a:t>
            </a:r>
          </a:p>
          <a:p>
            <a:pPr marL="450850" lvl="2" indent="-304800" defTabSz="895350">
              <a:buFontTx/>
              <a:buChar char="–"/>
            </a:pPr>
            <a:r>
              <a:rPr lang="en-US"/>
              <a:t>It will have less effect if discovered after political development</a:t>
            </a:r>
          </a:p>
        </p:txBody>
      </p:sp>
      <p:sp>
        <p:nvSpPr>
          <p:cNvPr id="348163"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Effects of oil on regime type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A6A80728-1F63-457E-BCE0-45E8F9E3B3FD}" type="slidenum">
              <a:rPr lang="en-US"/>
              <a:pPr/>
              <a:t>7</a:t>
            </a:fld>
            <a:endParaRPr lang="en-US"/>
          </a:p>
        </p:txBody>
      </p:sp>
      <p:sp>
        <p:nvSpPr>
          <p:cNvPr id="206851" name="Rectangle 3"/>
          <p:cNvSpPr>
            <a:spLocks noGrp="1" noChangeArrowheads="1"/>
          </p:cNvSpPr>
          <p:nvPr>
            <p:ph type="title"/>
          </p:nvPr>
        </p:nvSpPr>
        <p:spPr bwMode="auto">
          <a:xfrm>
            <a:off x="119063" y="230188"/>
            <a:ext cx="8618537" cy="50641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Key lecture </a:t>
            </a:r>
            <a:r>
              <a:rPr lang="en-US" sz="2500" dirty="0" smtClean="0"/>
              <a:t>terms—October </a:t>
            </a:r>
            <a:r>
              <a:rPr lang="en-US" sz="2500" dirty="0" smtClean="0"/>
              <a:t>3 and 5</a:t>
            </a:r>
            <a:endParaRPr lang="en-US" sz="2500" dirty="0"/>
          </a:p>
        </p:txBody>
      </p:sp>
      <p:sp>
        <p:nvSpPr>
          <p:cNvPr id="206852" name="Rectangle 4"/>
          <p:cNvSpPr>
            <a:spLocks noChangeArrowheads="1"/>
          </p:cNvSpPr>
          <p:nvPr/>
        </p:nvSpPr>
        <p:spPr bwMode="auto">
          <a:xfrm>
            <a:off x="617538" y="669925"/>
            <a:ext cx="3368675" cy="5867400"/>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a:p>
          <a:p>
            <a:pPr marL="304800" indent="-304800" defTabSz="895350">
              <a:buSzPct val="120000"/>
            </a:pPr>
            <a:r>
              <a:rPr lang="en-US"/>
              <a:t>Muammar Qaddafi</a:t>
            </a:r>
          </a:p>
          <a:p>
            <a:pPr marL="304800" indent="-304800" defTabSz="895350">
              <a:buSzPct val="120000"/>
            </a:pPr>
            <a:endParaRPr lang="en-US"/>
          </a:p>
          <a:p>
            <a:pPr marL="304800" indent="-304800" defTabSz="895350">
              <a:buSzPct val="120000"/>
            </a:pPr>
            <a:r>
              <a:rPr lang="en-US"/>
              <a:t>Jamahiriyya</a:t>
            </a:r>
          </a:p>
          <a:p>
            <a:pPr marL="304800" indent="-304800" defTabSz="895350">
              <a:buSzPct val="120000"/>
            </a:pPr>
            <a:endParaRPr lang="en-US"/>
          </a:p>
          <a:p>
            <a:pPr marL="304800" indent="-304800" defTabSz="895350">
              <a:buSzPct val="120000"/>
            </a:pPr>
            <a:r>
              <a:rPr lang="en-US"/>
              <a:t>Sultan Qabus</a:t>
            </a:r>
          </a:p>
          <a:p>
            <a:pPr marL="304800" indent="-304800" defTabSz="895350">
              <a:buSzPct val="120000"/>
            </a:pPr>
            <a:endParaRPr lang="en-US"/>
          </a:p>
          <a:p>
            <a:pPr marL="304800" indent="-304800" defTabSz="895350">
              <a:buSzPct val="120000"/>
            </a:pPr>
            <a:r>
              <a:rPr lang="en-US"/>
              <a:t>Democratic Party (Turkey)</a:t>
            </a:r>
          </a:p>
          <a:p>
            <a:pPr marL="304800" indent="-304800" defTabSz="895350">
              <a:buSzPct val="120000"/>
            </a:pPr>
            <a:endParaRPr lang="en-US"/>
          </a:p>
          <a:p>
            <a:pPr marL="304800" indent="-304800" defTabSz="895350">
              <a:buSzPct val="120000"/>
            </a:pPr>
            <a:r>
              <a:rPr lang="en-US"/>
              <a:t>Mohammed Mossadeq</a:t>
            </a:r>
          </a:p>
          <a:p>
            <a:pPr marL="304800" indent="-304800" defTabSz="895350">
              <a:buSzPct val="120000"/>
            </a:pPr>
            <a:endParaRPr lang="en-US"/>
          </a:p>
          <a:p>
            <a:pPr marL="304800" indent="-304800" defTabSz="895350">
              <a:buSzPct val="120000"/>
            </a:pPr>
            <a:r>
              <a:rPr lang="en-US"/>
              <a:t>White Revolution</a:t>
            </a:r>
          </a:p>
          <a:p>
            <a:pPr marL="304800" indent="-304800" defTabSz="895350">
              <a:buSzPct val="120000"/>
            </a:pPr>
            <a:endParaRPr lang="en-US"/>
          </a:p>
          <a:p>
            <a:pPr marL="304800" indent="-304800" defTabSz="895350">
              <a:buSzPct val="120000"/>
            </a:pPr>
            <a:r>
              <a:rPr lang="en-US"/>
              <a:t>Ayatollah Khomeini</a:t>
            </a:r>
          </a:p>
          <a:p>
            <a:pPr marL="304800" indent="-304800" defTabSz="895350">
              <a:buSzPct val="120000"/>
            </a:pPr>
            <a:endParaRPr lang="en-US"/>
          </a:p>
          <a:p>
            <a:pPr marL="304800" indent="-304800" defTabSz="895350">
              <a:buSzPct val="120000"/>
            </a:pPr>
            <a:r>
              <a:rPr lang="en-US"/>
              <a:t>Ba’ath Party</a:t>
            </a:r>
          </a:p>
          <a:p>
            <a:pPr marL="304800" indent="-304800" defTabSz="895350">
              <a:buSzPct val="120000"/>
            </a:pPr>
            <a:endParaRPr lang="en-US"/>
          </a:p>
          <a:p>
            <a:pPr marL="304800" indent="-304800" defTabSz="895350">
              <a:buSzPct val="120000"/>
            </a:pPr>
            <a:r>
              <a:rPr lang="en-US"/>
              <a:t>Sultan Qabus</a:t>
            </a:r>
          </a:p>
          <a:p>
            <a:pPr marL="304800" indent="-304800" defTabSz="895350">
              <a:buSzPct val="120000"/>
            </a:pPr>
            <a:endParaRPr lang="en-US"/>
          </a:p>
          <a:p>
            <a:pPr marL="304800" indent="-304800" defTabSz="895350">
              <a:buSzPct val="120000"/>
            </a:pPr>
            <a:r>
              <a:rPr lang="en-US"/>
              <a:t>Mohammed Mossadeq</a:t>
            </a:r>
          </a:p>
          <a:p>
            <a:pPr marL="304800" indent="-304800" defTabSz="895350">
              <a:buSzPct val="120000"/>
            </a:pPr>
            <a:endParaRPr lang="en-US"/>
          </a:p>
          <a:p>
            <a:pPr marL="304800" indent="-304800" defTabSz="895350">
              <a:buSzPct val="120000"/>
            </a:pPr>
            <a:r>
              <a:rPr lang="en-US"/>
              <a:t>White Revolution</a:t>
            </a:r>
          </a:p>
          <a:p>
            <a:pPr marL="304800" indent="-304800" defTabSz="895350">
              <a:buSzPct val="120000"/>
            </a:pPr>
            <a:endParaRPr lang="en-US"/>
          </a:p>
          <a:p>
            <a:pPr marL="304800" indent="-304800" defTabSz="895350">
              <a:buSzPct val="120000"/>
            </a:pPr>
            <a:r>
              <a:rPr lang="en-US"/>
              <a:t>Hafez al-Asad</a:t>
            </a:r>
          </a:p>
        </p:txBody>
      </p:sp>
      <p:sp>
        <p:nvSpPr>
          <p:cNvPr id="206855" name="Rectangle 7"/>
          <p:cNvSpPr>
            <a:spLocks noChangeArrowheads="1"/>
          </p:cNvSpPr>
          <p:nvPr/>
        </p:nvSpPr>
        <p:spPr bwMode="auto">
          <a:xfrm>
            <a:off x="4656138" y="536575"/>
            <a:ext cx="3368675" cy="6845300"/>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a:p>
          <a:p>
            <a:pPr marL="304800" indent="-304800" defTabSz="895350">
              <a:buSzPct val="120000"/>
            </a:pPr>
            <a:r>
              <a:rPr lang="en-US"/>
              <a:t>Hama incident</a:t>
            </a:r>
          </a:p>
          <a:p>
            <a:pPr marL="304800" indent="-304800" defTabSz="895350">
              <a:buSzPct val="120000"/>
            </a:pPr>
            <a:endParaRPr lang="en-US"/>
          </a:p>
          <a:p>
            <a:pPr marL="304800" indent="-304800" defTabSz="895350">
              <a:buSzPct val="120000"/>
            </a:pPr>
            <a:r>
              <a:rPr lang="en-US"/>
              <a:t>Saddam Hussein</a:t>
            </a:r>
          </a:p>
          <a:p>
            <a:pPr marL="304800" indent="-304800" defTabSz="895350">
              <a:buSzPct val="120000"/>
            </a:pPr>
            <a:endParaRPr lang="en-US"/>
          </a:p>
          <a:p>
            <a:pPr marL="304800" indent="-304800" defTabSz="895350">
              <a:buSzPct val="120000"/>
            </a:pPr>
            <a:r>
              <a:rPr lang="en-US"/>
              <a:t>Patronage</a:t>
            </a:r>
          </a:p>
          <a:p>
            <a:pPr marL="304800" indent="-304800" defTabSz="895350">
              <a:buSzPct val="120000"/>
            </a:pPr>
            <a:endParaRPr lang="en-US"/>
          </a:p>
          <a:p>
            <a:pPr marL="304800" indent="-304800" defTabSz="895350">
              <a:buSzPct val="120000"/>
            </a:pPr>
            <a:r>
              <a:rPr lang="en-US"/>
              <a:t>Autonomous state</a:t>
            </a:r>
          </a:p>
          <a:p>
            <a:pPr marL="304800" indent="-304800" defTabSz="895350">
              <a:buSzPct val="120000"/>
            </a:pPr>
            <a:endParaRPr lang="en-US"/>
          </a:p>
          <a:p>
            <a:pPr marL="304800" indent="-304800" defTabSz="895350"/>
            <a:r>
              <a:rPr lang="en-US"/>
              <a:t>Bay’a</a:t>
            </a:r>
          </a:p>
          <a:p>
            <a:pPr marL="304800" indent="-304800" defTabSz="895350"/>
            <a:endParaRPr lang="en-US"/>
          </a:p>
          <a:p>
            <a:pPr marL="304800" indent="-304800" defTabSz="895350">
              <a:buSzPct val="120000"/>
            </a:pPr>
            <a:r>
              <a:rPr lang="en-US"/>
              <a:t>Bashar al-Asad </a:t>
            </a:r>
          </a:p>
          <a:p>
            <a:pPr marL="304800" indent="-304800" defTabSz="895350">
              <a:buSzPct val="120000"/>
            </a:pPr>
            <a:endParaRPr lang="en-US"/>
          </a:p>
          <a:p>
            <a:pPr marL="304800" indent="-304800" defTabSz="895350">
              <a:buSzPct val="120000"/>
            </a:pPr>
            <a:r>
              <a:rPr lang="en-US"/>
              <a:t>Economic rent</a:t>
            </a:r>
          </a:p>
          <a:p>
            <a:pPr marL="304800" indent="-304800" defTabSz="895350">
              <a:buSzPct val="120000"/>
            </a:pPr>
            <a:endParaRPr lang="en-US"/>
          </a:p>
          <a:p>
            <a:pPr marL="304800" indent="-304800" defTabSz="895350">
              <a:buSzPct val="120000"/>
            </a:pPr>
            <a:r>
              <a:rPr lang="en-US"/>
              <a:t>Rentier state</a:t>
            </a:r>
          </a:p>
          <a:p>
            <a:pPr marL="304800" indent="-304800" defTabSz="895350">
              <a:buSzPct val="120000"/>
            </a:pPr>
            <a:endParaRPr lang="en-US"/>
          </a:p>
          <a:p>
            <a:pPr marL="304800" indent="-304800" defTabSz="895350">
              <a:buSzPct val="120000"/>
            </a:pPr>
            <a:r>
              <a:rPr lang="en-US"/>
              <a:t>Organization of Petroleum Exporting Countries (OPEC)</a:t>
            </a:r>
          </a:p>
          <a:p>
            <a:pPr marL="304800" indent="-304800" defTabSz="895350">
              <a:buSzPct val="120000"/>
            </a:pPr>
            <a:endParaRPr lang="en-US"/>
          </a:p>
          <a:p>
            <a:pPr marL="304800" indent="-304800" defTabSz="895350">
              <a:buSzPct val="120000"/>
            </a:pPr>
            <a:r>
              <a:rPr lang="en-US"/>
              <a:t>Oil embargo (1973)</a:t>
            </a:r>
          </a:p>
          <a:p>
            <a:pPr marL="304800" indent="-304800" defTabSz="895350">
              <a:buSzPct val="120000"/>
            </a:pPr>
            <a:endParaRPr lang="en-US"/>
          </a:p>
          <a:p>
            <a:pPr marL="304800" indent="-304800" defTabSz="895350">
              <a:buSzPct val="120000"/>
            </a:pPr>
            <a:r>
              <a:rPr lang="en-US"/>
              <a:t>Remittances</a:t>
            </a:r>
          </a:p>
          <a:p>
            <a:pPr marL="304800" indent="-304800" defTabSz="895350">
              <a:buSzPct val="120000"/>
            </a:pPr>
            <a:endParaRPr lang="en-US"/>
          </a:p>
          <a:p>
            <a:pPr marL="304800" indent="-304800" defTabSz="895350">
              <a:buSzPct val="120000"/>
            </a:pPr>
            <a:r>
              <a:rPr lang="en-US"/>
              <a:t>Resource curse</a:t>
            </a:r>
          </a:p>
          <a:p>
            <a:pPr marL="304800" indent="-304800" defTabSz="895350"/>
            <a:endParaRPr lang="en-US"/>
          </a:p>
          <a:p>
            <a:pPr marL="304800" indent="-304800" defTabSz="895350">
              <a:buSzPct val="120000"/>
            </a:pPr>
            <a:endParaRPr lang="en-US"/>
          </a:p>
          <a:p>
            <a:pPr marL="304800" indent="-304800" defTabSz="895350">
              <a:buSzPct val="120000"/>
            </a:pPr>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2.xml><?xml version="1.0" encoding="utf-8"?>
<p:tagLst xmlns:a="http://schemas.openxmlformats.org/drawingml/2006/main" xmlns:r="http://schemas.openxmlformats.org/officeDocument/2006/relationships" xmlns:p="http://schemas.openxmlformats.org/presentationml/2006/main">
  <p:tag name="NAME" val="Oval"/>
</p:tagLst>
</file>

<file path=ppt/tags/tag3.xml><?xml version="1.0" encoding="utf-8"?>
<p:tagLst xmlns:a="http://schemas.openxmlformats.org/drawingml/2006/main" xmlns:r="http://schemas.openxmlformats.org/officeDocument/2006/relationships" xmlns:p="http://schemas.openxmlformats.org/presentationml/2006/main">
  <p:tag name="NAME" val="Oval"/>
</p:tagLst>
</file>

<file path=ppt/tags/tag4.xml><?xml version="1.0" encoding="utf-8"?>
<p:tagLst xmlns:a="http://schemas.openxmlformats.org/drawingml/2006/main" xmlns:r="http://schemas.openxmlformats.org/officeDocument/2006/relationships" xmlns:p="http://schemas.openxmlformats.org/presentationml/2006/main">
  <p:tag name="NAME" val="OvalShape"/>
</p:tagLst>
</file>

<file path=ppt/tags/tag5.xml><?xml version="1.0" encoding="utf-8"?>
<p:tagLst xmlns:a="http://schemas.openxmlformats.org/drawingml/2006/main" xmlns:r="http://schemas.openxmlformats.org/officeDocument/2006/relationships" xmlns:p="http://schemas.openxmlformats.org/presentationml/2006/main">
  <p:tag name="NAME" val="OvalText"/>
</p:tagLst>
</file>

<file path=ppt/tags/tag6.xml><?xml version="1.0" encoding="utf-8"?>
<p:tagLst xmlns:a="http://schemas.openxmlformats.org/drawingml/2006/main" xmlns:r="http://schemas.openxmlformats.org/officeDocument/2006/relationships" xmlns:p="http://schemas.openxmlformats.org/presentationml/2006/main">
  <p:tag name="NAME" val="OvalShape"/>
</p:tagLst>
</file>

<file path=ppt/tags/tag7.xml><?xml version="1.0" encoding="utf-8"?>
<p:tagLst xmlns:a="http://schemas.openxmlformats.org/drawingml/2006/main" xmlns:r="http://schemas.openxmlformats.org/officeDocument/2006/relationships" xmlns:p="http://schemas.openxmlformats.org/presentationml/2006/main">
  <p:tag name="NAME" val="OvalText"/>
</p:tagLst>
</file>

<file path=ppt/theme/theme1.xml><?xml version="1.0" encoding="utf-8"?>
<a:theme xmlns:a="http://schemas.openxmlformats.org/drawingml/2006/main" name="Blank">
  <a:themeElements>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Blank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Blank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Blank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Blank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4920</TotalTime>
  <Words>777</Words>
  <Application>Microsoft Office PowerPoint</Application>
  <PresentationFormat>Custom</PresentationFormat>
  <Paragraphs>159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Blank</vt:lpstr>
      <vt:lpstr>Democratization in Turkey, Authoritarianism in Iran</vt:lpstr>
      <vt:lpstr>Authoritarianism in Syria and Iraq</vt:lpstr>
      <vt:lpstr>What does the state look like?</vt:lpstr>
      <vt:lpstr>Republican vs. Dynastic modes of authoritarian rule</vt:lpstr>
      <vt:lpstr>Why do authoritarian regimes endure?</vt:lpstr>
      <vt:lpstr>Effects of oil on state formation and structure</vt:lpstr>
      <vt:lpstr>Effects of oil on regime type</vt:lpstr>
      <vt:lpstr>Key lecture terms—October 3 and 5</vt:lpstr>
    </vt:vector>
  </TitlesOfParts>
  <Company>Corporate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McKinsey</dc:creator>
  <cp:keywords>Message Universal Template US</cp:keywords>
  <dc:description>Version 1.1</dc:description>
  <cp:lastModifiedBy>Administrator</cp:lastModifiedBy>
  <cp:revision>46</cp:revision>
  <cp:lastPrinted>2008-10-01T15:28:21Z</cp:lastPrinted>
  <dcterms:created xsi:type="dcterms:W3CDTF">2005-09-08T12:31:30Z</dcterms:created>
  <dcterms:modified xsi:type="dcterms:W3CDTF">2011-10-05T13:38:54Z</dcterms:modified>
  <cp:category>POT - US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US</vt:lpwstr>
  </property>
  <property fmtid="{D5CDD505-2E9C-101B-9397-08002B2CF9AE}" pid="4" name="NotesPageLayout">
    <vt:lpwstr>Message</vt:lpwstr>
  </property>
  <property fmtid="{D5CDD505-2E9C-101B-9397-08002B2CF9AE}" pid="5" name="DocID">
    <vt:lpwstr/>
  </property>
  <property fmtid="{D5CDD505-2E9C-101B-9397-08002B2CF9AE}" pid="6" name="DocIDinTitle">
    <vt:bool>false</vt:bool>
  </property>
  <property fmtid="{D5CDD505-2E9C-101B-9397-08002B2CF9AE}" pid="7" name="DocIDinSlide">
    <vt:bool>false</vt:bool>
  </property>
  <property fmtid="{D5CDD505-2E9C-101B-9397-08002B2CF9AE}" pid="8" name="DocIDPosition">
    <vt:i4>0</vt:i4>
  </property>
  <property fmtid="{D5CDD505-2E9C-101B-9397-08002B2CF9AE}" pid="9" name="Title">
    <vt:lpwstr>Title</vt:lpwstr>
  </property>
  <property fmtid="{D5CDD505-2E9C-101B-9397-08002B2CF9AE}" pid="10" name="Final">
    <vt:bool>true</vt:bool>
  </property>
  <property fmtid="{D5CDD505-2E9C-101B-9397-08002B2CF9AE}" pid="11" name="Event">
    <vt:lpwstr/>
  </property>
  <property fmtid="{D5CDD505-2E9C-101B-9397-08002B2CF9AE}" pid="12" name="Delivery Date">
    <vt:lpwstr/>
  </property>
</Properties>
</file>