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handoutMasterIdLst>
    <p:handoutMasterId r:id="rId10"/>
  </p:handoutMasterIdLst>
  <p:sldIdLst>
    <p:sldId id="416" r:id="rId2"/>
    <p:sldId id="417" r:id="rId3"/>
    <p:sldId id="418" r:id="rId4"/>
    <p:sldId id="419" r:id="rId5"/>
    <p:sldId id="420" r:id="rId6"/>
    <p:sldId id="421" r:id="rId7"/>
    <p:sldId id="434" r:id="rId8"/>
  </p:sldIdLst>
  <p:sldSz cx="8961438" cy="6721475"/>
  <p:notesSz cx="9296400" cy="70104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2960"/>
    <a:srgbClr val="EF463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59" autoAdjust="0"/>
  </p:normalViewPr>
  <p:slideViewPr>
    <p:cSldViewPr snapToGrid="0">
      <p:cViewPr>
        <p:scale>
          <a:sx n="65" d="100"/>
          <a:sy n="65" d="100"/>
        </p:scale>
        <p:origin x="-1758" y="-486"/>
      </p:cViewPr>
      <p:guideLst>
        <p:guide orient="horz" pos="184"/>
        <p:guide orient="horz" pos="4195"/>
        <p:guide pos="75"/>
        <p:guide pos="54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1068" y="-108"/>
      </p:cViewPr>
      <p:guideLst>
        <p:guide orient="horz" pos="739"/>
        <p:guide orient="horz" pos="4315"/>
        <p:guide orient="horz" pos="174"/>
        <p:guide pos="476"/>
        <p:guide pos="568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27840" cy="350520"/>
          </a:xfrm>
          <a:prstGeom prst="rect">
            <a:avLst/>
          </a:prstGeom>
          <a:noFill/>
          <a:ln w="9525">
            <a:noFill/>
            <a:miter lim="800000"/>
            <a:headEnd/>
            <a:tailEnd/>
          </a:ln>
          <a:effectLst/>
        </p:spPr>
        <p:txBody>
          <a:bodyPr vert="horz" wrap="square" lIns="91639" tIns="45820" rIns="91639" bIns="45820" numCol="1" anchor="t" anchorCtr="0" compatLnSpc="1">
            <a:prstTxWarp prst="textNoShape">
              <a:avLst/>
            </a:prstTxWarp>
          </a:bodyPr>
          <a:lstStyle>
            <a:lvl1pPr defTabSz="915728">
              <a:defRPr sz="120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5268560" y="0"/>
            <a:ext cx="4027840" cy="350520"/>
          </a:xfrm>
          <a:prstGeom prst="rect">
            <a:avLst/>
          </a:prstGeom>
          <a:noFill/>
          <a:ln w="9525">
            <a:noFill/>
            <a:miter lim="800000"/>
            <a:headEnd/>
            <a:tailEnd/>
          </a:ln>
          <a:effectLst/>
        </p:spPr>
        <p:txBody>
          <a:bodyPr vert="horz" wrap="square" lIns="91639" tIns="45820" rIns="91639" bIns="45820" numCol="1" anchor="t" anchorCtr="0" compatLnSpc="1">
            <a:prstTxWarp prst="textNoShape">
              <a:avLst/>
            </a:prstTxWarp>
          </a:bodyPr>
          <a:lstStyle>
            <a:lvl1pPr algn="r" defTabSz="915728">
              <a:defRPr sz="1200">
                <a:latin typeface="Times New Roman" pitchFamily="18" charset="0"/>
              </a:defRPr>
            </a:lvl1pPr>
          </a:lstStyle>
          <a:p>
            <a:fld id="{09CE4084-A6A9-4F76-A285-C333BD8A3ED3}" type="datetime1">
              <a:rPr lang="en-US"/>
              <a:pPr/>
              <a:t>10/10/2011</a:t>
            </a:fld>
            <a:endParaRPr lang="en-US"/>
          </a:p>
        </p:txBody>
      </p:sp>
      <p:sp>
        <p:nvSpPr>
          <p:cNvPr id="7172" name="Rectangle 4"/>
          <p:cNvSpPr>
            <a:spLocks noGrp="1" noChangeArrowheads="1"/>
          </p:cNvSpPr>
          <p:nvPr>
            <p:ph type="ftr" sz="quarter" idx="2"/>
          </p:nvPr>
        </p:nvSpPr>
        <p:spPr bwMode="auto">
          <a:xfrm>
            <a:off x="0" y="6659880"/>
            <a:ext cx="4027840" cy="350520"/>
          </a:xfrm>
          <a:prstGeom prst="rect">
            <a:avLst/>
          </a:prstGeom>
          <a:noFill/>
          <a:ln w="9525">
            <a:noFill/>
            <a:miter lim="800000"/>
            <a:headEnd/>
            <a:tailEnd/>
          </a:ln>
          <a:effectLst/>
        </p:spPr>
        <p:txBody>
          <a:bodyPr vert="horz" wrap="square" lIns="91639" tIns="45820" rIns="91639" bIns="45820" numCol="1" anchor="b" anchorCtr="0" compatLnSpc="1">
            <a:prstTxWarp prst="textNoShape">
              <a:avLst/>
            </a:prstTxWarp>
          </a:bodyPr>
          <a:lstStyle>
            <a:lvl1pPr defTabSz="915728">
              <a:defRPr sz="120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5268560" y="6659880"/>
            <a:ext cx="4027840" cy="350520"/>
          </a:xfrm>
          <a:prstGeom prst="rect">
            <a:avLst/>
          </a:prstGeom>
          <a:noFill/>
          <a:ln w="9525">
            <a:noFill/>
            <a:miter lim="800000"/>
            <a:headEnd/>
            <a:tailEnd/>
          </a:ln>
          <a:effectLst/>
        </p:spPr>
        <p:txBody>
          <a:bodyPr vert="horz" wrap="square" lIns="91639" tIns="45820" rIns="91639" bIns="45820" numCol="1" anchor="b" anchorCtr="0" compatLnSpc="1">
            <a:prstTxWarp prst="textNoShape">
              <a:avLst/>
            </a:prstTxWarp>
          </a:bodyPr>
          <a:lstStyle>
            <a:lvl1pPr algn="r" defTabSz="915728">
              <a:defRPr sz="1200">
                <a:latin typeface="Times New Roman" pitchFamily="18" charset="0"/>
              </a:defRPr>
            </a:lvl1pPr>
          </a:lstStyle>
          <a:p>
            <a:fld id="{1EDF44D5-E323-4563-AC2B-5D8452C2D12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27063" y="903288"/>
            <a:ext cx="7981950" cy="5986462"/>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747048" y="251531"/>
            <a:ext cx="8273092" cy="2255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p:txBody>
      </p:sp>
      <p:sp>
        <p:nvSpPr>
          <p:cNvPr id="5126" name="doc id"/>
          <p:cNvSpPr>
            <a:spLocks noGrp="1" noChangeArrowheads="1"/>
          </p:cNvSpPr>
          <p:nvPr>
            <p:ph type="ftr" sz="quarter" idx="4"/>
          </p:nvPr>
        </p:nvSpPr>
        <p:spPr bwMode="auto">
          <a:xfrm>
            <a:off x="9034788" y="35922"/>
            <a:ext cx="65" cy="12311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728">
              <a:defRPr sz="800">
                <a:solidFill>
                  <a:srgbClr val="000000"/>
                </a:solidFill>
              </a:defRPr>
            </a:lvl1pPr>
          </a:lstStyle>
          <a:p>
            <a:endParaRPr lang="en-US"/>
          </a:p>
        </p:txBody>
      </p:sp>
      <p:sp>
        <p:nvSpPr>
          <p:cNvPr id="5127" name="pg num"/>
          <p:cNvSpPr>
            <a:spLocks noGrp="1" noChangeArrowheads="1"/>
          </p:cNvSpPr>
          <p:nvPr>
            <p:ph type="sldNum" sz="quarter" idx="5"/>
          </p:nvPr>
        </p:nvSpPr>
        <p:spPr bwMode="auto">
          <a:xfrm>
            <a:off x="8843594" y="6702073"/>
            <a:ext cx="191258" cy="18662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728">
              <a:defRPr sz="1200">
                <a:solidFill>
                  <a:srgbClr val="000000"/>
                </a:solidFill>
              </a:defRPr>
            </a:lvl1pPr>
          </a:lstStyle>
          <a:p>
            <a:fld id="{46C476E8-A863-403C-A97E-7C32A61489E6}" type="slidenum">
              <a:rPr lang="en-US"/>
              <a:pPr/>
              <a:t>‹#›</a:t>
            </a:fld>
            <a:endParaRPr lang="en-US"/>
          </a:p>
        </p:txBody>
      </p:sp>
      <p:sp>
        <p:nvSpPr>
          <p:cNvPr id="5138" name="McK Separator" hidden="1"/>
          <p:cNvSpPr>
            <a:spLocks noChangeShapeType="1"/>
          </p:cNvSpPr>
          <p:nvPr/>
        </p:nvSpPr>
        <p:spPr bwMode="auto">
          <a:xfrm>
            <a:off x="763394" y="1071033"/>
            <a:ext cx="7584894" cy="0"/>
          </a:xfrm>
          <a:prstGeom prst="line">
            <a:avLst/>
          </a:prstGeom>
          <a:noFill/>
          <a:ln w="9525">
            <a:solidFill>
              <a:schemeClr val="tx1"/>
            </a:solidFill>
            <a:round/>
            <a:headEnd/>
            <a:tailEnd/>
          </a:ln>
          <a:effectLst/>
        </p:spPr>
        <p:txBody>
          <a:bodyPr lIns="93854" tIns="46927" rIns="93854" bIns="46927"/>
          <a:lstStyle/>
          <a:p>
            <a:endParaRPr lang="en-US"/>
          </a:p>
        </p:txBody>
      </p:sp>
    </p:spTree>
  </p:cSld>
  <p:clrMap bg1="lt1" tx1="dk1" bg2="lt2" tx2="dk2" accent1="accent1" accent2="accent2" accent3="accent3" accent4="accent4" accent5="accent5" accent6="accent6" hlink="hlink" folHlink="folHlink"/>
  <p:notesStyle>
    <a:lvl1pPr algn="l" rtl="0" fontAlgn="base">
      <a:lnSpc>
        <a:spcPct val="90000"/>
      </a:lnSpc>
      <a:spcBef>
        <a:spcPct val="30000"/>
      </a:spcBef>
      <a:spcAft>
        <a:spcPct val="0"/>
      </a:spcAft>
      <a:defRPr sz="1600" b="1" kern="1200">
        <a:solidFill>
          <a:schemeClr val="tx1"/>
        </a:solidFill>
        <a:latin typeface="Arial" charset="0"/>
        <a:ea typeface="+mn-ea"/>
        <a:cs typeface="+mn-cs"/>
      </a:defRPr>
    </a:lvl1pPr>
    <a:lvl2pPr marL="190500" algn="l" rtl="0" fontAlgn="base">
      <a:spcBef>
        <a:spcPct val="30000"/>
      </a:spcBef>
      <a:spcAft>
        <a:spcPct val="0"/>
      </a:spcAft>
      <a:defRPr sz="1200" kern="1200">
        <a:solidFill>
          <a:schemeClr val="tx1"/>
        </a:solidFill>
        <a:latin typeface="Times New Roman" pitchFamily="18" charset="0"/>
        <a:ea typeface="+mn-ea"/>
        <a:cs typeface="+mn-cs"/>
      </a:defRPr>
    </a:lvl2pPr>
    <a:lvl3pPr marL="381000" algn="l" rtl="0" fontAlgn="base">
      <a:spcBef>
        <a:spcPct val="30000"/>
      </a:spcBef>
      <a:spcAft>
        <a:spcPct val="0"/>
      </a:spcAft>
      <a:defRPr sz="1200" kern="1200">
        <a:solidFill>
          <a:schemeClr val="tx1"/>
        </a:solidFill>
        <a:latin typeface="Times New Roman" pitchFamily="18" charset="0"/>
        <a:ea typeface="+mn-ea"/>
        <a:cs typeface="+mn-cs"/>
      </a:defRPr>
    </a:lvl3pPr>
    <a:lvl4pPr marL="571500" algn="l" rtl="0" fontAlgn="base">
      <a:spcBef>
        <a:spcPct val="30000"/>
      </a:spcBef>
      <a:spcAft>
        <a:spcPct val="0"/>
      </a:spcAft>
      <a:defRPr sz="1200" kern="1200">
        <a:solidFill>
          <a:schemeClr val="tx1"/>
        </a:solidFill>
        <a:latin typeface="Times New Roman" pitchFamily="18" charset="0"/>
        <a:ea typeface="+mn-ea"/>
        <a:cs typeface="+mn-cs"/>
      </a:defRPr>
    </a:lvl4pPr>
    <a:lvl5pPr marL="7620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C5477F61-4C1A-430A-8D1C-C9CBA9BD1E40}" type="slidenum">
              <a:rPr lang="en-US"/>
              <a:pPr/>
              <a:t>0</a:t>
            </a:fld>
            <a:endParaRPr lang="en-US"/>
          </a:p>
        </p:txBody>
      </p:sp>
      <p:sp>
        <p:nvSpPr>
          <p:cNvPr id="207874" name="Rectangle 2"/>
          <p:cNvSpPr>
            <a:spLocks noGrp="1" noRot="1" noChangeAspect="1" noChangeArrowheads="1" noTextEdit="1"/>
          </p:cNvSpPr>
          <p:nvPr>
            <p:ph type="sldImg"/>
          </p:nvPr>
        </p:nvSpPr>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B226F175-1881-447C-87D2-DF64465F8750}" type="slidenum">
              <a:rPr lang="en-US"/>
              <a:pPr/>
              <a:t>1</a:t>
            </a:fld>
            <a:endParaRPr lang="en-US"/>
          </a:p>
        </p:txBody>
      </p:sp>
      <p:sp>
        <p:nvSpPr>
          <p:cNvPr id="240642" name="Rectangle 2"/>
          <p:cNvSpPr>
            <a:spLocks noGrp="1" noRot="1" noChangeAspect="1" noChangeArrowheads="1" noTextEdit="1"/>
          </p:cNvSpPr>
          <p:nvPr>
            <p:ph type="sldImg"/>
          </p:nvPr>
        </p:nvSpPr>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AC2F725F-9B20-45F5-B46C-59F8CDA1C55E}" type="slidenum">
              <a:rPr lang="en-US"/>
              <a:pPr/>
              <a:t>2</a:t>
            </a:fld>
            <a:endParaRPr lang="en-US"/>
          </a:p>
        </p:txBody>
      </p:sp>
      <p:sp>
        <p:nvSpPr>
          <p:cNvPr id="244738" name="Rectangle 2"/>
          <p:cNvSpPr>
            <a:spLocks noGrp="1" noRot="1" noChangeAspect="1" noChangeArrowheads="1" noTextEdit="1"/>
          </p:cNvSpPr>
          <p:nvPr>
            <p:ph type="sldImg"/>
          </p:nvPr>
        </p:nvSpPr>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AC4B17CC-CA14-4173-8F7D-DF512C98EFE1}" type="slidenum">
              <a:rPr lang="en-US"/>
              <a:pPr/>
              <a:t>3</a:t>
            </a:fld>
            <a:endParaRPr lang="en-US"/>
          </a:p>
        </p:txBody>
      </p:sp>
      <p:sp>
        <p:nvSpPr>
          <p:cNvPr id="246786" name="Rectangle 2"/>
          <p:cNvSpPr>
            <a:spLocks noGrp="1" noRot="1" noChangeAspect="1" noChangeArrowheads="1" noTextEdit="1"/>
          </p:cNvSpPr>
          <p:nvPr>
            <p:ph type="sldImg"/>
          </p:nvPr>
        </p:nvSpPr>
        <p:spPr/>
      </p:sp>
      <p:sp>
        <p:nvSpPr>
          <p:cNvPr id="24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10BF0BA5-54F7-4DC8-AAB8-756A3D9AED01}" type="slidenum">
              <a:rPr lang="en-US"/>
              <a:pPr/>
              <a:t>4</a:t>
            </a:fld>
            <a:endParaRPr lang="en-US"/>
          </a:p>
        </p:txBody>
      </p:sp>
      <p:sp>
        <p:nvSpPr>
          <p:cNvPr id="248834" name="Rectangle 2"/>
          <p:cNvSpPr>
            <a:spLocks noGrp="1" noRot="1" noChangeAspect="1" noChangeArrowheads="1" noTextEdit="1"/>
          </p:cNvSpPr>
          <p:nvPr>
            <p:ph type="sldImg"/>
          </p:nvPr>
        </p:nvSpPr>
        <p:spPr/>
      </p:sp>
      <p:sp>
        <p:nvSpPr>
          <p:cNvPr id="24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BE5BA150-5E87-4F68-9929-44402BB55740}" type="slidenum">
              <a:rPr lang="en-US"/>
              <a:pPr/>
              <a:t>5</a:t>
            </a:fld>
            <a:endParaRPr lang="en-US"/>
          </a:p>
        </p:txBody>
      </p:sp>
      <p:sp>
        <p:nvSpPr>
          <p:cNvPr id="250882" name="Rectangle 2"/>
          <p:cNvSpPr>
            <a:spLocks noGrp="1" noRot="1" noChangeAspect="1" noChangeArrowheads="1" noTextEdit="1"/>
          </p:cNvSpPr>
          <p:nvPr>
            <p:ph type="sldImg"/>
          </p:nvPr>
        </p:nvSpPr>
        <p:spPr/>
      </p:sp>
      <p:sp>
        <p:nvSpPr>
          <p:cNvPr id="25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g num"/>
          <p:cNvSpPr>
            <a:spLocks noGrp="1" noChangeArrowheads="1"/>
          </p:cNvSpPr>
          <p:nvPr>
            <p:ph type="sldNum" sz="quarter" idx="5"/>
          </p:nvPr>
        </p:nvSpPr>
        <p:spPr>
          <a:xfrm>
            <a:off x="8864934" y="6704027"/>
            <a:ext cx="169918" cy="184666"/>
          </a:xfrm>
          <a:ln/>
        </p:spPr>
        <p:txBody>
          <a:bodyPr/>
          <a:lstStyle/>
          <a:p>
            <a:fld id="{168DECF9-9BF2-4E6D-A547-12E0F8B2FF12}" type="slidenum">
              <a:rPr lang="en-US"/>
              <a:pPr/>
              <a:t>6</a:t>
            </a:fld>
            <a:endParaRPr lang="en-US"/>
          </a:p>
        </p:txBody>
      </p:sp>
      <p:sp>
        <p:nvSpPr>
          <p:cNvPr id="89090" name="Rectangle 2"/>
          <p:cNvSpPr>
            <a:spLocks noGrp="1" noRot="1" noChangeAspect="1" noChangeArrowheads="1" noTextEdit="1"/>
          </p:cNvSpPr>
          <p:nvPr>
            <p:ph type="sldImg"/>
          </p:nvPr>
        </p:nvSpPr>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6" name="doc id"/>
          <p:cNvSpPr>
            <a:spLocks noGrp="1" noChangeArrowheads="1"/>
          </p:cNvSpPr>
          <p:nvPr>
            <p:ph type="ftr" sz="quarter" idx="3"/>
          </p:nvPr>
        </p:nvSpPr>
        <p:spPr/>
        <p:txBody>
          <a:bodyPr/>
          <a:lstStyle>
            <a:lvl1pPr>
              <a:defRPr/>
            </a:lvl1pPr>
          </a:lstStyle>
          <a:p>
            <a:endParaRPr lang="en-US"/>
          </a:p>
        </p:txBody>
      </p:sp>
      <p:grpSp>
        <p:nvGrpSpPr>
          <p:cNvPr id="13345" name="McK Title Elements"/>
          <p:cNvGrpSpPr>
            <a:grpSpLocks/>
          </p:cNvGrpSpPr>
          <p:nvPr/>
        </p:nvGrpSpPr>
        <p:grpSpPr bwMode="auto">
          <a:xfrm>
            <a:off x="2640013" y="2139950"/>
            <a:ext cx="5027612" cy="4510088"/>
            <a:chOff x="1663" y="1348"/>
            <a:chExt cx="3167" cy="2841"/>
          </a:xfrm>
        </p:grpSpPr>
        <p:sp>
          <p:nvSpPr>
            <p:cNvPr id="13331" name="McK Confidential" hidden="1"/>
            <p:cNvSpPr txBox="1">
              <a:spLocks noChangeArrowheads="1"/>
            </p:cNvSpPr>
            <p:nvPr userDrawn="1"/>
          </p:nvSpPr>
          <p:spPr bwMode="auto">
            <a:xfrm>
              <a:off x="1663" y="1348"/>
              <a:ext cx="936" cy="134"/>
            </a:xfrm>
            <a:prstGeom prst="rect">
              <a:avLst/>
            </a:prstGeom>
            <a:noFill/>
            <a:ln w="9525">
              <a:noFill/>
              <a:miter lim="800000"/>
              <a:headEnd/>
              <a:tailEnd/>
            </a:ln>
            <a:effectLst/>
          </p:spPr>
          <p:txBody>
            <a:bodyPr lIns="0" tIns="0" rIns="0" bIns="0">
              <a:spAutoFit/>
            </a:bodyPr>
            <a:lstStyle/>
            <a:p>
              <a:r>
                <a:rPr lang="en-US" sz="1400"/>
                <a:t>CONFIDENTIAL</a:t>
              </a:r>
            </a:p>
          </p:txBody>
        </p:sp>
        <p:sp>
          <p:nvSpPr>
            <p:cNvPr id="13332" name="McK Document" hidden="1"/>
            <p:cNvSpPr txBox="1">
              <a:spLocks noChangeArrowheads="1"/>
            </p:cNvSpPr>
            <p:nvPr userDrawn="1"/>
          </p:nvSpPr>
          <p:spPr bwMode="auto">
            <a:xfrm>
              <a:off x="1663" y="3049"/>
              <a:ext cx="3167" cy="134"/>
            </a:xfrm>
            <a:prstGeom prst="rect">
              <a:avLst/>
            </a:prstGeom>
            <a:noFill/>
            <a:ln w="9525">
              <a:noFill/>
              <a:miter lim="800000"/>
              <a:headEnd/>
              <a:tailEnd/>
            </a:ln>
            <a:effectLst/>
          </p:spPr>
          <p:txBody>
            <a:bodyPr lIns="0" tIns="0" rIns="0" bIns="0" anchor="b">
              <a:spAutoFit/>
            </a:bodyPr>
            <a:lstStyle/>
            <a:p>
              <a:r>
                <a:rPr lang="en-US" sz="1400"/>
                <a:t>Document</a:t>
              </a:r>
            </a:p>
          </p:txBody>
        </p:sp>
        <p:sp>
          <p:nvSpPr>
            <p:cNvPr id="13333" name="McK Date" hidden="1"/>
            <p:cNvSpPr txBox="1">
              <a:spLocks noChangeArrowheads="1"/>
            </p:cNvSpPr>
            <p:nvPr userDrawn="1"/>
          </p:nvSpPr>
          <p:spPr bwMode="auto">
            <a:xfrm>
              <a:off x="1663" y="3216"/>
              <a:ext cx="3167" cy="134"/>
            </a:xfrm>
            <a:prstGeom prst="rect">
              <a:avLst/>
            </a:prstGeom>
            <a:noFill/>
            <a:ln w="9525">
              <a:noFill/>
              <a:miter lim="800000"/>
              <a:headEnd/>
              <a:tailEnd/>
            </a:ln>
            <a:effectLst/>
          </p:spPr>
          <p:txBody>
            <a:bodyPr lIns="0" tIns="0" rIns="0" bIns="0">
              <a:spAutoFit/>
            </a:bodyPr>
            <a:lstStyle/>
            <a:p>
              <a:r>
                <a:rPr lang="en-US" sz="1400"/>
                <a:t>Date</a:t>
              </a:r>
            </a:p>
          </p:txBody>
        </p:sp>
        <p:sp>
          <p:nvSpPr>
            <p:cNvPr id="13334" name="McK Disclaimer" hidden="1"/>
            <p:cNvSpPr>
              <a:spLocks noChangeArrowheads="1"/>
            </p:cNvSpPr>
            <p:nvPr userDrawn="1">
              <p:custDataLst>
                <p:tags r:id="rId1"/>
              </p:custDataLst>
            </p:nvPr>
          </p:nvSpPr>
          <p:spPr bwMode="auto">
            <a:xfrm>
              <a:off x="1663" y="3759"/>
              <a:ext cx="2303" cy="430"/>
            </a:xfrm>
            <a:prstGeom prst="rect">
              <a:avLst/>
            </a:prstGeom>
            <a:noFill/>
            <a:ln w="9525">
              <a:noFill/>
              <a:miter lim="800000"/>
              <a:headEnd/>
              <a:tailEnd/>
            </a:ln>
            <a:effectLst/>
          </p:spPr>
          <p:txBody>
            <a:bodyPr lIns="0" tIns="0" rIns="0" bIns="0" anchor="b"/>
            <a:lstStyle/>
            <a:p>
              <a:pPr defTabSz="804863" eaLnBrk="0" hangingPunct="0"/>
              <a:r>
                <a:rPr lang="en-US" sz="90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C73E5EE-A8DB-40E7-A600-5A36DBE613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69875"/>
            <a:ext cx="2016125" cy="5734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7675" y="269875"/>
            <a:ext cx="5897563" cy="5734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01E9A1A-B48A-4CAA-9035-224670F3B2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CA307CF-3B2C-4268-ABC6-6C5B7ACB77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8025" y="4319588"/>
            <a:ext cx="7616825" cy="1335087"/>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08025" y="2849563"/>
            <a:ext cx="7616825" cy="1470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CBAAA81-3BB0-4379-84FA-267EAAA55D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568450"/>
            <a:ext cx="39560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568450"/>
            <a:ext cx="3957638"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FAF7ED9-091C-4DB8-B647-87E8F82D5E2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7675" y="1504950"/>
            <a:ext cx="3959225"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7675" y="2132013"/>
            <a:ext cx="3959225"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52950" y="1504950"/>
            <a:ext cx="3960813" cy="6270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52950" y="2132013"/>
            <a:ext cx="3960813" cy="38719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C213340-229E-482E-8274-F7BF0980FF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7675" y="269875"/>
            <a:ext cx="8066088" cy="1119188"/>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0506C692-D721-46CB-8110-BE2E89EF79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6A0A801-8195-4A1A-AD7C-C67F859F0B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7675" y="268288"/>
            <a:ext cx="2947988" cy="11382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03613" y="268288"/>
            <a:ext cx="5010150" cy="5735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7675" y="1406525"/>
            <a:ext cx="2947988" cy="4597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B176415-8062-4F8C-B7C8-BE01448679C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5775" y="4705350"/>
            <a:ext cx="5376863" cy="5556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55775" y="600075"/>
            <a:ext cx="5376863" cy="4033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55775" y="5260975"/>
            <a:ext cx="5376863" cy="788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F5CF040-3ED0-4F8A-8A25-3ED45714EB0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9" name="doc id"/>
          <p:cNvSpPr>
            <a:spLocks noGrp="1" noChangeArrowheads="1"/>
          </p:cNvSpPr>
          <p:nvPr>
            <p:ph type="ftr" sz="quarter" idx="3"/>
          </p:nvPr>
        </p:nvSpPr>
        <p:spPr bwMode="auto">
          <a:xfrm>
            <a:off x="8442325" y="36513"/>
            <a:ext cx="295275" cy="1222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800">
                <a:solidFill>
                  <a:srgbClr val="000000"/>
                </a:solidFill>
              </a:defRPr>
            </a:lvl1pPr>
          </a:lstStyle>
          <a:p>
            <a:endParaRPr lang="en-US"/>
          </a:p>
        </p:txBody>
      </p:sp>
      <p:sp>
        <p:nvSpPr>
          <p:cNvPr id="1030" name="pg num"/>
          <p:cNvSpPr>
            <a:spLocks noGrp="1" noChangeArrowheads="1"/>
          </p:cNvSpPr>
          <p:nvPr>
            <p:ph type="sldNum" sz="quarter" idx="4"/>
          </p:nvPr>
        </p:nvSpPr>
        <p:spPr bwMode="auto">
          <a:xfrm>
            <a:off x="8551863" y="6511925"/>
            <a:ext cx="1857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895350">
              <a:defRPr sz="1200"/>
            </a:lvl1pPr>
          </a:lstStyle>
          <a:p>
            <a:fld id="{6BCDAD69-52B1-4F1C-B2C9-AF20E36F5AC8}" type="slidenum">
              <a:rPr lang="en-US"/>
              <a:pPr/>
              <a:t>‹#›</a:t>
            </a:fld>
            <a:endParaRPr lang="en-US"/>
          </a:p>
        </p:txBody>
      </p:sp>
      <p:grpSp>
        <p:nvGrpSpPr>
          <p:cNvPr id="1066" name="McK Slide Elements"/>
          <p:cNvGrpSpPr>
            <a:grpSpLocks/>
          </p:cNvGrpSpPr>
          <p:nvPr/>
        </p:nvGrpSpPr>
        <p:grpSpPr bwMode="auto">
          <a:xfrm>
            <a:off x="119063" y="531813"/>
            <a:ext cx="8618537" cy="6162675"/>
            <a:chOff x="75" y="335"/>
            <a:chExt cx="5429" cy="3882"/>
          </a:xfrm>
        </p:grpSpPr>
        <p:sp>
          <p:nvSpPr>
            <p:cNvPr id="1032" name="McK Measure" hidden="1"/>
            <p:cNvSpPr txBox="1">
              <a:spLocks noChangeArrowheads="1"/>
            </p:cNvSpPr>
            <p:nvPr userDrawn="1"/>
          </p:nvSpPr>
          <p:spPr bwMode="auto">
            <a:xfrm>
              <a:off x="75" y="335"/>
              <a:ext cx="5429" cy="154"/>
            </a:xfrm>
            <a:prstGeom prst="rect">
              <a:avLst/>
            </a:prstGeom>
            <a:noFill/>
            <a:ln w="9525">
              <a:noFill/>
              <a:miter lim="800000"/>
              <a:headEnd/>
              <a:tailEnd/>
            </a:ln>
            <a:effectLst/>
          </p:spPr>
          <p:txBody>
            <a:bodyPr lIns="0" tIns="0" rIns="0" bIns="0">
              <a:spAutoFit/>
            </a:bodyPr>
            <a:lstStyle/>
            <a:p>
              <a:pPr defTabSz="895350"/>
              <a:r>
                <a:rPr lang="en-US"/>
                <a:t>Unit of measure</a:t>
              </a:r>
            </a:p>
          </p:txBody>
        </p:sp>
        <p:sp>
          <p:nvSpPr>
            <p:cNvPr id="1033" name="McK Footnote" hidden="1"/>
            <p:cNvSpPr txBox="1">
              <a:spLocks noChangeArrowheads="1"/>
            </p:cNvSpPr>
            <p:nvPr userDrawn="1"/>
          </p:nvSpPr>
          <p:spPr bwMode="auto">
            <a:xfrm>
              <a:off x="75" y="3964"/>
              <a:ext cx="5145" cy="253"/>
            </a:xfrm>
            <a:prstGeom prst="rect">
              <a:avLst/>
            </a:prstGeom>
            <a:noFill/>
            <a:ln w="9525">
              <a:noFill/>
              <a:miter lim="800000"/>
              <a:headEnd/>
              <a:tailEnd/>
            </a:ln>
            <a:effectLst/>
          </p:spPr>
          <p:txBody>
            <a:bodyPr lIns="0" tIns="0" rIns="0" bIns="0" anchor="b">
              <a:spAutoFit/>
            </a:bodyPr>
            <a:lstStyle/>
            <a:p>
              <a:pPr marL="563563" indent="-563563" defTabSz="895350">
                <a:tabLst>
                  <a:tab pos="517525" algn="r"/>
                </a:tabLst>
              </a:pPr>
              <a:r>
                <a:rPr lang="en-US" sz="1200">
                  <a:solidFill>
                    <a:srgbClr val="000000"/>
                  </a:solidFill>
                </a:rPr>
                <a:t>	*	Footnote</a:t>
              </a:r>
            </a:p>
            <a:p>
              <a:pPr marL="563563" indent="-563563" defTabSz="895350">
                <a:spcBef>
                  <a:spcPct val="20000"/>
                </a:spcBef>
                <a:tabLst>
                  <a:tab pos="517525" algn="r"/>
                </a:tabLst>
              </a:pPr>
              <a:r>
                <a:rPr lang="en-US" sz="1200">
                  <a:solidFill>
                    <a:srgbClr val="000000"/>
                  </a:solidFill>
                </a:rPr>
                <a:t>	Source:	Source</a:t>
              </a:r>
            </a:p>
          </p:txBody>
        </p:sp>
      </p:grpSp>
      <p:sp>
        <p:nvSpPr>
          <p:cNvPr id="1067" name="Rectangle 43"/>
          <p:cNvSpPr>
            <a:spLocks noGrp="1" noChangeArrowheads="1"/>
          </p:cNvSpPr>
          <p:nvPr>
            <p:ph type="body" idx="1"/>
          </p:nvPr>
        </p:nvSpPr>
        <p:spPr bwMode="auto">
          <a:xfrm>
            <a:off x="447675" y="1568450"/>
            <a:ext cx="8066088"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895350" rtl="0" fontAlgn="base">
        <a:spcBef>
          <a:spcPct val="0"/>
        </a:spcBef>
        <a:spcAft>
          <a:spcPct val="0"/>
        </a:spcAft>
        <a:defRPr sz="1900" b="1">
          <a:solidFill>
            <a:schemeClr val="tx2"/>
          </a:solidFill>
          <a:latin typeface="+mj-lt"/>
          <a:ea typeface="+mj-ea"/>
          <a:cs typeface="+mj-cs"/>
        </a:defRPr>
      </a:lvl1pPr>
      <a:lvl2pPr algn="l" defTabSz="895350" rtl="0" fontAlgn="base">
        <a:spcBef>
          <a:spcPct val="0"/>
        </a:spcBef>
        <a:spcAft>
          <a:spcPct val="0"/>
        </a:spcAft>
        <a:defRPr sz="1900" b="1">
          <a:solidFill>
            <a:schemeClr val="tx2"/>
          </a:solidFill>
          <a:latin typeface="Arial" charset="0"/>
        </a:defRPr>
      </a:lvl2pPr>
      <a:lvl3pPr algn="l" defTabSz="895350" rtl="0" fontAlgn="base">
        <a:spcBef>
          <a:spcPct val="0"/>
        </a:spcBef>
        <a:spcAft>
          <a:spcPct val="0"/>
        </a:spcAft>
        <a:defRPr sz="1900" b="1">
          <a:solidFill>
            <a:schemeClr val="tx2"/>
          </a:solidFill>
          <a:latin typeface="Arial" charset="0"/>
        </a:defRPr>
      </a:lvl3pPr>
      <a:lvl4pPr algn="l" defTabSz="895350" rtl="0" fontAlgn="base">
        <a:spcBef>
          <a:spcPct val="0"/>
        </a:spcBef>
        <a:spcAft>
          <a:spcPct val="0"/>
        </a:spcAft>
        <a:defRPr sz="1900" b="1">
          <a:solidFill>
            <a:schemeClr val="tx2"/>
          </a:solidFill>
          <a:latin typeface="Arial" charset="0"/>
        </a:defRPr>
      </a:lvl4pPr>
      <a:lvl5pPr algn="l" defTabSz="895350" rtl="0" fontAlgn="base">
        <a:spcBef>
          <a:spcPct val="0"/>
        </a:spcBef>
        <a:spcAft>
          <a:spcPct val="0"/>
        </a:spcAft>
        <a:defRPr sz="1900" b="1">
          <a:solidFill>
            <a:schemeClr val="tx2"/>
          </a:solidFill>
          <a:latin typeface="Arial" charset="0"/>
        </a:defRPr>
      </a:lvl5pPr>
      <a:lvl6pPr marL="457200" algn="l" defTabSz="895350" rtl="0" fontAlgn="base">
        <a:spcBef>
          <a:spcPct val="0"/>
        </a:spcBef>
        <a:spcAft>
          <a:spcPct val="0"/>
        </a:spcAft>
        <a:defRPr sz="1900" b="1">
          <a:solidFill>
            <a:schemeClr val="tx2"/>
          </a:solidFill>
          <a:latin typeface="Arial" charset="0"/>
        </a:defRPr>
      </a:lvl6pPr>
      <a:lvl7pPr marL="914400" algn="l" defTabSz="895350" rtl="0" fontAlgn="base">
        <a:spcBef>
          <a:spcPct val="0"/>
        </a:spcBef>
        <a:spcAft>
          <a:spcPct val="0"/>
        </a:spcAft>
        <a:defRPr sz="1900" b="1">
          <a:solidFill>
            <a:schemeClr val="tx2"/>
          </a:solidFill>
          <a:latin typeface="Arial" charset="0"/>
        </a:defRPr>
      </a:lvl7pPr>
      <a:lvl8pPr marL="1371600" algn="l" defTabSz="895350" rtl="0" fontAlgn="base">
        <a:spcBef>
          <a:spcPct val="0"/>
        </a:spcBef>
        <a:spcAft>
          <a:spcPct val="0"/>
        </a:spcAft>
        <a:defRPr sz="1900" b="1">
          <a:solidFill>
            <a:schemeClr val="tx2"/>
          </a:solidFill>
          <a:latin typeface="Arial" charset="0"/>
        </a:defRPr>
      </a:lvl8pPr>
      <a:lvl9pPr marL="1828800" algn="l" defTabSz="895350" rtl="0" fontAlgn="base">
        <a:spcBef>
          <a:spcPct val="0"/>
        </a:spcBef>
        <a:spcAft>
          <a:spcPct val="0"/>
        </a:spcAft>
        <a:defRPr sz="1900" b="1">
          <a:solidFill>
            <a:schemeClr val="tx2"/>
          </a:solidFill>
          <a:latin typeface="Arial" charset="0"/>
        </a:defRPr>
      </a:lvl9pPr>
    </p:titleStyle>
    <p:bodyStyle>
      <a:lvl1pPr algn="l" defTabSz="895350" rtl="0" fontAlgn="base">
        <a:spcBef>
          <a:spcPct val="0"/>
        </a:spcBef>
        <a:spcAft>
          <a:spcPct val="0"/>
        </a:spcAft>
        <a:buSzPct val="120000"/>
        <a:defRPr sz="1600">
          <a:solidFill>
            <a:schemeClr val="tx1"/>
          </a:solidFill>
          <a:latin typeface="+mn-lt"/>
          <a:ea typeface="+mn-ea"/>
          <a:cs typeface="+mn-cs"/>
        </a:defRPr>
      </a:lvl1pPr>
      <a:lvl2pPr marL="144463" indent="-142875" algn="l" defTabSz="895350" rtl="0" fontAlgn="base">
        <a:spcBef>
          <a:spcPct val="0"/>
        </a:spcBef>
        <a:spcAft>
          <a:spcPct val="0"/>
        </a:spcAft>
        <a:buSzPct val="120000"/>
        <a:buChar char="•"/>
        <a:defRPr sz="1600">
          <a:solidFill>
            <a:schemeClr val="tx1"/>
          </a:solidFill>
          <a:latin typeface="+mn-lt"/>
        </a:defRPr>
      </a:lvl2pPr>
      <a:lvl3pPr marL="295275" indent="-149225" algn="l" defTabSz="895350" rtl="0" fontAlgn="base">
        <a:spcBef>
          <a:spcPct val="0"/>
        </a:spcBef>
        <a:spcAft>
          <a:spcPct val="0"/>
        </a:spcAft>
        <a:buChar char="–"/>
        <a:defRPr sz="1600">
          <a:solidFill>
            <a:schemeClr val="tx1"/>
          </a:solidFill>
          <a:latin typeface="+mn-lt"/>
        </a:defRPr>
      </a:lvl3pPr>
      <a:lvl4pPr marL="431800" indent="-134938" algn="l" defTabSz="895350" rtl="0" fontAlgn="base">
        <a:spcBef>
          <a:spcPct val="0"/>
        </a:spcBef>
        <a:spcAft>
          <a:spcPct val="0"/>
        </a:spcAft>
        <a:buSzPct val="89000"/>
        <a:buChar char="•"/>
        <a:defRPr sz="1600">
          <a:solidFill>
            <a:schemeClr val="tx1"/>
          </a:solidFill>
          <a:latin typeface="+mn-lt"/>
        </a:defRPr>
      </a:lvl4pPr>
      <a:lvl5pPr marL="582613" indent="-149225" algn="l" defTabSz="895350" rtl="0" fontAlgn="base">
        <a:spcBef>
          <a:spcPct val="0"/>
        </a:spcBef>
        <a:spcAft>
          <a:spcPct val="0"/>
        </a:spcAft>
        <a:buSzPct val="75000"/>
        <a:buChar char="–"/>
        <a:defRPr sz="1600">
          <a:solidFill>
            <a:schemeClr val="tx1"/>
          </a:solidFill>
          <a:latin typeface="+mn-lt"/>
        </a:defRPr>
      </a:lvl5pPr>
      <a:lvl6pPr marL="1039813" indent="-149225" algn="l" defTabSz="895350" rtl="0" fontAlgn="base">
        <a:spcBef>
          <a:spcPct val="0"/>
        </a:spcBef>
        <a:spcAft>
          <a:spcPct val="0"/>
        </a:spcAft>
        <a:buSzPct val="75000"/>
        <a:buChar char="–"/>
        <a:defRPr sz="1600">
          <a:solidFill>
            <a:schemeClr val="tx1"/>
          </a:solidFill>
          <a:latin typeface="+mn-lt"/>
        </a:defRPr>
      </a:lvl6pPr>
      <a:lvl7pPr marL="1497013" indent="-149225" algn="l" defTabSz="895350" rtl="0" fontAlgn="base">
        <a:spcBef>
          <a:spcPct val="0"/>
        </a:spcBef>
        <a:spcAft>
          <a:spcPct val="0"/>
        </a:spcAft>
        <a:buSzPct val="75000"/>
        <a:buChar char="–"/>
        <a:defRPr sz="1600">
          <a:solidFill>
            <a:schemeClr val="tx1"/>
          </a:solidFill>
          <a:latin typeface="+mn-lt"/>
        </a:defRPr>
      </a:lvl7pPr>
      <a:lvl8pPr marL="1954213" indent="-149225" algn="l" defTabSz="895350" rtl="0" fontAlgn="base">
        <a:spcBef>
          <a:spcPct val="0"/>
        </a:spcBef>
        <a:spcAft>
          <a:spcPct val="0"/>
        </a:spcAft>
        <a:buSzPct val="75000"/>
        <a:buChar char="–"/>
        <a:defRPr sz="1600">
          <a:solidFill>
            <a:schemeClr val="tx1"/>
          </a:solidFill>
          <a:latin typeface="+mn-lt"/>
        </a:defRPr>
      </a:lvl8pPr>
      <a:lvl9pPr marL="2411413" indent="-149225" algn="l" defTabSz="895350"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lide Number Placeholder 3"/>
          <p:cNvSpPr>
            <a:spLocks noGrp="1"/>
          </p:cNvSpPr>
          <p:nvPr>
            <p:ph type="sldNum" sz="quarter" idx="11"/>
          </p:nvPr>
        </p:nvSpPr>
        <p:spPr/>
        <p:txBody>
          <a:bodyPr/>
          <a:lstStyle/>
          <a:p>
            <a:fld id="{DBB689BE-44F7-4C56-8FA1-843D97555FBE}" type="slidenum">
              <a:rPr lang="en-US"/>
              <a:pPr/>
              <a:t>0</a:t>
            </a:fld>
            <a:endParaRPr lang="en-US"/>
          </a:p>
        </p:txBody>
      </p:sp>
      <p:sp>
        <p:nvSpPr>
          <p:cNvPr id="206850" name="Rectangle 2"/>
          <p:cNvSpPr>
            <a:spLocks noGrp="1" noChangeArrowheads="1"/>
          </p:cNvSpPr>
          <p:nvPr>
            <p:ph type="title"/>
          </p:nvPr>
        </p:nvSpPr>
        <p:spPr bwMode="auto">
          <a:xfrm>
            <a:off x="119063" y="230188"/>
            <a:ext cx="8618537" cy="5048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  Timeline of key events in the Arab-Israeli conflict</a:t>
            </a:r>
          </a:p>
        </p:txBody>
      </p:sp>
      <p:sp>
        <p:nvSpPr>
          <p:cNvPr id="206852" name="Line 4"/>
          <p:cNvSpPr>
            <a:spLocks noChangeShapeType="1"/>
          </p:cNvSpPr>
          <p:nvPr/>
        </p:nvSpPr>
        <p:spPr bwMode="auto">
          <a:xfrm>
            <a:off x="787400" y="2432050"/>
            <a:ext cx="7245350" cy="0"/>
          </a:xfrm>
          <a:prstGeom prst="line">
            <a:avLst/>
          </a:prstGeom>
          <a:noFill/>
          <a:ln w="9525">
            <a:solidFill>
              <a:schemeClr val="tx1"/>
            </a:solidFill>
            <a:round/>
            <a:headEnd/>
            <a:tailEnd/>
          </a:ln>
          <a:effectLst/>
        </p:spPr>
        <p:txBody>
          <a:bodyPr/>
          <a:lstStyle/>
          <a:p>
            <a:endParaRPr lang="en-US"/>
          </a:p>
        </p:txBody>
      </p:sp>
      <p:sp>
        <p:nvSpPr>
          <p:cNvPr id="206854" name="Line 6"/>
          <p:cNvSpPr>
            <a:spLocks noChangeShapeType="1"/>
          </p:cNvSpPr>
          <p:nvPr/>
        </p:nvSpPr>
        <p:spPr bwMode="auto">
          <a:xfrm>
            <a:off x="1235075" y="2192338"/>
            <a:ext cx="0" cy="449262"/>
          </a:xfrm>
          <a:prstGeom prst="line">
            <a:avLst/>
          </a:prstGeom>
          <a:noFill/>
          <a:ln w="9525">
            <a:solidFill>
              <a:schemeClr val="tx1"/>
            </a:solidFill>
            <a:round/>
            <a:headEnd/>
            <a:tailEnd/>
          </a:ln>
          <a:effectLst/>
        </p:spPr>
        <p:txBody>
          <a:bodyPr/>
          <a:lstStyle/>
          <a:p>
            <a:endParaRPr lang="en-US"/>
          </a:p>
        </p:txBody>
      </p:sp>
      <p:sp>
        <p:nvSpPr>
          <p:cNvPr id="206855" name="Rectangle 7"/>
          <p:cNvSpPr>
            <a:spLocks noChangeArrowheads="1"/>
          </p:cNvSpPr>
          <p:nvPr/>
        </p:nvSpPr>
        <p:spPr bwMode="auto">
          <a:xfrm>
            <a:off x="782638" y="1719263"/>
            <a:ext cx="1439862"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Israeli independence</a:t>
            </a:r>
          </a:p>
          <a:p>
            <a:pPr marL="304800" indent="-304800" defTabSz="895350">
              <a:buSzPct val="120000"/>
            </a:pPr>
            <a:r>
              <a:rPr lang="en-US" sz="1200"/>
              <a:t>War of 1948</a:t>
            </a:r>
          </a:p>
        </p:txBody>
      </p:sp>
      <p:sp>
        <p:nvSpPr>
          <p:cNvPr id="206856" name="Rectangle 8"/>
          <p:cNvSpPr>
            <a:spLocks noChangeArrowheads="1"/>
          </p:cNvSpPr>
          <p:nvPr/>
        </p:nvSpPr>
        <p:spPr bwMode="auto">
          <a:xfrm>
            <a:off x="1622425" y="1457325"/>
            <a:ext cx="1328738"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Law of Return</a:t>
            </a:r>
          </a:p>
        </p:txBody>
      </p:sp>
      <p:sp>
        <p:nvSpPr>
          <p:cNvPr id="206857" name="Rectangle 9"/>
          <p:cNvSpPr>
            <a:spLocks noChangeArrowheads="1"/>
          </p:cNvSpPr>
          <p:nvPr/>
        </p:nvSpPr>
        <p:spPr bwMode="auto">
          <a:xfrm>
            <a:off x="2733675" y="1825625"/>
            <a:ext cx="1328738"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Suez Crisis</a:t>
            </a:r>
          </a:p>
        </p:txBody>
      </p:sp>
      <p:sp>
        <p:nvSpPr>
          <p:cNvPr id="206858" name="Rectangle 10"/>
          <p:cNvSpPr>
            <a:spLocks noChangeArrowheads="1"/>
          </p:cNvSpPr>
          <p:nvPr/>
        </p:nvSpPr>
        <p:spPr bwMode="auto">
          <a:xfrm>
            <a:off x="4556125" y="1466850"/>
            <a:ext cx="1328738"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June War</a:t>
            </a:r>
          </a:p>
          <a:p>
            <a:pPr marL="304800" indent="-304800" defTabSz="895350">
              <a:buSzPct val="120000"/>
            </a:pPr>
            <a:r>
              <a:rPr lang="en-US" sz="1200"/>
              <a:t>UN Resolution 242</a:t>
            </a:r>
          </a:p>
        </p:txBody>
      </p:sp>
      <p:sp>
        <p:nvSpPr>
          <p:cNvPr id="206859" name="Rectangle 11"/>
          <p:cNvSpPr>
            <a:spLocks noChangeArrowheads="1"/>
          </p:cNvSpPr>
          <p:nvPr/>
        </p:nvSpPr>
        <p:spPr bwMode="auto">
          <a:xfrm>
            <a:off x="7413625" y="2787650"/>
            <a:ext cx="61595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1973</a:t>
            </a:r>
          </a:p>
        </p:txBody>
      </p:sp>
      <p:sp>
        <p:nvSpPr>
          <p:cNvPr id="206860" name="Rectangle 12"/>
          <p:cNvSpPr>
            <a:spLocks noChangeArrowheads="1"/>
          </p:cNvSpPr>
          <p:nvPr/>
        </p:nvSpPr>
        <p:spPr bwMode="auto">
          <a:xfrm>
            <a:off x="4143375" y="1922463"/>
            <a:ext cx="1328738" cy="182562"/>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PLO Founded</a:t>
            </a:r>
          </a:p>
        </p:txBody>
      </p:sp>
      <p:sp>
        <p:nvSpPr>
          <p:cNvPr id="206861" name="Rectangle 13"/>
          <p:cNvSpPr>
            <a:spLocks noChangeArrowheads="1"/>
          </p:cNvSpPr>
          <p:nvPr/>
        </p:nvSpPr>
        <p:spPr bwMode="auto">
          <a:xfrm>
            <a:off x="1835150" y="3621088"/>
            <a:ext cx="1101725" cy="212725"/>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a:p>
        </p:txBody>
      </p:sp>
      <p:sp>
        <p:nvSpPr>
          <p:cNvPr id="206862" name="Rectangle 14"/>
          <p:cNvSpPr>
            <a:spLocks noChangeArrowheads="1"/>
          </p:cNvSpPr>
          <p:nvPr/>
        </p:nvSpPr>
        <p:spPr bwMode="auto">
          <a:xfrm>
            <a:off x="1152525" y="4311650"/>
            <a:ext cx="1439863"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Camp David</a:t>
            </a:r>
          </a:p>
        </p:txBody>
      </p:sp>
      <p:sp>
        <p:nvSpPr>
          <p:cNvPr id="206863" name="Rectangle 15"/>
          <p:cNvSpPr>
            <a:spLocks noChangeArrowheads="1"/>
          </p:cNvSpPr>
          <p:nvPr/>
        </p:nvSpPr>
        <p:spPr bwMode="auto">
          <a:xfrm>
            <a:off x="2146300" y="4070350"/>
            <a:ext cx="1512888" cy="547688"/>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Israel </a:t>
            </a:r>
          </a:p>
          <a:p>
            <a:pPr marL="304800" indent="-304800" defTabSz="895350">
              <a:buSzPct val="120000"/>
            </a:pPr>
            <a:r>
              <a:rPr lang="en-US" sz="1200"/>
              <a:t>Invades Lebanon</a:t>
            </a:r>
          </a:p>
          <a:p>
            <a:pPr marL="304800" indent="-304800" defTabSz="895350">
              <a:buSzPct val="120000"/>
            </a:pPr>
            <a:r>
              <a:rPr lang="en-US" sz="1200"/>
              <a:t>PLO moves to Tunis</a:t>
            </a:r>
          </a:p>
        </p:txBody>
      </p:sp>
      <p:sp>
        <p:nvSpPr>
          <p:cNvPr id="206864" name="Rectangle 16"/>
          <p:cNvSpPr>
            <a:spLocks noChangeArrowheads="1"/>
          </p:cNvSpPr>
          <p:nvPr/>
        </p:nvSpPr>
        <p:spPr bwMode="auto">
          <a:xfrm>
            <a:off x="3151188" y="3843338"/>
            <a:ext cx="1328737"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Jordan relinquishes</a:t>
            </a:r>
          </a:p>
          <a:p>
            <a:pPr marL="304800" indent="-304800" defTabSz="895350">
              <a:buSzPct val="120000"/>
            </a:pPr>
            <a:r>
              <a:rPr lang="en-US" sz="1200"/>
              <a:t>West Bank claim</a:t>
            </a:r>
          </a:p>
        </p:txBody>
      </p:sp>
      <p:sp>
        <p:nvSpPr>
          <p:cNvPr id="206865" name="Rectangle 17"/>
          <p:cNvSpPr>
            <a:spLocks noChangeArrowheads="1"/>
          </p:cNvSpPr>
          <p:nvPr/>
        </p:nvSpPr>
        <p:spPr bwMode="auto">
          <a:xfrm>
            <a:off x="4281488" y="4256088"/>
            <a:ext cx="1328737" cy="182562"/>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Madrid summit</a:t>
            </a:r>
          </a:p>
        </p:txBody>
      </p:sp>
      <p:sp>
        <p:nvSpPr>
          <p:cNvPr id="206866" name="Rectangle 18"/>
          <p:cNvSpPr>
            <a:spLocks noChangeArrowheads="1"/>
          </p:cNvSpPr>
          <p:nvPr/>
        </p:nvSpPr>
        <p:spPr bwMode="auto">
          <a:xfrm>
            <a:off x="5116513" y="3684588"/>
            <a:ext cx="1328737"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Oslo peace</a:t>
            </a:r>
          </a:p>
          <a:p>
            <a:pPr marL="304800" indent="-304800" defTabSz="895350">
              <a:buSzPct val="120000"/>
            </a:pPr>
            <a:r>
              <a:rPr lang="en-US" sz="1200"/>
              <a:t>negotiations begin</a:t>
            </a:r>
          </a:p>
        </p:txBody>
      </p:sp>
      <p:sp>
        <p:nvSpPr>
          <p:cNvPr id="206867" name="Rectangle 19"/>
          <p:cNvSpPr>
            <a:spLocks noChangeArrowheads="1"/>
          </p:cNvSpPr>
          <p:nvPr/>
        </p:nvSpPr>
        <p:spPr bwMode="auto">
          <a:xfrm>
            <a:off x="3730625" y="4467225"/>
            <a:ext cx="1328738"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First intifada</a:t>
            </a:r>
          </a:p>
          <a:p>
            <a:pPr marL="304800" indent="-304800" defTabSz="895350">
              <a:buSzPct val="120000"/>
            </a:pPr>
            <a:r>
              <a:rPr lang="en-US" sz="1200"/>
              <a:t>(1988-1992)</a:t>
            </a:r>
          </a:p>
        </p:txBody>
      </p:sp>
      <p:sp>
        <p:nvSpPr>
          <p:cNvPr id="206868" name="Rectangle 20"/>
          <p:cNvSpPr>
            <a:spLocks noChangeArrowheads="1"/>
          </p:cNvSpPr>
          <p:nvPr/>
        </p:nvSpPr>
        <p:spPr bwMode="auto">
          <a:xfrm>
            <a:off x="5900738" y="1547813"/>
            <a:ext cx="1681162" cy="547687"/>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Nasser dies</a:t>
            </a:r>
          </a:p>
          <a:p>
            <a:pPr marL="304800" indent="-304800" defTabSz="895350">
              <a:buSzPct val="120000"/>
            </a:pPr>
            <a:r>
              <a:rPr lang="en-US" sz="1200"/>
              <a:t>Black September/</a:t>
            </a:r>
          </a:p>
          <a:p>
            <a:pPr marL="304800" indent="-304800" defTabSz="895350">
              <a:buSzPct val="120000"/>
            </a:pPr>
            <a:r>
              <a:rPr lang="en-US" sz="1200"/>
              <a:t>PLO moves to Lebanon</a:t>
            </a:r>
          </a:p>
        </p:txBody>
      </p:sp>
      <p:sp>
        <p:nvSpPr>
          <p:cNvPr id="206869" name="Rectangle 21"/>
          <p:cNvSpPr>
            <a:spLocks noChangeArrowheads="1"/>
          </p:cNvSpPr>
          <p:nvPr/>
        </p:nvSpPr>
        <p:spPr bwMode="auto">
          <a:xfrm>
            <a:off x="635000" y="3838575"/>
            <a:ext cx="1804988"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Likud Victory in Israel</a:t>
            </a:r>
          </a:p>
          <a:p>
            <a:pPr marL="304800" indent="-304800" defTabSz="895350">
              <a:buSzPct val="120000"/>
            </a:pPr>
            <a:r>
              <a:rPr lang="en-US" sz="1200"/>
              <a:t>Sadat goes to Israel</a:t>
            </a:r>
          </a:p>
        </p:txBody>
      </p:sp>
      <p:sp>
        <p:nvSpPr>
          <p:cNvPr id="206870" name="Rectangle 22"/>
          <p:cNvSpPr>
            <a:spLocks noChangeArrowheads="1"/>
          </p:cNvSpPr>
          <p:nvPr/>
        </p:nvSpPr>
        <p:spPr bwMode="auto">
          <a:xfrm>
            <a:off x="5678488" y="4106863"/>
            <a:ext cx="1328737"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Jordan-Israeli</a:t>
            </a:r>
          </a:p>
          <a:p>
            <a:pPr marL="304800" indent="-304800" defTabSz="895350">
              <a:buSzPct val="120000"/>
            </a:pPr>
            <a:r>
              <a:rPr lang="en-US" sz="1200"/>
              <a:t>Peace</a:t>
            </a:r>
          </a:p>
        </p:txBody>
      </p:sp>
      <p:sp>
        <p:nvSpPr>
          <p:cNvPr id="206871" name="Line 23"/>
          <p:cNvSpPr>
            <a:spLocks noChangeShapeType="1"/>
          </p:cNvSpPr>
          <p:nvPr/>
        </p:nvSpPr>
        <p:spPr bwMode="auto">
          <a:xfrm>
            <a:off x="1984375" y="2192338"/>
            <a:ext cx="0" cy="449262"/>
          </a:xfrm>
          <a:prstGeom prst="line">
            <a:avLst/>
          </a:prstGeom>
          <a:noFill/>
          <a:ln w="9525">
            <a:solidFill>
              <a:schemeClr val="tx1"/>
            </a:solidFill>
            <a:round/>
            <a:headEnd/>
            <a:tailEnd/>
          </a:ln>
          <a:effectLst/>
        </p:spPr>
        <p:txBody>
          <a:bodyPr/>
          <a:lstStyle/>
          <a:p>
            <a:endParaRPr lang="en-US"/>
          </a:p>
        </p:txBody>
      </p:sp>
      <p:sp>
        <p:nvSpPr>
          <p:cNvPr id="206872" name="Line 24"/>
          <p:cNvSpPr>
            <a:spLocks noChangeShapeType="1"/>
          </p:cNvSpPr>
          <p:nvPr/>
        </p:nvSpPr>
        <p:spPr bwMode="auto">
          <a:xfrm>
            <a:off x="3076575" y="2192338"/>
            <a:ext cx="0" cy="449262"/>
          </a:xfrm>
          <a:prstGeom prst="line">
            <a:avLst/>
          </a:prstGeom>
          <a:noFill/>
          <a:ln w="9525">
            <a:solidFill>
              <a:schemeClr val="tx1"/>
            </a:solidFill>
            <a:round/>
            <a:headEnd/>
            <a:tailEnd/>
          </a:ln>
          <a:effectLst/>
        </p:spPr>
        <p:txBody>
          <a:bodyPr/>
          <a:lstStyle/>
          <a:p>
            <a:endParaRPr lang="en-US"/>
          </a:p>
        </p:txBody>
      </p:sp>
      <p:sp>
        <p:nvSpPr>
          <p:cNvPr id="206873" name="Line 25"/>
          <p:cNvSpPr>
            <a:spLocks noChangeShapeType="1"/>
          </p:cNvSpPr>
          <p:nvPr/>
        </p:nvSpPr>
        <p:spPr bwMode="auto">
          <a:xfrm>
            <a:off x="4537075" y="2192338"/>
            <a:ext cx="0" cy="449262"/>
          </a:xfrm>
          <a:prstGeom prst="line">
            <a:avLst/>
          </a:prstGeom>
          <a:noFill/>
          <a:ln w="9525">
            <a:solidFill>
              <a:schemeClr val="tx1"/>
            </a:solidFill>
            <a:round/>
            <a:headEnd/>
            <a:tailEnd/>
          </a:ln>
          <a:effectLst/>
        </p:spPr>
        <p:txBody>
          <a:bodyPr/>
          <a:lstStyle/>
          <a:p>
            <a:endParaRPr lang="en-US"/>
          </a:p>
        </p:txBody>
      </p:sp>
      <p:sp>
        <p:nvSpPr>
          <p:cNvPr id="206874" name="Line 26"/>
          <p:cNvSpPr>
            <a:spLocks noChangeShapeType="1"/>
          </p:cNvSpPr>
          <p:nvPr/>
        </p:nvSpPr>
        <p:spPr bwMode="auto">
          <a:xfrm>
            <a:off x="5476875" y="2192338"/>
            <a:ext cx="0" cy="449262"/>
          </a:xfrm>
          <a:prstGeom prst="line">
            <a:avLst/>
          </a:prstGeom>
          <a:noFill/>
          <a:ln w="9525">
            <a:solidFill>
              <a:schemeClr val="tx1"/>
            </a:solidFill>
            <a:round/>
            <a:headEnd/>
            <a:tailEnd/>
          </a:ln>
          <a:effectLst/>
        </p:spPr>
        <p:txBody>
          <a:bodyPr/>
          <a:lstStyle/>
          <a:p>
            <a:endParaRPr lang="en-US"/>
          </a:p>
        </p:txBody>
      </p:sp>
      <p:sp>
        <p:nvSpPr>
          <p:cNvPr id="206875" name="Line 27"/>
          <p:cNvSpPr>
            <a:spLocks noChangeShapeType="1"/>
          </p:cNvSpPr>
          <p:nvPr/>
        </p:nvSpPr>
        <p:spPr bwMode="auto">
          <a:xfrm>
            <a:off x="6492875" y="2192338"/>
            <a:ext cx="0" cy="449262"/>
          </a:xfrm>
          <a:prstGeom prst="line">
            <a:avLst/>
          </a:prstGeom>
          <a:noFill/>
          <a:ln w="9525">
            <a:solidFill>
              <a:schemeClr val="tx1"/>
            </a:solidFill>
            <a:round/>
            <a:headEnd/>
            <a:tailEnd/>
          </a:ln>
          <a:effectLst/>
        </p:spPr>
        <p:txBody>
          <a:bodyPr/>
          <a:lstStyle/>
          <a:p>
            <a:endParaRPr lang="en-US"/>
          </a:p>
        </p:txBody>
      </p:sp>
      <p:sp>
        <p:nvSpPr>
          <p:cNvPr id="206876" name="Line 28"/>
          <p:cNvSpPr>
            <a:spLocks noChangeShapeType="1"/>
          </p:cNvSpPr>
          <p:nvPr/>
        </p:nvSpPr>
        <p:spPr bwMode="auto">
          <a:xfrm>
            <a:off x="7546975" y="2192338"/>
            <a:ext cx="0" cy="449262"/>
          </a:xfrm>
          <a:prstGeom prst="line">
            <a:avLst/>
          </a:prstGeom>
          <a:noFill/>
          <a:ln w="9525">
            <a:solidFill>
              <a:schemeClr val="tx1"/>
            </a:solidFill>
            <a:round/>
            <a:headEnd/>
            <a:tailEnd/>
          </a:ln>
          <a:effectLst/>
        </p:spPr>
        <p:txBody>
          <a:bodyPr/>
          <a:lstStyle/>
          <a:p>
            <a:endParaRPr lang="en-US"/>
          </a:p>
        </p:txBody>
      </p:sp>
      <p:sp>
        <p:nvSpPr>
          <p:cNvPr id="206877" name="Rectangle 29"/>
          <p:cNvSpPr>
            <a:spLocks noChangeArrowheads="1"/>
          </p:cNvSpPr>
          <p:nvPr/>
        </p:nvSpPr>
        <p:spPr bwMode="auto">
          <a:xfrm>
            <a:off x="63325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1970</a:t>
            </a:r>
          </a:p>
        </p:txBody>
      </p:sp>
      <p:sp>
        <p:nvSpPr>
          <p:cNvPr id="206878" name="Rectangle 30"/>
          <p:cNvSpPr>
            <a:spLocks noChangeArrowheads="1"/>
          </p:cNvSpPr>
          <p:nvPr/>
        </p:nvSpPr>
        <p:spPr bwMode="auto">
          <a:xfrm>
            <a:off x="7373938" y="1606550"/>
            <a:ext cx="1262062"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Yom Kippur War</a:t>
            </a:r>
          </a:p>
        </p:txBody>
      </p:sp>
      <p:sp>
        <p:nvSpPr>
          <p:cNvPr id="206879" name="Rectangle 31"/>
          <p:cNvSpPr>
            <a:spLocks noChangeArrowheads="1"/>
          </p:cNvSpPr>
          <p:nvPr/>
        </p:nvSpPr>
        <p:spPr bwMode="auto">
          <a:xfrm>
            <a:off x="53038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1967</a:t>
            </a:r>
          </a:p>
        </p:txBody>
      </p:sp>
      <p:sp>
        <p:nvSpPr>
          <p:cNvPr id="206880" name="Rectangle 32"/>
          <p:cNvSpPr>
            <a:spLocks noChangeArrowheads="1"/>
          </p:cNvSpPr>
          <p:nvPr/>
        </p:nvSpPr>
        <p:spPr bwMode="auto">
          <a:xfrm>
            <a:off x="28781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1956</a:t>
            </a:r>
          </a:p>
        </p:txBody>
      </p:sp>
      <p:sp>
        <p:nvSpPr>
          <p:cNvPr id="206881" name="Rectangle 33"/>
          <p:cNvSpPr>
            <a:spLocks noChangeArrowheads="1"/>
          </p:cNvSpPr>
          <p:nvPr/>
        </p:nvSpPr>
        <p:spPr bwMode="auto">
          <a:xfrm>
            <a:off x="10493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1948</a:t>
            </a:r>
          </a:p>
        </p:txBody>
      </p:sp>
      <p:sp>
        <p:nvSpPr>
          <p:cNvPr id="206882" name="Rectangle 34"/>
          <p:cNvSpPr>
            <a:spLocks noChangeArrowheads="1"/>
          </p:cNvSpPr>
          <p:nvPr/>
        </p:nvSpPr>
        <p:spPr bwMode="auto">
          <a:xfrm>
            <a:off x="17986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1950</a:t>
            </a:r>
          </a:p>
        </p:txBody>
      </p:sp>
      <p:sp>
        <p:nvSpPr>
          <p:cNvPr id="206883" name="Rectangle 35"/>
          <p:cNvSpPr>
            <a:spLocks noChangeArrowheads="1"/>
          </p:cNvSpPr>
          <p:nvPr/>
        </p:nvSpPr>
        <p:spPr bwMode="auto">
          <a:xfrm>
            <a:off x="4389438" y="27876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1964</a:t>
            </a:r>
          </a:p>
        </p:txBody>
      </p:sp>
      <p:sp>
        <p:nvSpPr>
          <p:cNvPr id="206884" name="Line 36"/>
          <p:cNvSpPr>
            <a:spLocks noChangeShapeType="1"/>
          </p:cNvSpPr>
          <p:nvPr/>
        </p:nvSpPr>
        <p:spPr bwMode="auto">
          <a:xfrm>
            <a:off x="939800" y="4946650"/>
            <a:ext cx="7245350" cy="0"/>
          </a:xfrm>
          <a:prstGeom prst="line">
            <a:avLst/>
          </a:prstGeom>
          <a:noFill/>
          <a:ln w="9525">
            <a:solidFill>
              <a:schemeClr val="tx1"/>
            </a:solidFill>
            <a:round/>
            <a:headEnd/>
            <a:tailEnd/>
          </a:ln>
          <a:effectLst/>
        </p:spPr>
        <p:txBody>
          <a:bodyPr/>
          <a:lstStyle/>
          <a:p>
            <a:endParaRPr lang="en-US"/>
          </a:p>
        </p:txBody>
      </p:sp>
      <p:sp>
        <p:nvSpPr>
          <p:cNvPr id="206885" name="Line 37"/>
          <p:cNvSpPr>
            <a:spLocks noChangeShapeType="1"/>
          </p:cNvSpPr>
          <p:nvPr/>
        </p:nvSpPr>
        <p:spPr bwMode="auto">
          <a:xfrm>
            <a:off x="1158875" y="4719638"/>
            <a:ext cx="0" cy="449262"/>
          </a:xfrm>
          <a:prstGeom prst="line">
            <a:avLst/>
          </a:prstGeom>
          <a:noFill/>
          <a:ln w="9525">
            <a:solidFill>
              <a:schemeClr val="tx1"/>
            </a:solidFill>
            <a:round/>
            <a:headEnd/>
            <a:tailEnd/>
          </a:ln>
          <a:effectLst/>
        </p:spPr>
        <p:txBody>
          <a:bodyPr/>
          <a:lstStyle/>
          <a:p>
            <a:endParaRPr lang="en-US"/>
          </a:p>
        </p:txBody>
      </p:sp>
      <p:sp>
        <p:nvSpPr>
          <p:cNvPr id="206886" name="Rectangle 38"/>
          <p:cNvSpPr>
            <a:spLocks noChangeArrowheads="1"/>
          </p:cNvSpPr>
          <p:nvPr/>
        </p:nvSpPr>
        <p:spPr bwMode="auto">
          <a:xfrm>
            <a:off x="7153275" y="5278438"/>
            <a:ext cx="615950" cy="182562"/>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2000</a:t>
            </a:r>
          </a:p>
        </p:txBody>
      </p:sp>
      <p:sp>
        <p:nvSpPr>
          <p:cNvPr id="206887" name="Line 39"/>
          <p:cNvSpPr>
            <a:spLocks noChangeShapeType="1"/>
          </p:cNvSpPr>
          <p:nvPr/>
        </p:nvSpPr>
        <p:spPr bwMode="auto">
          <a:xfrm>
            <a:off x="2593975" y="4706938"/>
            <a:ext cx="0" cy="449262"/>
          </a:xfrm>
          <a:prstGeom prst="line">
            <a:avLst/>
          </a:prstGeom>
          <a:noFill/>
          <a:ln w="9525">
            <a:solidFill>
              <a:schemeClr val="tx1"/>
            </a:solidFill>
            <a:round/>
            <a:headEnd/>
            <a:tailEnd/>
          </a:ln>
          <a:effectLst/>
        </p:spPr>
        <p:txBody>
          <a:bodyPr/>
          <a:lstStyle/>
          <a:p>
            <a:endParaRPr lang="en-US"/>
          </a:p>
        </p:txBody>
      </p:sp>
      <p:sp>
        <p:nvSpPr>
          <p:cNvPr id="206888" name="Line 40"/>
          <p:cNvSpPr>
            <a:spLocks noChangeShapeType="1"/>
          </p:cNvSpPr>
          <p:nvPr/>
        </p:nvSpPr>
        <p:spPr bwMode="auto">
          <a:xfrm>
            <a:off x="3609975" y="4706938"/>
            <a:ext cx="0" cy="449262"/>
          </a:xfrm>
          <a:prstGeom prst="line">
            <a:avLst/>
          </a:prstGeom>
          <a:noFill/>
          <a:ln w="9525">
            <a:solidFill>
              <a:schemeClr val="tx1"/>
            </a:solidFill>
            <a:round/>
            <a:headEnd/>
            <a:tailEnd/>
          </a:ln>
          <a:effectLst/>
        </p:spPr>
        <p:txBody>
          <a:bodyPr/>
          <a:lstStyle/>
          <a:p>
            <a:endParaRPr lang="en-US"/>
          </a:p>
        </p:txBody>
      </p:sp>
      <p:sp>
        <p:nvSpPr>
          <p:cNvPr id="206889" name="Line 41"/>
          <p:cNvSpPr>
            <a:spLocks noChangeShapeType="1"/>
          </p:cNvSpPr>
          <p:nvPr/>
        </p:nvSpPr>
        <p:spPr bwMode="auto">
          <a:xfrm>
            <a:off x="4676775" y="4719638"/>
            <a:ext cx="0" cy="449262"/>
          </a:xfrm>
          <a:prstGeom prst="line">
            <a:avLst/>
          </a:prstGeom>
          <a:noFill/>
          <a:ln w="9525">
            <a:solidFill>
              <a:schemeClr val="tx1"/>
            </a:solidFill>
            <a:round/>
            <a:headEnd/>
            <a:tailEnd/>
          </a:ln>
          <a:effectLst/>
        </p:spPr>
        <p:txBody>
          <a:bodyPr/>
          <a:lstStyle/>
          <a:p>
            <a:endParaRPr lang="en-US"/>
          </a:p>
        </p:txBody>
      </p:sp>
      <p:sp>
        <p:nvSpPr>
          <p:cNvPr id="206890" name="Line 42"/>
          <p:cNvSpPr>
            <a:spLocks noChangeShapeType="1"/>
          </p:cNvSpPr>
          <p:nvPr/>
        </p:nvSpPr>
        <p:spPr bwMode="auto">
          <a:xfrm>
            <a:off x="5997575" y="4719638"/>
            <a:ext cx="0" cy="449262"/>
          </a:xfrm>
          <a:prstGeom prst="line">
            <a:avLst/>
          </a:prstGeom>
          <a:noFill/>
          <a:ln w="9525">
            <a:solidFill>
              <a:schemeClr val="tx1"/>
            </a:solidFill>
            <a:round/>
            <a:headEnd/>
            <a:tailEnd/>
          </a:ln>
          <a:effectLst/>
        </p:spPr>
        <p:txBody>
          <a:bodyPr/>
          <a:lstStyle/>
          <a:p>
            <a:endParaRPr lang="en-US"/>
          </a:p>
        </p:txBody>
      </p:sp>
      <p:sp>
        <p:nvSpPr>
          <p:cNvPr id="206891" name="Rectangle 43"/>
          <p:cNvSpPr>
            <a:spLocks noChangeArrowheads="1"/>
          </p:cNvSpPr>
          <p:nvPr/>
        </p:nvSpPr>
        <p:spPr bwMode="auto">
          <a:xfrm>
            <a:off x="58499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1994</a:t>
            </a:r>
          </a:p>
        </p:txBody>
      </p:sp>
      <p:sp>
        <p:nvSpPr>
          <p:cNvPr id="206892" name="Rectangle 44"/>
          <p:cNvSpPr>
            <a:spLocks noChangeArrowheads="1"/>
          </p:cNvSpPr>
          <p:nvPr/>
        </p:nvSpPr>
        <p:spPr bwMode="auto">
          <a:xfrm>
            <a:off x="53800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1993</a:t>
            </a:r>
          </a:p>
        </p:txBody>
      </p:sp>
      <p:sp>
        <p:nvSpPr>
          <p:cNvPr id="206893" name="Rectangle 45"/>
          <p:cNvSpPr>
            <a:spLocks noChangeArrowheads="1"/>
          </p:cNvSpPr>
          <p:nvPr/>
        </p:nvSpPr>
        <p:spPr bwMode="auto">
          <a:xfrm>
            <a:off x="33988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1988</a:t>
            </a:r>
          </a:p>
        </p:txBody>
      </p:sp>
      <p:sp>
        <p:nvSpPr>
          <p:cNvPr id="206894" name="Rectangle 46"/>
          <p:cNvSpPr>
            <a:spLocks noChangeArrowheads="1"/>
          </p:cNvSpPr>
          <p:nvPr/>
        </p:nvSpPr>
        <p:spPr bwMode="auto">
          <a:xfrm>
            <a:off x="9731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1977</a:t>
            </a:r>
          </a:p>
        </p:txBody>
      </p:sp>
      <p:sp>
        <p:nvSpPr>
          <p:cNvPr id="206895" name="Rectangle 47"/>
          <p:cNvSpPr>
            <a:spLocks noChangeArrowheads="1"/>
          </p:cNvSpPr>
          <p:nvPr/>
        </p:nvSpPr>
        <p:spPr bwMode="auto">
          <a:xfrm>
            <a:off x="2382838" y="53022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1982</a:t>
            </a:r>
          </a:p>
        </p:txBody>
      </p:sp>
      <p:sp>
        <p:nvSpPr>
          <p:cNvPr id="206896" name="Rectangle 48"/>
          <p:cNvSpPr>
            <a:spLocks noChangeArrowheads="1"/>
          </p:cNvSpPr>
          <p:nvPr/>
        </p:nvSpPr>
        <p:spPr bwMode="auto">
          <a:xfrm>
            <a:off x="45418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1991</a:t>
            </a:r>
          </a:p>
        </p:txBody>
      </p:sp>
      <p:sp>
        <p:nvSpPr>
          <p:cNvPr id="206897" name="Line 49"/>
          <p:cNvSpPr>
            <a:spLocks noChangeShapeType="1"/>
          </p:cNvSpPr>
          <p:nvPr/>
        </p:nvSpPr>
        <p:spPr bwMode="auto">
          <a:xfrm>
            <a:off x="1501775" y="4719638"/>
            <a:ext cx="0" cy="449262"/>
          </a:xfrm>
          <a:prstGeom prst="line">
            <a:avLst/>
          </a:prstGeom>
          <a:noFill/>
          <a:ln w="9525">
            <a:solidFill>
              <a:schemeClr val="tx1"/>
            </a:solidFill>
            <a:round/>
            <a:headEnd/>
            <a:tailEnd/>
          </a:ln>
          <a:effectLst/>
        </p:spPr>
        <p:txBody>
          <a:bodyPr/>
          <a:lstStyle/>
          <a:p>
            <a:endParaRPr lang="en-US"/>
          </a:p>
        </p:txBody>
      </p:sp>
      <p:sp>
        <p:nvSpPr>
          <p:cNvPr id="206898" name="Rectangle 50"/>
          <p:cNvSpPr>
            <a:spLocks noChangeArrowheads="1"/>
          </p:cNvSpPr>
          <p:nvPr/>
        </p:nvSpPr>
        <p:spPr bwMode="auto">
          <a:xfrm>
            <a:off x="13160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1978</a:t>
            </a:r>
          </a:p>
        </p:txBody>
      </p:sp>
      <p:sp>
        <p:nvSpPr>
          <p:cNvPr id="206899" name="Line 51"/>
          <p:cNvSpPr>
            <a:spLocks noChangeShapeType="1"/>
          </p:cNvSpPr>
          <p:nvPr/>
        </p:nvSpPr>
        <p:spPr bwMode="auto">
          <a:xfrm>
            <a:off x="5502275" y="4719638"/>
            <a:ext cx="0" cy="449262"/>
          </a:xfrm>
          <a:prstGeom prst="line">
            <a:avLst/>
          </a:prstGeom>
          <a:noFill/>
          <a:ln w="9525">
            <a:solidFill>
              <a:schemeClr val="tx1"/>
            </a:solidFill>
            <a:round/>
            <a:headEnd/>
            <a:tailEnd/>
          </a:ln>
          <a:effectLst/>
        </p:spPr>
        <p:txBody>
          <a:bodyPr/>
          <a:lstStyle/>
          <a:p>
            <a:endParaRPr lang="en-US"/>
          </a:p>
        </p:txBody>
      </p:sp>
      <p:sp>
        <p:nvSpPr>
          <p:cNvPr id="206900" name="Rectangle 52"/>
          <p:cNvSpPr>
            <a:spLocks noChangeArrowheads="1"/>
          </p:cNvSpPr>
          <p:nvPr/>
        </p:nvSpPr>
        <p:spPr bwMode="auto">
          <a:xfrm>
            <a:off x="6465888" y="3878263"/>
            <a:ext cx="1328737" cy="182562"/>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Wye Accords</a:t>
            </a:r>
          </a:p>
        </p:txBody>
      </p:sp>
      <p:sp>
        <p:nvSpPr>
          <p:cNvPr id="206901" name="Line 53"/>
          <p:cNvSpPr>
            <a:spLocks noChangeShapeType="1"/>
          </p:cNvSpPr>
          <p:nvPr/>
        </p:nvSpPr>
        <p:spPr bwMode="auto">
          <a:xfrm>
            <a:off x="6759575" y="4719638"/>
            <a:ext cx="0" cy="449262"/>
          </a:xfrm>
          <a:prstGeom prst="line">
            <a:avLst/>
          </a:prstGeom>
          <a:noFill/>
          <a:ln w="9525">
            <a:solidFill>
              <a:schemeClr val="tx1"/>
            </a:solidFill>
            <a:round/>
            <a:headEnd/>
            <a:tailEnd/>
          </a:ln>
          <a:effectLst/>
        </p:spPr>
        <p:txBody>
          <a:bodyPr/>
          <a:lstStyle/>
          <a:p>
            <a:endParaRPr lang="en-US"/>
          </a:p>
        </p:txBody>
      </p:sp>
      <p:sp>
        <p:nvSpPr>
          <p:cNvPr id="206902" name="Rectangle 54"/>
          <p:cNvSpPr>
            <a:spLocks noChangeArrowheads="1"/>
          </p:cNvSpPr>
          <p:nvPr/>
        </p:nvSpPr>
        <p:spPr bwMode="auto">
          <a:xfrm>
            <a:off x="6611938" y="5289550"/>
            <a:ext cx="495300" cy="182563"/>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1998</a:t>
            </a:r>
          </a:p>
        </p:txBody>
      </p:sp>
      <p:sp>
        <p:nvSpPr>
          <p:cNvPr id="206904" name="Line 56"/>
          <p:cNvSpPr>
            <a:spLocks noChangeShapeType="1"/>
          </p:cNvSpPr>
          <p:nvPr/>
        </p:nvSpPr>
        <p:spPr bwMode="auto">
          <a:xfrm>
            <a:off x="7305675" y="4719638"/>
            <a:ext cx="0" cy="449262"/>
          </a:xfrm>
          <a:prstGeom prst="line">
            <a:avLst/>
          </a:prstGeom>
          <a:noFill/>
          <a:ln w="9525">
            <a:solidFill>
              <a:schemeClr val="tx1"/>
            </a:solidFill>
            <a:round/>
            <a:headEnd/>
            <a:tailEnd/>
          </a:ln>
          <a:effectLst/>
        </p:spPr>
        <p:txBody>
          <a:bodyPr/>
          <a:lstStyle/>
          <a:p>
            <a:endParaRPr lang="en-US"/>
          </a:p>
        </p:txBody>
      </p:sp>
      <p:sp>
        <p:nvSpPr>
          <p:cNvPr id="206905" name="Rectangle 57"/>
          <p:cNvSpPr>
            <a:spLocks noChangeArrowheads="1"/>
          </p:cNvSpPr>
          <p:nvPr/>
        </p:nvSpPr>
        <p:spPr bwMode="auto">
          <a:xfrm>
            <a:off x="7062788" y="4170363"/>
            <a:ext cx="1704975"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Camp David II</a:t>
            </a:r>
          </a:p>
          <a:p>
            <a:pPr marL="304800" indent="-304800" defTabSz="895350">
              <a:buSzPct val="120000"/>
            </a:pPr>
            <a:r>
              <a:rPr lang="en-US" sz="1200"/>
              <a:t>Al-Aqsa intifada begins</a:t>
            </a:r>
          </a:p>
        </p:txBody>
      </p:sp>
      <p:sp>
        <p:nvSpPr>
          <p:cNvPr id="206906" name="Rectangle 58"/>
          <p:cNvSpPr>
            <a:spLocks noChangeArrowheads="1"/>
          </p:cNvSpPr>
          <p:nvPr/>
        </p:nvSpPr>
        <p:spPr bwMode="auto">
          <a:xfrm>
            <a:off x="7543800" y="4594225"/>
            <a:ext cx="1704975" cy="365125"/>
          </a:xfrm>
          <a:prstGeom prst="rect">
            <a:avLst/>
          </a:prstGeom>
          <a:noFill/>
          <a:ln w="9525">
            <a:noFill/>
            <a:miter lim="800000"/>
            <a:headEnd/>
            <a:tailEnd/>
          </a:ln>
          <a:effectLst/>
        </p:spPr>
        <p:txBody>
          <a:bodyPr lIns="0" tIns="0" rIns="0" bIns="0">
            <a:spAutoFit/>
          </a:bodyPr>
          <a:lstStyle/>
          <a:p>
            <a:pPr marL="304800" indent="-304800" defTabSz="895350">
              <a:buSzPct val="120000"/>
            </a:pPr>
            <a:r>
              <a:rPr lang="en-US" sz="1200"/>
              <a:t>Gaza withdrawal</a:t>
            </a:r>
          </a:p>
          <a:p>
            <a:pPr marL="304800" indent="-304800" defTabSz="895350">
              <a:buSzPct val="120000"/>
            </a:pPr>
            <a:r>
              <a:rPr lang="en-US" sz="1200"/>
              <a:t>Barrier built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1"/>
          </p:nvPr>
        </p:nvSpPr>
        <p:spPr/>
        <p:txBody>
          <a:bodyPr/>
          <a:lstStyle/>
          <a:p>
            <a:fld id="{929D7707-D611-4B0B-821F-E82EC9263D0D}" type="slidenum">
              <a:rPr lang="en-US"/>
              <a:pPr/>
              <a:t>1</a:t>
            </a:fld>
            <a:endParaRPr lang="en-US"/>
          </a:p>
        </p:txBody>
      </p:sp>
      <p:sp>
        <p:nvSpPr>
          <p:cNvPr id="239618" name="Rectangle 2"/>
          <p:cNvSpPr>
            <a:spLocks noChangeArrowheads="1"/>
          </p:cNvSpPr>
          <p:nvPr/>
        </p:nvSpPr>
        <p:spPr bwMode="auto">
          <a:xfrm>
            <a:off x="431800" y="509588"/>
            <a:ext cx="8264525" cy="611187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b="1"/>
          </a:p>
          <a:p>
            <a:pPr marL="306388" lvl="1" indent="-304800" defTabSz="895350">
              <a:buSzPct val="120000"/>
              <a:buFontTx/>
              <a:buChar char="•"/>
            </a:pPr>
            <a:r>
              <a:rPr lang="en-US" b="1"/>
              <a:t>The rise of Likud in 1977</a:t>
            </a:r>
          </a:p>
          <a:p>
            <a:pPr marL="450850" lvl="2" indent="-304800" defTabSz="895350">
              <a:buFontTx/>
              <a:buChar char="–"/>
            </a:pPr>
            <a:r>
              <a:rPr lang="en-US"/>
              <a:t>Success of the Likud coalition led by Menachem Begin</a:t>
            </a:r>
          </a:p>
          <a:p>
            <a:pPr marL="450850" lvl="2" indent="-304800" defTabSz="895350">
              <a:buFontTx/>
              <a:buChar char="–"/>
            </a:pPr>
            <a:r>
              <a:rPr lang="en-US"/>
              <a:t>“Revolt of the Sephardim” </a:t>
            </a:r>
          </a:p>
          <a:p>
            <a:pPr marL="450850" lvl="2" indent="-304800" defTabSz="895350">
              <a:buFontTx/>
              <a:buChar char="–"/>
            </a:pPr>
            <a:r>
              <a:rPr lang="en-US"/>
              <a:t>Expansionist idea of Israel</a:t>
            </a:r>
          </a:p>
          <a:p>
            <a:pPr marL="450850" lvl="2" indent="-304800" defTabSz="895350">
              <a:buFontTx/>
              <a:buChar char="–"/>
            </a:pPr>
            <a:endParaRPr lang="en-US"/>
          </a:p>
          <a:p>
            <a:pPr marL="306388" lvl="1" indent="-304800" defTabSz="895350">
              <a:buSzPct val="120000"/>
              <a:buFontTx/>
              <a:buChar char="•"/>
            </a:pPr>
            <a:r>
              <a:rPr lang="en-US" b="1"/>
              <a:t>Sadat goes to Israel</a:t>
            </a:r>
          </a:p>
          <a:p>
            <a:pPr marL="450850" lvl="2" indent="-304800" defTabSz="895350">
              <a:buFontTx/>
              <a:buChar char="–"/>
            </a:pPr>
            <a:r>
              <a:rPr lang="en-US"/>
              <a:t>Proclaimed peace with Israel at a meeting of the Israeli parliament in 1977 (Knesset)</a:t>
            </a:r>
          </a:p>
          <a:p>
            <a:pPr marL="450850" lvl="2" indent="-304800" defTabSz="895350">
              <a:buFontTx/>
              <a:buChar char="–"/>
            </a:pPr>
            <a:r>
              <a:rPr lang="en-US"/>
              <a:t>Tried to hold out for a comprehensive Palestinian settlement, but got a bilateral accord</a:t>
            </a:r>
          </a:p>
          <a:p>
            <a:pPr marL="450850" lvl="2" indent="-304800" defTabSz="895350">
              <a:buFontTx/>
              <a:buChar char="–"/>
            </a:pPr>
            <a:r>
              <a:rPr lang="en-US"/>
              <a:t>Signed an Egyptian-Israeli peace treaty in Washington in 1979 (Camp David)</a:t>
            </a:r>
          </a:p>
          <a:p>
            <a:pPr marL="450850" lvl="2" indent="-304800" defTabSz="895350">
              <a:buFontTx/>
              <a:buChar char="–"/>
            </a:pPr>
            <a:endParaRPr lang="en-US"/>
          </a:p>
          <a:p>
            <a:pPr marL="306388" lvl="1" indent="-304800" defTabSz="895350">
              <a:buSzPct val="120000"/>
              <a:buFontTx/>
              <a:buChar char="•"/>
            </a:pPr>
            <a:r>
              <a:rPr lang="en-US" b="1"/>
              <a:t>Israelis in Lebanon</a:t>
            </a:r>
          </a:p>
          <a:p>
            <a:pPr marL="450850" lvl="2" indent="-304800" defTabSz="895350">
              <a:buFontTx/>
              <a:buChar char="–"/>
            </a:pPr>
            <a:r>
              <a:rPr lang="en-US"/>
              <a:t>PLO entered Lebanon in 1970 and launched guerrilla raids</a:t>
            </a:r>
          </a:p>
          <a:p>
            <a:pPr marL="450850" lvl="2" indent="-304800" defTabSz="895350">
              <a:buFontTx/>
              <a:buChar char="–"/>
            </a:pPr>
            <a:r>
              <a:rPr lang="en-US"/>
              <a:t>Lebanese Muslims supported them, but Christians fought them</a:t>
            </a:r>
          </a:p>
          <a:p>
            <a:pPr marL="450850" lvl="2" indent="-304800" defTabSz="895350">
              <a:buFontTx/>
              <a:buChar char="–"/>
            </a:pPr>
            <a:r>
              <a:rPr lang="en-US"/>
              <a:t>Israel invaded Lebanon in 1982</a:t>
            </a:r>
          </a:p>
          <a:p>
            <a:pPr marL="306388" lvl="1" indent="-304800" defTabSz="895350">
              <a:buSzPct val="120000"/>
              <a:buFontTx/>
              <a:buChar char="•"/>
            </a:pPr>
            <a:endParaRPr lang="en-US" b="1"/>
          </a:p>
          <a:p>
            <a:pPr marL="306388" lvl="1" indent="-304800" defTabSz="895350">
              <a:buSzPct val="120000"/>
              <a:buFontTx/>
              <a:buChar char="•"/>
            </a:pPr>
            <a:r>
              <a:rPr lang="en-US" b="1"/>
              <a:t>First intifada (1987-1991)</a:t>
            </a:r>
          </a:p>
          <a:p>
            <a:pPr marL="450850" lvl="2" indent="-304800" defTabSz="895350">
              <a:buFontTx/>
              <a:buChar char="–"/>
            </a:pPr>
            <a:r>
              <a:rPr lang="en-US"/>
              <a:t>Likud Prime Minister in Israel from 1986-1992 = Yitzhak Shamir</a:t>
            </a:r>
          </a:p>
          <a:p>
            <a:pPr marL="450850" lvl="2" indent="-304800" defTabSz="895350">
              <a:buFontTx/>
              <a:buChar char="–"/>
            </a:pPr>
            <a:r>
              <a:rPr lang="en-US"/>
              <a:t>Shamir was highly expansionist</a:t>
            </a:r>
          </a:p>
          <a:p>
            <a:pPr marL="450850" lvl="2" indent="-304800" defTabSz="895350">
              <a:buFontTx/>
              <a:buChar char="–"/>
            </a:pPr>
            <a:r>
              <a:rPr lang="en-US"/>
              <a:t>Put severe economic and political stress on the Palestinian population</a:t>
            </a:r>
          </a:p>
          <a:p>
            <a:pPr marL="450850" lvl="2" indent="-304800" defTabSz="895350">
              <a:buFontTx/>
              <a:buChar char="–"/>
            </a:pPr>
            <a:r>
              <a:rPr lang="en-US"/>
              <a:t>Characteristics of the intifada</a:t>
            </a:r>
          </a:p>
          <a:p>
            <a:pPr marL="450850" lvl="2" indent="-304800" defTabSz="895350">
              <a:buFontTx/>
              <a:buChar char="–"/>
            </a:pPr>
            <a:r>
              <a:rPr lang="en-US"/>
              <a:t>Birth of Hamas (Zeal) in 1988</a:t>
            </a:r>
          </a:p>
          <a:p>
            <a:pPr marL="450850" lvl="2" indent="-304800" defTabSz="895350">
              <a:buFontTx/>
              <a:buChar char="–"/>
            </a:pPr>
            <a:r>
              <a:rPr lang="en-US"/>
              <a:t>PLO accepts UN Resolution 242 and Israel’s right to exist, calling for a peace conference and proclaiming an independent Palestinian state</a:t>
            </a:r>
          </a:p>
          <a:p>
            <a:pPr marL="450850" lvl="2" indent="-304800" defTabSz="895350">
              <a:buFontTx/>
              <a:buChar char="–"/>
            </a:pPr>
            <a:r>
              <a:rPr lang="en-US"/>
              <a:t>Israeli tactics of mass punishment and overwhelming force escalated the intifada</a:t>
            </a:r>
          </a:p>
        </p:txBody>
      </p:sp>
      <p:sp>
        <p:nvSpPr>
          <p:cNvPr id="239619"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The rise of the Likud, Camp David, and the Intifada</a:t>
            </a:r>
          </a:p>
        </p:txBody>
      </p:sp>
      <p:pic>
        <p:nvPicPr>
          <p:cNvPr id="239620" name="Picture 4"/>
          <p:cNvPicPr>
            <a:picLocks noChangeAspect="1" noChangeArrowheads="1"/>
          </p:cNvPicPr>
          <p:nvPr/>
        </p:nvPicPr>
        <p:blipFill>
          <a:blip r:embed="rId3" cstate="print"/>
          <a:srcRect b="31862"/>
          <a:stretch>
            <a:fillRect/>
          </a:stretch>
        </p:blipFill>
        <p:spPr bwMode="auto">
          <a:xfrm>
            <a:off x="7108825" y="3022600"/>
            <a:ext cx="1609725" cy="2057400"/>
          </a:xfrm>
          <a:prstGeom prst="rect">
            <a:avLst/>
          </a:prstGeom>
          <a:noFill/>
          <a:ln w="9525">
            <a:noFill/>
            <a:miter lim="800000"/>
            <a:headEnd/>
            <a:tailEnd/>
          </a:ln>
          <a:effectLst/>
        </p:spPr>
      </p:pic>
      <p:sp>
        <p:nvSpPr>
          <p:cNvPr id="239622" name="Rectangle 6"/>
          <p:cNvSpPr>
            <a:spLocks noChangeArrowheads="1"/>
          </p:cNvSpPr>
          <p:nvPr/>
        </p:nvSpPr>
        <p:spPr bwMode="auto">
          <a:xfrm>
            <a:off x="7205663" y="5068888"/>
            <a:ext cx="1579562" cy="336550"/>
          </a:xfrm>
          <a:prstGeom prst="rect">
            <a:avLst/>
          </a:prstGeom>
          <a:noFill/>
          <a:ln w="9525">
            <a:noFill/>
            <a:miter lim="800000"/>
            <a:headEnd/>
            <a:tailEnd/>
          </a:ln>
          <a:effectLst/>
        </p:spPr>
        <p:txBody>
          <a:bodyPr>
            <a:spAutoFit/>
          </a:bodyPr>
          <a:lstStyle/>
          <a:p>
            <a:pPr defTabSz="895350">
              <a:buSzPct val="120000"/>
            </a:pPr>
            <a:r>
              <a:rPr lang="en-US"/>
              <a:t>Yitzhak Shamir</a:t>
            </a:r>
          </a:p>
        </p:txBody>
      </p:sp>
      <p:pic>
        <p:nvPicPr>
          <p:cNvPr id="239623" name="Picture 7"/>
          <p:cNvPicPr>
            <a:picLocks noChangeAspect="1" noChangeArrowheads="1"/>
          </p:cNvPicPr>
          <p:nvPr/>
        </p:nvPicPr>
        <p:blipFill>
          <a:blip r:embed="rId4" cstate="print"/>
          <a:srcRect b="24344"/>
          <a:stretch>
            <a:fillRect/>
          </a:stretch>
        </p:blipFill>
        <p:spPr bwMode="auto">
          <a:xfrm>
            <a:off x="6208713" y="755650"/>
            <a:ext cx="1357312" cy="1465263"/>
          </a:xfrm>
          <a:prstGeom prst="rect">
            <a:avLst/>
          </a:prstGeom>
          <a:noFill/>
          <a:ln w="9525">
            <a:noFill/>
            <a:miter lim="800000"/>
            <a:headEnd/>
            <a:tailEnd/>
          </a:ln>
          <a:effectLst/>
        </p:spPr>
      </p:pic>
      <p:sp>
        <p:nvSpPr>
          <p:cNvPr id="239624" name="Rectangle 8"/>
          <p:cNvSpPr>
            <a:spLocks noChangeArrowheads="1"/>
          </p:cNvSpPr>
          <p:nvPr/>
        </p:nvSpPr>
        <p:spPr bwMode="auto">
          <a:xfrm>
            <a:off x="7624763" y="1149350"/>
            <a:ext cx="1579562" cy="581025"/>
          </a:xfrm>
          <a:prstGeom prst="rect">
            <a:avLst/>
          </a:prstGeom>
          <a:noFill/>
          <a:ln w="9525">
            <a:noFill/>
            <a:miter lim="800000"/>
            <a:headEnd/>
            <a:tailEnd/>
          </a:ln>
          <a:effectLst/>
        </p:spPr>
        <p:txBody>
          <a:bodyPr>
            <a:spAutoFit/>
          </a:bodyPr>
          <a:lstStyle/>
          <a:p>
            <a:pPr defTabSz="895350">
              <a:buSzPct val="120000"/>
            </a:pPr>
            <a:r>
              <a:rPr lang="en-US"/>
              <a:t>Menachem Begin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C689287A-9A5E-4126-86E8-0157BD2030C5}" type="slidenum">
              <a:rPr lang="en-US"/>
              <a:pPr/>
              <a:t>2</a:t>
            </a:fld>
            <a:endParaRPr lang="en-US"/>
          </a:p>
        </p:txBody>
      </p:sp>
      <p:sp>
        <p:nvSpPr>
          <p:cNvPr id="243714" name="Rectangle 2"/>
          <p:cNvSpPr>
            <a:spLocks noChangeArrowheads="1"/>
          </p:cNvSpPr>
          <p:nvPr/>
        </p:nvSpPr>
        <p:spPr bwMode="auto">
          <a:xfrm>
            <a:off x="431800" y="509588"/>
            <a:ext cx="8264525" cy="513397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b="1"/>
          </a:p>
          <a:p>
            <a:pPr marL="306388" lvl="1" indent="-304800" defTabSz="895350">
              <a:buSzPct val="120000"/>
              <a:buFontTx/>
              <a:buChar char="•"/>
            </a:pPr>
            <a:r>
              <a:rPr lang="en-US" b="1"/>
              <a:t>Madrid (1991)</a:t>
            </a:r>
          </a:p>
          <a:p>
            <a:pPr marL="450850" lvl="2" indent="-304800" defTabSz="895350">
              <a:buFontTx/>
              <a:buChar char="–"/>
            </a:pPr>
            <a:r>
              <a:rPr lang="en-US"/>
              <a:t>US/Soviet sponsored peace talks</a:t>
            </a:r>
          </a:p>
          <a:p>
            <a:pPr marL="450850" lvl="2" indent="-304800" defTabSz="895350">
              <a:buFontTx/>
              <a:buChar char="–"/>
            </a:pPr>
            <a:r>
              <a:rPr lang="en-US"/>
              <a:t>Sticking point of the talks was mainly illegal Israeli settlement activity</a:t>
            </a:r>
          </a:p>
          <a:p>
            <a:pPr marL="450850" lvl="2" indent="-304800" defTabSz="895350">
              <a:buFontTx/>
              <a:buChar char="–"/>
            </a:pPr>
            <a:r>
              <a:rPr lang="en-US"/>
              <a:t>Yitzhak Rabin elected as leader of the Labor party in 1992—put a partial freeze on settlement construction</a:t>
            </a:r>
          </a:p>
          <a:p>
            <a:pPr marL="450850" lvl="2" indent="-304800" defTabSz="895350">
              <a:buFontTx/>
              <a:buChar char="–"/>
            </a:pPr>
            <a:endParaRPr lang="en-US"/>
          </a:p>
          <a:p>
            <a:pPr marL="306388" lvl="1" indent="-304800" defTabSz="895350">
              <a:buSzPct val="120000"/>
              <a:buFontTx/>
              <a:buChar char="•"/>
            </a:pPr>
            <a:r>
              <a:rPr lang="en-US" b="1"/>
              <a:t>Oslo I (1993)</a:t>
            </a:r>
          </a:p>
          <a:p>
            <a:pPr marL="450850" lvl="2" indent="-304800" defTabSz="895350">
              <a:buFontTx/>
              <a:buChar char="–"/>
            </a:pPr>
            <a:r>
              <a:rPr lang="en-US"/>
              <a:t>Emerged as a secret deal facilitated by Norway between Rabin and Arafat</a:t>
            </a:r>
          </a:p>
          <a:p>
            <a:pPr marL="450850" lvl="2" indent="-304800" defTabSz="895350">
              <a:buFontTx/>
              <a:buChar char="–"/>
            </a:pPr>
            <a:r>
              <a:rPr lang="en-US"/>
              <a:t>Arafat had lost his funding (Gulf/Soviet) and was desperate at home; he was being seriously challenged by Hamas</a:t>
            </a:r>
          </a:p>
          <a:p>
            <a:pPr marL="450850" lvl="2" indent="-304800" defTabSz="895350">
              <a:buFontTx/>
              <a:buChar char="–"/>
            </a:pPr>
            <a:r>
              <a:rPr lang="en-US"/>
              <a:t>Agreed to mutual recognition as peace partners, PLO renounced use of terror</a:t>
            </a:r>
          </a:p>
          <a:p>
            <a:pPr marL="450850" lvl="2" indent="-304800" defTabSz="895350">
              <a:buFontTx/>
              <a:buChar char="–"/>
            </a:pPr>
            <a:r>
              <a:rPr lang="en-US"/>
              <a:t>Agreed to a five year program for increasing Palestinian autonomy</a:t>
            </a:r>
          </a:p>
          <a:p>
            <a:pPr marL="450850" lvl="2" indent="-304800" defTabSz="895350">
              <a:buFontTx/>
              <a:buChar char="–"/>
            </a:pPr>
            <a:endParaRPr lang="en-US"/>
          </a:p>
          <a:p>
            <a:pPr marL="306388" lvl="1" indent="-304800" defTabSz="895350">
              <a:buSzPct val="120000"/>
              <a:buFontTx/>
              <a:buChar char="•"/>
            </a:pPr>
            <a:r>
              <a:rPr lang="en-US" b="1"/>
              <a:t>Oslo II (1995)</a:t>
            </a:r>
          </a:p>
          <a:p>
            <a:pPr marL="450850" lvl="2" indent="-304800" defTabSz="895350">
              <a:buFontTx/>
              <a:buChar char="–"/>
            </a:pPr>
            <a:r>
              <a:rPr lang="en-US"/>
              <a:t>Arafat returned to Palestine</a:t>
            </a:r>
          </a:p>
          <a:p>
            <a:pPr marL="450850" lvl="2" indent="-304800" defTabSz="895350">
              <a:buFontTx/>
              <a:buChar char="–"/>
            </a:pPr>
            <a:r>
              <a:rPr lang="en-US"/>
              <a:t>Israel-Jordan signed a peace deal in 1994</a:t>
            </a:r>
          </a:p>
          <a:p>
            <a:pPr marL="450850" lvl="2" indent="-304800" defTabSz="895350">
              <a:buFontTx/>
              <a:buChar char="–"/>
            </a:pPr>
            <a:r>
              <a:rPr lang="en-US"/>
              <a:t>Interim agreement (1995) detailed staged withdrawal of Israeli troops, leaving pockets of Palestinian autonomy</a:t>
            </a:r>
          </a:p>
          <a:p>
            <a:pPr marL="450850" lvl="2" indent="-304800" defTabSz="895350">
              <a:buFontTx/>
              <a:buChar char="–"/>
            </a:pPr>
            <a:r>
              <a:rPr lang="en-US"/>
              <a:t>Israel resumed large-scale settlement activities</a:t>
            </a:r>
          </a:p>
          <a:p>
            <a:pPr marL="450850" lvl="2" indent="-304800" defTabSz="895350">
              <a:buFontTx/>
              <a:buChar char="–"/>
            </a:pPr>
            <a:r>
              <a:rPr lang="en-US"/>
              <a:t>Arafat’s new administration (Palestinian Authority) was corrupt and uncompromising </a:t>
            </a:r>
          </a:p>
        </p:txBody>
      </p:sp>
      <p:sp>
        <p:nvSpPr>
          <p:cNvPr id="243715"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The peace talks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1"/>
          </p:nvPr>
        </p:nvSpPr>
        <p:spPr/>
        <p:txBody>
          <a:bodyPr/>
          <a:lstStyle/>
          <a:p>
            <a:fld id="{117232BD-C85C-40AF-A155-40020E825D12}" type="slidenum">
              <a:rPr lang="en-US"/>
              <a:pPr/>
              <a:t>3</a:t>
            </a:fld>
            <a:endParaRPr lang="en-US"/>
          </a:p>
        </p:txBody>
      </p:sp>
      <p:sp>
        <p:nvSpPr>
          <p:cNvPr id="245762" name="Rectangle 2"/>
          <p:cNvSpPr>
            <a:spLocks noChangeArrowheads="1"/>
          </p:cNvSpPr>
          <p:nvPr/>
        </p:nvSpPr>
        <p:spPr bwMode="auto">
          <a:xfrm>
            <a:off x="431800" y="623888"/>
            <a:ext cx="8264525" cy="415607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b="1"/>
          </a:p>
          <a:p>
            <a:pPr marL="306388" lvl="1" indent="-304800" defTabSz="895350">
              <a:buSzPct val="120000"/>
              <a:buFontTx/>
              <a:buChar char="•"/>
            </a:pPr>
            <a:r>
              <a:rPr lang="en-US" b="1"/>
              <a:t>Palestinian Authority</a:t>
            </a:r>
          </a:p>
          <a:p>
            <a:pPr marL="450850" lvl="2" indent="-304800" defTabSz="895350">
              <a:buFontTx/>
              <a:buChar char="–"/>
            </a:pPr>
            <a:r>
              <a:rPr lang="en-US"/>
              <a:t>Composed mainly of exiles</a:t>
            </a:r>
          </a:p>
          <a:p>
            <a:pPr marL="450850" lvl="2" indent="-304800" defTabSz="895350">
              <a:buFontTx/>
              <a:buChar char="–"/>
            </a:pPr>
            <a:r>
              <a:rPr lang="en-US"/>
              <a:t>Election of a Palestinian Council (1996) made little difference to the new President (Arafat) who ruled in an authoritarian manner</a:t>
            </a:r>
          </a:p>
          <a:p>
            <a:pPr marL="450850" lvl="2" indent="-304800" defTabSz="895350">
              <a:buFontTx/>
              <a:buChar char="–"/>
            </a:pPr>
            <a:r>
              <a:rPr lang="en-US"/>
              <a:t>Increasing opposition by Hamas, which was gaining new popularity</a:t>
            </a:r>
          </a:p>
          <a:p>
            <a:pPr marL="450850" lvl="2" indent="-304800" defTabSz="895350">
              <a:buFontTx/>
              <a:buChar char="–"/>
            </a:pPr>
            <a:endParaRPr lang="en-US"/>
          </a:p>
          <a:p>
            <a:pPr marL="306388" lvl="1" indent="-304800" defTabSz="895350">
              <a:buSzPct val="120000"/>
              <a:buFontTx/>
              <a:buChar char="•"/>
            </a:pPr>
            <a:r>
              <a:rPr lang="en-US" b="1"/>
              <a:t>Israel</a:t>
            </a:r>
          </a:p>
          <a:p>
            <a:pPr marL="450850" lvl="2" indent="-304800" defTabSz="895350">
              <a:buFontTx/>
              <a:buChar char="–"/>
            </a:pPr>
            <a:r>
              <a:rPr lang="en-US"/>
              <a:t>Tried to get Arafat to crack down on Hamas and be more authoritarian</a:t>
            </a:r>
          </a:p>
          <a:p>
            <a:pPr marL="450850" lvl="2" indent="-304800" defTabSz="895350">
              <a:buFontTx/>
              <a:buChar char="–"/>
            </a:pPr>
            <a:r>
              <a:rPr lang="en-US"/>
              <a:t>Recognition that the peace accords were not increasing security at home</a:t>
            </a:r>
          </a:p>
          <a:p>
            <a:pPr marL="450850" lvl="2" indent="-304800" defTabSz="895350">
              <a:buFontTx/>
              <a:buChar char="–"/>
            </a:pPr>
            <a:r>
              <a:rPr lang="en-US"/>
              <a:t>Open pressure from Rabbis saying that the peace accords violated Jewish law</a:t>
            </a:r>
          </a:p>
          <a:p>
            <a:pPr marL="450850" lvl="2" indent="-304800" defTabSz="895350">
              <a:buFontTx/>
              <a:buChar char="–"/>
            </a:pPr>
            <a:r>
              <a:rPr lang="en-US"/>
              <a:t>Incfreasingly militant Israeli actions</a:t>
            </a:r>
          </a:p>
          <a:p>
            <a:pPr marL="450850" lvl="2" indent="-304800" defTabSz="895350">
              <a:buFontTx/>
              <a:buChar char="–"/>
            </a:pPr>
            <a:r>
              <a:rPr lang="en-US"/>
              <a:t>In 1996, Israelis elected the Likud chairman, Binyamin Netanyahu as PM--stopped Israeli commitment to the peace process</a:t>
            </a:r>
          </a:p>
          <a:p>
            <a:pPr marL="450850" lvl="2" indent="-304800" defTabSz="895350">
              <a:buFontTx/>
              <a:buChar char="–"/>
            </a:pPr>
            <a:r>
              <a:rPr lang="en-US"/>
              <a:t>Hamas carried out more suicide bombings, and Israel responded with collective punishment</a:t>
            </a:r>
          </a:p>
          <a:p>
            <a:pPr marL="450850" lvl="2" indent="-304800" defTabSz="895350">
              <a:buFontTx/>
              <a:buChar char="–"/>
            </a:pPr>
            <a:endParaRPr lang="en-US"/>
          </a:p>
        </p:txBody>
      </p:sp>
      <p:sp>
        <p:nvSpPr>
          <p:cNvPr id="245763"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Palestine and Israel in the late 1990s</a:t>
            </a:r>
          </a:p>
        </p:txBody>
      </p:sp>
      <p:pic>
        <p:nvPicPr>
          <p:cNvPr id="245764" name="Picture 4"/>
          <p:cNvPicPr>
            <a:picLocks noChangeAspect="1" noChangeArrowheads="1"/>
          </p:cNvPicPr>
          <p:nvPr/>
        </p:nvPicPr>
        <p:blipFill>
          <a:blip r:embed="rId3" cstate="print"/>
          <a:srcRect/>
          <a:stretch>
            <a:fillRect/>
          </a:stretch>
        </p:blipFill>
        <p:spPr bwMode="auto">
          <a:xfrm>
            <a:off x="2355850" y="4513263"/>
            <a:ext cx="2376488" cy="1901825"/>
          </a:xfrm>
          <a:prstGeom prst="rect">
            <a:avLst/>
          </a:prstGeom>
          <a:noFill/>
          <a:ln w="9525">
            <a:noFill/>
            <a:miter lim="800000"/>
            <a:headEnd/>
            <a:tailEnd/>
          </a:ln>
          <a:effectLst/>
        </p:spPr>
      </p:pic>
      <p:sp>
        <p:nvSpPr>
          <p:cNvPr id="245765" name="Rectangle 5"/>
          <p:cNvSpPr>
            <a:spLocks noChangeArrowheads="1"/>
          </p:cNvSpPr>
          <p:nvPr/>
        </p:nvSpPr>
        <p:spPr bwMode="auto">
          <a:xfrm>
            <a:off x="5019675" y="5254625"/>
            <a:ext cx="1579563" cy="336550"/>
          </a:xfrm>
          <a:prstGeom prst="rect">
            <a:avLst/>
          </a:prstGeom>
          <a:noFill/>
          <a:ln w="9525">
            <a:noFill/>
            <a:miter lim="800000"/>
            <a:headEnd/>
            <a:tailEnd/>
          </a:ln>
          <a:effectLst/>
        </p:spPr>
        <p:txBody>
          <a:bodyPr>
            <a:spAutoFit/>
          </a:bodyPr>
          <a:lstStyle/>
          <a:p>
            <a:pPr defTabSz="895350">
              <a:buSzPct val="120000"/>
            </a:pPr>
            <a:r>
              <a:rPr lang="en-US"/>
              <a:t>Yasser Arafat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7B6F8EB5-C9D4-45A0-A34C-B1061D78DEC8}" type="slidenum">
              <a:rPr lang="en-US"/>
              <a:pPr/>
              <a:t>4</a:t>
            </a:fld>
            <a:endParaRPr lang="en-US"/>
          </a:p>
        </p:txBody>
      </p:sp>
      <p:sp>
        <p:nvSpPr>
          <p:cNvPr id="247810" name="Rectangle 2"/>
          <p:cNvSpPr>
            <a:spLocks noChangeArrowheads="1"/>
          </p:cNvSpPr>
          <p:nvPr/>
        </p:nvSpPr>
        <p:spPr bwMode="auto">
          <a:xfrm>
            <a:off x="431800" y="752475"/>
            <a:ext cx="8264525" cy="3911600"/>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a:p>
          <a:p>
            <a:pPr marL="306388" lvl="1" indent="-304800" defTabSz="895350">
              <a:buSzPct val="120000"/>
              <a:buFontTx/>
              <a:buChar char="•"/>
            </a:pPr>
            <a:r>
              <a:rPr lang="en-US" b="1"/>
              <a:t>Wye River Memorandum</a:t>
            </a:r>
          </a:p>
          <a:p>
            <a:pPr marL="450850" lvl="2" indent="-304800" defTabSz="895350">
              <a:buFontTx/>
              <a:buChar char="–"/>
            </a:pPr>
            <a:r>
              <a:rPr lang="en-US"/>
              <a:t>Got Netanyahu and Arafat back to try to revive the peace process in 1998</a:t>
            </a:r>
          </a:p>
          <a:p>
            <a:pPr marL="450850" lvl="2" indent="-304800" defTabSz="895350"/>
            <a:endParaRPr lang="en-US"/>
          </a:p>
          <a:p>
            <a:pPr marL="306388" lvl="1" indent="-304800" defTabSz="895350">
              <a:buSzPct val="120000"/>
              <a:buFontTx/>
              <a:buChar char="•"/>
            </a:pPr>
            <a:r>
              <a:rPr lang="en-US" b="1"/>
              <a:t>Israeli 1999 elections and Camp David II</a:t>
            </a:r>
          </a:p>
          <a:p>
            <a:pPr marL="450850" lvl="2" indent="-304800" defTabSz="895350">
              <a:buFontTx/>
              <a:buChar char="–"/>
            </a:pPr>
            <a:r>
              <a:rPr lang="en-US"/>
              <a:t>1999 elections brought Labor leader Ehud Barak to the table as Prime Minister, who had to deal with an extremely divided parliament</a:t>
            </a:r>
          </a:p>
          <a:p>
            <a:pPr marL="450850" lvl="2" indent="-304800" defTabSz="895350">
              <a:buFontTx/>
              <a:buChar char="–"/>
            </a:pPr>
            <a:r>
              <a:rPr lang="en-US"/>
              <a:t>Barak pulled Israeli troops out of Lebanon in 2000</a:t>
            </a:r>
          </a:p>
          <a:p>
            <a:pPr marL="450850" lvl="2" indent="-304800" defTabSz="895350">
              <a:buFontTx/>
              <a:buChar char="–"/>
            </a:pPr>
            <a:r>
              <a:rPr lang="en-US"/>
              <a:t>Went to Washington to a major peace conference with Arafat in summer 2000</a:t>
            </a:r>
          </a:p>
          <a:p>
            <a:pPr marL="450850" lvl="2" indent="-304800" defTabSz="895350">
              <a:buFontTx/>
              <a:buChar char="–"/>
            </a:pPr>
            <a:endParaRPr lang="en-US"/>
          </a:p>
          <a:p>
            <a:pPr marL="306388" lvl="1" indent="-304800" defTabSz="895350">
              <a:buSzPct val="120000"/>
              <a:buFontTx/>
              <a:buChar char="•"/>
            </a:pPr>
            <a:r>
              <a:rPr lang="en-US" b="1"/>
              <a:t>Second intifada</a:t>
            </a:r>
          </a:p>
          <a:p>
            <a:pPr marL="450850" lvl="2" indent="-304800" defTabSz="895350">
              <a:buFontTx/>
              <a:buChar char="–"/>
            </a:pPr>
            <a:r>
              <a:rPr lang="en-US"/>
              <a:t>Likud leader Ariel Sharon made a very provocative visit to Muslim areas of Haram al-Sharif in 2000, which started off Palestinian rioting and the second intifada</a:t>
            </a:r>
          </a:p>
          <a:p>
            <a:pPr marL="450850" lvl="2" indent="-304800" defTabSz="895350">
              <a:buFontTx/>
              <a:buChar char="–"/>
            </a:pPr>
            <a:r>
              <a:rPr lang="en-US"/>
              <a:t>Sharon became PM in 2001 campaigning on a platform of security first</a:t>
            </a:r>
          </a:p>
          <a:p>
            <a:pPr marL="450850" lvl="2" indent="-304800" defTabSz="895350">
              <a:buFontTx/>
              <a:buChar char="–"/>
            </a:pPr>
            <a:r>
              <a:rPr lang="en-US"/>
              <a:t>Second intifada driven by fragmented Palestinian groups/militias, including Hamas</a:t>
            </a:r>
          </a:p>
          <a:p>
            <a:pPr marL="450850" lvl="2" indent="-304800" defTabSz="895350">
              <a:buFontTx/>
              <a:buChar char="–"/>
            </a:pPr>
            <a:r>
              <a:rPr lang="en-US"/>
              <a:t>Arafat was under siege by the Israeli military and couldn’t really do anything at all</a:t>
            </a:r>
          </a:p>
        </p:txBody>
      </p:sp>
      <p:sp>
        <p:nvSpPr>
          <p:cNvPr id="247811"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Developments from the Late 1990s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8D34078C-20AF-4650-AD2D-07AC619B4A44}" type="slidenum">
              <a:rPr lang="en-US"/>
              <a:pPr/>
              <a:t>5</a:t>
            </a:fld>
            <a:endParaRPr lang="en-US"/>
          </a:p>
        </p:txBody>
      </p:sp>
      <p:sp>
        <p:nvSpPr>
          <p:cNvPr id="249858" name="Rectangle 2"/>
          <p:cNvSpPr>
            <a:spLocks noChangeArrowheads="1"/>
          </p:cNvSpPr>
          <p:nvPr/>
        </p:nvSpPr>
        <p:spPr bwMode="auto">
          <a:xfrm>
            <a:off x="431800" y="609600"/>
            <a:ext cx="8264525" cy="6111875"/>
          </a:xfrm>
          <a:prstGeom prst="rect">
            <a:avLst/>
          </a:prstGeom>
          <a:noFill/>
          <a:ln w="9525">
            <a:noFill/>
            <a:miter lim="800000"/>
            <a:headEnd/>
            <a:tailEnd/>
          </a:ln>
          <a:effectLst/>
        </p:spPr>
        <p:txBody>
          <a:bodyPr lIns="0" tIns="0" rIns="0" bIns="0">
            <a:spAutoFit/>
          </a:bodyPr>
          <a:lstStyle/>
          <a:p>
            <a:pPr marL="306388" lvl="1" indent="-304800" defTabSz="895350">
              <a:buSzPct val="120000"/>
              <a:buFontTx/>
              <a:buChar char="•"/>
            </a:pPr>
            <a:endParaRPr lang="en-US" dirty="0"/>
          </a:p>
          <a:p>
            <a:pPr marL="306388" lvl="1" indent="-304800" defTabSz="895350">
              <a:buSzPct val="120000"/>
              <a:buFontTx/>
              <a:buChar char="•"/>
            </a:pPr>
            <a:r>
              <a:rPr lang="en-US" b="1" dirty="0"/>
              <a:t>Arafat dies</a:t>
            </a:r>
          </a:p>
          <a:p>
            <a:pPr marL="450850" lvl="2" indent="-304800" defTabSz="895350">
              <a:buFontTx/>
              <a:buChar char="–"/>
            </a:pPr>
            <a:r>
              <a:rPr lang="en-US" dirty="0"/>
              <a:t>In 2004 of unknown causes</a:t>
            </a:r>
          </a:p>
          <a:p>
            <a:pPr marL="450850" lvl="2" indent="-304800" defTabSz="895350">
              <a:buFontTx/>
              <a:buChar char="–"/>
            </a:pPr>
            <a:r>
              <a:rPr lang="en-US" dirty="0"/>
              <a:t>Replaced by a moderate leader of Fatah in Jan 2005 elections, </a:t>
            </a:r>
            <a:r>
              <a:rPr lang="en-US" dirty="0" err="1"/>
              <a:t>Mahmoud</a:t>
            </a:r>
            <a:r>
              <a:rPr lang="en-US" dirty="0"/>
              <a:t> </a:t>
            </a:r>
            <a:r>
              <a:rPr lang="en-US" dirty="0" err="1"/>
              <a:t>Abbas</a:t>
            </a:r>
            <a:r>
              <a:rPr lang="en-US" dirty="0"/>
              <a:t>, who the Israelis think they may be able to work with a bit; </a:t>
            </a:r>
            <a:r>
              <a:rPr lang="en-US" dirty="0" err="1"/>
              <a:t>Abbas</a:t>
            </a:r>
            <a:r>
              <a:rPr lang="en-US" dirty="0"/>
              <a:t> was Arafat’s deputy</a:t>
            </a:r>
          </a:p>
          <a:p>
            <a:pPr marL="450850" lvl="2" indent="-304800" defTabSz="895350">
              <a:buFontTx/>
              <a:buChar char="–"/>
            </a:pPr>
            <a:r>
              <a:rPr lang="en-US" dirty="0" err="1"/>
              <a:t>Abbas</a:t>
            </a:r>
            <a:r>
              <a:rPr lang="en-US" dirty="0"/>
              <a:t> was the main architect of the Oslo peace process on the Palestinian side</a:t>
            </a:r>
          </a:p>
          <a:p>
            <a:pPr marL="450850" lvl="2" indent="-304800" defTabSz="895350">
              <a:buFontTx/>
              <a:buChar char="–"/>
            </a:pPr>
            <a:endParaRPr lang="en-US" dirty="0"/>
          </a:p>
          <a:p>
            <a:pPr marL="306388" lvl="1" indent="-304800" defTabSz="895350">
              <a:buSzPct val="120000"/>
              <a:buFontTx/>
              <a:buChar char="•"/>
            </a:pPr>
            <a:r>
              <a:rPr lang="en-US" b="1" dirty="0"/>
              <a:t>Building the West Bank Barrier</a:t>
            </a:r>
          </a:p>
          <a:p>
            <a:pPr marL="450850" lvl="2" indent="-304800" defTabSz="895350">
              <a:buFontTx/>
              <a:buChar char="–"/>
            </a:pPr>
            <a:r>
              <a:rPr lang="en-US" dirty="0"/>
              <a:t>Decision by the Sharon government in 2002 and still underway</a:t>
            </a:r>
          </a:p>
          <a:p>
            <a:pPr marL="306388" lvl="1" indent="-304800" defTabSz="895350">
              <a:buSzPct val="120000"/>
              <a:buFontTx/>
              <a:buChar char="•"/>
            </a:pPr>
            <a:endParaRPr lang="en-US" b="1" dirty="0"/>
          </a:p>
          <a:p>
            <a:pPr marL="306388" lvl="1" indent="-304800" defTabSz="895350">
              <a:buSzPct val="120000"/>
              <a:buFontTx/>
              <a:buChar char="•"/>
            </a:pPr>
            <a:r>
              <a:rPr lang="en-US" b="1" dirty="0"/>
              <a:t>Israeli targeted attacks on militant leaders/suicide bombings</a:t>
            </a:r>
          </a:p>
          <a:p>
            <a:pPr marL="450850" lvl="2" indent="-304800" defTabSz="895350">
              <a:buFontTx/>
              <a:buChar char="–"/>
            </a:pPr>
            <a:r>
              <a:rPr lang="en-US" dirty="0"/>
              <a:t>Assassination of Hamas leader Sheikh </a:t>
            </a:r>
            <a:r>
              <a:rPr lang="en-US" dirty="0" err="1"/>
              <a:t>Yassine</a:t>
            </a:r>
            <a:r>
              <a:rPr lang="en-US" dirty="0"/>
              <a:t> in 2004</a:t>
            </a:r>
          </a:p>
          <a:p>
            <a:pPr marL="450850" lvl="2" indent="-304800" defTabSz="895350">
              <a:buFontTx/>
              <a:buChar char="–"/>
            </a:pPr>
            <a:r>
              <a:rPr lang="en-US" dirty="0"/>
              <a:t>Hamas ceasefire, then attacks from Gaza, </a:t>
            </a:r>
            <a:r>
              <a:rPr lang="en-US" dirty="0" smtClean="0"/>
              <a:t>decided </a:t>
            </a:r>
            <a:r>
              <a:rPr lang="en-US" dirty="0"/>
              <a:t>to compete in January elections</a:t>
            </a:r>
          </a:p>
          <a:p>
            <a:pPr marL="306388" lvl="1" indent="-304800" defTabSz="895350">
              <a:buSzPct val="120000"/>
              <a:buFontTx/>
              <a:buChar char="•"/>
            </a:pPr>
            <a:endParaRPr lang="en-US" b="1" dirty="0"/>
          </a:p>
          <a:p>
            <a:pPr marL="306388" lvl="1" indent="-304800" defTabSz="895350">
              <a:buSzPct val="120000"/>
              <a:buFontTx/>
              <a:buChar char="•"/>
            </a:pPr>
            <a:r>
              <a:rPr lang="en-US" b="1" dirty="0"/>
              <a:t>Israel withdraws from Gaza</a:t>
            </a:r>
          </a:p>
          <a:p>
            <a:pPr marL="450850" lvl="2" indent="-304800" defTabSz="895350">
              <a:buFontTx/>
              <a:buChar char="–"/>
            </a:pPr>
            <a:r>
              <a:rPr lang="en-US" dirty="0"/>
              <a:t>Movement of some Israeli settlers out of Gaza in 2005</a:t>
            </a:r>
          </a:p>
          <a:p>
            <a:pPr marL="450850" lvl="2" indent="-304800" defTabSz="895350">
              <a:buFontTx/>
              <a:buChar char="–"/>
            </a:pPr>
            <a:r>
              <a:rPr lang="en-US" dirty="0"/>
              <a:t>Creating a rift in the Likud</a:t>
            </a:r>
          </a:p>
          <a:p>
            <a:pPr marL="450850" lvl="2" indent="-304800" defTabSz="895350">
              <a:buFontTx/>
              <a:buChar char="–"/>
            </a:pPr>
            <a:endParaRPr lang="en-US" dirty="0"/>
          </a:p>
          <a:p>
            <a:pPr marL="306388" lvl="1" indent="-304800" defTabSz="895350">
              <a:buSzPct val="120000"/>
              <a:buFontTx/>
              <a:buChar char="•"/>
            </a:pPr>
            <a:r>
              <a:rPr lang="en-US" b="1" dirty="0"/>
              <a:t>Hamas wins the Palestinian elections</a:t>
            </a:r>
          </a:p>
          <a:p>
            <a:pPr marL="450850" lvl="2" indent="-304800" defTabSz="895350">
              <a:buFontTx/>
              <a:buChar char="–"/>
            </a:pPr>
            <a:r>
              <a:rPr lang="en-US" dirty="0"/>
              <a:t>Gets a majority of seats in the 2006 elections</a:t>
            </a:r>
          </a:p>
          <a:p>
            <a:pPr marL="450850" lvl="2" indent="-304800" defTabSz="895350">
              <a:buFontTx/>
              <a:buChar char="–"/>
            </a:pPr>
            <a:r>
              <a:rPr lang="en-US" dirty="0"/>
              <a:t>Hamas government starved by Israeli and US isolation</a:t>
            </a:r>
          </a:p>
          <a:p>
            <a:pPr marL="450850" lvl="2" indent="-304800" defTabSz="895350">
              <a:buFontTx/>
              <a:buChar char="–"/>
            </a:pPr>
            <a:r>
              <a:rPr lang="en-US" dirty="0"/>
              <a:t>Attempts at a unity government break down</a:t>
            </a:r>
          </a:p>
          <a:p>
            <a:pPr marL="450850" lvl="2" indent="-304800" defTabSz="895350">
              <a:buFontTx/>
              <a:buChar char="–"/>
            </a:pPr>
            <a:r>
              <a:rPr lang="en-US" dirty="0"/>
              <a:t>Palestine fragments into two territories under different control</a:t>
            </a:r>
          </a:p>
          <a:p>
            <a:pPr marL="450850" lvl="2" indent="-304800" defTabSz="895350">
              <a:buFontTx/>
              <a:buChar char="–"/>
            </a:pPr>
            <a:endParaRPr lang="en-US" dirty="0"/>
          </a:p>
          <a:p>
            <a:pPr marL="450850" lvl="2" indent="-304800" defTabSz="895350">
              <a:buFontTx/>
              <a:buChar char="–"/>
            </a:pPr>
            <a:endParaRPr lang="en-US" dirty="0"/>
          </a:p>
        </p:txBody>
      </p:sp>
      <p:sp>
        <p:nvSpPr>
          <p:cNvPr id="249859" name="Rectangle 3"/>
          <p:cNvSpPr>
            <a:spLocks noGrp="1" noChangeArrowheads="1"/>
          </p:cNvSpPr>
          <p:nvPr>
            <p:ph type="title"/>
          </p:nvPr>
        </p:nvSpPr>
        <p:spPr bwMode="auto">
          <a:xfrm>
            <a:off x="119063" y="230188"/>
            <a:ext cx="8618537" cy="4921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a:t>Recent developments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p:txBody>
          <a:bodyPr/>
          <a:lstStyle/>
          <a:p>
            <a:fld id="{467029E6-B74F-4C27-9ACE-A75BB5D11078}" type="slidenum">
              <a:rPr lang="en-US"/>
              <a:pPr/>
              <a:t>6</a:t>
            </a:fld>
            <a:endParaRPr lang="en-US"/>
          </a:p>
        </p:txBody>
      </p:sp>
      <p:sp>
        <p:nvSpPr>
          <p:cNvPr id="88066" name="Rectangle 2"/>
          <p:cNvSpPr>
            <a:spLocks noChangeArrowheads="1"/>
          </p:cNvSpPr>
          <p:nvPr/>
        </p:nvSpPr>
        <p:spPr bwMode="auto">
          <a:xfrm>
            <a:off x="1006475" y="1085850"/>
            <a:ext cx="3298825" cy="5318125"/>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dirty="0"/>
          </a:p>
          <a:p>
            <a:pPr marL="304800" indent="-304800" defTabSz="895350">
              <a:buSzPct val="120000"/>
            </a:pPr>
            <a:r>
              <a:rPr lang="en-US" sz="1400" dirty="0"/>
              <a:t>Anwar Sadat</a:t>
            </a:r>
          </a:p>
          <a:p>
            <a:pPr marL="304800" indent="-304800" defTabSz="895350">
              <a:buSzPct val="120000"/>
            </a:pPr>
            <a:endParaRPr lang="en-US" sz="1400" dirty="0"/>
          </a:p>
          <a:p>
            <a:pPr marL="304800" indent="-304800" defTabSz="895350">
              <a:buSzPct val="120000"/>
            </a:pPr>
            <a:r>
              <a:rPr lang="en-US" sz="1400" dirty="0"/>
              <a:t>Camp David Accords</a:t>
            </a:r>
          </a:p>
          <a:p>
            <a:pPr marL="304800" indent="-304800" defTabSz="895350">
              <a:buSzPct val="120000"/>
            </a:pPr>
            <a:endParaRPr lang="en-US" sz="1400" dirty="0"/>
          </a:p>
          <a:p>
            <a:pPr marL="304800" indent="-304800" defTabSz="895350">
              <a:buSzPct val="120000"/>
            </a:pPr>
            <a:r>
              <a:rPr lang="en-US" sz="1400" dirty="0" err="1"/>
              <a:t>Sabra</a:t>
            </a:r>
            <a:r>
              <a:rPr lang="en-US" sz="1400" dirty="0"/>
              <a:t> and </a:t>
            </a:r>
            <a:r>
              <a:rPr lang="en-US" sz="1400" dirty="0" err="1"/>
              <a:t>Shatila</a:t>
            </a:r>
            <a:endParaRPr lang="en-US" sz="1400" dirty="0"/>
          </a:p>
          <a:p>
            <a:pPr marL="304800" indent="-304800" defTabSz="895350">
              <a:buSzPct val="120000"/>
            </a:pPr>
            <a:endParaRPr lang="en-US" sz="1400" dirty="0"/>
          </a:p>
          <a:p>
            <a:pPr marL="304800" indent="-304800" defTabSz="895350">
              <a:buSzPct val="120000"/>
            </a:pPr>
            <a:r>
              <a:rPr lang="en-US" sz="1400" dirty="0"/>
              <a:t>Yitzhak Shamir</a:t>
            </a:r>
          </a:p>
          <a:p>
            <a:pPr marL="304800" indent="-304800" defTabSz="895350">
              <a:buSzPct val="120000"/>
            </a:pPr>
            <a:endParaRPr lang="en-US" sz="1400" dirty="0"/>
          </a:p>
          <a:p>
            <a:pPr marL="304800" indent="-304800" defTabSz="895350">
              <a:buSzPct val="120000"/>
            </a:pPr>
            <a:r>
              <a:rPr lang="en-US" sz="1400" dirty="0"/>
              <a:t>Intifada</a:t>
            </a:r>
          </a:p>
          <a:p>
            <a:pPr marL="304800" indent="-304800" defTabSz="895350">
              <a:buSzPct val="120000"/>
            </a:pPr>
            <a:endParaRPr lang="en-US" sz="1400" dirty="0"/>
          </a:p>
          <a:p>
            <a:pPr marL="304800" indent="-304800" defTabSz="895350">
              <a:buSzPct val="120000"/>
            </a:pPr>
            <a:r>
              <a:rPr lang="en-US" sz="1400" dirty="0"/>
              <a:t>Hamas</a:t>
            </a:r>
          </a:p>
          <a:p>
            <a:pPr marL="304800" indent="-304800" defTabSz="895350">
              <a:buSzPct val="120000"/>
            </a:pPr>
            <a:endParaRPr lang="en-US" sz="1400" dirty="0"/>
          </a:p>
          <a:p>
            <a:pPr marL="304800" indent="-304800" defTabSz="895350">
              <a:buSzPct val="120000"/>
            </a:pPr>
            <a:r>
              <a:rPr lang="en-US" sz="1400" dirty="0"/>
              <a:t>UN Resolution 242</a:t>
            </a:r>
          </a:p>
          <a:p>
            <a:pPr marL="304800" indent="-304800" defTabSz="895350">
              <a:buSzPct val="120000"/>
            </a:pPr>
            <a:endParaRPr lang="en-US" sz="1400" dirty="0"/>
          </a:p>
          <a:p>
            <a:pPr marL="304800" indent="-304800" defTabSz="895350">
              <a:buSzPct val="120000"/>
            </a:pPr>
            <a:r>
              <a:rPr lang="en-US" sz="1400" dirty="0"/>
              <a:t>Madrid Peace Conference</a:t>
            </a:r>
          </a:p>
          <a:p>
            <a:pPr marL="304800" indent="-304800" defTabSz="895350">
              <a:buSzPct val="120000"/>
            </a:pPr>
            <a:endParaRPr lang="en-US" sz="1400" dirty="0"/>
          </a:p>
          <a:p>
            <a:pPr marL="304800" indent="-304800" defTabSz="895350">
              <a:buSzPct val="120000"/>
            </a:pPr>
            <a:r>
              <a:rPr lang="en-US" sz="1400" dirty="0"/>
              <a:t>Yitzhak Rabin</a:t>
            </a:r>
          </a:p>
          <a:p>
            <a:pPr marL="304800" indent="-304800" defTabSz="895350">
              <a:buSzPct val="120000"/>
            </a:pPr>
            <a:endParaRPr lang="en-US" sz="1400" dirty="0"/>
          </a:p>
          <a:p>
            <a:pPr marL="304800" indent="-304800" defTabSz="895350">
              <a:buSzPct val="120000"/>
            </a:pPr>
            <a:r>
              <a:rPr lang="en-US" sz="1400" dirty="0"/>
              <a:t>Oslo Peace Accords</a:t>
            </a:r>
          </a:p>
          <a:p>
            <a:pPr marL="304800" indent="-304800" defTabSz="895350">
              <a:buSzPct val="120000"/>
            </a:pPr>
            <a:endParaRPr lang="en-US" sz="1400" dirty="0"/>
          </a:p>
          <a:p>
            <a:pPr marL="304800" indent="-304800" defTabSz="895350">
              <a:buSzPct val="120000"/>
            </a:pPr>
            <a:r>
              <a:rPr lang="en-US" sz="1400" dirty="0"/>
              <a:t>Palestinian Authority (PA)</a:t>
            </a:r>
          </a:p>
          <a:p>
            <a:pPr marL="304800" indent="-304800" defTabSz="895350">
              <a:buSzPct val="120000"/>
            </a:pPr>
            <a:endParaRPr lang="en-US" sz="1400" dirty="0"/>
          </a:p>
          <a:p>
            <a:pPr marL="304800" indent="-304800" defTabSz="895350">
              <a:buSzPct val="120000"/>
            </a:pPr>
            <a:endParaRPr lang="en-US" sz="1400" dirty="0"/>
          </a:p>
          <a:p>
            <a:pPr marL="304800" indent="-304800" defTabSz="895350">
              <a:buSzPct val="120000"/>
            </a:pPr>
            <a:endParaRPr lang="en-US" sz="1400" dirty="0"/>
          </a:p>
        </p:txBody>
      </p:sp>
      <p:sp>
        <p:nvSpPr>
          <p:cNvPr id="88067" name="Rectangle 3"/>
          <p:cNvSpPr>
            <a:spLocks noGrp="1" noChangeArrowheads="1"/>
          </p:cNvSpPr>
          <p:nvPr>
            <p:ph type="title"/>
          </p:nvPr>
        </p:nvSpPr>
        <p:spPr bwMode="auto">
          <a:xfrm>
            <a:off x="119063" y="230188"/>
            <a:ext cx="8618537" cy="5064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500" dirty="0"/>
              <a:t>Key lecture terms—October </a:t>
            </a:r>
            <a:r>
              <a:rPr lang="en-US" sz="2500" dirty="0" smtClean="0"/>
              <a:t>10 and </a:t>
            </a:r>
            <a:r>
              <a:rPr lang="en-US" sz="2500" dirty="0" smtClean="0"/>
              <a:t>12</a:t>
            </a:r>
            <a:endParaRPr lang="en-US" sz="2500" dirty="0"/>
          </a:p>
        </p:txBody>
      </p:sp>
      <p:sp>
        <p:nvSpPr>
          <p:cNvPr id="88068" name="Rectangle 4"/>
          <p:cNvSpPr>
            <a:spLocks noChangeArrowheads="1"/>
          </p:cNvSpPr>
          <p:nvPr/>
        </p:nvSpPr>
        <p:spPr bwMode="auto">
          <a:xfrm>
            <a:off x="4933950" y="1114425"/>
            <a:ext cx="3368675" cy="5170646"/>
          </a:xfrm>
          <a:prstGeom prst="rect">
            <a:avLst/>
          </a:prstGeom>
          <a:noFill/>
          <a:ln w="9525">
            <a:noFill/>
            <a:miter lim="800000"/>
            <a:headEnd/>
            <a:tailEnd/>
          </a:ln>
          <a:effectLst/>
        </p:spPr>
        <p:txBody>
          <a:bodyPr lIns="0" tIns="0" rIns="0" bIns="0">
            <a:spAutoFit/>
          </a:bodyPr>
          <a:lstStyle/>
          <a:p>
            <a:pPr marL="304800" indent="-304800" defTabSz="895350">
              <a:buSzPct val="120000"/>
            </a:pPr>
            <a:endParaRPr lang="en-US" sz="1400" dirty="0"/>
          </a:p>
          <a:p>
            <a:pPr marL="304800" indent="-304800" defTabSz="895350">
              <a:buSzPct val="120000"/>
            </a:pPr>
            <a:r>
              <a:rPr lang="en-US" sz="1400" dirty="0"/>
              <a:t>Likud</a:t>
            </a:r>
          </a:p>
          <a:p>
            <a:pPr marL="304800" indent="-304800" defTabSz="895350">
              <a:buSzPct val="120000"/>
            </a:pPr>
            <a:endParaRPr lang="en-US" sz="1400" dirty="0"/>
          </a:p>
          <a:p>
            <a:pPr marL="304800" indent="-304800" defTabSz="895350">
              <a:buSzPct val="120000"/>
            </a:pPr>
            <a:r>
              <a:rPr lang="en-US" sz="1400" dirty="0" err="1"/>
              <a:t>Benyimin</a:t>
            </a:r>
            <a:r>
              <a:rPr lang="en-US" sz="1400" dirty="0"/>
              <a:t> Netanyahu</a:t>
            </a:r>
          </a:p>
          <a:p>
            <a:pPr marL="304800" indent="-304800" defTabSz="895350">
              <a:buSzPct val="120000"/>
            </a:pPr>
            <a:endParaRPr lang="en-US" sz="1400" dirty="0"/>
          </a:p>
          <a:p>
            <a:pPr marL="304800" indent="-304800" defTabSz="895350">
              <a:buSzPct val="120000"/>
            </a:pPr>
            <a:r>
              <a:rPr lang="en-US" sz="1400" dirty="0" err="1"/>
              <a:t>Wye</a:t>
            </a:r>
            <a:r>
              <a:rPr lang="en-US" sz="1400" dirty="0"/>
              <a:t> River Memorandum </a:t>
            </a:r>
          </a:p>
          <a:p>
            <a:pPr marL="304800" indent="-304800" defTabSz="895350">
              <a:buSzPct val="120000"/>
            </a:pPr>
            <a:endParaRPr lang="en-US" sz="1400" dirty="0"/>
          </a:p>
          <a:p>
            <a:pPr marL="304800" indent="-304800" defTabSz="895350">
              <a:buSzPct val="120000"/>
            </a:pPr>
            <a:r>
              <a:rPr lang="en-US" sz="1400" dirty="0"/>
              <a:t>Ehud Barak</a:t>
            </a:r>
          </a:p>
          <a:p>
            <a:pPr marL="304800" indent="-304800" defTabSz="895350">
              <a:buSzPct val="120000"/>
            </a:pPr>
            <a:endParaRPr lang="en-US" sz="1400" dirty="0"/>
          </a:p>
          <a:p>
            <a:pPr marL="304800" indent="-304800" defTabSz="895350">
              <a:buSzPct val="120000"/>
            </a:pPr>
            <a:r>
              <a:rPr lang="en-US" sz="1400" dirty="0" err="1"/>
              <a:t>Haram</a:t>
            </a:r>
            <a:r>
              <a:rPr lang="en-US" sz="1400" dirty="0"/>
              <a:t> al-Sharif/Wailing Wall</a:t>
            </a:r>
          </a:p>
          <a:p>
            <a:pPr marL="304800" indent="-304800" defTabSz="895350">
              <a:buSzPct val="120000"/>
            </a:pPr>
            <a:endParaRPr lang="en-US" sz="1400" dirty="0"/>
          </a:p>
          <a:p>
            <a:pPr marL="304800" indent="-304800" defTabSz="895350">
              <a:buSzPct val="120000"/>
            </a:pPr>
            <a:r>
              <a:rPr lang="en-US" sz="1400" dirty="0"/>
              <a:t>Ariel Sharon</a:t>
            </a:r>
          </a:p>
          <a:p>
            <a:pPr marL="304800" indent="-304800" defTabSz="895350">
              <a:buSzPct val="120000"/>
            </a:pPr>
            <a:endParaRPr lang="en-US" sz="1400" dirty="0"/>
          </a:p>
          <a:p>
            <a:pPr marL="304800" indent="-304800" defTabSz="895350">
              <a:buSzPct val="120000"/>
            </a:pPr>
            <a:r>
              <a:rPr lang="en-US" sz="1400" dirty="0" err="1"/>
              <a:t>Yasir</a:t>
            </a:r>
            <a:r>
              <a:rPr lang="en-US" sz="1400" dirty="0"/>
              <a:t> Arafat</a:t>
            </a:r>
          </a:p>
          <a:p>
            <a:pPr marL="304800" indent="-304800" defTabSz="895350">
              <a:buSzPct val="120000"/>
            </a:pPr>
            <a:endParaRPr lang="en-US" sz="1400" dirty="0"/>
          </a:p>
          <a:p>
            <a:pPr marL="304800" indent="-304800" defTabSz="895350">
              <a:buSzPct val="120000"/>
            </a:pPr>
            <a:r>
              <a:rPr lang="en-US" sz="1400" dirty="0" err="1"/>
              <a:t>Mahmoud</a:t>
            </a:r>
            <a:r>
              <a:rPr lang="en-US" sz="1400" dirty="0"/>
              <a:t> </a:t>
            </a:r>
            <a:r>
              <a:rPr lang="en-US" sz="1400" dirty="0" err="1"/>
              <a:t>Abbas</a:t>
            </a:r>
            <a:endParaRPr lang="en-US" sz="1400" dirty="0"/>
          </a:p>
          <a:p>
            <a:pPr marL="304800" indent="-304800" defTabSz="895350">
              <a:buSzPct val="120000"/>
            </a:pPr>
            <a:endParaRPr lang="en-US" sz="1400" dirty="0"/>
          </a:p>
          <a:p>
            <a:pPr marL="304800" indent="-304800" defTabSz="895350">
              <a:buSzPct val="120000"/>
            </a:pPr>
            <a:r>
              <a:rPr lang="en-US" sz="1400" dirty="0"/>
              <a:t>West Bank Barrier</a:t>
            </a:r>
          </a:p>
          <a:p>
            <a:pPr marL="304800" indent="-304800" defTabSz="895350">
              <a:buSzPct val="120000"/>
            </a:pPr>
            <a:endParaRPr lang="en-US" sz="1400" dirty="0"/>
          </a:p>
          <a:p>
            <a:pPr marL="304800" indent="-304800" defTabSz="895350">
              <a:buSzPct val="120000"/>
            </a:pPr>
            <a:r>
              <a:rPr lang="en-US" sz="1400" dirty="0"/>
              <a:t>Ismail </a:t>
            </a:r>
            <a:r>
              <a:rPr lang="en-US" sz="1400" dirty="0" err="1"/>
              <a:t>Haniyya</a:t>
            </a:r>
            <a:endParaRPr lang="en-US" sz="1400" dirty="0"/>
          </a:p>
          <a:p>
            <a:pPr marL="304800" indent="-304800" defTabSz="895350">
              <a:buSzPct val="120000"/>
            </a:pPr>
            <a:endParaRPr lang="en-US" sz="1400" dirty="0"/>
          </a:p>
          <a:p>
            <a:pPr marL="304800" indent="-304800" defTabSz="895350">
              <a:buSzPct val="120000"/>
            </a:pPr>
            <a:r>
              <a:rPr lang="en-US" sz="1400" dirty="0" smtClean="0"/>
              <a:t>Salam Fayyad</a:t>
            </a:r>
            <a:endParaRPr lang="en-US" sz="1400" dirty="0"/>
          </a:p>
          <a:p>
            <a:pPr marL="304800" indent="-304800" defTabSz="895350">
              <a:buSzPct val="120000"/>
            </a:pPr>
            <a:endParaRPr lang="en-US" sz="1400" dirty="0"/>
          </a:p>
          <a:p>
            <a:pPr marL="304800" indent="-304800" defTabSz="895350">
              <a:buSzPct val="120000"/>
            </a:pPr>
            <a:endParaRPr lang="en-US" sz="1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Blank">
  <a:themeElements>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Blank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Blank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Blank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Blank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5670</TotalTime>
  <Words>932</Words>
  <Application>Microsoft Office PowerPoint</Application>
  <PresentationFormat>Custom</PresentationFormat>
  <Paragraphs>207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  Timeline of key events in the Arab-Israeli conflict</vt:lpstr>
      <vt:lpstr>The rise of the Likud, Camp David, and the Intifada</vt:lpstr>
      <vt:lpstr>The peace talks</vt:lpstr>
      <vt:lpstr>Palestine and Israel in the late 1990s</vt:lpstr>
      <vt:lpstr>Developments from the Late 1990s</vt:lpstr>
      <vt:lpstr>Recent developments</vt:lpstr>
      <vt:lpstr>Key lecture terms—October 10 and 12</vt:lpstr>
    </vt:vector>
  </TitlesOfParts>
  <Company>Corporate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McKinsey</dc:creator>
  <cp:keywords>Message Universal Template US</cp:keywords>
  <dc:description>Version 1.1</dc:description>
  <cp:lastModifiedBy>Administrator</cp:lastModifiedBy>
  <cp:revision>86</cp:revision>
  <cp:lastPrinted>2008-10-01T15:28:21Z</cp:lastPrinted>
  <dcterms:created xsi:type="dcterms:W3CDTF">2005-09-08T12:31:30Z</dcterms:created>
  <dcterms:modified xsi:type="dcterms:W3CDTF">2011-10-10T13:39:37Z</dcterms:modified>
  <cp:category>POT - US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US</vt:lpwstr>
  </property>
  <property fmtid="{D5CDD505-2E9C-101B-9397-08002B2CF9AE}" pid="4" name="NotesPageLayout">
    <vt:lpwstr>Message</vt:lpwstr>
  </property>
  <property fmtid="{D5CDD505-2E9C-101B-9397-08002B2CF9AE}" pid="5" name="DocID">
    <vt:lpwstr/>
  </property>
  <property fmtid="{D5CDD505-2E9C-101B-9397-08002B2CF9AE}" pid="6" name="DocIDinTitle">
    <vt:bool>false</vt:bool>
  </property>
  <property fmtid="{D5CDD505-2E9C-101B-9397-08002B2CF9AE}" pid="7" name="DocIDinSlide">
    <vt:bool>false</vt:bool>
  </property>
  <property fmtid="{D5CDD505-2E9C-101B-9397-08002B2CF9AE}" pid="8" name="DocIDPosition">
    <vt:i4>0</vt:i4>
  </property>
  <property fmtid="{D5CDD505-2E9C-101B-9397-08002B2CF9AE}" pid="9" name="Title">
    <vt:lpwstr>Title</vt:lpwstr>
  </property>
  <property fmtid="{D5CDD505-2E9C-101B-9397-08002B2CF9AE}" pid="10" name="Final">
    <vt:bool>true</vt:bool>
  </property>
  <property fmtid="{D5CDD505-2E9C-101B-9397-08002B2CF9AE}" pid="11" name="Event">
    <vt:lpwstr/>
  </property>
  <property fmtid="{D5CDD505-2E9C-101B-9397-08002B2CF9AE}" pid="12" name="Delivery Date">
    <vt:lpwstr/>
  </property>
</Properties>
</file>