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6"/>
  </p:notesMasterIdLst>
  <p:handoutMasterIdLst>
    <p:handoutMasterId r:id="rId17"/>
  </p:handoutMasterIdLst>
  <p:sldIdLst>
    <p:sldId id="350" r:id="rId2"/>
    <p:sldId id="351" r:id="rId3"/>
    <p:sldId id="352" r:id="rId4"/>
    <p:sldId id="383" r:id="rId5"/>
    <p:sldId id="353" r:id="rId6"/>
    <p:sldId id="354" r:id="rId7"/>
    <p:sldId id="355" r:id="rId8"/>
    <p:sldId id="359" r:id="rId9"/>
    <p:sldId id="356" r:id="rId10"/>
    <p:sldId id="357" r:id="rId11"/>
    <p:sldId id="358" r:id="rId12"/>
    <p:sldId id="360" r:id="rId13"/>
    <p:sldId id="379" r:id="rId14"/>
    <p:sldId id="380" r:id="rId15"/>
  </p:sldIdLst>
  <p:sldSz cx="8961438" cy="6721475"/>
  <p:notesSz cx="9309100" cy="7023100"/>
  <p:custDataLst>
    <p:tags r:id="rId18"/>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15620"/>
    <p:restoredTop sz="94660"/>
  </p:normalViewPr>
  <p:slideViewPr>
    <p:cSldViewPr snapToGrid="0">
      <p:cViewPr>
        <p:scale>
          <a:sx n="71" d="100"/>
          <a:sy n="71" d="100"/>
        </p:scale>
        <p:origin x="-2274" y="-600"/>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6"/>
    </p:cViewPr>
  </p:sorterViewPr>
  <p:notesViewPr>
    <p:cSldViewPr snapToGrid="0">
      <p:cViewPr varScale="1">
        <p:scale>
          <a:sx n="66" d="100"/>
          <a:sy n="66" d="100"/>
        </p:scale>
        <p:origin x="-1068" y="-108"/>
      </p:cViewPr>
      <p:guideLst>
        <p:guide orient="horz" pos="740"/>
        <p:guide orient="horz" pos="4323"/>
        <p:guide orient="horz" pos="174"/>
        <p:guide pos="476"/>
        <p:guide pos="56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4033343" cy="351155"/>
          </a:xfrm>
          <a:prstGeom prst="rect">
            <a:avLst/>
          </a:prstGeom>
          <a:noFill/>
          <a:ln w="9525">
            <a:noFill/>
            <a:miter lim="800000"/>
            <a:headEnd/>
            <a:tailEnd/>
          </a:ln>
          <a:effectLst/>
        </p:spPr>
        <p:txBody>
          <a:bodyPr vert="horz" wrap="square" lIns="91398" tIns="45699" rIns="91398" bIns="45699" numCol="1" anchor="t" anchorCtr="0" compatLnSpc="1">
            <a:prstTxWarp prst="textNoShape">
              <a:avLst/>
            </a:prstTxWarp>
          </a:bodyPr>
          <a:lstStyle>
            <a:lvl1pPr defTabSz="913320">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75758" y="0"/>
            <a:ext cx="4033343" cy="351155"/>
          </a:xfrm>
          <a:prstGeom prst="rect">
            <a:avLst/>
          </a:prstGeom>
          <a:noFill/>
          <a:ln w="9525">
            <a:noFill/>
            <a:miter lim="800000"/>
            <a:headEnd/>
            <a:tailEnd/>
          </a:ln>
          <a:effectLst/>
        </p:spPr>
        <p:txBody>
          <a:bodyPr vert="horz" wrap="square" lIns="91398" tIns="45699" rIns="91398" bIns="45699" numCol="1" anchor="t" anchorCtr="0" compatLnSpc="1">
            <a:prstTxWarp prst="textNoShape">
              <a:avLst/>
            </a:prstTxWarp>
          </a:bodyPr>
          <a:lstStyle>
            <a:lvl1pPr algn="r" defTabSz="913320">
              <a:defRPr sz="1200">
                <a:latin typeface="Times New Roman" pitchFamily="18" charset="0"/>
              </a:defRPr>
            </a:lvl1pPr>
          </a:lstStyle>
          <a:p>
            <a:fld id="{166F3371-B781-4D80-80C4-E9D69F138115}" type="datetime1">
              <a:rPr lang="en-US"/>
              <a:pPr/>
              <a:t>9/28/2011</a:t>
            </a:fld>
            <a:endParaRPr lang="en-US"/>
          </a:p>
        </p:txBody>
      </p:sp>
      <p:sp>
        <p:nvSpPr>
          <p:cNvPr id="7172" name="Rectangle 4"/>
          <p:cNvSpPr>
            <a:spLocks noGrp="1" noChangeArrowheads="1"/>
          </p:cNvSpPr>
          <p:nvPr>
            <p:ph type="ftr" sz="quarter" idx="2"/>
          </p:nvPr>
        </p:nvSpPr>
        <p:spPr bwMode="auto">
          <a:xfrm>
            <a:off x="1" y="6671945"/>
            <a:ext cx="4033343" cy="351155"/>
          </a:xfrm>
          <a:prstGeom prst="rect">
            <a:avLst/>
          </a:prstGeom>
          <a:noFill/>
          <a:ln w="9525">
            <a:noFill/>
            <a:miter lim="800000"/>
            <a:headEnd/>
            <a:tailEnd/>
          </a:ln>
          <a:effectLst/>
        </p:spPr>
        <p:txBody>
          <a:bodyPr vert="horz" wrap="square" lIns="91398" tIns="45699" rIns="91398" bIns="45699" numCol="1" anchor="b" anchorCtr="0" compatLnSpc="1">
            <a:prstTxWarp prst="textNoShape">
              <a:avLst/>
            </a:prstTxWarp>
          </a:bodyPr>
          <a:lstStyle>
            <a:lvl1pPr defTabSz="913320">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75758" y="6671945"/>
            <a:ext cx="4033343" cy="351155"/>
          </a:xfrm>
          <a:prstGeom prst="rect">
            <a:avLst/>
          </a:prstGeom>
          <a:noFill/>
          <a:ln w="9525">
            <a:noFill/>
            <a:miter lim="800000"/>
            <a:headEnd/>
            <a:tailEnd/>
          </a:ln>
          <a:effectLst/>
        </p:spPr>
        <p:txBody>
          <a:bodyPr vert="horz" wrap="square" lIns="91398" tIns="45699" rIns="91398" bIns="45699" numCol="1" anchor="b" anchorCtr="0" compatLnSpc="1">
            <a:prstTxWarp prst="textNoShape">
              <a:avLst/>
            </a:prstTxWarp>
          </a:bodyPr>
          <a:lstStyle>
            <a:lvl1pPr algn="r" defTabSz="913320">
              <a:defRPr sz="1200">
                <a:latin typeface="Times New Roman" pitchFamily="18" charset="0"/>
              </a:defRPr>
            </a:lvl1pPr>
          </a:lstStyle>
          <a:p>
            <a:fld id="{F1A7DD78-410D-4AB5-80FF-A2502B24EC4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7063" y="906463"/>
            <a:ext cx="7993062" cy="5995987"/>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8068" y="251986"/>
            <a:ext cx="8284394" cy="22597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47131" y="35002"/>
            <a:ext cx="65" cy="12431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3320">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55677" y="6714214"/>
            <a:ext cx="191519" cy="18695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3320">
              <a:defRPr sz="1200">
                <a:solidFill>
                  <a:srgbClr val="000000"/>
                </a:solidFill>
              </a:defRPr>
            </a:lvl1pPr>
          </a:lstStyle>
          <a:p>
            <a:fld id="{6FA20FF5-248B-47CC-A1DE-97F9987794C2}" type="slidenum">
              <a:rPr lang="en-US"/>
              <a:pPr/>
              <a:t>‹#›</a:t>
            </a:fld>
            <a:endParaRPr lang="en-US"/>
          </a:p>
        </p:txBody>
      </p:sp>
      <p:sp>
        <p:nvSpPr>
          <p:cNvPr id="5138" name="McK Separator" hidden="1"/>
          <p:cNvSpPr>
            <a:spLocks noChangeShapeType="1"/>
          </p:cNvSpPr>
          <p:nvPr/>
        </p:nvSpPr>
        <p:spPr bwMode="auto">
          <a:xfrm>
            <a:off x="764437" y="1072974"/>
            <a:ext cx="7595256" cy="0"/>
          </a:xfrm>
          <a:prstGeom prst="line">
            <a:avLst/>
          </a:prstGeom>
          <a:noFill/>
          <a:ln w="9525">
            <a:solidFill>
              <a:schemeClr val="tx1"/>
            </a:solidFill>
            <a:round/>
            <a:headEnd/>
            <a:tailEnd/>
          </a:ln>
          <a:effectLst/>
        </p:spPr>
        <p:txBody>
          <a:bodyPr lIns="93607" tIns="46804" rIns="93607" bIns="46804"/>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962237" y="6714693"/>
            <a:ext cx="84959" cy="186479"/>
          </a:xfrm>
          <a:ln/>
        </p:spPr>
        <p:txBody>
          <a:bodyPr/>
          <a:lstStyle/>
          <a:p>
            <a:fld id="{430A40AF-7F21-4A33-897D-2A253A9B5DB6}" type="slidenum">
              <a:rPr lang="en-US"/>
              <a:pPr/>
              <a:t>0</a:t>
            </a:fld>
            <a:endParaRPr lang="en-US"/>
          </a:p>
        </p:txBody>
      </p:sp>
      <p:sp>
        <p:nvSpPr>
          <p:cNvPr id="263170" name="Rectangle 2"/>
          <p:cNvSpPr>
            <a:spLocks noGrp="1" noRot="1" noChangeAspect="1" noChangeArrowheads="1" noTextEdit="1"/>
          </p:cNvSpPr>
          <p:nvPr>
            <p:ph type="sldImg"/>
          </p:nvPr>
        </p:nvSpPr>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9EB158C0-74D2-4336-B6BA-43D9F892B619}" type="slidenum">
              <a:rPr lang="en-US"/>
              <a:pPr/>
              <a:t>9</a:t>
            </a:fld>
            <a:endParaRPr lang="en-US"/>
          </a:p>
        </p:txBody>
      </p:sp>
      <p:sp>
        <p:nvSpPr>
          <p:cNvPr id="279554" name="Rectangle 2"/>
          <p:cNvSpPr>
            <a:spLocks noGrp="1" noRot="1" noChangeAspect="1" noChangeArrowheads="1" noTextEdit="1"/>
          </p:cNvSpPr>
          <p:nvPr>
            <p:ph type="sldImg"/>
          </p:nvPr>
        </p:nvSpPr>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4693"/>
            <a:ext cx="169918" cy="186479"/>
          </a:xfrm>
          <a:ln/>
        </p:spPr>
        <p:txBody>
          <a:bodyPr/>
          <a:lstStyle/>
          <a:p>
            <a:fld id="{FEF45A8D-91B5-4A1A-8D96-FB7F1867AFEB}" type="slidenum">
              <a:rPr lang="en-US"/>
              <a:pPr/>
              <a:t>10</a:t>
            </a:fld>
            <a:endParaRPr lang="en-US"/>
          </a:p>
        </p:txBody>
      </p:sp>
      <p:sp>
        <p:nvSpPr>
          <p:cNvPr id="281602" name="Rectangle 2"/>
          <p:cNvSpPr>
            <a:spLocks noGrp="1" noRot="1" noChangeAspect="1" noChangeArrowheads="1" noTextEdit="1"/>
          </p:cNvSpPr>
          <p:nvPr>
            <p:ph type="sldImg"/>
          </p:nvPr>
        </p:nvSpPr>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4693"/>
            <a:ext cx="169918" cy="186479"/>
          </a:xfrm>
          <a:ln/>
        </p:spPr>
        <p:txBody>
          <a:bodyPr/>
          <a:lstStyle/>
          <a:p>
            <a:fld id="{DEDFAB03-A657-43C9-A06A-2B4E6CD6C22C}" type="slidenum">
              <a:rPr lang="en-US"/>
              <a:pPr/>
              <a:t>11</a:t>
            </a:fld>
            <a:endParaRPr lang="en-US"/>
          </a:p>
        </p:txBody>
      </p:sp>
      <p:sp>
        <p:nvSpPr>
          <p:cNvPr id="300034" name="Rectangle 2"/>
          <p:cNvSpPr>
            <a:spLocks noGrp="1" noRot="1" noChangeAspect="1" noChangeArrowheads="1" noTextEdit="1"/>
          </p:cNvSpPr>
          <p:nvPr>
            <p:ph type="sldImg"/>
          </p:nvPr>
        </p:nvSpPr>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F4D0B68F-1DEE-409E-900D-11FBD2EEA452}" type="slidenum">
              <a:rPr lang="en-US"/>
              <a:pPr/>
              <a:t>12</a:t>
            </a:fld>
            <a:endParaRPr lang="en-US"/>
          </a:p>
        </p:txBody>
      </p:sp>
      <p:sp>
        <p:nvSpPr>
          <p:cNvPr id="304130" name="Rectangle 2"/>
          <p:cNvSpPr>
            <a:spLocks noGrp="1" noRot="1" noChangeAspect="1" noChangeArrowheads="1" noTextEdit="1"/>
          </p:cNvSpPr>
          <p:nvPr>
            <p:ph type="sldImg"/>
          </p:nvPr>
        </p:nvSpPr>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AAF50BEA-2B12-48F9-A3DC-1A3A2B4431CC}" type="slidenum">
              <a:rPr lang="en-US"/>
              <a:pPr/>
              <a:t>13</a:t>
            </a:fld>
            <a:endParaRPr lang="en-US"/>
          </a:p>
        </p:txBody>
      </p:sp>
      <p:sp>
        <p:nvSpPr>
          <p:cNvPr id="207874" name="Rectangle 2"/>
          <p:cNvSpPr>
            <a:spLocks noGrp="1" noRot="1" noChangeAspect="1" noChangeArrowheads="1" noTextEdit="1"/>
          </p:cNvSpPr>
          <p:nvPr>
            <p:ph type="sldImg"/>
          </p:nvPr>
        </p:nvSpPr>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E97198A5-6178-4FE1-8AB2-0F9142D71985}" type="slidenum">
              <a:rPr lang="en-US"/>
              <a:pPr/>
              <a:t>1</a:t>
            </a:fld>
            <a:endParaRPr lang="en-US"/>
          </a:p>
        </p:txBody>
      </p:sp>
      <p:sp>
        <p:nvSpPr>
          <p:cNvPr id="267266" name="Rectangle 2"/>
          <p:cNvSpPr>
            <a:spLocks noGrp="1" noRot="1" noChangeAspect="1" noChangeArrowheads="1" noTextEdit="1"/>
          </p:cNvSpPr>
          <p:nvPr>
            <p:ph type="sldImg"/>
          </p:nvPr>
        </p:nvSpPr>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88691" y="6716506"/>
            <a:ext cx="158505" cy="184666"/>
          </a:xfrm>
          <a:ln/>
        </p:spPr>
        <p:txBody>
          <a:bodyPr/>
          <a:lstStyle/>
          <a:p>
            <a:fld id="{B496F18D-808B-467C-9DA1-0DE47E5E8768}" type="slidenum">
              <a:rPr lang="en-US"/>
              <a:pPr/>
              <a:t>2</a:t>
            </a:fld>
            <a:endParaRPr lang="en-US"/>
          </a:p>
        </p:txBody>
      </p:sp>
      <p:sp>
        <p:nvSpPr>
          <p:cNvPr id="269314" name="Rectangle 2"/>
          <p:cNvSpPr>
            <a:spLocks noGrp="1" noRot="1" noChangeAspect="1" noChangeArrowheads="1" noTextEdit="1"/>
          </p:cNvSpPr>
          <p:nvPr>
            <p:ph type="sldImg"/>
          </p:nvPr>
        </p:nvSpPr>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B496F18D-808B-467C-9DA1-0DE47E5E8768}" type="slidenum">
              <a:rPr lang="en-US"/>
              <a:pPr/>
              <a:t>3</a:t>
            </a:fld>
            <a:endParaRPr lang="en-US"/>
          </a:p>
        </p:txBody>
      </p:sp>
      <p:sp>
        <p:nvSpPr>
          <p:cNvPr id="269314" name="Rectangle 2"/>
          <p:cNvSpPr>
            <a:spLocks noGrp="1" noRot="1" noChangeAspect="1" noChangeArrowheads="1" noTextEdit="1"/>
          </p:cNvSpPr>
          <p:nvPr>
            <p:ph type="sldImg"/>
          </p:nvPr>
        </p:nvSpPr>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1A6B5177-FD57-4EA6-9197-78017CEEA91C}" type="slidenum">
              <a:rPr lang="en-US"/>
              <a:pPr/>
              <a:t>4</a:t>
            </a:fld>
            <a:endParaRPr lang="en-US"/>
          </a:p>
        </p:txBody>
      </p:sp>
      <p:sp>
        <p:nvSpPr>
          <p:cNvPr id="271362" name="Rectangle 2"/>
          <p:cNvSpPr>
            <a:spLocks noGrp="1" noRot="1" noChangeAspect="1" noChangeArrowheads="1" noTextEdit="1"/>
          </p:cNvSpPr>
          <p:nvPr>
            <p:ph type="sldImg"/>
          </p:nvPr>
        </p:nvSpPr>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1CAF1D89-AFF2-4208-9003-100485FFE743}" type="slidenum">
              <a:rPr lang="en-US"/>
              <a:pPr/>
              <a:t>5</a:t>
            </a:fld>
            <a:endParaRPr lang="en-US"/>
          </a:p>
        </p:txBody>
      </p:sp>
      <p:sp>
        <p:nvSpPr>
          <p:cNvPr id="273410" name="Rectangle 2"/>
          <p:cNvSpPr>
            <a:spLocks noGrp="1" noRot="1" noChangeAspect="1" noChangeArrowheads="1" noTextEdit="1"/>
          </p:cNvSpPr>
          <p:nvPr>
            <p:ph type="sldImg"/>
          </p:nvPr>
        </p:nvSpPr>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8" y="6716506"/>
            <a:ext cx="169918" cy="184666"/>
          </a:xfrm>
          <a:ln/>
        </p:spPr>
        <p:txBody>
          <a:bodyPr/>
          <a:lstStyle/>
          <a:p>
            <a:fld id="{59D9473A-BE7F-40B2-8005-965B9F356280}" type="slidenum">
              <a:rPr lang="en-US"/>
              <a:pPr/>
              <a:t>6</a:t>
            </a:fld>
            <a:endParaRPr lang="en-US"/>
          </a:p>
        </p:txBody>
      </p:sp>
      <p:sp>
        <p:nvSpPr>
          <p:cNvPr id="275458" name="Rectangle 2"/>
          <p:cNvSpPr>
            <a:spLocks noGrp="1" noRot="1" noChangeAspect="1" noChangeArrowheads="1" noTextEdit="1"/>
          </p:cNvSpPr>
          <p:nvPr>
            <p:ph type="sldImg"/>
          </p:nvPr>
        </p:nvSpPr>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4693"/>
            <a:ext cx="169918" cy="186479"/>
          </a:xfrm>
          <a:ln/>
        </p:spPr>
        <p:txBody>
          <a:bodyPr/>
          <a:lstStyle/>
          <a:p>
            <a:fld id="{9FB95157-E680-478E-9B2D-25B2B52D11C0}" type="slidenum">
              <a:rPr lang="en-US"/>
              <a:pPr/>
              <a:t>7</a:t>
            </a:fld>
            <a:endParaRPr lang="en-US"/>
          </a:p>
        </p:txBody>
      </p:sp>
      <p:sp>
        <p:nvSpPr>
          <p:cNvPr id="297986" name="Rectangle 2"/>
          <p:cNvSpPr>
            <a:spLocks noGrp="1" noRot="1" noChangeAspect="1" noChangeArrowheads="1" noTextEdit="1"/>
          </p:cNvSpPr>
          <p:nvPr>
            <p:ph type="sldImg"/>
          </p:nvPr>
        </p:nvSpPr>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77277" y="6714693"/>
            <a:ext cx="169918" cy="186479"/>
          </a:xfrm>
          <a:ln/>
        </p:spPr>
        <p:txBody>
          <a:bodyPr/>
          <a:lstStyle/>
          <a:p>
            <a:fld id="{6DF0AB56-2E32-4211-A8C2-86D7CA00345C}" type="slidenum">
              <a:rPr lang="en-US"/>
              <a:pPr/>
              <a:t>8</a:t>
            </a:fld>
            <a:endParaRPr lang="en-US"/>
          </a:p>
        </p:txBody>
      </p:sp>
      <p:sp>
        <p:nvSpPr>
          <p:cNvPr id="277506" name="Rectangle 2"/>
          <p:cNvSpPr>
            <a:spLocks noGrp="1" noRot="1" noChangeAspect="1" noChangeArrowheads="1" noTextEdit="1"/>
          </p:cNvSpPr>
          <p:nvPr>
            <p:ph type="sldImg"/>
          </p:nvPr>
        </p:nvSpPr>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DC1C7C7-FB0D-4087-AD01-D702B064991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B3F761E-809E-448A-A601-BC6252F2AAA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F0C6C80-A277-443C-941E-56FF381143B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1015DF0-2756-49F6-B8D3-DA65B649D4F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DC86531-4FD7-49FA-AA56-5E4619EC778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0B58E29-4484-4ED5-B65B-CDA54384CE4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07525AFE-DD1F-40BD-9F58-CC43A4911B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9A6914FD-2BBF-4141-B0DD-7FF804BB687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479A59B-86C5-4CC1-86A5-B4CA1A3E19F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E0D4606-E298-4A5B-9DA5-11064E6CD4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6BE993D7-4D14-4331-8FF2-3264BF5FC8F3}"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
        <p:nvSpPr>
          <p:cNvPr id="1067" name="Rectangle 43"/>
          <p:cNvSpPr>
            <a:spLocks noGrp="1" noChangeArrowheads="1"/>
          </p:cNvSpPr>
          <p:nvPr>
            <p:ph type="body" idx="1"/>
          </p:nvPr>
        </p:nvSpPr>
        <p:spPr bwMode="auto">
          <a:xfrm>
            <a:off x="447675" y="1568450"/>
            <a:ext cx="8066088" cy="443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16C250B1-1ED0-446A-AC56-B37397FB2689}" type="slidenum">
              <a:rPr lang="en-US"/>
              <a:pPr/>
              <a:t>0</a:t>
            </a:fld>
            <a:endParaRPr lang="en-US"/>
          </a:p>
        </p:txBody>
      </p:sp>
      <p:sp>
        <p:nvSpPr>
          <p:cNvPr id="262146" name="Rectangle 2"/>
          <p:cNvSpPr>
            <a:spLocks noChangeArrowheads="1"/>
          </p:cNvSpPr>
          <p:nvPr/>
        </p:nvSpPr>
        <p:spPr bwMode="auto">
          <a:xfrm>
            <a:off x="431800" y="695325"/>
            <a:ext cx="8264525" cy="5663089"/>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Turkey</a:t>
            </a:r>
            <a:endParaRPr lang="en-US" dirty="0"/>
          </a:p>
          <a:p>
            <a:pPr marL="450850" lvl="2" indent="-304800" defTabSz="895350">
              <a:buFontTx/>
              <a:buChar char="–"/>
            </a:pPr>
            <a:r>
              <a:rPr lang="en-US" dirty="0"/>
              <a:t>Neutral until the very end of the war</a:t>
            </a:r>
          </a:p>
          <a:p>
            <a:pPr marL="450850" lvl="2" indent="-304800" defTabSz="895350">
              <a:buFontTx/>
              <a:buChar char="–"/>
            </a:pPr>
            <a:endParaRPr lang="en-US" dirty="0"/>
          </a:p>
          <a:p>
            <a:pPr marL="306388" lvl="1" indent="-304800" defTabSz="895350">
              <a:buSzPct val="120000"/>
              <a:buFontTx/>
              <a:buChar char="•"/>
            </a:pPr>
            <a:r>
              <a:rPr lang="en-US" b="1" dirty="0"/>
              <a:t>Iran</a:t>
            </a:r>
          </a:p>
          <a:p>
            <a:pPr marL="450850" lvl="2" indent="-304800" defTabSz="895350">
              <a:buFontTx/>
              <a:buChar char="–"/>
            </a:pPr>
            <a:r>
              <a:rPr lang="en-US" dirty="0"/>
              <a:t>Divided between Russian and British troops</a:t>
            </a:r>
          </a:p>
          <a:p>
            <a:pPr marL="450850" lvl="2" indent="-304800" defTabSz="895350">
              <a:buFontTx/>
              <a:buChar char="–"/>
            </a:pPr>
            <a:endParaRPr lang="en-US" dirty="0"/>
          </a:p>
          <a:p>
            <a:pPr marL="306388" lvl="1" indent="-304800" defTabSz="895350">
              <a:buSzPct val="120000"/>
              <a:buFontTx/>
              <a:buChar char="•"/>
            </a:pPr>
            <a:r>
              <a:rPr lang="en-US" b="1" dirty="0"/>
              <a:t>Arab states</a:t>
            </a:r>
          </a:p>
          <a:p>
            <a:pPr marL="450850" lvl="2" indent="-304800" defTabSz="895350">
              <a:buFontTx/>
              <a:buChar char="–"/>
            </a:pPr>
            <a:r>
              <a:rPr lang="en-US" dirty="0"/>
              <a:t>Axis marched through North Africa to try to cut off British supplies and entered Egypt; were forced back and ultimately defeated in Tunisia</a:t>
            </a:r>
          </a:p>
          <a:p>
            <a:pPr marL="450850" lvl="2" indent="-304800" defTabSz="895350">
              <a:buFontTx/>
              <a:buChar char="–"/>
            </a:pPr>
            <a:r>
              <a:rPr lang="en-US" dirty="0"/>
              <a:t>Britain made Egypt a focal point for stationing troops in the Mediterranean</a:t>
            </a:r>
          </a:p>
          <a:p>
            <a:pPr marL="450850" lvl="2" indent="-304800" defTabSz="895350">
              <a:buFontTx/>
              <a:buChar char="–"/>
            </a:pPr>
            <a:r>
              <a:rPr lang="en-US" dirty="0"/>
              <a:t>Anglo-Iraq war of 1941, in which Iraq tried to assert full sovereignty during the war and forced Britain to occupy the country for the rest of the war</a:t>
            </a:r>
          </a:p>
          <a:p>
            <a:pPr marL="450850" lvl="2" indent="-304800" defTabSz="895350">
              <a:buFontTx/>
              <a:buChar char="–"/>
            </a:pPr>
            <a:r>
              <a:rPr lang="en-US" dirty="0"/>
              <a:t>Syria and Lebanon taken over by the </a:t>
            </a:r>
            <a:r>
              <a:rPr lang="en-US" dirty="0" smtClean="0"/>
              <a:t>Germany-</a:t>
            </a:r>
            <a:r>
              <a:rPr lang="en-US" dirty="0" smtClean="0"/>
              <a:t>allied</a:t>
            </a:r>
            <a:r>
              <a:rPr lang="en-US" dirty="0" smtClean="0"/>
              <a:t> </a:t>
            </a:r>
            <a:r>
              <a:rPr lang="en-US" dirty="0"/>
              <a:t>Vichy French regime</a:t>
            </a:r>
          </a:p>
          <a:p>
            <a:pPr marL="450850" lvl="2" indent="-304800" defTabSz="895350">
              <a:buFontTx/>
              <a:buChar char="–"/>
            </a:pPr>
            <a:endParaRPr lang="en-US" dirty="0"/>
          </a:p>
          <a:p>
            <a:pPr marL="306388" lvl="1" indent="-304800" defTabSz="895350">
              <a:buSzPct val="120000"/>
              <a:buFontTx/>
              <a:buChar char="•"/>
            </a:pPr>
            <a:r>
              <a:rPr lang="en-US" b="1" dirty="0"/>
              <a:t>North Africa</a:t>
            </a:r>
          </a:p>
          <a:p>
            <a:pPr marL="450850" lvl="2" indent="-304800" defTabSz="895350">
              <a:buFontTx/>
              <a:buChar char="–"/>
            </a:pPr>
            <a:r>
              <a:rPr lang="en-US" dirty="0"/>
              <a:t>Massive numbers of North Africans were recruited into the war to fight for the French</a:t>
            </a:r>
          </a:p>
          <a:p>
            <a:pPr marL="450850" lvl="2" indent="-304800" defTabSz="895350">
              <a:buFontTx/>
              <a:buChar char="–"/>
            </a:pPr>
            <a:r>
              <a:rPr lang="en-US" dirty="0"/>
              <a:t>Led to high expectations for independence or new rights after the war</a:t>
            </a:r>
          </a:p>
          <a:p>
            <a:pPr marL="450850" lvl="2" indent="-304800" defTabSz="895350">
              <a:buFontTx/>
              <a:buChar char="–"/>
            </a:pPr>
            <a:r>
              <a:rPr lang="en-US" dirty="0"/>
              <a:t>1945 </a:t>
            </a:r>
            <a:r>
              <a:rPr lang="en-US" dirty="0" err="1"/>
              <a:t>Setif</a:t>
            </a:r>
            <a:r>
              <a:rPr lang="en-US" dirty="0"/>
              <a:t> revolt turned into a massacre of civilians by the French; political repression and huge development discrepancies between </a:t>
            </a:r>
            <a:r>
              <a:rPr lang="en-US" dirty="0" smtClean="0"/>
              <a:t>the </a:t>
            </a:r>
            <a:r>
              <a:rPr lang="en-US" dirty="0" err="1" smtClean="0"/>
              <a:t>pieds</a:t>
            </a:r>
            <a:r>
              <a:rPr lang="en-US" dirty="0" smtClean="0"/>
              <a:t> noirs </a:t>
            </a:r>
            <a:r>
              <a:rPr lang="en-US" dirty="0"/>
              <a:t>and native </a:t>
            </a:r>
            <a:r>
              <a:rPr lang="en-US" dirty="0" smtClean="0"/>
              <a:t>Algerians</a:t>
            </a:r>
            <a:endParaRPr lang="en-US" dirty="0"/>
          </a:p>
          <a:p>
            <a:pPr marL="450850" lvl="2" indent="-304800" defTabSz="895350">
              <a:buFontTx/>
              <a:buChar char="–"/>
            </a:pPr>
            <a:r>
              <a:rPr lang="en-US" dirty="0"/>
              <a:t>By 1954, the Front for National Liberation (FLN) was </a:t>
            </a:r>
            <a:r>
              <a:rPr lang="en-US" dirty="0" smtClean="0"/>
              <a:t>created as an Algerian independence movement</a:t>
            </a:r>
            <a:endParaRPr lang="en-US" dirty="0"/>
          </a:p>
          <a:p>
            <a:pPr marL="450850" lvl="2" indent="-304800" defTabSz="895350">
              <a:buFontTx/>
              <a:buChar char="–"/>
            </a:pPr>
            <a:r>
              <a:rPr lang="en-US" dirty="0"/>
              <a:t>Britain took over Italy-controlled Libya in 1943</a:t>
            </a:r>
          </a:p>
        </p:txBody>
      </p:sp>
      <p:sp>
        <p:nvSpPr>
          <p:cNvPr id="262147"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World War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B76562CC-A1DD-4E8B-B70C-E0CAAD08C9E6}" type="slidenum">
              <a:rPr lang="en-US"/>
              <a:pPr/>
              <a:t>9</a:t>
            </a:fld>
            <a:endParaRPr lang="en-US"/>
          </a:p>
        </p:txBody>
      </p:sp>
      <p:pic>
        <p:nvPicPr>
          <p:cNvPr id="278530" name="Picture 2"/>
          <p:cNvPicPr>
            <a:picLocks noChangeAspect="1" noChangeArrowheads="1"/>
          </p:cNvPicPr>
          <p:nvPr/>
        </p:nvPicPr>
        <p:blipFill>
          <a:blip r:embed="rId3" cstate="print"/>
          <a:srcRect/>
          <a:stretch>
            <a:fillRect/>
          </a:stretch>
        </p:blipFill>
        <p:spPr bwMode="auto">
          <a:xfrm>
            <a:off x="2627313" y="274638"/>
            <a:ext cx="3705225"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E776A91F-ADCB-42DC-B400-650EFEEC55CE}" type="slidenum">
              <a:rPr lang="en-US"/>
              <a:pPr/>
              <a:t>10</a:t>
            </a:fld>
            <a:endParaRPr lang="en-US"/>
          </a:p>
        </p:txBody>
      </p:sp>
      <p:sp>
        <p:nvSpPr>
          <p:cNvPr id="280578" name="Rectangle 2"/>
          <p:cNvSpPr>
            <a:spLocks noChangeArrowheads="1"/>
          </p:cNvSpPr>
          <p:nvPr/>
        </p:nvSpPr>
        <p:spPr bwMode="auto">
          <a:xfrm>
            <a:off x="431800" y="695325"/>
            <a:ext cx="8264525" cy="5867400"/>
          </a:xfrm>
          <a:prstGeom prst="rect">
            <a:avLst/>
          </a:prstGeom>
          <a:noFill/>
          <a:ln w="9525">
            <a:noFill/>
            <a:miter lim="800000"/>
            <a:headEnd/>
            <a:tailEnd/>
          </a:ln>
          <a:effectLst/>
        </p:spPr>
        <p:txBody>
          <a:bodyPr lIns="0" tIns="0" rIns="0" bIns="0">
            <a:spAutoFit/>
          </a:bodyPr>
          <a:lstStyle/>
          <a:p>
            <a:pPr marL="450850" lvl="2" indent="-304800" defTabSz="895350"/>
            <a:endParaRPr lang="en-US" b="1"/>
          </a:p>
          <a:p>
            <a:pPr marL="306388" lvl="1" indent="-304800" defTabSz="895350">
              <a:buSzPct val="120000"/>
              <a:buFontTx/>
              <a:buChar char="•"/>
            </a:pPr>
            <a:r>
              <a:rPr lang="en-US" b="1"/>
              <a:t>June War of 1967</a:t>
            </a:r>
          </a:p>
          <a:p>
            <a:pPr marL="450850" lvl="2" indent="-304800" defTabSz="895350">
              <a:buFontTx/>
              <a:buChar char="–"/>
            </a:pPr>
            <a:r>
              <a:rPr lang="en-US"/>
              <a:t>A result of a long-standing tense situation of threat and counter-threats</a:t>
            </a:r>
          </a:p>
          <a:p>
            <a:pPr marL="450850" lvl="2" indent="-304800" defTabSz="895350">
              <a:buFontTx/>
              <a:buChar char="–"/>
            </a:pPr>
            <a:r>
              <a:rPr lang="en-US"/>
              <a:t>Arab states formed a mutual defense pact with Egypt (Syria, Iraq, Jordan)</a:t>
            </a:r>
          </a:p>
          <a:p>
            <a:pPr marL="450850" lvl="2" indent="-304800" defTabSz="895350">
              <a:buFontTx/>
              <a:buChar char="–"/>
            </a:pPr>
            <a:r>
              <a:rPr lang="en-US"/>
              <a:t>Israel struck first, destroying the Egyptian air force on the ground</a:t>
            </a:r>
          </a:p>
          <a:p>
            <a:pPr marL="450850" lvl="2" indent="-304800" defTabSz="895350">
              <a:buFontTx/>
              <a:buChar char="–"/>
            </a:pPr>
            <a:r>
              <a:rPr lang="en-US"/>
              <a:t>The war lasted all of six days and redrew the map of Israeli control</a:t>
            </a:r>
          </a:p>
          <a:p>
            <a:pPr marL="450850" lvl="2" indent="-304800" defTabSz="895350">
              <a:buFontTx/>
              <a:buChar char="–"/>
            </a:pPr>
            <a:r>
              <a:rPr lang="en-US"/>
              <a:t>About 400,000 new Palestinian refugees were created</a:t>
            </a:r>
          </a:p>
          <a:p>
            <a:pPr marL="450850" lvl="2" indent="-304800" defTabSz="895350">
              <a:buFontTx/>
              <a:buChar char="–"/>
            </a:pPr>
            <a:r>
              <a:rPr lang="en-US"/>
              <a:t>Israel now administered territory over 1.5 million new Palestinians</a:t>
            </a:r>
          </a:p>
          <a:p>
            <a:pPr marL="450850" lvl="2" indent="-304800" defTabSz="895350">
              <a:buFontTx/>
              <a:buChar char="–"/>
            </a:pPr>
            <a:r>
              <a:rPr lang="en-US"/>
              <a:t>Huge psychological shock for the Arab world; inflation of Israeli confidence</a:t>
            </a:r>
          </a:p>
          <a:p>
            <a:pPr marL="450850" lvl="2" indent="-304800" defTabSz="895350">
              <a:buFontTx/>
              <a:buChar char="–"/>
            </a:pPr>
            <a:r>
              <a:rPr lang="en-US"/>
              <a:t>UN resolution (242) called for the Israeli withdrawal from conquered territory was not implemented—objections to recognizing Israel and differing interpretations</a:t>
            </a:r>
          </a:p>
          <a:p>
            <a:pPr marL="450850" lvl="2" indent="-304800" defTabSz="895350">
              <a:buFontTx/>
              <a:buChar char="–"/>
            </a:pPr>
            <a:endParaRPr lang="en-US"/>
          </a:p>
          <a:p>
            <a:pPr marL="306388" lvl="1" indent="-304800" defTabSz="895350">
              <a:buSzPct val="120000"/>
              <a:buFontTx/>
              <a:buChar char="•"/>
            </a:pPr>
            <a:r>
              <a:rPr lang="en-US" b="1"/>
              <a:t>War of 1973</a:t>
            </a:r>
          </a:p>
          <a:p>
            <a:pPr marL="450850" lvl="2" indent="-304800" defTabSz="895350">
              <a:buFontTx/>
              <a:buChar char="–"/>
            </a:pPr>
            <a:r>
              <a:rPr lang="en-US"/>
              <a:t>In October 1973, Egypt and Syria launched coordinated attacks on Israeli positions, moving into the Golan Heights and the Sinai peninsula with much success</a:t>
            </a:r>
          </a:p>
          <a:p>
            <a:pPr marL="450850" lvl="2" indent="-304800" defTabSz="895350">
              <a:buFontTx/>
              <a:buChar char="–"/>
            </a:pPr>
            <a:r>
              <a:rPr lang="en-US"/>
              <a:t>The Sinai peninsula was returned to Egypt in 1979</a:t>
            </a:r>
            <a:endParaRPr lang="en-US" b="1"/>
          </a:p>
          <a:p>
            <a:pPr marL="450850" lvl="2" indent="-304800" defTabSz="895350">
              <a:buFontTx/>
              <a:buChar char="–"/>
            </a:pPr>
            <a:endParaRPr lang="en-US"/>
          </a:p>
          <a:p>
            <a:pPr marL="306388" lvl="1" indent="-304800" defTabSz="895350">
              <a:buSzPct val="120000"/>
              <a:buFontTx/>
              <a:buChar char="•"/>
            </a:pPr>
            <a:r>
              <a:rPr lang="en-US" b="1"/>
              <a:t>The rise of Likud in 1977</a:t>
            </a:r>
          </a:p>
          <a:p>
            <a:pPr marL="450850" lvl="2" indent="-304800" defTabSz="895350">
              <a:buFontTx/>
              <a:buChar char="–"/>
            </a:pPr>
            <a:r>
              <a:rPr lang="en-US"/>
              <a:t>Success of the Likud coalition led by Menachem Begin over the long dominant Labour coalition</a:t>
            </a:r>
          </a:p>
          <a:p>
            <a:pPr marL="450850" lvl="2" indent="-304800" defTabSz="895350">
              <a:buFontTx/>
              <a:buChar char="–"/>
            </a:pPr>
            <a:r>
              <a:rPr lang="en-US"/>
              <a:t>“Revolt of the Sephardim;”</a:t>
            </a:r>
          </a:p>
          <a:p>
            <a:pPr marL="450850" lvl="2" indent="-304800" defTabSz="895350">
              <a:buFontTx/>
              <a:buChar char="–"/>
            </a:pPr>
            <a:r>
              <a:rPr lang="en-US"/>
              <a:t>Expansionist idea of Israel—important role of expanded Jewish settlements in Gaza and especially the West Bank  </a:t>
            </a:r>
          </a:p>
          <a:p>
            <a:pPr marL="306388" lvl="1" indent="-304800" defTabSz="895350">
              <a:buSzPct val="120000"/>
              <a:buFontTx/>
              <a:buChar char="•"/>
            </a:pPr>
            <a:endParaRPr lang="en-US" b="1"/>
          </a:p>
        </p:txBody>
      </p:sp>
      <p:sp>
        <p:nvSpPr>
          <p:cNvPr id="280579"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Israeli-Arab Wars and the rise of the Likud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BE0748DE-53BE-45BD-9A54-83BB3F35B32C}" type="slidenum">
              <a:rPr lang="en-US"/>
              <a:pPr/>
              <a:t>11</a:t>
            </a:fld>
            <a:endParaRPr lang="en-US"/>
          </a:p>
        </p:txBody>
      </p:sp>
      <p:sp>
        <p:nvSpPr>
          <p:cNvPr id="299010" name="Rectangle 2"/>
          <p:cNvSpPr>
            <a:spLocks noChangeArrowheads="1"/>
          </p:cNvSpPr>
          <p:nvPr/>
        </p:nvSpPr>
        <p:spPr bwMode="auto">
          <a:xfrm>
            <a:off x="431800" y="838200"/>
            <a:ext cx="8264525" cy="4156075"/>
          </a:xfrm>
          <a:prstGeom prst="rect">
            <a:avLst/>
          </a:prstGeom>
          <a:noFill/>
          <a:ln w="9525">
            <a:noFill/>
            <a:miter lim="800000"/>
            <a:headEnd/>
            <a:tailEnd/>
          </a:ln>
          <a:effectLst/>
        </p:spPr>
        <p:txBody>
          <a:bodyPr lIns="0" tIns="0" rIns="0" bIns="0">
            <a:spAutoFit/>
          </a:bodyPr>
          <a:lstStyle/>
          <a:p>
            <a:pPr marL="450850" lvl="2" indent="-304800" defTabSz="895350"/>
            <a:endParaRPr lang="en-US" b="1"/>
          </a:p>
          <a:p>
            <a:pPr marL="306388" lvl="1" indent="-304800" defTabSz="895350">
              <a:buSzPct val="120000"/>
              <a:buFontTx/>
              <a:buChar char="•"/>
            </a:pPr>
            <a:r>
              <a:rPr lang="en-US" b="1"/>
              <a:t>Civil war and division in Yemen</a:t>
            </a:r>
          </a:p>
          <a:p>
            <a:pPr marL="450850" lvl="2" indent="-304800" defTabSz="895350">
              <a:buFontTx/>
              <a:buChar char="–"/>
            </a:pPr>
            <a:r>
              <a:rPr lang="en-US"/>
              <a:t>In 1962, the military ousted the imam of Yemen and declared a republic</a:t>
            </a:r>
          </a:p>
          <a:p>
            <a:pPr marL="450850" lvl="2" indent="-304800" defTabSz="895350">
              <a:buFontTx/>
              <a:buChar char="–"/>
            </a:pPr>
            <a:r>
              <a:rPr lang="en-US"/>
              <a:t>Turned into a civil war fought between the Imam and Republican rebels</a:t>
            </a:r>
          </a:p>
          <a:p>
            <a:pPr marL="450850" lvl="2" indent="-304800" defTabSz="895350">
              <a:buFontTx/>
              <a:buChar char="–"/>
            </a:pPr>
            <a:r>
              <a:rPr lang="en-US"/>
              <a:t>In 1967 Britain withdrew from Aden and was replaced by a Marxist government in South Yemen</a:t>
            </a:r>
          </a:p>
          <a:p>
            <a:pPr marL="450850" lvl="2" indent="-304800" defTabSz="895350">
              <a:buFontTx/>
              <a:buChar char="–"/>
            </a:pPr>
            <a:r>
              <a:rPr lang="en-US"/>
              <a:t>The Yemens thought about uniting in 1979, but waited until 1990</a:t>
            </a:r>
          </a:p>
          <a:p>
            <a:pPr marL="306388" lvl="1" indent="-304800" defTabSz="895350">
              <a:buSzPct val="120000"/>
              <a:buFontTx/>
              <a:buChar char="•"/>
            </a:pPr>
            <a:endParaRPr lang="en-US" b="1"/>
          </a:p>
          <a:p>
            <a:pPr marL="306388" lvl="1" indent="-304800" defTabSz="895350">
              <a:buSzPct val="120000"/>
              <a:buFontTx/>
              <a:buChar char="•"/>
            </a:pPr>
            <a:r>
              <a:rPr lang="en-US" b="1"/>
              <a:t>Independence in the Gulf and merger of the Emirates</a:t>
            </a:r>
          </a:p>
          <a:p>
            <a:pPr marL="450850" lvl="2" indent="-304800" defTabSz="895350">
              <a:buFontTx/>
              <a:buChar char="–"/>
            </a:pPr>
            <a:r>
              <a:rPr lang="en-US"/>
              <a:t>Most of the Gulf states gained independence in 1971</a:t>
            </a:r>
          </a:p>
          <a:p>
            <a:pPr marL="450850" lvl="2" indent="-304800" defTabSz="895350">
              <a:buFontTx/>
              <a:buChar char="–"/>
            </a:pPr>
            <a:r>
              <a:rPr lang="en-US"/>
              <a:t>Kuwait became independent in 1961 and created a national assembly under the ruling family</a:t>
            </a:r>
          </a:p>
          <a:p>
            <a:pPr marL="306388" lvl="1" indent="-304800" defTabSz="895350">
              <a:buSzPct val="120000"/>
              <a:buFontTx/>
              <a:buChar char="•"/>
            </a:pPr>
            <a:endParaRPr lang="en-US" b="1"/>
          </a:p>
          <a:p>
            <a:pPr marL="306388" lvl="1" indent="-304800" defTabSz="895350">
              <a:buSzPct val="120000"/>
              <a:buFontTx/>
              <a:buChar char="•"/>
            </a:pPr>
            <a:r>
              <a:rPr lang="en-US" b="1"/>
              <a:t>Family coup in Oman</a:t>
            </a:r>
          </a:p>
          <a:p>
            <a:pPr marL="450850" lvl="2" indent="-304800" defTabSz="895350">
              <a:buFontTx/>
              <a:buChar char="–"/>
            </a:pPr>
            <a:r>
              <a:rPr lang="en-US"/>
              <a:t>Oman under Sultan Sa’id was very removed from the world</a:t>
            </a:r>
          </a:p>
          <a:p>
            <a:pPr marL="450850" lvl="2" indent="-304800" defTabSz="895350">
              <a:buFontTx/>
              <a:buChar char="–"/>
            </a:pPr>
            <a:r>
              <a:rPr lang="en-US"/>
              <a:t>Sai’d overthrown by his son Qabus in 1970 and ultimately stopped the rebellion and expanded modern services, schools, etc.</a:t>
            </a:r>
          </a:p>
        </p:txBody>
      </p:sp>
      <p:sp>
        <p:nvSpPr>
          <p:cNvPr id="299011"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Independence in Yemen and Persian Gulf States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0B877429-E1D5-4903-A819-DB86DFC61D49}" type="slidenum">
              <a:rPr lang="en-US"/>
              <a:pPr/>
              <a:t>12</a:t>
            </a:fld>
            <a:endParaRPr lang="en-US"/>
          </a:p>
        </p:txBody>
      </p:sp>
      <p:sp>
        <p:nvSpPr>
          <p:cNvPr id="303106" name="Rectangle 2"/>
          <p:cNvSpPr>
            <a:spLocks noChangeArrowheads="1"/>
          </p:cNvSpPr>
          <p:nvPr/>
        </p:nvSpPr>
        <p:spPr bwMode="auto">
          <a:xfrm>
            <a:off x="1392238" y="728663"/>
            <a:ext cx="3062287" cy="7632859"/>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dirty="0"/>
          </a:p>
          <a:p>
            <a:pPr marL="304800" indent="-304800" defTabSz="895350">
              <a:buSzPct val="120000"/>
            </a:pPr>
            <a:r>
              <a:rPr lang="en-US" dirty="0"/>
              <a:t>Confessional system (Lebanon)</a:t>
            </a:r>
          </a:p>
          <a:p>
            <a:pPr marL="304800" indent="-304800" defTabSz="895350">
              <a:buSzPct val="120000"/>
            </a:pPr>
            <a:endParaRPr lang="en-US" dirty="0"/>
          </a:p>
          <a:p>
            <a:pPr marL="304800" indent="-304800" defTabSz="895350">
              <a:buSzPct val="120000"/>
            </a:pPr>
            <a:r>
              <a:rPr lang="en-US" dirty="0" err="1"/>
              <a:t>Setif</a:t>
            </a:r>
            <a:r>
              <a:rPr lang="en-US" dirty="0"/>
              <a:t> Massacre (1945)</a:t>
            </a:r>
          </a:p>
          <a:p>
            <a:pPr marL="304800" indent="-304800" defTabSz="895350">
              <a:buSzPct val="120000"/>
            </a:pPr>
            <a:endParaRPr lang="en-US" dirty="0"/>
          </a:p>
          <a:p>
            <a:pPr marL="304800" indent="-304800" defTabSz="895350">
              <a:buSzPct val="120000"/>
            </a:pPr>
            <a:r>
              <a:rPr lang="en-US" dirty="0"/>
              <a:t>War of 1948</a:t>
            </a:r>
          </a:p>
          <a:p>
            <a:pPr marL="304800" indent="-304800" defTabSz="895350">
              <a:buSzPct val="120000"/>
            </a:pPr>
            <a:endParaRPr lang="en-US" dirty="0"/>
          </a:p>
          <a:p>
            <a:pPr marL="304800" indent="-304800" defTabSz="895350">
              <a:buSzPct val="120000"/>
            </a:pPr>
            <a:r>
              <a:rPr lang="en-US" dirty="0" err="1"/>
              <a:t>Gamal</a:t>
            </a:r>
            <a:r>
              <a:rPr lang="en-US" dirty="0"/>
              <a:t> </a:t>
            </a:r>
            <a:r>
              <a:rPr lang="en-US" dirty="0" err="1"/>
              <a:t>Abd</a:t>
            </a:r>
            <a:r>
              <a:rPr lang="en-US" dirty="0"/>
              <a:t> al-Nasser </a:t>
            </a:r>
          </a:p>
          <a:p>
            <a:pPr marL="304800" indent="-304800" defTabSz="895350">
              <a:buSzPct val="120000"/>
            </a:pPr>
            <a:endParaRPr lang="en-US" dirty="0"/>
          </a:p>
          <a:p>
            <a:pPr marL="304800" indent="-304800" defTabSz="895350">
              <a:buSzPct val="120000"/>
            </a:pPr>
            <a:r>
              <a:rPr lang="en-US" dirty="0"/>
              <a:t>Suez Crisis</a:t>
            </a:r>
          </a:p>
          <a:p>
            <a:pPr marL="304800" indent="-304800" defTabSz="895350">
              <a:buSzPct val="120000"/>
            </a:pPr>
            <a:endParaRPr lang="en-US" dirty="0"/>
          </a:p>
          <a:p>
            <a:pPr marL="304800" indent="-304800" defTabSz="895350">
              <a:buSzPct val="120000"/>
            </a:pPr>
            <a:r>
              <a:rPr lang="en-US" dirty="0"/>
              <a:t>Ba’ath Party</a:t>
            </a:r>
          </a:p>
          <a:p>
            <a:pPr marL="304800" indent="-304800" defTabSz="895350">
              <a:buSzPct val="120000"/>
            </a:pPr>
            <a:endParaRPr lang="en-US" dirty="0"/>
          </a:p>
          <a:p>
            <a:pPr marL="304800" indent="-304800" defTabSz="895350">
              <a:buSzPct val="120000"/>
            </a:pPr>
            <a:r>
              <a:rPr lang="en-US" dirty="0"/>
              <a:t>United Arab Republic</a:t>
            </a:r>
          </a:p>
          <a:p>
            <a:pPr marL="304800" indent="-304800" defTabSz="895350">
              <a:buSzPct val="120000"/>
            </a:pPr>
            <a:endParaRPr lang="en-US" dirty="0"/>
          </a:p>
          <a:p>
            <a:pPr marL="304800" indent="-304800" defTabSz="895350">
              <a:buSzPct val="120000"/>
            </a:pPr>
            <a:r>
              <a:rPr lang="en-US" dirty="0"/>
              <a:t>Hafez al-Assad</a:t>
            </a:r>
          </a:p>
          <a:p>
            <a:pPr marL="304800" indent="-304800" defTabSz="895350">
              <a:buSzPct val="120000"/>
            </a:pPr>
            <a:endParaRPr lang="en-US" dirty="0"/>
          </a:p>
          <a:p>
            <a:pPr marL="304800" indent="-304800" defTabSz="895350">
              <a:buSzPct val="120000"/>
            </a:pPr>
            <a:r>
              <a:rPr lang="en-US" dirty="0"/>
              <a:t>Saddam </a:t>
            </a:r>
            <a:r>
              <a:rPr lang="en-US" dirty="0" smtClean="0"/>
              <a:t>Hussein</a:t>
            </a:r>
          </a:p>
          <a:p>
            <a:pPr marL="304800" indent="-304800" defTabSz="895350">
              <a:buSzPct val="120000"/>
            </a:pPr>
            <a:endParaRPr lang="en-US" dirty="0" smtClean="0"/>
          </a:p>
          <a:p>
            <a:pPr marL="304800" indent="-304800" defTabSz="895350">
              <a:buSzPct val="120000"/>
            </a:pPr>
            <a:r>
              <a:rPr lang="en-US" dirty="0" smtClean="0"/>
              <a:t>National Liberation Front (FLN)</a:t>
            </a:r>
          </a:p>
          <a:p>
            <a:pPr marL="304800" indent="-304800" defTabSz="895350">
              <a:buSzPct val="120000"/>
            </a:pPr>
            <a:endParaRPr lang="en-US" dirty="0" smtClean="0"/>
          </a:p>
          <a:p>
            <a:pPr marL="304800" indent="-304800" defTabSz="895350">
              <a:buSzPct val="120000"/>
            </a:pPr>
            <a:r>
              <a:rPr lang="en-US" dirty="0" smtClean="0"/>
              <a:t>Muammar Qaddafi</a:t>
            </a:r>
          </a:p>
          <a:p>
            <a:pPr marL="304800" indent="-304800" defTabSz="895350">
              <a:buSzPct val="120000"/>
            </a:pPr>
            <a:endParaRPr lang="en-US" dirty="0" smtClean="0"/>
          </a:p>
          <a:p>
            <a:pPr marL="304800" indent="-304800" defTabSz="895350">
              <a:buSzPct val="120000"/>
            </a:pPr>
            <a:endParaRPr lang="en-US" dirty="0" smtClean="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p:txBody>
      </p:sp>
      <p:sp>
        <p:nvSpPr>
          <p:cNvPr id="303107"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Key lecture terms—September </a:t>
            </a:r>
            <a:r>
              <a:rPr lang="en-US" sz="2500" dirty="0" smtClean="0"/>
              <a:t>22</a:t>
            </a:r>
            <a:endParaRPr lang="en-US" sz="2500" dirty="0"/>
          </a:p>
        </p:txBody>
      </p:sp>
      <p:sp>
        <p:nvSpPr>
          <p:cNvPr id="303108" name="Rectangle 4"/>
          <p:cNvSpPr>
            <a:spLocks noChangeArrowheads="1"/>
          </p:cNvSpPr>
          <p:nvPr/>
        </p:nvSpPr>
        <p:spPr bwMode="auto">
          <a:xfrm>
            <a:off x="4748213" y="942975"/>
            <a:ext cx="3889375" cy="5909310"/>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dirty="0" err="1" smtClean="0"/>
              <a:t>Jamahiriyya</a:t>
            </a:r>
            <a:endParaRPr lang="en-US" dirty="0"/>
          </a:p>
          <a:p>
            <a:pPr marL="304800" indent="-304800" defTabSz="895350">
              <a:buSzPct val="120000"/>
            </a:pPr>
            <a:endParaRPr lang="en-US" dirty="0"/>
          </a:p>
          <a:p>
            <a:pPr marL="304800" indent="-304800" defTabSz="895350">
              <a:buSzPct val="120000"/>
            </a:pPr>
            <a:r>
              <a:rPr lang="en-US" dirty="0" err="1"/>
              <a:t>Habib</a:t>
            </a:r>
            <a:r>
              <a:rPr lang="en-US" dirty="0"/>
              <a:t> </a:t>
            </a:r>
            <a:r>
              <a:rPr lang="en-US" dirty="0" err="1"/>
              <a:t>Bourguiba</a:t>
            </a:r>
            <a:endParaRPr lang="en-US" dirty="0"/>
          </a:p>
          <a:p>
            <a:pPr marL="304800" indent="-304800" defTabSz="895350">
              <a:buSzPct val="120000"/>
            </a:pPr>
            <a:endParaRPr lang="en-US" dirty="0"/>
          </a:p>
          <a:p>
            <a:pPr marL="304800" indent="-304800" defTabSz="895350">
              <a:buSzPct val="120000"/>
            </a:pPr>
            <a:r>
              <a:rPr lang="en-US" dirty="0"/>
              <a:t>Mohammed V</a:t>
            </a:r>
          </a:p>
          <a:p>
            <a:pPr marL="304800" indent="-304800" defTabSz="895350">
              <a:buSzPct val="120000"/>
            </a:pPr>
            <a:endParaRPr lang="en-US" dirty="0"/>
          </a:p>
          <a:p>
            <a:pPr marL="304800" indent="-304800" defTabSz="895350">
              <a:buSzPct val="120000"/>
            </a:pPr>
            <a:r>
              <a:rPr lang="en-US" dirty="0"/>
              <a:t>Hassan II</a:t>
            </a:r>
          </a:p>
          <a:p>
            <a:pPr marL="304800" indent="-304800" defTabSz="895350">
              <a:buSzPct val="120000"/>
            </a:pPr>
            <a:endParaRPr lang="en-US" dirty="0"/>
          </a:p>
          <a:p>
            <a:pPr marL="304800" indent="-304800" defTabSz="895350">
              <a:buSzPct val="120000"/>
            </a:pPr>
            <a:r>
              <a:rPr lang="en-US" dirty="0"/>
              <a:t>Green </a:t>
            </a:r>
            <a:r>
              <a:rPr lang="en-US" dirty="0" smtClean="0"/>
              <a:t>March</a:t>
            </a:r>
          </a:p>
          <a:p>
            <a:pPr marL="304800" indent="-304800" defTabSz="895350">
              <a:buSzPct val="120000"/>
            </a:pPr>
            <a:endParaRPr lang="en-US" dirty="0" smtClean="0"/>
          </a:p>
          <a:p>
            <a:pPr marL="304800" indent="-304800" defTabSz="895350">
              <a:buSzPct val="120000"/>
            </a:pPr>
            <a:r>
              <a:rPr lang="en-US" dirty="0" smtClean="0"/>
              <a:t>War of 1967</a:t>
            </a:r>
          </a:p>
          <a:p>
            <a:pPr marL="304800" indent="-304800" defTabSz="895350">
              <a:buSzPct val="120000"/>
            </a:pPr>
            <a:endParaRPr lang="en-US" dirty="0" smtClean="0"/>
          </a:p>
          <a:p>
            <a:pPr marL="304800" indent="-304800" defTabSz="895350">
              <a:buSzPct val="120000"/>
            </a:pPr>
            <a:r>
              <a:rPr lang="en-US" dirty="0" smtClean="0"/>
              <a:t>Law of Return</a:t>
            </a:r>
          </a:p>
          <a:p>
            <a:pPr marL="304800" indent="-304800" defTabSz="895350">
              <a:buSzPct val="120000"/>
            </a:pPr>
            <a:endParaRPr lang="en-US" dirty="0" smtClean="0"/>
          </a:p>
          <a:p>
            <a:pPr marL="304800" indent="-304800" defTabSz="895350">
              <a:buSzPct val="120000"/>
            </a:pPr>
            <a:r>
              <a:rPr lang="en-US" dirty="0" smtClean="0"/>
              <a:t>Sephardic vs. Ashkenazi Jewry</a:t>
            </a:r>
          </a:p>
          <a:p>
            <a:pPr marL="304800" indent="-304800" defTabSz="895350">
              <a:buSzPct val="120000"/>
            </a:pPr>
            <a:endParaRPr lang="en-US" dirty="0" smtClean="0"/>
          </a:p>
          <a:p>
            <a:pPr marL="304800" indent="-304800" defTabSz="895350">
              <a:buSzPct val="120000"/>
            </a:pPr>
            <a:r>
              <a:rPr lang="en-US" dirty="0" smtClean="0"/>
              <a:t>Palestinian Liberation Organization (PLO)</a:t>
            </a:r>
          </a:p>
          <a:p>
            <a:pPr marL="304800" indent="-304800" defTabSz="895350">
              <a:buSzPct val="120000"/>
            </a:pPr>
            <a:endParaRPr lang="en-US" dirty="0" smtClean="0"/>
          </a:p>
          <a:p>
            <a:pPr marL="304800" indent="-304800" defTabSz="895350">
              <a:buSzPct val="120000"/>
            </a:pPr>
            <a:r>
              <a:rPr lang="en-US" dirty="0" smtClean="0"/>
              <a:t>Black September (1970)</a:t>
            </a:r>
          </a:p>
          <a:p>
            <a:pPr marL="304800" indent="-304800" defTabSz="895350">
              <a:buSzPct val="120000"/>
            </a:pPr>
            <a:endParaRPr lang="en-US" dirty="0" smtClean="0"/>
          </a:p>
          <a:p>
            <a:pPr marL="304800" indent="-304800" defTabSz="895350">
              <a:buSzPct val="120000"/>
            </a:pPr>
            <a:r>
              <a:rPr lang="en-US" dirty="0" err="1" smtClean="0"/>
              <a:t>Yasir</a:t>
            </a:r>
            <a:r>
              <a:rPr lang="en-US" dirty="0" smtClean="0"/>
              <a:t> Arafat</a:t>
            </a:r>
          </a:p>
          <a:p>
            <a:pPr marL="304800" indent="-304800" defTabSz="895350">
              <a:buSzPct val="120000"/>
            </a:pPr>
            <a:endParaRPr lang="en-US" dirty="0"/>
          </a:p>
          <a:p>
            <a:pPr marL="304800" indent="-304800" defTabSz="895350">
              <a:buSzPct val="120000"/>
            </a:pPr>
            <a:endParaRPr lang="en-US" dirty="0"/>
          </a:p>
          <a:p>
            <a:pPr marL="304800" indent="-304800" defTabSz="895350">
              <a:buSzPct val="120000"/>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E39DD6CC-AFEF-41C6-BA59-77B00F4B2B54}" type="slidenum">
              <a:rPr lang="en-US"/>
              <a:pPr/>
              <a:t>13</a:t>
            </a:fld>
            <a:endParaRPr lang="en-US"/>
          </a:p>
        </p:txBody>
      </p:sp>
      <p:sp>
        <p:nvSpPr>
          <p:cNvPr id="206850" name="Rectangle 2"/>
          <p:cNvSpPr>
            <a:spLocks noChangeArrowheads="1"/>
          </p:cNvSpPr>
          <p:nvPr/>
        </p:nvSpPr>
        <p:spPr bwMode="auto">
          <a:xfrm>
            <a:off x="1135063" y="1185863"/>
            <a:ext cx="3368675" cy="2215991"/>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dirty="0" smtClean="0"/>
              <a:t>War </a:t>
            </a:r>
            <a:r>
              <a:rPr lang="en-US" dirty="0"/>
              <a:t>of 1973</a:t>
            </a:r>
          </a:p>
          <a:p>
            <a:pPr marL="304800" indent="-304800" defTabSz="895350">
              <a:buSzPct val="120000"/>
            </a:pPr>
            <a:endParaRPr lang="en-US" dirty="0"/>
          </a:p>
          <a:p>
            <a:pPr marL="304800" indent="-304800" defTabSz="895350">
              <a:buSzPct val="120000"/>
            </a:pPr>
            <a:r>
              <a:rPr lang="en-US" dirty="0"/>
              <a:t>Anwar Sadat</a:t>
            </a:r>
          </a:p>
          <a:p>
            <a:pPr marL="304800" indent="-304800" defTabSz="895350">
              <a:buSzPct val="120000"/>
            </a:pPr>
            <a:endParaRPr lang="en-US" dirty="0"/>
          </a:p>
          <a:p>
            <a:pPr marL="304800" indent="-304800" defTabSz="895350">
              <a:buSzPct val="120000"/>
            </a:pPr>
            <a:r>
              <a:rPr lang="en-US" dirty="0"/>
              <a:t>King Hussein</a:t>
            </a:r>
          </a:p>
          <a:p>
            <a:pPr marL="304800" indent="-304800" defTabSz="895350">
              <a:buSzPct val="120000"/>
            </a:pPr>
            <a:endParaRPr lang="en-US" dirty="0"/>
          </a:p>
          <a:p>
            <a:pPr marL="304800" indent="-304800" defTabSz="895350">
              <a:buSzPct val="120000"/>
            </a:pPr>
            <a:r>
              <a:rPr lang="en-US" dirty="0" err="1"/>
              <a:t>Menachem</a:t>
            </a:r>
            <a:r>
              <a:rPr lang="en-US" dirty="0"/>
              <a:t> Begin</a:t>
            </a:r>
          </a:p>
          <a:p>
            <a:pPr marL="304800" indent="-304800" defTabSz="895350">
              <a:buSzPct val="120000"/>
            </a:pPr>
            <a:endParaRPr lang="en-US" dirty="0"/>
          </a:p>
          <a:p>
            <a:pPr marL="304800" indent="-304800" defTabSz="895350">
              <a:buSzPct val="120000"/>
            </a:pPr>
            <a:endParaRPr lang="en-US" dirty="0"/>
          </a:p>
        </p:txBody>
      </p:sp>
      <p:sp>
        <p:nvSpPr>
          <p:cNvPr id="206851"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Key lecture </a:t>
            </a:r>
            <a:r>
              <a:rPr lang="en-US" sz="2500" dirty="0" smtClean="0"/>
              <a:t>terms—September </a:t>
            </a:r>
            <a:r>
              <a:rPr lang="en-US" sz="2500" dirty="0" smtClean="0"/>
              <a:t>28</a:t>
            </a:r>
            <a:endParaRPr lang="en-US" sz="2500" dirty="0"/>
          </a:p>
        </p:txBody>
      </p:sp>
      <p:sp>
        <p:nvSpPr>
          <p:cNvPr id="206852" name="Rectangle 4"/>
          <p:cNvSpPr>
            <a:spLocks noChangeArrowheads="1"/>
          </p:cNvSpPr>
          <p:nvPr/>
        </p:nvSpPr>
        <p:spPr bwMode="auto">
          <a:xfrm>
            <a:off x="4762500" y="1171575"/>
            <a:ext cx="3368675" cy="246221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dirty="0" smtClean="0"/>
              <a:t>Sultan </a:t>
            </a:r>
            <a:r>
              <a:rPr lang="en-US" dirty="0" err="1"/>
              <a:t>Qabus</a:t>
            </a:r>
            <a:endParaRPr lang="en-US" dirty="0"/>
          </a:p>
          <a:p>
            <a:pPr marL="304800" indent="-304800" defTabSz="895350">
              <a:buSzPct val="120000"/>
            </a:pPr>
            <a:endParaRPr lang="en-US" dirty="0"/>
          </a:p>
          <a:p>
            <a:pPr marL="304800" indent="-304800" defTabSz="895350">
              <a:buSzPct val="120000"/>
            </a:pPr>
            <a:r>
              <a:rPr lang="en-US" dirty="0"/>
              <a:t>Democratic Party (Turkey)</a:t>
            </a:r>
          </a:p>
          <a:p>
            <a:pPr marL="304800" indent="-304800" defTabSz="895350">
              <a:buSzPct val="120000"/>
            </a:pPr>
            <a:endParaRPr lang="en-US" dirty="0"/>
          </a:p>
          <a:p>
            <a:pPr marL="304800" indent="-304800" defTabSz="895350">
              <a:buSzPct val="120000"/>
            </a:pPr>
            <a:r>
              <a:rPr lang="en-US" dirty="0"/>
              <a:t>Mohammed </a:t>
            </a:r>
            <a:r>
              <a:rPr lang="en-US" dirty="0" err="1"/>
              <a:t>Mossadeq</a:t>
            </a:r>
            <a:endParaRPr lang="en-US" dirty="0"/>
          </a:p>
          <a:p>
            <a:pPr marL="304800" indent="-304800" defTabSz="895350">
              <a:buSzPct val="120000"/>
            </a:pPr>
            <a:endParaRPr lang="en-US" dirty="0"/>
          </a:p>
          <a:p>
            <a:pPr marL="304800" indent="-304800" defTabSz="895350">
              <a:buSzPct val="120000"/>
            </a:pPr>
            <a:r>
              <a:rPr lang="en-US" dirty="0"/>
              <a:t>White Revolution</a:t>
            </a:r>
          </a:p>
          <a:p>
            <a:pPr marL="304800" indent="-304800" defTabSz="895350">
              <a:buSzPct val="120000"/>
            </a:pPr>
            <a:endParaRPr lang="en-US" dirty="0"/>
          </a:p>
          <a:p>
            <a:pPr marL="304800" indent="-304800" defTabSz="895350">
              <a:buSzPct val="120000"/>
            </a:pPr>
            <a:r>
              <a:rPr lang="en-US" dirty="0"/>
              <a:t>Ayatollah Khomeini</a:t>
            </a:r>
          </a:p>
          <a:p>
            <a:pPr marL="304800" indent="-304800" defTabSz="895350">
              <a:buSzPct val="120000"/>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8BCE1D52-372A-4D6C-895B-519CA97A9DDD}" type="slidenum">
              <a:rPr lang="en-US"/>
              <a:pPr/>
              <a:t>1</a:t>
            </a:fld>
            <a:endParaRPr lang="en-US"/>
          </a:p>
        </p:txBody>
      </p:sp>
      <p:sp>
        <p:nvSpPr>
          <p:cNvPr id="266242" name="Rectangle 2"/>
          <p:cNvSpPr>
            <a:spLocks noChangeArrowheads="1"/>
          </p:cNvSpPr>
          <p:nvPr/>
        </p:nvSpPr>
        <p:spPr bwMode="auto">
          <a:xfrm>
            <a:off x="431800" y="695325"/>
            <a:ext cx="8264525" cy="3178175"/>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endParaRPr lang="en-US" b="1" dirty="0"/>
          </a:p>
          <a:p>
            <a:pPr marL="306388" lvl="1" indent="-304800" defTabSz="895350">
              <a:buSzPct val="120000"/>
              <a:buFontTx/>
              <a:buChar char="•"/>
            </a:pPr>
            <a:r>
              <a:rPr lang="en-US" b="1" dirty="0"/>
              <a:t>Palestine</a:t>
            </a:r>
          </a:p>
          <a:p>
            <a:pPr marL="450850" lvl="2" indent="-304800" defTabSz="895350">
              <a:buFontTx/>
              <a:buChar char="–"/>
            </a:pPr>
            <a:r>
              <a:rPr lang="en-US" dirty="0"/>
              <a:t>Jews sided with Britain during the war, but prepared to fight them and </a:t>
            </a:r>
            <a:r>
              <a:rPr lang="en-US" dirty="0" smtClean="0"/>
              <a:t>launched attacks against British interests</a:t>
            </a:r>
            <a:endParaRPr lang="en-US" dirty="0"/>
          </a:p>
          <a:p>
            <a:pPr marL="450850" lvl="2" indent="-304800" defTabSz="895350">
              <a:buFontTx/>
              <a:buChar char="–"/>
            </a:pPr>
            <a:r>
              <a:rPr lang="en-US" dirty="0"/>
              <a:t>By 1947 Britain just wanted out and turned Palestine over to the United Nations</a:t>
            </a:r>
          </a:p>
          <a:p>
            <a:pPr marL="450850" lvl="2" indent="-304800" defTabSz="895350">
              <a:buFontTx/>
              <a:buChar char="–"/>
            </a:pPr>
            <a:r>
              <a:rPr lang="en-US" dirty="0"/>
              <a:t>The UN recommended that Palestine become independent as two states</a:t>
            </a:r>
          </a:p>
          <a:p>
            <a:pPr marL="450850" lvl="2" indent="-304800" defTabSz="895350">
              <a:buFontTx/>
              <a:buChar char="–"/>
            </a:pPr>
            <a:r>
              <a:rPr lang="en-US" dirty="0"/>
              <a:t>Britain pulled out of Palestine rapidly in 1948, leaving a power </a:t>
            </a:r>
            <a:r>
              <a:rPr lang="en-US" dirty="0" smtClean="0"/>
              <a:t>vacuum</a:t>
            </a:r>
            <a:r>
              <a:rPr lang="en-US" dirty="0" smtClean="0"/>
              <a:t>;</a:t>
            </a:r>
            <a:r>
              <a:rPr lang="en-US" dirty="0" smtClean="0"/>
              <a:t> </a:t>
            </a:r>
            <a:r>
              <a:rPr lang="en-US" dirty="0"/>
              <a:t>Jewish forces </a:t>
            </a:r>
            <a:r>
              <a:rPr lang="en-US" dirty="0" smtClean="0"/>
              <a:t>attacked </a:t>
            </a:r>
            <a:r>
              <a:rPr lang="en-US" dirty="0"/>
              <a:t>Arabs within the borders of the proposed Jewish state</a:t>
            </a:r>
          </a:p>
          <a:p>
            <a:pPr marL="450850" lvl="2" indent="-304800" defTabSz="895350">
              <a:buFontTx/>
              <a:buChar char="–"/>
            </a:pPr>
            <a:r>
              <a:rPr lang="en-US" dirty="0"/>
              <a:t>The next day, Egypt, Syria, Lebanon, Transjordan, and Iraq invaded Israel, starting a war that lasted 6 months; the attack was poorly coordinated and the Arab armies were smaller than the Jewish defense force; considered a </a:t>
            </a:r>
            <a:r>
              <a:rPr lang="en-US" dirty="0" smtClean="0"/>
              <a:t>disaster (</a:t>
            </a:r>
            <a:r>
              <a:rPr lang="en-US" i="1" dirty="0" err="1" smtClean="0"/>
              <a:t>nakhba</a:t>
            </a:r>
            <a:r>
              <a:rPr lang="en-US" dirty="0" smtClean="0"/>
              <a:t>) </a:t>
            </a:r>
            <a:r>
              <a:rPr lang="en-US" dirty="0"/>
              <a:t>in Arab states</a:t>
            </a:r>
          </a:p>
          <a:p>
            <a:pPr marL="450850" lvl="2" indent="-304800" defTabSz="895350">
              <a:buFontTx/>
              <a:buChar char="–"/>
            </a:pPr>
            <a:r>
              <a:rPr lang="en-US" dirty="0"/>
              <a:t>As a ceasefire was concluded, Israel had expanded its borders and there were 700,000 </a:t>
            </a:r>
            <a:r>
              <a:rPr lang="en-US" dirty="0" smtClean="0"/>
              <a:t>Palestinian </a:t>
            </a:r>
            <a:r>
              <a:rPr lang="en-US" dirty="0" smtClean="0"/>
              <a:t>refugees outside of Israel</a:t>
            </a:r>
            <a:endParaRPr lang="en-US" dirty="0"/>
          </a:p>
        </p:txBody>
      </p:sp>
      <p:sp>
        <p:nvSpPr>
          <p:cNvPr id="26624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Palestine and the Birth of Israel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BF1CA015-E64C-42A4-819E-F28879253820}" type="slidenum">
              <a:rPr lang="en-US"/>
              <a:pPr/>
              <a:t>2</a:t>
            </a:fld>
            <a:endParaRPr lang="en-US"/>
          </a:p>
        </p:txBody>
      </p:sp>
      <p:pic>
        <p:nvPicPr>
          <p:cNvPr id="161794" name="Picture 2"/>
          <p:cNvPicPr>
            <a:picLocks noChangeAspect="1" noChangeArrowheads="1"/>
          </p:cNvPicPr>
          <p:nvPr/>
        </p:nvPicPr>
        <p:blipFill>
          <a:blip r:embed="rId3" cstate="print"/>
          <a:srcRect r="13588" b="1961"/>
          <a:stretch>
            <a:fillRect/>
          </a:stretch>
        </p:blipFill>
        <p:spPr bwMode="auto">
          <a:xfrm>
            <a:off x="2237628" y="282388"/>
            <a:ext cx="4203513" cy="61717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BF1CA015-E64C-42A4-819E-F28879253820}" type="slidenum">
              <a:rPr lang="en-US"/>
              <a:pPr/>
              <a:t>3</a:t>
            </a:fld>
            <a:endParaRPr lang="en-US"/>
          </a:p>
        </p:txBody>
      </p:sp>
      <p:pic>
        <p:nvPicPr>
          <p:cNvPr id="268290" name="Picture 2"/>
          <p:cNvPicPr>
            <a:picLocks noChangeAspect="1" noChangeArrowheads="1"/>
          </p:cNvPicPr>
          <p:nvPr/>
        </p:nvPicPr>
        <p:blipFill>
          <a:blip r:embed="rId3" cstate="print"/>
          <a:srcRect/>
          <a:stretch>
            <a:fillRect/>
          </a:stretch>
        </p:blipFill>
        <p:spPr bwMode="auto">
          <a:xfrm>
            <a:off x="2486025" y="82550"/>
            <a:ext cx="3810000" cy="6638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B2507BB7-0267-4D1E-AD03-1E1940C98936}" type="slidenum">
              <a:rPr lang="en-US"/>
              <a:pPr/>
              <a:t>4</a:t>
            </a:fld>
            <a:endParaRPr lang="en-US"/>
          </a:p>
        </p:txBody>
      </p:sp>
      <p:sp>
        <p:nvSpPr>
          <p:cNvPr id="270338" name="Rectangle 2"/>
          <p:cNvSpPr>
            <a:spLocks noChangeArrowheads="1"/>
          </p:cNvSpPr>
          <p:nvPr/>
        </p:nvSpPr>
        <p:spPr bwMode="auto">
          <a:xfrm>
            <a:off x="431800" y="695325"/>
            <a:ext cx="8264525" cy="3939540"/>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The Coup of 1952</a:t>
            </a:r>
          </a:p>
          <a:p>
            <a:pPr marL="450850" lvl="2" indent="-304800" defTabSz="895350">
              <a:buFontTx/>
              <a:buChar char="–"/>
            </a:pPr>
            <a:r>
              <a:rPr lang="en-US" dirty="0" smtClean="0"/>
              <a:t>Increasing social unrest </a:t>
            </a:r>
            <a:r>
              <a:rPr lang="en-US" dirty="0" smtClean="0"/>
              <a:t>in the early 50s, with </a:t>
            </a:r>
            <a:r>
              <a:rPr lang="en-US" dirty="0" smtClean="0"/>
              <a:t>militant activities by the Muslim Brotherhood, and open conflict between the British and Egyptians</a:t>
            </a:r>
          </a:p>
          <a:p>
            <a:pPr marL="450850" lvl="2" indent="-304800" defTabSz="895350">
              <a:buFontTx/>
              <a:buChar char="–"/>
            </a:pPr>
            <a:r>
              <a:rPr lang="en-US" dirty="0" smtClean="0"/>
              <a:t>A coup was led</a:t>
            </a:r>
            <a:r>
              <a:rPr lang="en-US" dirty="0" smtClean="0"/>
              <a:t> </a:t>
            </a:r>
            <a:r>
              <a:rPr lang="en-US" dirty="0"/>
              <a:t>by a group of young military officers (Free Officers), with a senior officer as the official head of the group (Mohammed </a:t>
            </a:r>
            <a:r>
              <a:rPr lang="en-US" dirty="0" err="1"/>
              <a:t>Naguib</a:t>
            </a:r>
            <a:r>
              <a:rPr lang="en-US" dirty="0"/>
              <a:t>)</a:t>
            </a:r>
          </a:p>
          <a:p>
            <a:pPr marL="450850" lvl="2" indent="-304800" defTabSz="895350">
              <a:buFontTx/>
              <a:buChar char="–"/>
            </a:pPr>
            <a:r>
              <a:rPr lang="en-US" dirty="0"/>
              <a:t>Overthrew King </a:t>
            </a:r>
            <a:r>
              <a:rPr lang="en-US" dirty="0" err="1"/>
              <a:t>Faruq</a:t>
            </a:r>
            <a:r>
              <a:rPr lang="en-US" dirty="0"/>
              <a:t>, and targeted severe economic </a:t>
            </a:r>
            <a:r>
              <a:rPr lang="en-US" dirty="0" smtClean="0"/>
              <a:t>inequalities</a:t>
            </a:r>
            <a:endParaRPr lang="en-US" dirty="0"/>
          </a:p>
          <a:p>
            <a:pPr marL="450850" lvl="2" indent="-304800" defTabSz="895350">
              <a:buFontTx/>
              <a:buChar char="–"/>
            </a:pPr>
            <a:r>
              <a:rPr lang="en-US" dirty="0" smtClean="0"/>
              <a:t>An </a:t>
            </a:r>
            <a:r>
              <a:rPr lang="en-US" dirty="0"/>
              <a:t>attempt to avenge the disaster of 1948</a:t>
            </a:r>
          </a:p>
          <a:p>
            <a:pPr marL="450850" lvl="2" indent="-304800" defTabSz="895350">
              <a:buFontTx/>
              <a:buChar char="–"/>
            </a:pPr>
            <a:endParaRPr lang="en-US" dirty="0"/>
          </a:p>
          <a:p>
            <a:pPr marL="306388" lvl="1" indent="-304800" defTabSz="895350">
              <a:buSzPct val="120000"/>
              <a:buFontTx/>
              <a:buChar char="•"/>
            </a:pPr>
            <a:r>
              <a:rPr lang="en-US" b="1" dirty="0"/>
              <a:t>Arab Socialism</a:t>
            </a:r>
          </a:p>
          <a:p>
            <a:pPr marL="450850" lvl="2" indent="-304800" defTabSz="895350">
              <a:buFontTx/>
              <a:buChar char="–"/>
            </a:pPr>
            <a:r>
              <a:rPr lang="en-US" dirty="0"/>
              <a:t>Led by Nasser and the Revolutionary Command Council </a:t>
            </a:r>
          </a:p>
          <a:p>
            <a:pPr marL="450850" lvl="2" indent="-304800" defTabSz="895350">
              <a:buFontTx/>
              <a:buChar char="–"/>
            </a:pPr>
            <a:r>
              <a:rPr lang="en-US" dirty="0"/>
              <a:t>Initiated land reform as its first big project, then industrial and educational reform</a:t>
            </a:r>
          </a:p>
          <a:p>
            <a:pPr marL="450850" lvl="2" indent="-304800" defTabSz="895350">
              <a:buFontTx/>
              <a:buChar char="–"/>
            </a:pPr>
            <a:r>
              <a:rPr lang="en-US" dirty="0"/>
              <a:t>Extensive nationalization of </a:t>
            </a:r>
            <a:r>
              <a:rPr lang="en-US" dirty="0" smtClean="0"/>
              <a:t>industries, </a:t>
            </a:r>
            <a:r>
              <a:rPr lang="en-US" dirty="0"/>
              <a:t>commercial </a:t>
            </a:r>
            <a:r>
              <a:rPr lang="en-US" dirty="0" smtClean="0"/>
              <a:t>enterprises,</a:t>
            </a:r>
            <a:r>
              <a:rPr lang="en-US" dirty="0" smtClean="0"/>
              <a:t> and</a:t>
            </a:r>
            <a:r>
              <a:rPr lang="en-US" dirty="0" smtClean="0"/>
              <a:t> media</a:t>
            </a:r>
            <a:endParaRPr lang="en-US" dirty="0"/>
          </a:p>
          <a:p>
            <a:pPr marL="450850" lvl="2" indent="-304800" defTabSz="895350">
              <a:buFontTx/>
              <a:buChar char="–"/>
            </a:pPr>
            <a:r>
              <a:rPr lang="en-US" dirty="0"/>
              <a:t>New constitution with a new national assembly, guided by a very powerful Nasser, elected only in a plebiscite</a:t>
            </a:r>
          </a:p>
          <a:p>
            <a:pPr marL="450850" lvl="2" indent="-304800" defTabSz="895350">
              <a:buFontTx/>
              <a:buChar char="–"/>
            </a:pPr>
            <a:r>
              <a:rPr lang="en-US" dirty="0"/>
              <a:t>Egypt became increasingly a police state</a:t>
            </a:r>
            <a:endParaRPr lang="en-US" b="1" dirty="0"/>
          </a:p>
        </p:txBody>
      </p:sp>
      <p:sp>
        <p:nvSpPr>
          <p:cNvPr id="270339"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Rise of Nasser</a:t>
            </a:r>
          </a:p>
        </p:txBody>
      </p:sp>
      <p:pic>
        <p:nvPicPr>
          <p:cNvPr id="270340" name="Picture 4"/>
          <p:cNvPicPr>
            <a:picLocks noChangeAspect="1" noChangeArrowheads="1"/>
          </p:cNvPicPr>
          <p:nvPr/>
        </p:nvPicPr>
        <p:blipFill>
          <a:blip r:embed="rId3" cstate="print"/>
          <a:srcRect/>
          <a:stretch>
            <a:fillRect/>
          </a:stretch>
        </p:blipFill>
        <p:spPr bwMode="auto">
          <a:xfrm>
            <a:off x="5340350" y="4286250"/>
            <a:ext cx="2085975" cy="22336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B75306B4-995F-4F9B-A2EF-C8AED7D3264E}" type="slidenum">
              <a:rPr lang="en-US"/>
              <a:pPr/>
              <a:t>5</a:t>
            </a:fld>
            <a:endParaRPr lang="en-US"/>
          </a:p>
        </p:txBody>
      </p:sp>
      <p:sp>
        <p:nvSpPr>
          <p:cNvPr id="272386" name="Rectangle 2"/>
          <p:cNvSpPr>
            <a:spLocks noChangeArrowheads="1"/>
          </p:cNvSpPr>
          <p:nvPr/>
        </p:nvSpPr>
        <p:spPr bwMode="auto">
          <a:xfrm>
            <a:off x="431800" y="838200"/>
            <a:ext cx="8264525" cy="4400550"/>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r>
              <a:rPr lang="en-US" b="1" dirty="0"/>
              <a:t>The Suez Crisis of 1956</a:t>
            </a:r>
          </a:p>
          <a:p>
            <a:pPr marL="450850" lvl="2" indent="-304800" defTabSz="895350">
              <a:buFontTx/>
              <a:buChar char="–"/>
            </a:pPr>
            <a:r>
              <a:rPr lang="en-US" dirty="0"/>
              <a:t>Nasser negotiated a British withdrawal by 1956, as well as the independence of Sudan</a:t>
            </a:r>
          </a:p>
          <a:p>
            <a:pPr marL="450850" lvl="2" indent="-304800" defTabSz="895350">
              <a:buFontTx/>
              <a:buChar char="–"/>
            </a:pPr>
            <a:r>
              <a:rPr lang="en-US" dirty="0"/>
              <a:t>Nationalized the </a:t>
            </a:r>
            <a:r>
              <a:rPr lang="en-US" dirty="0" smtClean="0"/>
              <a:t>Suez canal </a:t>
            </a:r>
            <a:r>
              <a:rPr lang="en-US" dirty="0"/>
              <a:t>in an attempt to defy the West and to generate income for his development projects</a:t>
            </a:r>
          </a:p>
          <a:p>
            <a:pPr marL="450850" lvl="2" indent="-304800" defTabSz="895350">
              <a:buFontTx/>
              <a:buChar char="–"/>
            </a:pPr>
            <a:r>
              <a:rPr lang="en-US" dirty="0"/>
              <a:t>Britain, France, and Israel invaded, but the UN (backed by the US and Soviets) firmly intervened, forcing a ceasefire</a:t>
            </a:r>
          </a:p>
          <a:p>
            <a:pPr marL="450850" lvl="2" indent="-304800" defTabSz="895350">
              <a:buFontTx/>
              <a:buChar char="–"/>
            </a:pPr>
            <a:r>
              <a:rPr lang="en-US" dirty="0"/>
              <a:t>Nasser emerged a hero, and grateful especially to the Soviet Union for its support</a:t>
            </a:r>
          </a:p>
          <a:p>
            <a:pPr marL="450850" lvl="2" indent="-304800" defTabSz="895350">
              <a:buFontTx/>
              <a:buChar char="–"/>
            </a:pPr>
            <a:r>
              <a:rPr lang="en-US" dirty="0"/>
              <a:t>Implicated Western Europe as military allies of a hostile Israel</a:t>
            </a:r>
            <a:endParaRPr lang="en-US" b="1" dirty="0"/>
          </a:p>
          <a:p>
            <a:pPr marL="306388" lvl="1" indent="-304800" defTabSz="895350">
              <a:buSzPct val="120000"/>
              <a:buFontTx/>
              <a:buChar char="•"/>
            </a:pPr>
            <a:endParaRPr lang="en-US" b="1" dirty="0"/>
          </a:p>
          <a:p>
            <a:pPr marL="306388" lvl="1" indent="-304800" defTabSz="895350">
              <a:buSzPct val="120000"/>
              <a:buFontTx/>
              <a:buChar char="•"/>
            </a:pPr>
            <a:r>
              <a:rPr lang="en-US" b="1" dirty="0"/>
              <a:t>Other Arab Military Coups</a:t>
            </a:r>
          </a:p>
          <a:p>
            <a:pPr marL="450850" lvl="2" indent="-304800" defTabSz="895350">
              <a:buFontTx/>
              <a:buChar char="–"/>
            </a:pPr>
            <a:r>
              <a:rPr lang="en-US" dirty="0"/>
              <a:t>Syria: Military coups started in Syria in 1949 and continued until 1954</a:t>
            </a:r>
          </a:p>
          <a:p>
            <a:pPr marL="450850" lvl="2" indent="-304800" defTabSz="895350">
              <a:buFontTx/>
              <a:buChar char="–"/>
            </a:pPr>
            <a:r>
              <a:rPr lang="en-US" dirty="0"/>
              <a:t>In the 1954 elections, two forces </a:t>
            </a:r>
            <a:r>
              <a:rPr lang="en-US" dirty="0" smtClean="0"/>
              <a:t>emerged: </a:t>
            </a:r>
            <a:r>
              <a:rPr lang="en-US" dirty="0"/>
              <a:t>a nationalist/socialist Ba’ath </a:t>
            </a:r>
            <a:r>
              <a:rPr lang="en-US" dirty="0" smtClean="0"/>
              <a:t>(Resurrection</a:t>
            </a:r>
            <a:r>
              <a:rPr lang="en-US" dirty="0"/>
              <a:t>) Party, and the Communists</a:t>
            </a:r>
          </a:p>
          <a:p>
            <a:pPr marL="450850" lvl="2" indent="-304800" defTabSz="895350">
              <a:buFontTx/>
              <a:buChar char="–"/>
            </a:pPr>
            <a:r>
              <a:rPr lang="en-US" dirty="0"/>
              <a:t>Iraq: Under King Faisal and his son until 1958; pro-Western orientation</a:t>
            </a:r>
          </a:p>
          <a:p>
            <a:pPr marL="450850" lvl="2" indent="-304800" defTabSz="895350">
              <a:buFontTx/>
              <a:buChar char="–"/>
            </a:pPr>
            <a:r>
              <a:rPr lang="en-US" dirty="0"/>
              <a:t>Military coup in 1958 by </a:t>
            </a:r>
            <a:r>
              <a:rPr lang="en-US" dirty="0" err="1"/>
              <a:t>Abd</a:t>
            </a:r>
            <a:r>
              <a:rPr lang="en-US" dirty="0"/>
              <a:t> al-</a:t>
            </a:r>
            <a:r>
              <a:rPr lang="en-US" dirty="0" err="1"/>
              <a:t>Karim</a:t>
            </a:r>
            <a:r>
              <a:rPr lang="en-US" dirty="0"/>
              <a:t> </a:t>
            </a:r>
            <a:r>
              <a:rPr lang="en-US" dirty="0" err="1"/>
              <a:t>Qasim</a:t>
            </a:r>
            <a:r>
              <a:rPr lang="en-US" dirty="0"/>
              <a:t> killed off the royal family; subsequent military regimes until 1968—tried unsuccessful revolutionary land reform</a:t>
            </a:r>
          </a:p>
          <a:p>
            <a:pPr marL="450850" lvl="2" indent="-304800" defTabSz="895350">
              <a:buFontTx/>
              <a:buChar char="–"/>
            </a:pPr>
            <a:r>
              <a:rPr lang="en-US" dirty="0"/>
              <a:t>Military was challenged by two political forces, Communists and </a:t>
            </a:r>
            <a:r>
              <a:rPr lang="en-US" dirty="0" err="1"/>
              <a:t>Ba’athists</a:t>
            </a:r>
            <a:endParaRPr lang="en-US" dirty="0"/>
          </a:p>
          <a:p>
            <a:pPr marL="450850" lvl="2" indent="-304800" defTabSz="895350">
              <a:buFontTx/>
              <a:buChar char="–"/>
            </a:pPr>
            <a:r>
              <a:rPr lang="en-US" dirty="0"/>
              <a:t>Coup led in part by Saddam Hussein and other </a:t>
            </a:r>
            <a:r>
              <a:rPr lang="en-US" dirty="0" err="1"/>
              <a:t>Ba’athists</a:t>
            </a:r>
            <a:r>
              <a:rPr lang="en-US" dirty="0"/>
              <a:t> took power in 1968</a:t>
            </a:r>
            <a:endParaRPr lang="en-US" b="1" dirty="0"/>
          </a:p>
        </p:txBody>
      </p:sp>
      <p:sp>
        <p:nvSpPr>
          <p:cNvPr id="272387"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Suez Crisis and Arab Military Coups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CAA867C3-6F84-49ED-8250-975616278407}" type="slidenum">
              <a:rPr lang="en-US"/>
              <a:pPr/>
              <a:t>6</a:t>
            </a:fld>
            <a:endParaRPr lang="en-US"/>
          </a:p>
        </p:txBody>
      </p:sp>
      <p:sp>
        <p:nvSpPr>
          <p:cNvPr id="274434" name="Rectangle 2"/>
          <p:cNvSpPr>
            <a:spLocks noChangeArrowheads="1"/>
          </p:cNvSpPr>
          <p:nvPr/>
        </p:nvSpPr>
        <p:spPr bwMode="auto">
          <a:xfrm>
            <a:off x="431800" y="823913"/>
            <a:ext cx="8264525" cy="3422650"/>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r>
              <a:rPr lang="en-US" b="1" dirty="0"/>
              <a:t>Arab Nationalism and the United Arab Republic</a:t>
            </a:r>
          </a:p>
          <a:p>
            <a:pPr marL="450850" lvl="2" indent="-304800" defTabSz="895350">
              <a:buFontTx/>
              <a:buChar char="–"/>
            </a:pPr>
            <a:r>
              <a:rPr lang="en-US" dirty="0"/>
              <a:t>Nasser dreamed of uniting Arabs under a common nationalism and government</a:t>
            </a:r>
          </a:p>
          <a:p>
            <a:pPr marL="450850" lvl="2" indent="-304800" defTabSz="895350">
              <a:buFontTx/>
              <a:buChar char="–"/>
            </a:pPr>
            <a:r>
              <a:rPr lang="en-US" dirty="0"/>
              <a:t>A continuation of a nationalist trend going on since the fall of the Ottoman Empire</a:t>
            </a:r>
          </a:p>
          <a:p>
            <a:pPr marL="450850" lvl="2" indent="-304800" defTabSz="895350">
              <a:buFontTx/>
              <a:buChar char="–"/>
            </a:pPr>
            <a:r>
              <a:rPr lang="en-US" dirty="0"/>
              <a:t>United Arab Republic created with Syria in 1958</a:t>
            </a:r>
          </a:p>
          <a:p>
            <a:pPr marL="450850" lvl="2" indent="-304800" defTabSz="895350">
              <a:buFontTx/>
              <a:buChar char="–"/>
            </a:pPr>
            <a:r>
              <a:rPr lang="en-US" dirty="0"/>
              <a:t>By 1963, </a:t>
            </a:r>
            <a:r>
              <a:rPr lang="en-US" dirty="0" err="1"/>
              <a:t>Alawite</a:t>
            </a:r>
            <a:r>
              <a:rPr lang="en-US" dirty="0"/>
              <a:t> military officers, including Hafez al-</a:t>
            </a:r>
            <a:r>
              <a:rPr lang="en-US" dirty="0" err="1"/>
              <a:t>Asad</a:t>
            </a:r>
            <a:r>
              <a:rPr lang="en-US" dirty="0"/>
              <a:t> staged a coup in Syria</a:t>
            </a:r>
          </a:p>
          <a:p>
            <a:pPr marL="306388" lvl="1" indent="-304800" defTabSz="895350">
              <a:buSzPct val="120000"/>
              <a:buFontTx/>
              <a:buChar char="•"/>
            </a:pPr>
            <a:endParaRPr lang="en-US" b="1" dirty="0"/>
          </a:p>
          <a:p>
            <a:pPr marL="306388" lvl="1" indent="-304800" defTabSz="895350">
              <a:buSzPct val="120000"/>
              <a:buFontTx/>
              <a:buChar char="•"/>
            </a:pPr>
            <a:r>
              <a:rPr lang="en-US" b="1" dirty="0"/>
              <a:t>The Impact of the Cold War</a:t>
            </a:r>
          </a:p>
          <a:p>
            <a:pPr marL="450850" lvl="2" indent="-304800" defTabSz="895350">
              <a:buFontTx/>
              <a:buChar char="–"/>
            </a:pPr>
            <a:r>
              <a:rPr lang="en-US" dirty="0"/>
              <a:t>Nasser turned away from the British and sought Soviet arms and help in constructing the Aswan High Dam</a:t>
            </a:r>
          </a:p>
          <a:p>
            <a:pPr marL="450850" lvl="2" indent="-304800" defTabSz="895350">
              <a:buFontTx/>
              <a:buChar char="–"/>
            </a:pPr>
            <a:r>
              <a:rPr lang="en-US" dirty="0"/>
              <a:t>In 1958 the USSR agreed to finance the Aswan Dam project and provide ongoing military assistance</a:t>
            </a:r>
          </a:p>
          <a:p>
            <a:pPr marL="450850" lvl="2" indent="-304800" defTabSz="895350">
              <a:buFontTx/>
              <a:buChar char="–"/>
            </a:pPr>
            <a:r>
              <a:rPr lang="en-US" dirty="0"/>
              <a:t>Eisenhower Doctrine (1957) tried to create regional allies for the US by promises of economic and military aid</a:t>
            </a:r>
          </a:p>
          <a:p>
            <a:pPr marL="450850" lvl="2" indent="-304800" defTabSz="895350">
              <a:buFontTx/>
              <a:buChar char="–"/>
            </a:pPr>
            <a:r>
              <a:rPr lang="en-US" dirty="0"/>
              <a:t>Strong US support for Israel, Turkey, Iran, </a:t>
            </a:r>
            <a:r>
              <a:rPr lang="en-US" dirty="0" smtClean="0"/>
              <a:t>and </a:t>
            </a:r>
            <a:r>
              <a:rPr lang="en-US" dirty="0"/>
              <a:t>Morocco</a:t>
            </a:r>
            <a:endParaRPr lang="en-US" b="1" dirty="0"/>
          </a:p>
        </p:txBody>
      </p:sp>
      <p:sp>
        <p:nvSpPr>
          <p:cNvPr id="274435"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Arab Nationalism and the Cold War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B478B55A-A358-4942-8B9F-EB5E482459C7}" type="slidenum">
              <a:rPr lang="en-US"/>
              <a:pPr/>
              <a:t>7</a:t>
            </a:fld>
            <a:endParaRPr lang="en-US"/>
          </a:p>
        </p:txBody>
      </p:sp>
      <p:sp>
        <p:nvSpPr>
          <p:cNvPr id="296962" name="Rectangle 2"/>
          <p:cNvSpPr>
            <a:spLocks noChangeArrowheads="1"/>
          </p:cNvSpPr>
          <p:nvPr/>
        </p:nvSpPr>
        <p:spPr bwMode="auto">
          <a:xfrm>
            <a:off x="391458" y="588590"/>
            <a:ext cx="8264525" cy="6155531"/>
          </a:xfrm>
          <a:prstGeom prst="rect">
            <a:avLst/>
          </a:prstGeom>
          <a:noFill/>
          <a:ln w="9525">
            <a:noFill/>
            <a:miter lim="800000"/>
            <a:headEnd/>
            <a:tailEnd/>
          </a:ln>
          <a:effectLst/>
        </p:spPr>
        <p:txBody>
          <a:bodyPr lIns="0" tIns="0" rIns="0" bIns="0">
            <a:spAutoFit/>
          </a:bodyPr>
          <a:lstStyle/>
          <a:p>
            <a:pPr marL="450850" lvl="2" indent="-304800" defTabSz="895350"/>
            <a:endParaRPr lang="en-US" dirty="0"/>
          </a:p>
          <a:p>
            <a:pPr marL="306388" lvl="1" indent="-304800" defTabSz="895350">
              <a:buSzPct val="120000"/>
              <a:buFontTx/>
              <a:buChar char="•"/>
            </a:pPr>
            <a:r>
              <a:rPr lang="en-US" b="1" dirty="0"/>
              <a:t>The Algerian War of Independence (1954-1962)</a:t>
            </a:r>
          </a:p>
          <a:p>
            <a:pPr marL="450850" lvl="2" indent="-304800" defTabSz="895350">
              <a:buFontTx/>
              <a:buChar char="–"/>
            </a:pPr>
            <a:r>
              <a:rPr lang="en-US" dirty="0"/>
              <a:t>France lost a long war to keep Vietnam by 1954</a:t>
            </a:r>
          </a:p>
          <a:p>
            <a:pPr marL="450850" lvl="2" indent="-304800" defTabSz="895350">
              <a:buFontTx/>
              <a:buChar char="–"/>
            </a:pPr>
            <a:r>
              <a:rPr lang="en-US" dirty="0"/>
              <a:t>National Liberation Front (FLN) was formed to press for armed revolt in 1954</a:t>
            </a:r>
          </a:p>
          <a:p>
            <a:pPr marL="450850" lvl="2" indent="-304800" defTabSz="895350">
              <a:buFontTx/>
              <a:buChar char="–"/>
            </a:pPr>
            <a:r>
              <a:rPr lang="en-US" dirty="0"/>
              <a:t>By 1962, the French settlers decided it was a losing battle, and moved en masse back</a:t>
            </a:r>
          </a:p>
          <a:p>
            <a:pPr marL="450850" lvl="2" indent="-304800" defTabSz="895350">
              <a:buFontTx/>
              <a:buChar char="–"/>
            </a:pPr>
            <a:r>
              <a:rPr lang="en-US" dirty="0"/>
              <a:t>Staggering losses: somewhere between 300k and 1m war dead</a:t>
            </a:r>
          </a:p>
          <a:p>
            <a:pPr marL="450850" lvl="2" indent="-304800" defTabSz="895350">
              <a:buFontTx/>
              <a:buChar char="–"/>
            </a:pPr>
            <a:r>
              <a:rPr lang="en-US" dirty="0"/>
              <a:t>Suffered an early military coup, then </a:t>
            </a:r>
            <a:r>
              <a:rPr lang="en-US" dirty="0" smtClean="0"/>
              <a:t>led by </a:t>
            </a:r>
            <a:r>
              <a:rPr lang="en-US" dirty="0" err="1" smtClean="0"/>
              <a:t>Boumedienne</a:t>
            </a:r>
            <a:r>
              <a:rPr lang="en-US" dirty="0" smtClean="0"/>
              <a:t> as</a:t>
            </a:r>
            <a:r>
              <a:rPr lang="en-US" dirty="0" smtClean="0"/>
              <a:t> </a:t>
            </a:r>
            <a:r>
              <a:rPr lang="en-US" dirty="0"/>
              <a:t>a military socialist </a:t>
            </a:r>
            <a:r>
              <a:rPr lang="en-US" dirty="0" smtClean="0"/>
              <a:t>state</a:t>
            </a:r>
            <a:endParaRPr lang="en-US" b="1" dirty="0"/>
          </a:p>
          <a:p>
            <a:pPr marL="306388" lvl="1" indent="-304800" defTabSz="895350">
              <a:buSzPct val="120000"/>
              <a:buFontTx/>
              <a:buChar char="•"/>
            </a:pPr>
            <a:endParaRPr lang="en-US" b="1" dirty="0"/>
          </a:p>
          <a:p>
            <a:pPr marL="306388" lvl="1" indent="-304800" defTabSz="895350">
              <a:buSzPct val="120000"/>
              <a:buFontTx/>
              <a:buChar char="•"/>
            </a:pPr>
            <a:r>
              <a:rPr lang="en-US" b="1" dirty="0"/>
              <a:t>Qaddafi’s revolution in Libya</a:t>
            </a:r>
          </a:p>
          <a:p>
            <a:pPr marL="450850" lvl="2" indent="-304800" defTabSz="895350">
              <a:buFontTx/>
              <a:buChar char="–"/>
            </a:pPr>
            <a:r>
              <a:rPr lang="en-US" dirty="0"/>
              <a:t>Libya became independent under King </a:t>
            </a:r>
            <a:r>
              <a:rPr lang="en-US" dirty="0" err="1"/>
              <a:t>Idris</a:t>
            </a:r>
            <a:r>
              <a:rPr lang="en-US" dirty="0"/>
              <a:t> in 1953; recovering from the Italian occupation in which </a:t>
            </a:r>
            <a:r>
              <a:rPr lang="en-US" dirty="0" smtClean="0"/>
              <a:t>up to 1/3 </a:t>
            </a:r>
            <a:r>
              <a:rPr lang="en-US" dirty="0"/>
              <a:t>of the population of Libya had died</a:t>
            </a:r>
          </a:p>
          <a:p>
            <a:pPr marL="450850" lvl="2" indent="-304800" defTabSz="895350">
              <a:buFontTx/>
              <a:buChar char="–"/>
            </a:pPr>
            <a:r>
              <a:rPr lang="en-US" dirty="0" smtClean="0"/>
              <a:t>Qaddafi led a coup and </a:t>
            </a:r>
            <a:r>
              <a:rPr lang="en-US" dirty="0"/>
              <a:t>tried initially to follow Nasser’s Free Officer script; got the British and Americans to withdraw their military bases, nationalized the oil company</a:t>
            </a:r>
          </a:p>
          <a:p>
            <a:pPr marL="450850" lvl="2" indent="-304800" defTabSz="895350">
              <a:buFontTx/>
              <a:buChar char="–"/>
            </a:pPr>
            <a:endParaRPr lang="en-US" dirty="0"/>
          </a:p>
          <a:p>
            <a:pPr marL="601663" lvl="3" indent="-304800" defTabSz="895350">
              <a:buSzPct val="89000"/>
            </a:pPr>
            <a:r>
              <a:rPr lang="en-US" b="1" dirty="0" smtClean="0"/>
              <a:t>Independence in Tunisia and Morocco</a:t>
            </a:r>
          </a:p>
          <a:p>
            <a:pPr marL="450850" lvl="2" indent="-304800" defTabSz="895350">
              <a:buFontTx/>
              <a:buChar char="–"/>
            </a:pPr>
            <a:r>
              <a:rPr lang="en-US" dirty="0" smtClean="0"/>
              <a:t>Active revolutionary movement in Tunisia led by labor unions and a political party called the Neo-</a:t>
            </a:r>
            <a:r>
              <a:rPr lang="en-US" dirty="0" err="1" smtClean="0"/>
              <a:t>Destour</a:t>
            </a:r>
            <a:r>
              <a:rPr lang="en-US" dirty="0" smtClean="0"/>
              <a:t> (New Constitution) led by </a:t>
            </a:r>
            <a:r>
              <a:rPr lang="en-US" dirty="0" err="1" smtClean="0"/>
              <a:t>Habib</a:t>
            </a:r>
            <a:r>
              <a:rPr lang="en-US" dirty="0" smtClean="0"/>
              <a:t> </a:t>
            </a:r>
            <a:r>
              <a:rPr lang="en-US" dirty="0" err="1" smtClean="0"/>
              <a:t>Bourguiba</a:t>
            </a:r>
            <a:endParaRPr lang="en-US" dirty="0" smtClean="0"/>
          </a:p>
          <a:p>
            <a:pPr marL="450850" lvl="2" indent="-304800" defTabSz="895350">
              <a:buFontTx/>
              <a:buChar char="–"/>
            </a:pPr>
            <a:r>
              <a:rPr lang="en-US" dirty="0" smtClean="0"/>
              <a:t>Because it was not their highest priority, the French offered Tunisia autonomy and </a:t>
            </a:r>
            <a:r>
              <a:rPr lang="en-US" dirty="0" err="1" smtClean="0"/>
              <a:t>Bourguiba</a:t>
            </a:r>
            <a:r>
              <a:rPr lang="en-US" dirty="0" smtClean="0"/>
              <a:t> turned this into independence by 1956</a:t>
            </a:r>
          </a:p>
          <a:p>
            <a:pPr marL="450850" lvl="2" indent="-304800" defTabSz="895350">
              <a:buFontTx/>
              <a:buChar char="–"/>
            </a:pPr>
            <a:r>
              <a:rPr lang="en-US" dirty="0" smtClean="0"/>
              <a:t>He led a socialist, modernizing, secularizing campaign in Tunisia—had himself declared President for Life</a:t>
            </a:r>
          </a:p>
          <a:p>
            <a:pPr marL="450850" lvl="2" indent="-304800" defTabSz="895350">
              <a:buFontTx/>
              <a:buChar char="–"/>
            </a:pPr>
            <a:r>
              <a:rPr lang="en-US" dirty="0" smtClean="0"/>
              <a:t>The Moroccan Sultan, Mohammed V, was a key force for independence, in conjunction with the Moroccan independence party (</a:t>
            </a:r>
            <a:r>
              <a:rPr lang="en-US" dirty="0" err="1" smtClean="0"/>
              <a:t>Istiqlal</a:t>
            </a:r>
            <a:r>
              <a:rPr lang="en-US" dirty="0" smtClean="0"/>
              <a:t>)</a:t>
            </a:r>
          </a:p>
          <a:p>
            <a:pPr marL="450850" lvl="2" indent="-304800" defTabSz="895350">
              <a:buFontTx/>
              <a:buChar char="–"/>
            </a:pPr>
            <a:r>
              <a:rPr lang="en-US" dirty="0" smtClean="0"/>
              <a:t>Hassan II took over after Mohammed V’s death in 1961</a:t>
            </a:r>
          </a:p>
          <a:p>
            <a:pPr marL="450850" lvl="2" indent="-304800" defTabSz="895350">
              <a:buFontTx/>
              <a:buChar char="–"/>
            </a:pPr>
            <a:endParaRPr lang="en-US" b="1" dirty="0"/>
          </a:p>
        </p:txBody>
      </p:sp>
      <p:sp>
        <p:nvSpPr>
          <p:cNvPr id="29696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War and independence in North Africa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AF07437B-E473-48F0-9550-9096E2DB173D}" type="slidenum">
              <a:rPr lang="en-US"/>
              <a:pPr/>
              <a:t>8</a:t>
            </a:fld>
            <a:endParaRPr lang="en-US"/>
          </a:p>
        </p:txBody>
      </p:sp>
      <p:sp>
        <p:nvSpPr>
          <p:cNvPr id="276482" name="Rectangle 2"/>
          <p:cNvSpPr>
            <a:spLocks noChangeArrowheads="1"/>
          </p:cNvSpPr>
          <p:nvPr/>
        </p:nvSpPr>
        <p:spPr bwMode="auto">
          <a:xfrm>
            <a:off x="431800" y="695325"/>
            <a:ext cx="8264525" cy="6111875"/>
          </a:xfrm>
          <a:prstGeom prst="rect">
            <a:avLst/>
          </a:prstGeom>
          <a:noFill/>
          <a:ln w="9525">
            <a:noFill/>
            <a:miter lim="800000"/>
            <a:headEnd/>
            <a:tailEnd/>
          </a:ln>
          <a:effectLst/>
        </p:spPr>
        <p:txBody>
          <a:bodyPr lIns="0" tIns="0" rIns="0" bIns="0">
            <a:spAutoFit/>
          </a:bodyPr>
          <a:lstStyle/>
          <a:p>
            <a:pPr marL="450850" lvl="2" indent="-304800" defTabSz="895350"/>
            <a:endParaRPr lang="en-US" b="1"/>
          </a:p>
          <a:p>
            <a:pPr marL="306388" lvl="1" indent="-304800" defTabSz="895350">
              <a:buSzPct val="120000"/>
              <a:buFontTx/>
              <a:buChar char="•"/>
            </a:pPr>
            <a:r>
              <a:rPr lang="en-US" b="1"/>
              <a:t>Growth of the Israeli state</a:t>
            </a:r>
          </a:p>
          <a:p>
            <a:pPr marL="450850" lvl="2" indent="-304800" defTabSz="895350">
              <a:buFontTx/>
              <a:buChar char="–"/>
            </a:pPr>
            <a:r>
              <a:rPr lang="en-US"/>
              <a:t>Dominated by the figure of David Ben Gurion, the first Prime Minister, until about 1963</a:t>
            </a:r>
          </a:p>
          <a:p>
            <a:pPr marL="450850" lvl="2" indent="-304800" defTabSz="895350">
              <a:buFontTx/>
              <a:buChar char="–"/>
            </a:pPr>
            <a:r>
              <a:rPr lang="en-US"/>
              <a:t>Established a parliamentary democracy, with a unicameral legislature (Knesset); became a very fragmented party system</a:t>
            </a:r>
          </a:p>
          <a:p>
            <a:pPr marL="450850" lvl="2" indent="-304800" defTabSz="895350">
              <a:buFontTx/>
              <a:buChar char="–"/>
            </a:pPr>
            <a:r>
              <a:rPr lang="en-US"/>
              <a:t>Law of Return: Huge amounts of immigration post-WWII</a:t>
            </a:r>
          </a:p>
          <a:p>
            <a:pPr marL="450850" lvl="2" indent="-304800" defTabSz="895350">
              <a:buFontTx/>
              <a:buChar char="–"/>
            </a:pPr>
            <a:r>
              <a:rPr lang="en-US"/>
              <a:t>Big debates over the role of religion in the Jewish state</a:t>
            </a:r>
          </a:p>
          <a:p>
            <a:pPr marL="450850" lvl="2" indent="-304800" defTabSz="895350">
              <a:buFontTx/>
              <a:buChar char="–"/>
            </a:pPr>
            <a:r>
              <a:rPr lang="en-US"/>
              <a:t>Increasing orthodox control over the religious apparatus and functions of the state</a:t>
            </a:r>
          </a:p>
          <a:p>
            <a:pPr marL="450850" lvl="2" indent="-304800" defTabSz="895350">
              <a:buFontTx/>
              <a:buChar char="–"/>
            </a:pPr>
            <a:r>
              <a:rPr lang="en-US"/>
              <a:t>Siege mentality of security, required military service</a:t>
            </a:r>
          </a:p>
          <a:p>
            <a:pPr marL="450850" lvl="2" indent="-304800" defTabSz="895350">
              <a:buFontTx/>
              <a:buChar char="–"/>
            </a:pPr>
            <a:endParaRPr lang="en-US" b="1"/>
          </a:p>
          <a:p>
            <a:pPr marL="306388" lvl="1" indent="-304800" defTabSz="895350">
              <a:buSzPct val="120000"/>
              <a:buFontTx/>
              <a:buChar char="•"/>
            </a:pPr>
            <a:r>
              <a:rPr lang="en-US" b="1"/>
              <a:t>The issue of Palestinian refugees</a:t>
            </a:r>
          </a:p>
          <a:p>
            <a:pPr marL="450850" lvl="2" indent="-304800" defTabSz="895350">
              <a:buFontTx/>
              <a:buChar char="–"/>
            </a:pPr>
            <a:r>
              <a:rPr lang="en-US"/>
              <a:t>A million Palestinian refugees registered with the UN in refugee camps in Jordan, Lebanon, Syria, Gaza</a:t>
            </a:r>
          </a:p>
          <a:p>
            <a:pPr marL="450850" lvl="2" indent="-304800" defTabSz="895350">
              <a:buFontTx/>
              <a:buChar char="–"/>
            </a:pPr>
            <a:endParaRPr lang="en-US"/>
          </a:p>
          <a:p>
            <a:pPr marL="306388" lvl="1" indent="-304800" defTabSz="895350">
              <a:buSzPct val="120000"/>
              <a:buFontTx/>
              <a:buChar char="•"/>
            </a:pPr>
            <a:r>
              <a:rPr lang="en-US" b="1"/>
              <a:t>The Birth of the PLO</a:t>
            </a:r>
          </a:p>
          <a:p>
            <a:pPr marL="450850" lvl="2" indent="-304800" defTabSz="895350">
              <a:buFontTx/>
              <a:buChar char="–"/>
            </a:pPr>
            <a:r>
              <a:rPr lang="en-US"/>
              <a:t>Formed by the Arab League in 1964 in Cairo to deal with the Palestinian situation</a:t>
            </a:r>
          </a:p>
          <a:p>
            <a:pPr marL="450850" lvl="2" indent="-304800" defTabSz="895350">
              <a:buFontTx/>
              <a:buChar char="–"/>
            </a:pPr>
            <a:r>
              <a:rPr lang="en-US"/>
              <a:t>Active Palestinian guerrilla activity based out of Jordan after the 1967 war</a:t>
            </a:r>
          </a:p>
          <a:p>
            <a:pPr marL="450850" lvl="2" indent="-304800" defTabSz="895350">
              <a:buFontTx/>
              <a:buChar char="–"/>
            </a:pPr>
            <a:r>
              <a:rPr lang="en-US"/>
              <a:t>Umbrella organization for militias like al-Fatah, led by Yasir Arafat; Arafat became chairman of the PLO in 1969—focused on Palestinian nationalism w/armed resistance</a:t>
            </a:r>
          </a:p>
          <a:p>
            <a:pPr marL="450850" lvl="2" indent="-304800" defTabSz="895350">
              <a:buFontTx/>
              <a:buChar char="–"/>
            </a:pPr>
            <a:r>
              <a:rPr lang="en-US"/>
              <a:t>Clashes between Palestinian guerrillas and the Jordanian military in 1970 </a:t>
            </a:r>
          </a:p>
          <a:p>
            <a:pPr marL="450850" lvl="2" indent="-304800" defTabSz="895350">
              <a:buFontTx/>
              <a:buChar char="–"/>
            </a:pPr>
            <a:r>
              <a:rPr lang="en-US"/>
              <a:t>PLO moved its base from Jordan to Lebanon and increasingly became involved in international terrorist activities</a:t>
            </a:r>
          </a:p>
          <a:p>
            <a:pPr marL="450850" lvl="2" indent="-304800" defTabSz="895350">
              <a:buFontTx/>
              <a:buChar char="–"/>
            </a:pPr>
            <a:r>
              <a:rPr lang="en-US"/>
              <a:t>Also tried diplomatic activities, like coming before the UN (1974)</a:t>
            </a:r>
          </a:p>
          <a:p>
            <a:pPr marL="450850" lvl="2" indent="-304800" defTabSz="895350">
              <a:buFontTx/>
              <a:buChar char="–"/>
            </a:pPr>
            <a:endParaRPr lang="en-US"/>
          </a:p>
          <a:p>
            <a:pPr marL="306388" lvl="1" indent="-304800" defTabSz="895350">
              <a:buSzPct val="120000"/>
              <a:buFontTx/>
              <a:buChar char="•"/>
            </a:pPr>
            <a:endParaRPr lang="en-US" b="1"/>
          </a:p>
        </p:txBody>
      </p:sp>
      <p:sp>
        <p:nvSpPr>
          <p:cNvPr id="27648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Israel and the Palestinians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
</p:tagLst>
</file>

<file path=ppt/tags/tag2.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2387</TotalTime>
  <Words>1693</Words>
  <Application>Microsoft Office PowerPoint</Application>
  <PresentationFormat>Custom</PresentationFormat>
  <Paragraphs>240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vt:lpstr>
      <vt:lpstr>World War II</vt:lpstr>
      <vt:lpstr>Palestine and the Birth of Israel</vt:lpstr>
      <vt:lpstr>Slide 2</vt:lpstr>
      <vt:lpstr>Slide 3</vt:lpstr>
      <vt:lpstr>Rise of Nasser</vt:lpstr>
      <vt:lpstr>Suez Crisis and Arab Military Coups</vt:lpstr>
      <vt:lpstr>Arab Nationalism and the Cold War</vt:lpstr>
      <vt:lpstr>War and independence in North Africa</vt:lpstr>
      <vt:lpstr>  Israel and the Palestinians</vt:lpstr>
      <vt:lpstr>Slide 9</vt:lpstr>
      <vt:lpstr>  Israeli-Arab Wars and the rise of the Likud</vt:lpstr>
      <vt:lpstr>Independence in Yemen and Persian Gulf States</vt:lpstr>
      <vt:lpstr>Key lecture terms—September 22</vt:lpstr>
      <vt:lpstr>Key lecture terms—September 28</vt:lpstr>
    </vt:vector>
  </TitlesOfParts>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102</cp:revision>
  <cp:lastPrinted>2008-09-17T15:33:52Z</cp:lastPrinted>
  <dcterms:created xsi:type="dcterms:W3CDTF">2005-09-08T12:31:30Z</dcterms:created>
  <dcterms:modified xsi:type="dcterms:W3CDTF">2011-09-28T14:50:50Z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