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76" r:id="rId2"/>
    <p:sldId id="291" r:id="rId3"/>
    <p:sldId id="299" r:id="rId4"/>
    <p:sldId id="301" r:id="rId5"/>
    <p:sldId id="302" r:id="rId6"/>
    <p:sldId id="303" r:id="rId7"/>
    <p:sldId id="304" r:id="rId8"/>
    <p:sldId id="305" r:id="rId9"/>
    <p:sldId id="306" r:id="rId10"/>
    <p:sldId id="307" r:id="rId11"/>
    <p:sldId id="286" r:id="rId12"/>
    <p:sldId id="308" r:id="rId13"/>
  </p:sldIdLst>
  <p:sldSz cx="8961438" cy="6721475"/>
  <p:notesSz cx="9309100" cy="7023100"/>
  <p:custDataLst>
    <p:tags r:id="rId16"/>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ferSingleView="1">
    <p:restoredLeft sz="15620"/>
    <p:restoredTop sz="94660"/>
  </p:normalViewPr>
  <p:slideViewPr>
    <p:cSldViewPr snapToGrid="0">
      <p:cViewPr varScale="1">
        <p:scale>
          <a:sx n="95" d="100"/>
          <a:sy n="95" d="100"/>
        </p:scale>
        <p:origin x="-1596" y="-96"/>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068" y="-108"/>
      </p:cViewPr>
      <p:guideLst>
        <p:guide orient="horz" pos="740"/>
        <p:guide orient="horz" pos="4323"/>
        <p:guide orient="horz" pos="174"/>
        <p:guide pos="476"/>
        <p:guide pos="569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4033343" cy="351155"/>
          </a:xfrm>
          <a:prstGeom prst="rect">
            <a:avLst/>
          </a:prstGeom>
          <a:noFill/>
          <a:ln w="9525">
            <a:noFill/>
            <a:miter lim="800000"/>
            <a:headEnd/>
            <a:tailEnd/>
          </a:ln>
          <a:effectLst/>
        </p:spPr>
        <p:txBody>
          <a:bodyPr vert="horz" wrap="square" lIns="91768" tIns="45884" rIns="91768" bIns="45884" numCol="1" anchor="t" anchorCtr="0" compatLnSpc="1">
            <a:prstTxWarp prst="textNoShape">
              <a:avLst/>
            </a:prstTxWarp>
          </a:bodyPr>
          <a:lstStyle>
            <a:lvl1pPr defTabSz="917017">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275757" y="0"/>
            <a:ext cx="4033343" cy="351155"/>
          </a:xfrm>
          <a:prstGeom prst="rect">
            <a:avLst/>
          </a:prstGeom>
          <a:noFill/>
          <a:ln w="9525">
            <a:noFill/>
            <a:miter lim="800000"/>
            <a:headEnd/>
            <a:tailEnd/>
          </a:ln>
          <a:effectLst/>
        </p:spPr>
        <p:txBody>
          <a:bodyPr vert="horz" wrap="square" lIns="91768" tIns="45884" rIns="91768" bIns="45884" numCol="1" anchor="t" anchorCtr="0" compatLnSpc="1">
            <a:prstTxWarp prst="textNoShape">
              <a:avLst/>
            </a:prstTxWarp>
          </a:bodyPr>
          <a:lstStyle>
            <a:lvl1pPr algn="r" defTabSz="917017">
              <a:defRPr sz="1200">
                <a:latin typeface="Times New Roman" pitchFamily="18" charset="0"/>
              </a:defRPr>
            </a:lvl1pPr>
          </a:lstStyle>
          <a:p>
            <a:fld id="{FCA81D02-58B9-44D2-8976-796CE06F6718}" type="datetime1">
              <a:rPr lang="en-US"/>
              <a:pPr/>
              <a:t>9/21/2011</a:t>
            </a:fld>
            <a:endParaRPr lang="en-US"/>
          </a:p>
        </p:txBody>
      </p:sp>
      <p:sp>
        <p:nvSpPr>
          <p:cNvPr id="7172" name="Rectangle 4"/>
          <p:cNvSpPr>
            <a:spLocks noGrp="1" noChangeArrowheads="1"/>
          </p:cNvSpPr>
          <p:nvPr>
            <p:ph type="ftr" sz="quarter" idx="2"/>
          </p:nvPr>
        </p:nvSpPr>
        <p:spPr bwMode="auto">
          <a:xfrm>
            <a:off x="1" y="6671945"/>
            <a:ext cx="4033343" cy="351155"/>
          </a:xfrm>
          <a:prstGeom prst="rect">
            <a:avLst/>
          </a:prstGeom>
          <a:noFill/>
          <a:ln w="9525">
            <a:noFill/>
            <a:miter lim="800000"/>
            <a:headEnd/>
            <a:tailEnd/>
          </a:ln>
          <a:effectLst/>
        </p:spPr>
        <p:txBody>
          <a:bodyPr vert="horz" wrap="square" lIns="91768" tIns="45884" rIns="91768" bIns="45884" numCol="1" anchor="b" anchorCtr="0" compatLnSpc="1">
            <a:prstTxWarp prst="textNoShape">
              <a:avLst/>
            </a:prstTxWarp>
          </a:bodyPr>
          <a:lstStyle>
            <a:lvl1pPr defTabSz="917017">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275757" y="6671945"/>
            <a:ext cx="4033343" cy="351155"/>
          </a:xfrm>
          <a:prstGeom prst="rect">
            <a:avLst/>
          </a:prstGeom>
          <a:noFill/>
          <a:ln w="9525">
            <a:noFill/>
            <a:miter lim="800000"/>
            <a:headEnd/>
            <a:tailEnd/>
          </a:ln>
          <a:effectLst/>
        </p:spPr>
        <p:txBody>
          <a:bodyPr vert="horz" wrap="square" lIns="91768" tIns="45884" rIns="91768" bIns="45884" numCol="1" anchor="b" anchorCtr="0" compatLnSpc="1">
            <a:prstTxWarp prst="textNoShape">
              <a:avLst/>
            </a:prstTxWarp>
          </a:bodyPr>
          <a:lstStyle>
            <a:lvl1pPr algn="r" defTabSz="917017">
              <a:defRPr sz="1200">
                <a:latin typeface="Times New Roman" pitchFamily="18" charset="0"/>
              </a:defRPr>
            </a:lvl1pPr>
          </a:lstStyle>
          <a:p>
            <a:fld id="{8BCC6ED6-4242-4470-9684-8DF6701B713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23888" y="904875"/>
            <a:ext cx="7997825" cy="5997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48068" y="251987"/>
            <a:ext cx="8284394" cy="2259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9047129" y="33247"/>
            <a:ext cx="67" cy="1260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017">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853808" y="6712061"/>
            <a:ext cx="193388" cy="1891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017">
              <a:defRPr sz="1200">
                <a:solidFill>
                  <a:srgbClr val="000000"/>
                </a:solidFill>
              </a:defRPr>
            </a:lvl1pPr>
          </a:lstStyle>
          <a:p>
            <a:fld id="{3D927800-3EBF-4417-9B1D-602E3C8ECFF8}" type="slidenum">
              <a:rPr lang="en-US"/>
              <a:pPr/>
              <a:t>‹#›</a:t>
            </a:fld>
            <a:endParaRPr lang="en-US"/>
          </a:p>
        </p:txBody>
      </p:sp>
      <p:sp>
        <p:nvSpPr>
          <p:cNvPr id="5138" name="McK Separator" hidden="1"/>
          <p:cNvSpPr>
            <a:spLocks noChangeShapeType="1"/>
          </p:cNvSpPr>
          <p:nvPr/>
        </p:nvSpPr>
        <p:spPr bwMode="auto">
          <a:xfrm>
            <a:off x="764437" y="1072974"/>
            <a:ext cx="7595256" cy="0"/>
          </a:xfrm>
          <a:prstGeom prst="line">
            <a:avLst/>
          </a:prstGeom>
          <a:noFill/>
          <a:ln w="9525">
            <a:solidFill>
              <a:schemeClr val="tx1"/>
            </a:solidFill>
            <a:round/>
            <a:headEnd/>
            <a:tailEnd/>
          </a:ln>
          <a:effectLst/>
        </p:spPr>
        <p:txBody>
          <a:bodyPr lIns="93986" tIns="46993" rIns="93986" bIns="46993"/>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59592" y="6712060"/>
            <a:ext cx="87604" cy="189112"/>
          </a:xfrm>
          <a:ln/>
        </p:spPr>
        <p:txBody>
          <a:bodyPr/>
          <a:lstStyle/>
          <a:p>
            <a:fld id="{F40B669C-D57F-480C-8CF4-3BEEEC1D4159}" type="slidenum">
              <a:rPr lang="en-US"/>
              <a:pPr/>
              <a:t>0</a:t>
            </a:fld>
            <a:endParaRPr lang="en-US"/>
          </a:p>
        </p:txBody>
      </p:sp>
      <p:sp>
        <p:nvSpPr>
          <p:cNvPr id="68610" name="Rectangle 2"/>
          <p:cNvSpPr>
            <a:spLocks noGrp="1" noRot="1" noChangeAspect="1" noChangeArrowheads="1" noTextEdit="1"/>
          </p:cNvSpPr>
          <p:nvPr>
            <p:ph type="sldImg"/>
          </p:nvPr>
        </p:nvSpPr>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88690" y="6716506"/>
            <a:ext cx="158505" cy="184666"/>
          </a:xfrm>
          <a:ln/>
        </p:spPr>
        <p:txBody>
          <a:bodyPr/>
          <a:lstStyle/>
          <a:p>
            <a:fld id="{564D1811-6DCD-4CCA-8782-354CB3B0D5F5}" type="slidenum">
              <a:rPr lang="en-US"/>
              <a:pPr/>
              <a:t>9</a:t>
            </a:fld>
            <a:endParaRPr lang="en-US"/>
          </a:p>
        </p:txBody>
      </p:sp>
      <p:sp>
        <p:nvSpPr>
          <p:cNvPr id="167938" name="Rectangle 2"/>
          <p:cNvSpPr>
            <a:spLocks noChangeArrowheads="1" noTextEdit="1"/>
          </p:cNvSpPr>
          <p:nvPr>
            <p:ph type="sldImg"/>
          </p:nvPr>
        </p:nvSpPr>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1988" y="6712060"/>
            <a:ext cx="175206" cy="189112"/>
          </a:xfrm>
          <a:ln/>
        </p:spPr>
        <p:txBody>
          <a:bodyPr/>
          <a:lstStyle/>
          <a:p>
            <a:fld id="{5E642829-9018-48E2-AE44-1FD362142FF0}" type="slidenum">
              <a:rPr lang="en-US"/>
              <a:pPr/>
              <a:t>10</a:t>
            </a:fld>
            <a:endParaRPr lang="en-US"/>
          </a:p>
        </p:txBody>
      </p:sp>
      <p:sp>
        <p:nvSpPr>
          <p:cNvPr id="89090" name="Rectangle 2"/>
          <p:cNvSpPr>
            <a:spLocks noGrp="1" noRot="1" noChangeAspect="1" noChangeArrowheads="1" noTextEdit="1"/>
          </p:cNvSpPr>
          <p:nvPr>
            <p:ph type="sldImg"/>
          </p:nvPr>
        </p:nvSpPr>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429E890E-79F4-40BF-BE3D-ABA2E9F00649}" type="slidenum">
              <a:rPr lang="en-US"/>
              <a:pPr/>
              <a:t>11</a:t>
            </a:fld>
            <a:endParaRPr lang="en-US"/>
          </a:p>
        </p:txBody>
      </p:sp>
      <p:sp>
        <p:nvSpPr>
          <p:cNvPr id="157698" name="Rectangle 2"/>
          <p:cNvSpPr>
            <a:spLocks noChangeArrowheads="1" noTextEdit="1"/>
          </p:cNvSpPr>
          <p:nvPr>
            <p:ph type="sldImg"/>
          </p:nvPr>
        </p:nvSpPr>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59592" y="6712060"/>
            <a:ext cx="87604" cy="189112"/>
          </a:xfrm>
          <a:ln/>
        </p:spPr>
        <p:txBody>
          <a:bodyPr/>
          <a:lstStyle/>
          <a:p>
            <a:fld id="{3F462E1D-7E24-4A21-8539-63EB74CC1801}" type="slidenum">
              <a:rPr lang="en-US"/>
              <a:pPr/>
              <a:t>1</a:t>
            </a:fld>
            <a:endParaRPr lang="en-US"/>
          </a:p>
        </p:txBody>
      </p:sp>
      <p:sp>
        <p:nvSpPr>
          <p:cNvPr id="99330" name="Rectangle 2"/>
          <p:cNvSpPr>
            <a:spLocks noGrp="1" noRot="1" noChangeAspect="1" noChangeArrowheads="1" noTextEdit="1"/>
          </p:cNvSpPr>
          <p:nvPr>
            <p:ph type="sldImg"/>
          </p:nvPr>
        </p:nvSpPr>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59592" y="6712060"/>
            <a:ext cx="87604" cy="189112"/>
          </a:xfrm>
          <a:ln/>
        </p:spPr>
        <p:txBody>
          <a:bodyPr/>
          <a:lstStyle/>
          <a:p>
            <a:fld id="{B8E4DB91-1643-46C4-8964-32764D81FA0A}" type="slidenum">
              <a:rPr lang="en-US"/>
              <a:pPr/>
              <a:t>2</a:t>
            </a:fld>
            <a:endParaRPr lang="en-US"/>
          </a:p>
        </p:txBody>
      </p:sp>
      <p:sp>
        <p:nvSpPr>
          <p:cNvPr id="115714" name="Rectangle 2"/>
          <p:cNvSpPr>
            <a:spLocks noGrp="1" noRot="1" noChangeAspect="1" noChangeArrowheads="1" noTextEdit="1"/>
          </p:cNvSpPr>
          <p:nvPr>
            <p:ph type="sldImg"/>
          </p:nvPr>
        </p:nvSpPr>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1988" y="6712060"/>
            <a:ext cx="175206" cy="189112"/>
          </a:xfrm>
          <a:ln/>
        </p:spPr>
        <p:txBody>
          <a:bodyPr/>
          <a:lstStyle/>
          <a:p>
            <a:fld id="{4474C17A-865F-4765-B59E-B7B30010C307}" type="slidenum">
              <a:rPr lang="en-US"/>
              <a:pPr/>
              <a:t>3</a:t>
            </a:fld>
            <a:endParaRPr lang="en-US"/>
          </a:p>
        </p:txBody>
      </p:sp>
      <p:sp>
        <p:nvSpPr>
          <p:cNvPr id="119810" name="Rectangle 2"/>
          <p:cNvSpPr>
            <a:spLocks noGrp="1" noRot="1" noChangeAspect="1" noChangeArrowheads="1" noTextEdit="1"/>
          </p:cNvSpPr>
          <p:nvPr>
            <p:ph type="sldImg"/>
          </p:nvPr>
        </p:nvSpPr>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1988" y="6712060"/>
            <a:ext cx="175206" cy="189112"/>
          </a:xfrm>
          <a:ln/>
        </p:spPr>
        <p:txBody>
          <a:bodyPr/>
          <a:lstStyle/>
          <a:p>
            <a:fld id="{47D8DF92-4A43-444D-A86C-BCAC49269E54}" type="slidenum">
              <a:rPr lang="en-US"/>
              <a:pPr/>
              <a:t>4</a:t>
            </a:fld>
            <a:endParaRPr lang="en-US"/>
          </a:p>
        </p:txBody>
      </p:sp>
      <p:sp>
        <p:nvSpPr>
          <p:cNvPr id="121858" name="Rectangle 2"/>
          <p:cNvSpPr>
            <a:spLocks noGrp="1" noRot="1" noChangeAspect="1" noChangeArrowheads="1" noTextEdit="1"/>
          </p:cNvSpPr>
          <p:nvPr>
            <p:ph type="sldImg"/>
          </p:nvPr>
        </p:nvSpPr>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1988" y="6712060"/>
            <a:ext cx="175206" cy="189112"/>
          </a:xfrm>
          <a:ln/>
        </p:spPr>
        <p:txBody>
          <a:bodyPr/>
          <a:lstStyle/>
          <a:p>
            <a:fld id="{67F79FE7-7B0B-442F-8347-02692EDCA2B8}" type="slidenum">
              <a:rPr lang="en-US"/>
              <a:pPr/>
              <a:t>5</a:t>
            </a:fld>
            <a:endParaRPr lang="en-US"/>
          </a:p>
        </p:txBody>
      </p:sp>
      <p:sp>
        <p:nvSpPr>
          <p:cNvPr id="123906" name="Rectangle 2"/>
          <p:cNvSpPr>
            <a:spLocks noGrp="1" noRot="1" noChangeAspect="1" noChangeArrowheads="1" noTextEdit="1"/>
          </p:cNvSpPr>
          <p:nvPr>
            <p:ph type="sldImg"/>
          </p:nvPr>
        </p:nvSpPr>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17CF3905-53AF-4E4A-A4EA-53BAA622CD87}" type="slidenum">
              <a:rPr lang="en-US"/>
              <a:pPr/>
              <a:t>6</a:t>
            </a:fld>
            <a:endParaRPr lang="en-US"/>
          </a:p>
        </p:txBody>
      </p:sp>
      <p:sp>
        <p:nvSpPr>
          <p:cNvPr id="159746" name="Rectangle 2"/>
          <p:cNvSpPr>
            <a:spLocks noChangeArrowheads="1" noTextEdit="1"/>
          </p:cNvSpPr>
          <p:nvPr>
            <p:ph type="sldImg"/>
          </p:nvPr>
        </p:nvSpPr>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DD59370F-D35B-4657-BED3-0D25B5BBCBF1}" type="slidenum">
              <a:rPr lang="en-US"/>
              <a:pPr/>
              <a:t>7</a:t>
            </a:fld>
            <a:endParaRPr lang="en-US"/>
          </a:p>
        </p:txBody>
      </p:sp>
      <p:sp>
        <p:nvSpPr>
          <p:cNvPr id="163842" name="Rectangle 2"/>
          <p:cNvSpPr>
            <a:spLocks noChangeArrowheads="1" noTextEdit="1"/>
          </p:cNvSpPr>
          <p:nvPr>
            <p:ph type="sldImg"/>
          </p:nvPr>
        </p:nvSpPr>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FA89FA12-A8F5-4A1E-9C3D-648A780EE740}" type="slidenum">
              <a:rPr lang="en-US"/>
              <a:pPr/>
              <a:t>8</a:t>
            </a:fld>
            <a:endParaRPr lang="en-US"/>
          </a:p>
        </p:txBody>
      </p:sp>
      <p:sp>
        <p:nvSpPr>
          <p:cNvPr id="165890" name="Rectangle 2"/>
          <p:cNvSpPr>
            <a:spLocks noChangeArrowheads="1" noTextEdit="1"/>
          </p:cNvSpPr>
          <p:nvPr>
            <p:ph type="sldImg"/>
          </p:nvPr>
        </p:nvSpPr>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1568450"/>
            <a:ext cx="8066088" cy="44354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152A1EA-B208-4B7E-96D2-AB6003EE568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E36DE06-B471-40C2-ACE3-5CA51E6638C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7675" y="1568450"/>
            <a:ext cx="8066088" cy="44354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A47438B-CBB9-4D61-840C-220C394A2D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5F0C916-B83F-4A58-84F2-029779AC4AF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0B2DDD8-CB8B-4FD6-88D1-BBF5120E526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92401D47-DBD4-4A32-83AC-0FF6295911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963362F7-D613-464C-89FC-415A558E6C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F397A314-7421-4971-82A8-CEE37154CF7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5F880DE-AA6B-4A66-9CA5-EA6D193D6EE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4EE1C54-4B74-4D28-9DE2-E5EC7F4FF27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6BD59BDE-54A9-4C5B-860F-A477C9D4DC02}"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487254FE-4BE8-4F9C-BE94-702DD35B97CF}" type="slidenum">
              <a:rPr lang="en-US"/>
              <a:pPr/>
              <a:t>0</a:t>
            </a:fld>
            <a:endParaRPr lang="en-US"/>
          </a:p>
        </p:txBody>
      </p:sp>
      <p:sp>
        <p:nvSpPr>
          <p:cNvPr id="67588" name="Rectangle 4"/>
          <p:cNvSpPr>
            <a:spLocks noChangeArrowheads="1"/>
          </p:cNvSpPr>
          <p:nvPr/>
        </p:nvSpPr>
        <p:spPr bwMode="auto">
          <a:xfrm>
            <a:off x="431800" y="795338"/>
            <a:ext cx="8264525" cy="4645025"/>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r>
              <a:rPr lang="en-US" b="1"/>
              <a:t>Islam as religion and community</a:t>
            </a:r>
          </a:p>
          <a:p>
            <a:pPr marL="450850" lvl="2" indent="-304800" defTabSz="895350">
              <a:buFontTx/>
              <a:buChar char="–"/>
            </a:pPr>
            <a:r>
              <a:rPr lang="en-US"/>
              <a:t>Key tenets of Islamic worship (5 pillars)</a:t>
            </a:r>
          </a:p>
          <a:p>
            <a:pPr marL="450850" lvl="2" indent="-304800" defTabSz="895350">
              <a:buFontTx/>
              <a:buChar char="–"/>
            </a:pPr>
            <a:r>
              <a:rPr lang="en-US"/>
              <a:t>Role of scripture (Qur’an)</a:t>
            </a:r>
          </a:p>
          <a:p>
            <a:pPr marL="450850" lvl="2" indent="-304800" defTabSz="895350">
              <a:buFontTx/>
              <a:buChar char="–"/>
            </a:pPr>
            <a:r>
              <a:rPr lang="en-US"/>
              <a:t>Legal system (shari’a)</a:t>
            </a:r>
          </a:p>
          <a:p>
            <a:pPr marL="450850" lvl="2" indent="-304800" defTabSz="895350">
              <a:buFontTx/>
              <a:buChar char="–"/>
            </a:pPr>
            <a:r>
              <a:rPr lang="en-US"/>
              <a:t>Important religious institutions (clerics, schools)</a:t>
            </a:r>
          </a:p>
          <a:p>
            <a:pPr marL="450850" lvl="2" indent="-304800" defTabSz="895350">
              <a:buFontTx/>
              <a:buChar char="–"/>
            </a:pPr>
            <a:r>
              <a:rPr lang="en-US"/>
              <a:t>Variations in Islamic practice (Sectarian differences and mysticism)</a:t>
            </a:r>
          </a:p>
          <a:p>
            <a:pPr marL="450850" lvl="2" indent="-304800" defTabSz="895350">
              <a:buFontTx/>
              <a:buChar char="–"/>
            </a:pPr>
            <a:endParaRPr lang="en-US" b="1"/>
          </a:p>
          <a:p>
            <a:pPr marL="450850" lvl="2" indent="-304800" defTabSz="895350">
              <a:buFontTx/>
              <a:buChar char="–"/>
            </a:pPr>
            <a:endParaRPr lang="en-US" b="1"/>
          </a:p>
          <a:p>
            <a:pPr marL="306388" lvl="1" indent="-304800" defTabSz="895350">
              <a:buSzPct val="120000"/>
              <a:buFontTx/>
              <a:buChar char="•"/>
            </a:pPr>
            <a:r>
              <a:rPr lang="en-US" b="1"/>
              <a:t>Umayyad dynasty</a:t>
            </a:r>
          </a:p>
          <a:p>
            <a:pPr marL="450850" lvl="2" indent="-304800" defTabSz="895350">
              <a:buFontTx/>
              <a:buChar char="–"/>
            </a:pPr>
            <a:r>
              <a:rPr lang="en-US"/>
              <a:t>Founded by Ali’s successor, Mu’awiya.</a:t>
            </a:r>
          </a:p>
          <a:p>
            <a:pPr marL="450850" lvl="2" indent="-304800" defTabSz="895350">
              <a:buFontTx/>
              <a:buChar char="–"/>
            </a:pPr>
            <a:r>
              <a:rPr lang="en-US"/>
              <a:t>661-750 AD in Damascus</a:t>
            </a:r>
          </a:p>
          <a:p>
            <a:pPr marL="450850" lvl="2" indent="-304800" defTabSz="895350">
              <a:buFontTx/>
              <a:buChar char="–"/>
            </a:pPr>
            <a:r>
              <a:rPr lang="en-US"/>
              <a:t>Quashed a revolt by Ali’s son Husayn (680) at Karbala, Iraq—built up Shi’ism</a:t>
            </a:r>
          </a:p>
          <a:p>
            <a:pPr marL="306388" lvl="1" indent="-304800" defTabSz="895350">
              <a:buSzPct val="120000"/>
              <a:buFontTx/>
              <a:buChar char="•"/>
            </a:pPr>
            <a:endParaRPr lang="en-US"/>
          </a:p>
          <a:p>
            <a:pPr marL="306388" lvl="1" indent="-304800" defTabSz="895350">
              <a:buSzPct val="120000"/>
              <a:buFontTx/>
              <a:buChar char="•"/>
            </a:pPr>
            <a:endParaRPr lang="en-US"/>
          </a:p>
          <a:p>
            <a:pPr marL="306388" lvl="1" indent="-304800" defTabSz="895350">
              <a:buSzPct val="120000"/>
              <a:buFontTx/>
              <a:buChar char="•"/>
            </a:pPr>
            <a:r>
              <a:rPr lang="en-US" b="1"/>
              <a:t>Abbasid dynasty</a:t>
            </a:r>
          </a:p>
          <a:p>
            <a:pPr marL="450850" lvl="2" indent="-304800" defTabSz="895350">
              <a:buFontTx/>
              <a:buChar char="–"/>
            </a:pPr>
            <a:r>
              <a:rPr lang="en-US"/>
              <a:t>Lasted 500 years (750-1258), based in a new city, Baghdad </a:t>
            </a:r>
          </a:p>
          <a:p>
            <a:pPr marL="450850" lvl="2" indent="-304800" defTabSz="895350">
              <a:buFontTx/>
              <a:buChar char="–"/>
            </a:pPr>
            <a:r>
              <a:rPr lang="en-US"/>
              <a:t>Moved away from conquests and into consolidation, building a bureaucracy, etc.</a:t>
            </a:r>
          </a:p>
          <a:p>
            <a:pPr marL="450850" lvl="2" indent="-304800" defTabSz="895350">
              <a:buFontTx/>
              <a:buChar char="–"/>
            </a:pPr>
            <a:r>
              <a:rPr lang="en-US"/>
              <a:t>Not Arab exclusivist like the Umayyads, but gave equal treatment to Muslims</a:t>
            </a:r>
          </a:p>
          <a:p>
            <a:pPr marL="450850" lvl="2" indent="-304800" defTabSz="895350">
              <a:buFontTx/>
              <a:buChar char="–"/>
            </a:pPr>
            <a:r>
              <a:rPr lang="en-US"/>
              <a:t>Early years were politically stable and very prosperous</a:t>
            </a:r>
          </a:p>
        </p:txBody>
      </p:sp>
      <p:sp>
        <p:nvSpPr>
          <p:cNvPr id="67589" name="Rectangle 5"/>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Islam and key Islamic dynasties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61C0539F-BECE-4BE3-A6E5-FAD60CB11354}" type="slidenum">
              <a:rPr lang="en-US"/>
              <a:pPr/>
              <a:t>9</a:t>
            </a:fld>
            <a:endParaRPr lang="en-US"/>
          </a:p>
        </p:txBody>
      </p:sp>
      <p:sp>
        <p:nvSpPr>
          <p:cNvPr id="166914" name="Rectangle 2"/>
          <p:cNvSpPr>
            <a:spLocks noChangeArrowheads="1"/>
          </p:cNvSpPr>
          <p:nvPr/>
        </p:nvSpPr>
        <p:spPr bwMode="auto">
          <a:xfrm>
            <a:off x="431800" y="681038"/>
            <a:ext cx="8264525" cy="4889500"/>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Iran</a:t>
            </a:r>
          </a:p>
          <a:p>
            <a:pPr marL="450850" lvl="2" indent="-304800" defTabSz="895350">
              <a:buFontTx/>
              <a:buChar char="–"/>
            </a:pPr>
            <a:r>
              <a:rPr lang="en-US" dirty="0"/>
              <a:t>Had comparatively little contact with the West during the 19</a:t>
            </a:r>
            <a:r>
              <a:rPr lang="en-US" baseline="30000" dirty="0"/>
              <a:t>th</a:t>
            </a:r>
            <a:r>
              <a:rPr lang="en-US" dirty="0"/>
              <a:t> century</a:t>
            </a:r>
          </a:p>
          <a:p>
            <a:pPr marL="450850" lvl="2" indent="-304800" defTabSz="895350">
              <a:buFontTx/>
              <a:buChar char="–"/>
            </a:pPr>
            <a:r>
              <a:rPr lang="en-US" dirty="0"/>
              <a:t>Chaotic period in the 18</a:t>
            </a:r>
            <a:r>
              <a:rPr lang="en-US" baseline="30000" dirty="0"/>
              <a:t>th</a:t>
            </a:r>
            <a:r>
              <a:rPr lang="en-US" dirty="0"/>
              <a:t> century after the fall of the </a:t>
            </a:r>
            <a:r>
              <a:rPr lang="en-US" dirty="0" err="1"/>
              <a:t>Safavids</a:t>
            </a:r>
            <a:endParaRPr lang="en-US" dirty="0"/>
          </a:p>
          <a:p>
            <a:pPr marL="450850" lvl="2" indent="-304800" defTabSz="895350">
              <a:buFontTx/>
              <a:buChar char="–"/>
            </a:pPr>
            <a:r>
              <a:rPr lang="en-US" dirty="0" smtClean="0"/>
              <a:t>The </a:t>
            </a:r>
            <a:r>
              <a:rPr lang="en-US" dirty="0" err="1" smtClean="0"/>
              <a:t>Qajar</a:t>
            </a:r>
            <a:r>
              <a:rPr lang="en-US" dirty="0" smtClean="0"/>
              <a:t> </a:t>
            </a:r>
            <a:r>
              <a:rPr lang="en-US" dirty="0"/>
              <a:t>dynasty </a:t>
            </a:r>
            <a:r>
              <a:rPr lang="en-US" dirty="0" smtClean="0"/>
              <a:t>that </a:t>
            </a:r>
            <a:r>
              <a:rPr lang="en-US" dirty="0"/>
              <a:t>emerged never had strong central control over the territory</a:t>
            </a:r>
          </a:p>
          <a:p>
            <a:pPr marL="450850" lvl="2" indent="-304800" defTabSz="895350">
              <a:buFontTx/>
              <a:buChar char="–"/>
            </a:pPr>
            <a:r>
              <a:rPr lang="en-US" dirty="0"/>
              <a:t>Very independent </a:t>
            </a:r>
            <a:r>
              <a:rPr lang="en-US" dirty="0" err="1"/>
              <a:t>Shi’a</a:t>
            </a:r>
            <a:r>
              <a:rPr lang="en-US" dirty="0"/>
              <a:t> religious establishment</a:t>
            </a:r>
          </a:p>
          <a:p>
            <a:pPr marL="450850" lvl="2" indent="-304800" defTabSz="895350">
              <a:buFontTx/>
              <a:buChar char="–"/>
            </a:pPr>
            <a:r>
              <a:rPr lang="en-US" dirty="0" err="1" smtClean="0"/>
              <a:t>Qajar</a:t>
            </a:r>
            <a:r>
              <a:rPr lang="en-US" dirty="0" smtClean="0"/>
              <a:t> monarchs </a:t>
            </a:r>
            <a:r>
              <a:rPr lang="en-US" dirty="0"/>
              <a:t>moved the capital from Isfahan to </a:t>
            </a:r>
            <a:r>
              <a:rPr lang="en-US" dirty="0" smtClean="0"/>
              <a:t>Tehran but </a:t>
            </a:r>
            <a:r>
              <a:rPr lang="en-US" dirty="0"/>
              <a:t>had little legitimacy and a small army to maintain control</a:t>
            </a:r>
          </a:p>
          <a:p>
            <a:pPr marL="450850" lvl="2" indent="-304800" defTabSz="895350">
              <a:buFontTx/>
              <a:buChar char="–"/>
            </a:pPr>
            <a:r>
              <a:rPr lang="en-US" dirty="0"/>
              <a:t>Less affected by European pressure and initiated European style reforms late </a:t>
            </a:r>
          </a:p>
          <a:p>
            <a:pPr marL="450850" lvl="2" indent="-304800" defTabSz="895350">
              <a:buFontTx/>
              <a:buChar char="–"/>
            </a:pPr>
            <a:r>
              <a:rPr lang="en-US" dirty="0"/>
              <a:t>British secured economic capitulations (1857-)</a:t>
            </a:r>
          </a:p>
          <a:p>
            <a:pPr marL="450850" lvl="2" indent="-304800" defTabSz="895350">
              <a:buFontTx/>
              <a:buChar char="–"/>
            </a:pPr>
            <a:r>
              <a:rPr lang="en-US" dirty="0"/>
              <a:t>Tobacco protest (1891)</a:t>
            </a:r>
          </a:p>
          <a:p>
            <a:pPr marL="450850" lvl="2" indent="-304800" defTabSz="895350">
              <a:buFontTx/>
              <a:buChar char="–"/>
            </a:pPr>
            <a:r>
              <a:rPr lang="en-US" dirty="0"/>
              <a:t>By 1907, the British and Russians agreed a division of influence over Iran</a:t>
            </a:r>
          </a:p>
          <a:p>
            <a:pPr marL="450850" lvl="2" indent="-304800" defTabSz="895350">
              <a:buFontTx/>
              <a:buChar char="–"/>
            </a:pPr>
            <a:endParaRPr lang="en-US" dirty="0"/>
          </a:p>
          <a:p>
            <a:pPr marL="306388" lvl="1" indent="-304800" defTabSz="895350">
              <a:buSzPct val="120000"/>
              <a:buFontTx/>
              <a:buChar char="•"/>
            </a:pPr>
            <a:r>
              <a:rPr lang="en-US" b="1" dirty="0"/>
              <a:t>Ottoman Empire</a:t>
            </a:r>
          </a:p>
          <a:p>
            <a:pPr marL="450850" lvl="2" indent="-304800" defTabSz="895350">
              <a:buFontTx/>
              <a:buChar char="–"/>
            </a:pPr>
            <a:r>
              <a:rPr lang="en-US" dirty="0"/>
              <a:t>Increasing focus on building transportation networks and school systems</a:t>
            </a:r>
          </a:p>
          <a:p>
            <a:pPr marL="450850" lvl="2" indent="-304800" defTabSz="895350">
              <a:buFontTx/>
              <a:buChar char="–"/>
            </a:pPr>
            <a:r>
              <a:rPr lang="en-US" dirty="0"/>
              <a:t>Increasing focus on building military capabilities and ties with Germany</a:t>
            </a:r>
          </a:p>
          <a:p>
            <a:pPr marL="450850" lvl="2" indent="-304800" defTabSz="895350">
              <a:buFontTx/>
              <a:buChar char="–"/>
            </a:pPr>
            <a:r>
              <a:rPr lang="en-US" dirty="0"/>
              <a:t>Tight control over any form of political activity or criticism</a:t>
            </a:r>
          </a:p>
          <a:p>
            <a:pPr marL="450850" lvl="2" indent="-304800" defTabSz="895350">
              <a:buFontTx/>
              <a:buChar char="–"/>
            </a:pPr>
            <a:r>
              <a:rPr lang="en-US" dirty="0"/>
              <a:t>Armenian nationalist revolt (1890s) and harsh suppression </a:t>
            </a:r>
          </a:p>
          <a:p>
            <a:pPr marL="450850" lvl="2" indent="-304800" defTabSz="895350">
              <a:buFontTx/>
              <a:buChar char="–"/>
            </a:pPr>
            <a:r>
              <a:rPr lang="en-US" dirty="0"/>
              <a:t>Nationalist revolt in Crete (1897) that led to declaration of war by Greece</a:t>
            </a:r>
          </a:p>
          <a:p>
            <a:pPr marL="450850" lvl="2" indent="-304800" defTabSz="895350">
              <a:buFontTx/>
              <a:buChar char="–"/>
            </a:pPr>
            <a:r>
              <a:rPr lang="en-US" dirty="0"/>
              <a:t>Young Turk revolt</a:t>
            </a:r>
          </a:p>
        </p:txBody>
      </p:sp>
      <p:sp>
        <p:nvSpPr>
          <p:cNvPr id="166915" name="Rectangle 3"/>
          <p:cNvSpPr>
            <a:spLocks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Early 20</a:t>
            </a:r>
            <a:r>
              <a:rPr lang="en-US" sz="2500" baseline="30000"/>
              <a:t>th</a:t>
            </a:r>
            <a:r>
              <a:rPr lang="en-US" sz="2500"/>
              <a:t> century revolts and the end of the Ottomans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B9F1A199-29F0-4C3C-9A30-927A45050DE3}" type="slidenum">
              <a:rPr lang="en-US"/>
              <a:pPr/>
              <a:t>10</a:t>
            </a:fld>
            <a:endParaRPr lang="en-US"/>
          </a:p>
        </p:txBody>
      </p:sp>
      <p:sp>
        <p:nvSpPr>
          <p:cNvPr id="88066" name="Rectangle 2"/>
          <p:cNvSpPr>
            <a:spLocks noChangeArrowheads="1"/>
          </p:cNvSpPr>
          <p:nvPr/>
        </p:nvSpPr>
        <p:spPr bwMode="auto">
          <a:xfrm>
            <a:off x="1392238" y="914400"/>
            <a:ext cx="2232025" cy="56229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a:t>Byzantine Empire</a:t>
            </a:r>
          </a:p>
          <a:p>
            <a:pPr marL="304800" indent="-304800" defTabSz="895350">
              <a:buSzPct val="120000"/>
            </a:pPr>
            <a:endParaRPr lang="en-US"/>
          </a:p>
          <a:p>
            <a:pPr marL="304800" indent="-304800" defTabSz="895350">
              <a:buSzPct val="120000"/>
            </a:pPr>
            <a:r>
              <a:rPr lang="en-US"/>
              <a:t>Sasanian Empire</a:t>
            </a:r>
          </a:p>
          <a:p>
            <a:pPr marL="304800" indent="-304800" defTabSz="895350">
              <a:buSzPct val="120000"/>
            </a:pPr>
            <a:endParaRPr lang="en-US"/>
          </a:p>
          <a:p>
            <a:pPr marL="304800" indent="-304800" defTabSz="895350">
              <a:buSzPct val="120000"/>
            </a:pPr>
            <a:r>
              <a:rPr lang="en-US"/>
              <a:t>Muhammad</a:t>
            </a:r>
          </a:p>
          <a:p>
            <a:pPr marL="304800" indent="-304800" defTabSz="895350">
              <a:buSzPct val="120000"/>
            </a:pPr>
            <a:endParaRPr lang="en-US"/>
          </a:p>
          <a:p>
            <a:pPr marL="304800" indent="-304800" defTabSz="895350">
              <a:buSzPct val="120000"/>
            </a:pPr>
            <a:r>
              <a:rPr lang="en-US"/>
              <a:t>Qur’an</a:t>
            </a:r>
          </a:p>
          <a:p>
            <a:pPr marL="304800" indent="-304800" defTabSz="895350">
              <a:buSzPct val="120000"/>
            </a:pPr>
            <a:endParaRPr lang="en-US"/>
          </a:p>
          <a:p>
            <a:pPr marL="304800" indent="-304800" defTabSz="895350">
              <a:buSzPct val="120000"/>
            </a:pPr>
            <a:r>
              <a:rPr lang="en-US"/>
              <a:t>Mecca</a:t>
            </a:r>
          </a:p>
          <a:p>
            <a:pPr marL="304800" indent="-304800" defTabSz="895350">
              <a:buSzPct val="120000"/>
            </a:pPr>
            <a:endParaRPr lang="en-US"/>
          </a:p>
          <a:p>
            <a:pPr marL="304800" indent="-304800" defTabSz="895350">
              <a:buSzPct val="120000"/>
            </a:pPr>
            <a:r>
              <a:rPr lang="en-US"/>
              <a:t>Ummah</a:t>
            </a:r>
          </a:p>
          <a:p>
            <a:pPr marL="304800" indent="-304800" defTabSz="895350">
              <a:buSzPct val="120000"/>
            </a:pPr>
            <a:endParaRPr lang="en-US"/>
          </a:p>
          <a:p>
            <a:pPr marL="304800" indent="-304800" defTabSz="895350">
              <a:buSzPct val="120000"/>
            </a:pPr>
            <a:r>
              <a:rPr lang="en-US"/>
              <a:t>Caliphate</a:t>
            </a:r>
          </a:p>
          <a:p>
            <a:pPr marL="304800" indent="-304800" defTabSz="895350">
              <a:buSzPct val="120000"/>
            </a:pPr>
            <a:endParaRPr lang="en-US"/>
          </a:p>
          <a:p>
            <a:pPr marL="304800" indent="-304800" defTabSz="895350">
              <a:buSzPct val="120000"/>
            </a:pPr>
            <a:r>
              <a:rPr lang="en-US"/>
              <a:t>Ali</a:t>
            </a:r>
          </a:p>
          <a:p>
            <a:pPr marL="304800" indent="-304800" defTabSz="895350">
              <a:buSzPct val="120000"/>
            </a:pPr>
            <a:endParaRPr lang="en-US"/>
          </a:p>
          <a:p>
            <a:pPr marL="304800" indent="-304800" defTabSz="895350">
              <a:buSzPct val="120000"/>
            </a:pPr>
            <a:r>
              <a:rPr lang="en-US"/>
              <a:t>Sunni</a:t>
            </a:r>
          </a:p>
          <a:p>
            <a:pPr marL="304800" indent="-304800" defTabSz="895350">
              <a:buSzPct val="120000"/>
            </a:pPr>
            <a:endParaRPr lang="en-US"/>
          </a:p>
          <a:p>
            <a:pPr marL="304800" indent="-304800" defTabSz="895350">
              <a:buSzPct val="120000"/>
            </a:pPr>
            <a:r>
              <a:rPr lang="en-US"/>
              <a:t>Shi’a</a:t>
            </a:r>
          </a:p>
          <a:p>
            <a:pPr marL="304800" indent="-304800" defTabSz="895350">
              <a:buSzPct val="120000"/>
            </a:pPr>
            <a:endParaRPr lang="en-US"/>
          </a:p>
          <a:p>
            <a:pPr marL="304800" indent="-304800" defTabSz="895350">
              <a:buSzPct val="120000"/>
            </a:pPr>
            <a:r>
              <a:rPr lang="en-US"/>
              <a:t>Shari’a</a:t>
            </a:r>
          </a:p>
          <a:p>
            <a:pPr marL="304800" indent="-304800" defTabSz="895350">
              <a:buSzPct val="120000"/>
            </a:pPr>
            <a:endParaRPr lang="en-US"/>
          </a:p>
          <a:p>
            <a:pPr marL="304800" indent="-304800" defTabSz="895350">
              <a:buSzPct val="120000"/>
            </a:pPr>
            <a:r>
              <a:rPr lang="en-US"/>
              <a:t>Sufism</a:t>
            </a:r>
          </a:p>
        </p:txBody>
      </p:sp>
      <p:sp>
        <p:nvSpPr>
          <p:cNvPr id="88067" name="Rectangle 3"/>
          <p:cNvSpPr>
            <a:spLocks noGrp="1"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Key lecture terms—September </a:t>
            </a:r>
            <a:r>
              <a:rPr lang="en-US" sz="2500" dirty="0" smtClean="0"/>
              <a:t>19</a:t>
            </a:r>
            <a:endParaRPr lang="en-US" sz="2500" dirty="0"/>
          </a:p>
        </p:txBody>
      </p:sp>
      <p:sp>
        <p:nvSpPr>
          <p:cNvPr id="88068" name="Rectangle 4"/>
          <p:cNvSpPr>
            <a:spLocks noChangeArrowheads="1"/>
          </p:cNvSpPr>
          <p:nvPr/>
        </p:nvSpPr>
        <p:spPr bwMode="auto">
          <a:xfrm>
            <a:off x="4845050" y="952500"/>
            <a:ext cx="3368675" cy="56229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a:t>Umayyad Dynasty</a:t>
            </a:r>
          </a:p>
          <a:p>
            <a:pPr marL="304800" indent="-304800" defTabSz="895350">
              <a:buSzPct val="120000"/>
            </a:pPr>
            <a:endParaRPr lang="en-US"/>
          </a:p>
          <a:p>
            <a:pPr marL="304800" indent="-304800" defTabSz="895350">
              <a:buSzPct val="120000"/>
            </a:pPr>
            <a:r>
              <a:rPr lang="en-US"/>
              <a:t>Abbasid Dynasty </a:t>
            </a:r>
          </a:p>
          <a:p>
            <a:pPr marL="304800" indent="-304800" defTabSz="895350">
              <a:buSzPct val="120000"/>
            </a:pPr>
            <a:endParaRPr lang="en-US"/>
          </a:p>
          <a:p>
            <a:pPr marL="304800" indent="-304800" defTabSz="895350">
              <a:buSzPct val="120000"/>
            </a:pPr>
            <a:r>
              <a:rPr lang="en-US"/>
              <a:t>Seljuks</a:t>
            </a:r>
          </a:p>
          <a:p>
            <a:pPr marL="304800" indent="-304800" defTabSz="895350">
              <a:buSzPct val="120000"/>
            </a:pPr>
            <a:endParaRPr lang="en-US"/>
          </a:p>
          <a:p>
            <a:pPr marL="304800" indent="-304800" defTabSz="895350">
              <a:buSzPct val="120000"/>
            </a:pPr>
            <a:r>
              <a:rPr lang="en-US"/>
              <a:t>Crusades</a:t>
            </a:r>
          </a:p>
          <a:p>
            <a:pPr marL="304800" indent="-304800" defTabSz="895350">
              <a:buSzPct val="120000"/>
            </a:pPr>
            <a:endParaRPr lang="en-US"/>
          </a:p>
          <a:p>
            <a:pPr marL="304800" indent="-304800" defTabSz="895350">
              <a:buSzPct val="120000"/>
            </a:pPr>
            <a:r>
              <a:rPr lang="en-US"/>
              <a:t>Almoravids and Almohads</a:t>
            </a:r>
          </a:p>
          <a:p>
            <a:pPr marL="304800" indent="-304800" defTabSz="895350">
              <a:buSzPct val="120000"/>
            </a:pPr>
            <a:endParaRPr lang="en-US"/>
          </a:p>
          <a:p>
            <a:pPr marL="304800" indent="-304800" defTabSz="895350">
              <a:buSzPct val="120000"/>
            </a:pPr>
            <a:r>
              <a:rPr lang="en-US"/>
              <a:t>Mongols</a:t>
            </a:r>
          </a:p>
          <a:p>
            <a:pPr marL="304800" indent="-304800" defTabSz="895350">
              <a:buSzPct val="120000"/>
            </a:pPr>
            <a:endParaRPr lang="en-US"/>
          </a:p>
          <a:p>
            <a:pPr marL="304800" indent="-304800" defTabSz="895350">
              <a:buSzPct val="120000"/>
            </a:pPr>
            <a:r>
              <a:rPr lang="en-US"/>
              <a:t>Mamluks</a:t>
            </a:r>
          </a:p>
          <a:p>
            <a:pPr marL="304800" indent="-304800" defTabSz="895350">
              <a:buSzPct val="120000"/>
            </a:pPr>
            <a:endParaRPr lang="en-US"/>
          </a:p>
          <a:p>
            <a:pPr marL="304800" indent="-304800" defTabSz="895350">
              <a:buSzPct val="120000"/>
            </a:pPr>
            <a:r>
              <a:rPr lang="en-US"/>
              <a:t>Safavid Empire</a:t>
            </a:r>
          </a:p>
          <a:p>
            <a:pPr marL="304800" indent="-304800" defTabSz="895350">
              <a:buSzPct val="120000"/>
            </a:pPr>
            <a:endParaRPr lang="en-US"/>
          </a:p>
          <a:p>
            <a:pPr marL="304800" indent="-304800" defTabSz="895350">
              <a:buSzPct val="120000"/>
            </a:pPr>
            <a:r>
              <a:rPr lang="en-US"/>
              <a:t>Ottoman Empire</a:t>
            </a:r>
          </a:p>
          <a:p>
            <a:pPr marL="304800" indent="-304800" defTabSz="895350">
              <a:buSzPct val="120000"/>
            </a:pPr>
            <a:endParaRPr lang="en-US"/>
          </a:p>
          <a:p>
            <a:pPr marL="304800" indent="-304800" defTabSz="895350">
              <a:buSzPct val="120000"/>
            </a:pPr>
            <a:r>
              <a:rPr lang="en-US"/>
              <a:t>Eastern Question</a:t>
            </a:r>
          </a:p>
          <a:p>
            <a:pPr marL="304800" indent="-304800" defTabSz="895350">
              <a:buSzPct val="120000"/>
            </a:pPr>
            <a:endParaRPr lang="en-US"/>
          </a:p>
          <a:p>
            <a:pPr marL="304800" indent="-304800" defTabSz="895350">
              <a:buSzPct val="120000"/>
            </a:pPr>
            <a:r>
              <a:rPr lang="en-US"/>
              <a:t>Great Game</a:t>
            </a:r>
          </a:p>
          <a:p>
            <a:pPr marL="304800" indent="-304800" defTabSz="895350">
              <a:buSzPct val="120000"/>
            </a:pPr>
            <a:endParaRPr lang="en-US"/>
          </a:p>
          <a:p>
            <a:pPr marL="304800" indent="-304800" defTabSz="895350">
              <a:buSzPct val="120000"/>
            </a:pPr>
            <a:r>
              <a:rPr lang="en-US"/>
              <a:t>Capitulations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F26B86C3-8E94-44D1-B6F1-BCF6791F8890}" type="slidenum">
              <a:rPr lang="en-US"/>
              <a:pPr/>
              <a:t>11</a:t>
            </a:fld>
            <a:endParaRPr lang="en-US"/>
          </a:p>
        </p:txBody>
      </p:sp>
      <p:sp>
        <p:nvSpPr>
          <p:cNvPr id="156674" name="Rectangle 2"/>
          <p:cNvSpPr>
            <a:spLocks noChangeArrowheads="1"/>
          </p:cNvSpPr>
          <p:nvPr/>
        </p:nvSpPr>
        <p:spPr bwMode="auto">
          <a:xfrm>
            <a:off x="1392238" y="1181100"/>
            <a:ext cx="2635250" cy="46450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a:t>Defensive developmentalism</a:t>
            </a:r>
          </a:p>
          <a:p>
            <a:pPr marL="304800" indent="-304800" defTabSz="895350">
              <a:buSzPct val="120000"/>
            </a:pPr>
            <a:endParaRPr lang="en-US"/>
          </a:p>
          <a:p>
            <a:pPr marL="304800" indent="-304800" defTabSz="895350">
              <a:buSzPct val="120000"/>
            </a:pPr>
            <a:r>
              <a:rPr lang="en-US"/>
              <a:t>Tax farming</a:t>
            </a:r>
          </a:p>
          <a:p>
            <a:pPr marL="304800" indent="-304800" defTabSz="895350">
              <a:buSzPct val="120000"/>
            </a:pPr>
            <a:endParaRPr lang="en-US"/>
          </a:p>
          <a:p>
            <a:pPr marL="304800" indent="-304800" defTabSz="895350">
              <a:buSzPct val="120000"/>
            </a:pPr>
            <a:r>
              <a:rPr lang="en-US"/>
              <a:t>Tanzimat</a:t>
            </a:r>
          </a:p>
          <a:p>
            <a:pPr marL="304800" indent="-304800" defTabSz="895350">
              <a:buSzPct val="120000"/>
            </a:pPr>
            <a:endParaRPr lang="en-US"/>
          </a:p>
          <a:p>
            <a:pPr marL="304800" indent="-304800" defTabSz="895350">
              <a:buSzPct val="120000"/>
            </a:pPr>
            <a:r>
              <a:rPr lang="en-US"/>
              <a:t>Janissaries</a:t>
            </a:r>
          </a:p>
          <a:p>
            <a:pPr marL="304800" indent="-304800" defTabSz="895350">
              <a:buSzPct val="120000"/>
            </a:pPr>
            <a:endParaRPr lang="en-US"/>
          </a:p>
          <a:p>
            <a:pPr marL="304800" indent="-304800" defTabSz="895350">
              <a:buSzPct val="120000"/>
            </a:pPr>
            <a:r>
              <a:rPr lang="en-US"/>
              <a:t>Muhammad (Mehmet) Ali</a:t>
            </a:r>
          </a:p>
          <a:p>
            <a:pPr marL="304800" indent="-304800" defTabSz="895350">
              <a:buSzPct val="120000"/>
            </a:pPr>
            <a:endParaRPr lang="en-US"/>
          </a:p>
          <a:p>
            <a:pPr marL="304800" indent="-304800" defTabSz="895350">
              <a:buSzPct val="120000"/>
            </a:pPr>
            <a:r>
              <a:rPr lang="en-US"/>
              <a:t>Urabi revolt (1879-82)</a:t>
            </a:r>
          </a:p>
          <a:p>
            <a:pPr marL="304800" indent="-304800" defTabSz="895350">
              <a:buSzPct val="120000"/>
            </a:pPr>
            <a:endParaRPr lang="en-US"/>
          </a:p>
          <a:p>
            <a:pPr marL="304800" indent="-304800" defTabSz="895350">
              <a:buSzPct val="120000"/>
            </a:pPr>
            <a:r>
              <a:rPr lang="en-US"/>
              <a:t>Abdul Qader</a:t>
            </a:r>
          </a:p>
          <a:p>
            <a:pPr marL="304800" indent="-304800" defTabSz="895350">
              <a:buSzPct val="120000"/>
            </a:pPr>
            <a:endParaRPr lang="en-US"/>
          </a:p>
          <a:p>
            <a:pPr marL="304800" indent="-304800" defTabSz="895350">
              <a:buSzPct val="120000"/>
            </a:pPr>
            <a:r>
              <a:rPr lang="en-US"/>
              <a:t>Pied Noir</a:t>
            </a:r>
          </a:p>
          <a:p>
            <a:pPr marL="304800" indent="-304800" defTabSz="895350">
              <a:buSzPct val="120000"/>
            </a:pPr>
            <a:endParaRPr lang="en-US"/>
          </a:p>
          <a:p>
            <a:pPr marL="304800" indent="-304800" defTabSz="895350">
              <a:buSzPct val="120000"/>
            </a:pPr>
            <a:r>
              <a:rPr lang="en-US"/>
              <a:t>Khedive</a:t>
            </a:r>
          </a:p>
          <a:p>
            <a:pPr marL="304800" indent="-304800" defTabSz="895350">
              <a:buSzPct val="120000"/>
            </a:pPr>
            <a:endParaRPr lang="en-US"/>
          </a:p>
          <a:p>
            <a:pPr marL="304800" indent="-304800" defTabSz="895350">
              <a:buSzPct val="120000"/>
            </a:pPr>
            <a:r>
              <a:rPr lang="en-US"/>
              <a:t>Congress of Berlin</a:t>
            </a:r>
          </a:p>
        </p:txBody>
      </p:sp>
      <p:sp>
        <p:nvSpPr>
          <p:cNvPr id="156675" name="Rectangle 3"/>
          <p:cNvSpPr>
            <a:spLocks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Key lecture terms—September </a:t>
            </a:r>
            <a:r>
              <a:rPr lang="en-US" sz="2500" dirty="0" smtClean="0"/>
              <a:t>21</a:t>
            </a:r>
            <a:endParaRPr lang="en-US" sz="2500" dirty="0"/>
          </a:p>
        </p:txBody>
      </p:sp>
      <p:sp>
        <p:nvSpPr>
          <p:cNvPr id="156676" name="Rectangle 4"/>
          <p:cNvSpPr>
            <a:spLocks noChangeArrowheads="1"/>
          </p:cNvSpPr>
          <p:nvPr/>
        </p:nvSpPr>
        <p:spPr bwMode="auto">
          <a:xfrm>
            <a:off x="4845050" y="1181100"/>
            <a:ext cx="3368675" cy="46450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a:t>Qajar dynasty</a:t>
            </a:r>
          </a:p>
          <a:p>
            <a:pPr marL="304800" indent="-304800" defTabSz="895350">
              <a:buSzPct val="120000"/>
            </a:pPr>
            <a:endParaRPr lang="en-US"/>
          </a:p>
          <a:p>
            <a:pPr marL="304800" indent="-304800" defTabSz="895350">
              <a:buSzPct val="120000"/>
            </a:pPr>
            <a:r>
              <a:rPr lang="en-US"/>
              <a:t>Ulema</a:t>
            </a:r>
          </a:p>
          <a:p>
            <a:pPr marL="304800" indent="-304800" defTabSz="895350">
              <a:buSzPct val="120000"/>
            </a:pPr>
            <a:endParaRPr lang="en-US"/>
          </a:p>
          <a:p>
            <a:pPr marL="304800" indent="-304800" defTabSz="895350">
              <a:buSzPct val="120000"/>
            </a:pPr>
            <a:r>
              <a:rPr lang="en-US"/>
              <a:t>Tobacco Protest (1891)</a:t>
            </a:r>
          </a:p>
          <a:p>
            <a:pPr marL="304800" indent="-304800" defTabSz="895350">
              <a:buSzPct val="120000"/>
            </a:pPr>
            <a:endParaRPr lang="en-US"/>
          </a:p>
          <a:p>
            <a:pPr marL="304800" indent="-304800" defTabSz="895350">
              <a:buSzPct val="120000"/>
            </a:pPr>
            <a:r>
              <a:rPr lang="en-US"/>
              <a:t>D’Arcy concession</a:t>
            </a:r>
          </a:p>
          <a:p>
            <a:pPr marL="304800" indent="-304800" defTabSz="895350">
              <a:buSzPct val="120000"/>
            </a:pPr>
            <a:endParaRPr lang="en-US"/>
          </a:p>
          <a:p>
            <a:pPr marL="304800" indent="-304800" defTabSz="895350">
              <a:buSzPct val="120000"/>
            </a:pPr>
            <a:r>
              <a:rPr lang="en-US"/>
              <a:t>Mahdi of Sudan</a:t>
            </a:r>
          </a:p>
          <a:p>
            <a:pPr marL="304800" indent="-304800" defTabSz="895350">
              <a:buSzPct val="120000"/>
            </a:pPr>
            <a:endParaRPr lang="en-US"/>
          </a:p>
          <a:p>
            <a:pPr marL="304800" indent="-304800" defTabSz="895350">
              <a:buSzPct val="120000"/>
            </a:pPr>
            <a:r>
              <a:rPr lang="en-US"/>
              <a:t>Wahhabi movement</a:t>
            </a:r>
          </a:p>
          <a:p>
            <a:pPr marL="304800" indent="-304800" defTabSz="895350">
              <a:buSzPct val="120000"/>
            </a:pPr>
            <a:endParaRPr lang="en-US"/>
          </a:p>
          <a:p>
            <a:pPr marL="304800" indent="-304800" defTabSz="895350">
              <a:buSzPct val="120000"/>
            </a:pPr>
            <a:r>
              <a:rPr lang="en-US"/>
              <a:t>Sanusi brotherhood</a:t>
            </a:r>
          </a:p>
          <a:p>
            <a:pPr marL="304800" indent="-304800" defTabSz="895350">
              <a:buSzPct val="120000"/>
            </a:pPr>
            <a:endParaRPr lang="en-US"/>
          </a:p>
          <a:p>
            <a:pPr marL="304800" indent="-304800" defTabSz="895350">
              <a:buSzPct val="120000"/>
            </a:pPr>
            <a:r>
              <a:rPr lang="en-US"/>
              <a:t>Salafiyya movement</a:t>
            </a:r>
          </a:p>
          <a:p>
            <a:pPr marL="304800" indent="-304800" defTabSz="895350">
              <a:buSzPct val="120000"/>
            </a:pPr>
            <a:endParaRPr lang="en-US"/>
          </a:p>
          <a:p>
            <a:pPr marL="304800" indent="-304800" defTabSz="895350">
              <a:buSzPct val="120000"/>
            </a:pPr>
            <a:r>
              <a:rPr lang="en-US"/>
              <a:t>Young Turks</a:t>
            </a:r>
          </a:p>
          <a:p>
            <a:pPr marL="304800" indent="-304800" defTabSz="895350">
              <a:buSzPct val="120000"/>
            </a:pPr>
            <a:endParaRPr lang="en-US"/>
          </a:p>
          <a:p>
            <a:pPr marL="304800" indent="-304800" defTabSz="895350">
              <a:buSzPct val="120000"/>
            </a:pPr>
            <a:r>
              <a:rPr lang="en-US"/>
              <a:t>Mount Lebanon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DD0F46BD-DAED-4B7E-89D4-1947B8D1DD7D}" type="slidenum">
              <a:rPr lang="en-US"/>
              <a:pPr/>
              <a:t>1</a:t>
            </a:fld>
            <a:endParaRPr lang="en-US"/>
          </a:p>
        </p:txBody>
      </p:sp>
      <p:sp>
        <p:nvSpPr>
          <p:cNvPr id="98306" name="Rectangle 2"/>
          <p:cNvSpPr>
            <a:spLocks noChangeArrowheads="1"/>
          </p:cNvSpPr>
          <p:nvPr/>
        </p:nvSpPr>
        <p:spPr bwMode="auto">
          <a:xfrm>
            <a:off x="431800" y="846138"/>
            <a:ext cx="8264525" cy="5867400"/>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r>
              <a:rPr lang="en-US" b="1"/>
              <a:t>Fatimids</a:t>
            </a:r>
          </a:p>
          <a:p>
            <a:pPr marL="450850" lvl="2" indent="-304800" defTabSz="895350">
              <a:buFontTx/>
              <a:buChar char="–"/>
            </a:pPr>
            <a:r>
              <a:rPr lang="en-US"/>
              <a:t>Founded by Shi’a missionaries in North Africa</a:t>
            </a:r>
          </a:p>
          <a:p>
            <a:pPr marL="306388" lvl="1" indent="-304800" defTabSz="895350">
              <a:buSzPct val="120000"/>
              <a:buFontTx/>
              <a:buChar char="•"/>
            </a:pPr>
            <a:endParaRPr lang="en-US"/>
          </a:p>
          <a:p>
            <a:pPr marL="306388" lvl="1" indent="-304800" defTabSz="895350">
              <a:buSzPct val="120000"/>
              <a:buFontTx/>
              <a:buChar char="•"/>
            </a:pPr>
            <a:endParaRPr lang="en-US"/>
          </a:p>
          <a:p>
            <a:pPr marL="306388" lvl="1" indent="-304800" defTabSz="895350">
              <a:buSzPct val="120000"/>
              <a:buFontTx/>
              <a:buChar char="•"/>
            </a:pPr>
            <a:r>
              <a:rPr lang="en-US" b="1"/>
              <a:t>Seljuks</a:t>
            </a:r>
          </a:p>
          <a:p>
            <a:pPr marL="450850" lvl="2" indent="-304800" defTabSz="895350">
              <a:buFontTx/>
              <a:buChar char="–"/>
            </a:pPr>
            <a:r>
              <a:rPr lang="en-US"/>
              <a:t>Turkish tribes moving Westward</a:t>
            </a:r>
          </a:p>
          <a:p>
            <a:pPr marL="450850" lvl="2" indent="-304800" defTabSz="895350">
              <a:buFontTx/>
              <a:buChar char="–"/>
            </a:pPr>
            <a:r>
              <a:rPr lang="en-US"/>
              <a:t>Took Iran, and then took control of Baghdad (1055)</a:t>
            </a:r>
          </a:p>
          <a:p>
            <a:pPr marL="306388" lvl="1" indent="-304800" defTabSz="895350">
              <a:buSzPct val="120000"/>
              <a:buFontTx/>
              <a:buChar char="•"/>
            </a:pPr>
            <a:endParaRPr lang="en-US" b="1"/>
          </a:p>
          <a:p>
            <a:pPr marL="306388" lvl="1" indent="-304800" defTabSz="895350">
              <a:buSzPct val="120000"/>
              <a:buFontTx/>
              <a:buChar char="•"/>
            </a:pPr>
            <a:endParaRPr lang="en-US" b="1"/>
          </a:p>
          <a:p>
            <a:pPr marL="306388" lvl="1" indent="-304800" defTabSz="895350">
              <a:buSzPct val="120000"/>
              <a:buFontTx/>
              <a:buChar char="•"/>
            </a:pPr>
            <a:r>
              <a:rPr lang="en-US" b="1"/>
              <a:t>Crusades</a:t>
            </a:r>
          </a:p>
          <a:p>
            <a:pPr marL="450850" lvl="2" indent="-304800" defTabSz="895350">
              <a:buFontTx/>
              <a:buChar char="–"/>
            </a:pPr>
            <a:r>
              <a:rPr lang="en-US"/>
              <a:t>4 Latin kingdoms established in the Eastern Mediterranean</a:t>
            </a:r>
          </a:p>
          <a:p>
            <a:pPr marL="450850" lvl="2" indent="-304800" defTabSz="895350">
              <a:buFontTx/>
              <a:buChar char="–"/>
            </a:pPr>
            <a:r>
              <a:rPr lang="en-US"/>
              <a:t>11</a:t>
            </a:r>
            <a:r>
              <a:rPr lang="en-US" baseline="30000"/>
              <a:t>th</a:t>
            </a:r>
            <a:r>
              <a:rPr lang="en-US"/>
              <a:t> and 12</a:t>
            </a:r>
            <a:r>
              <a:rPr lang="en-US" baseline="30000"/>
              <a:t>th</a:t>
            </a:r>
            <a:r>
              <a:rPr lang="en-US"/>
              <a:t> centuries; lasted about 200 years</a:t>
            </a:r>
          </a:p>
          <a:p>
            <a:pPr marL="450850" lvl="2" indent="-304800" defTabSz="895350">
              <a:buFontTx/>
              <a:buChar char="–"/>
            </a:pPr>
            <a:endParaRPr lang="en-US"/>
          </a:p>
          <a:p>
            <a:pPr marL="450850" lvl="2" indent="-304800" defTabSz="895350">
              <a:buFontTx/>
              <a:buChar char="–"/>
            </a:pPr>
            <a:endParaRPr lang="en-US"/>
          </a:p>
          <a:p>
            <a:pPr marL="306388" lvl="1" indent="-304800" defTabSz="895350">
              <a:buSzPct val="120000"/>
              <a:buFontTx/>
              <a:buChar char="•"/>
            </a:pPr>
            <a:r>
              <a:rPr lang="en-US" b="1"/>
              <a:t>Almoravids and Almohads in Morocco</a:t>
            </a:r>
          </a:p>
          <a:p>
            <a:pPr marL="450850" lvl="2" indent="-304800" defTabSz="895350">
              <a:buFontTx/>
              <a:buChar char="–"/>
            </a:pPr>
            <a:r>
              <a:rPr lang="en-US"/>
              <a:t>Based in Marrakech from about 1000-1300 AD</a:t>
            </a:r>
          </a:p>
          <a:p>
            <a:pPr marL="450850" lvl="2" indent="-304800" defTabSz="895350">
              <a:buFontTx/>
              <a:buChar char="–"/>
            </a:pPr>
            <a:r>
              <a:rPr lang="en-US"/>
              <a:t>Expanded over much of North Africa</a:t>
            </a:r>
          </a:p>
          <a:p>
            <a:pPr marL="306388" lvl="1" indent="-304800" defTabSz="895350">
              <a:buSzPct val="120000"/>
              <a:buFontTx/>
              <a:buChar char="•"/>
            </a:pPr>
            <a:endParaRPr lang="en-US" b="1"/>
          </a:p>
          <a:p>
            <a:pPr marL="306388" lvl="1" indent="-304800" defTabSz="895350">
              <a:buSzPct val="120000"/>
              <a:buFontTx/>
              <a:buChar char="•"/>
            </a:pPr>
            <a:endParaRPr lang="en-US" b="1"/>
          </a:p>
          <a:p>
            <a:pPr marL="306388" lvl="1" indent="-304800" defTabSz="895350">
              <a:buSzPct val="120000"/>
              <a:buFontTx/>
              <a:buChar char="•"/>
            </a:pPr>
            <a:r>
              <a:rPr lang="en-US" b="1"/>
              <a:t>The fury of the Mongols</a:t>
            </a:r>
          </a:p>
          <a:p>
            <a:pPr marL="450850" lvl="2" indent="-304800" defTabSz="895350">
              <a:buFontTx/>
              <a:buChar char="–"/>
            </a:pPr>
            <a:r>
              <a:rPr lang="en-US"/>
              <a:t>Ravaged Eastern Islamic civilization in the 13</a:t>
            </a:r>
            <a:r>
              <a:rPr lang="en-US" baseline="30000"/>
              <a:t>th</a:t>
            </a:r>
            <a:r>
              <a:rPr lang="en-US"/>
              <a:t> century</a:t>
            </a:r>
          </a:p>
          <a:p>
            <a:pPr marL="450850" lvl="2" indent="-304800" defTabSz="895350">
              <a:buFontTx/>
              <a:buChar char="–"/>
            </a:pPr>
            <a:r>
              <a:rPr lang="en-US"/>
              <a:t>Sacked Baghdad (1258)</a:t>
            </a:r>
          </a:p>
          <a:p>
            <a:pPr marL="450850" lvl="2" indent="-304800" defTabSz="895350">
              <a:buFontTx/>
              <a:buChar char="–"/>
            </a:pPr>
            <a:r>
              <a:rPr lang="en-US"/>
              <a:t>Sacked Iran, Damascus (around 1400)</a:t>
            </a:r>
          </a:p>
          <a:p>
            <a:pPr marL="306388" lvl="1" indent="-304800" defTabSz="895350">
              <a:buSzPct val="120000"/>
              <a:buFontTx/>
              <a:buChar char="•"/>
            </a:pPr>
            <a:endParaRPr lang="en-US" b="1"/>
          </a:p>
        </p:txBody>
      </p:sp>
      <p:sp>
        <p:nvSpPr>
          <p:cNvPr id="98307"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The Middle East in the Middle Ages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E257D695-D3FE-4DF9-8CEE-840F44649A3D}" type="slidenum">
              <a:rPr lang="en-US"/>
              <a:pPr/>
              <a:t>2</a:t>
            </a:fld>
            <a:endParaRPr lang="en-US"/>
          </a:p>
        </p:txBody>
      </p:sp>
      <p:sp>
        <p:nvSpPr>
          <p:cNvPr id="114690" name="Rectangle 2"/>
          <p:cNvSpPr>
            <a:spLocks noChangeArrowheads="1"/>
          </p:cNvSpPr>
          <p:nvPr/>
        </p:nvSpPr>
        <p:spPr bwMode="auto">
          <a:xfrm>
            <a:off x="431800" y="896938"/>
            <a:ext cx="8264525" cy="5622925"/>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r>
              <a:rPr lang="en-US" b="1"/>
              <a:t>Mughals</a:t>
            </a:r>
          </a:p>
          <a:p>
            <a:pPr marL="450850" lvl="2" indent="-304800" defTabSz="895350">
              <a:buFontTx/>
              <a:buChar char="–"/>
            </a:pPr>
            <a:r>
              <a:rPr lang="en-US"/>
              <a:t>Based in Northern India</a:t>
            </a:r>
          </a:p>
          <a:p>
            <a:pPr marL="306388" lvl="1" indent="-304800" defTabSz="895350">
              <a:buSzPct val="120000"/>
              <a:buFontTx/>
              <a:buChar char="•"/>
            </a:pPr>
            <a:endParaRPr lang="en-US"/>
          </a:p>
          <a:p>
            <a:pPr marL="306388" lvl="1" indent="-304800" defTabSz="895350">
              <a:buSzPct val="120000"/>
              <a:buFontTx/>
              <a:buChar char="•"/>
            </a:pPr>
            <a:endParaRPr lang="en-US"/>
          </a:p>
          <a:p>
            <a:pPr marL="306388" lvl="1" indent="-304800" defTabSz="895350">
              <a:buSzPct val="120000"/>
              <a:buFontTx/>
              <a:buChar char="•"/>
            </a:pPr>
            <a:r>
              <a:rPr lang="en-US" b="1"/>
              <a:t>Safavids</a:t>
            </a:r>
          </a:p>
          <a:p>
            <a:pPr marL="450850" lvl="2" indent="-304800" defTabSz="895350">
              <a:buFontTx/>
              <a:buChar char="–"/>
            </a:pPr>
            <a:r>
              <a:rPr lang="en-US"/>
              <a:t>Based in Persia from 1500s-1736</a:t>
            </a:r>
          </a:p>
          <a:p>
            <a:pPr marL="450850" lvl="2" indent="-304800" defTabSz="895350">
              <a:buFontTx/>
              <a:buChar char="–"/>
            </a:pPr>
            <a:r>
              <a:rPr lang="en-US"/>
              <a:t>Historical development</a:t>
            </a:r>
          </a:p>
          <a:p>
            <a:pPr marL="450850" lvl="2" indent="-304800" defTabSz="895350">
              <a:buFontTx/>
              <a:buChar char="–"/>
            </a:pPr>
            <a:r>
              <a:rPr lang="en-US"/>
              <a:t>Structure</a:t>
            </a:r>
          </a:p>
          <a:p>
            <a:pPr marL="450850" lvl="2" indent="-304800" defTabSz="895350">
              <a:buFontTx/>
              <a:buChar char="–"/>
            </a:pPr>
            <a:r>
              <a:rPr lang="en-US"/>
              <a:t>Decline</a:t>
            </a:r>
          </a:p>
          <a:p>
            <a:pPr marL="306388" lvl="1" indent="-304800" defTabSz="895350">
              <a:buSzPct val="120000"/>
              <a:buFontTx/>
              <a:buChar char="•"/>
            </a:pPr>
            <a:endParaRPr lang="en-US" b="1"/>
          </a:p>
          <a:p>
            <a:pPr marL="306388" lvl="1" indent="-304800" defTabSz="895350">
              <a:buSzPct val="120000"/>
              <a:buFontTx/>
              <a:buChar char="•"/>
            </a:pPr>
            <a:endParaRPr lang="en-US" b="1"/>
          </a:p>
          <a:p>
            <a:pPr marL="306388" lvl="1" indent="-304800" defTabSz="895350">
              <a:buSzPct val="120000"/>
              <a:buFontTx/>
              <a:buChar char="•"/>
            </a:pPr>
            <a:r>
              <a:rPr lang="en-US" b="1"/>
              <a:t>Ottomans</a:t>
            </a:r>
          </a:p>
          <a:p>
            <a:pPr marL="450850" lvl="2" indent="-304800" defTabSz="895350">
              <a:buFontTx/>
              <a:buChar char="–"/>
            </a:pPr>
            <a:r>
              <a:rPr lang="en-US"/>
              <a:t>Based in Anatolia from the 15</a:t>
            </a:r>
            <a:r>
              <a:rPr lang="en-US" baseline="30000"/>
              <a:t>th</a:t>
            </a:r>
            <a:r>
              <a:rPr lang="en-US"/>
              <a:t> century up to WWI</a:t>
            </a:r>
          </a:p>
          <a:p>
            <a:pPr marL="450850" lvl="2" indent="-304800" defTabSz="895350">
              <a:buFontTx/>
              <a:buChar char="–"/>
            </a:pPr>
            <a:r>
              <a:rPr lang="en-US"/>
              <a:t>Historical development</a:t>
            </a:r>
          </a:p>
          <a:p>
            <a:pPr marL="450850" lvl="2" indent="-304800" defTabSz="895350">
              <a:buFontTx/>
              <a:buChar char="–"/>
            </a:pPr>
            <a:r>
              <a:rPr lang="en-US"/>
              <a:t>Structure</a:t>
            </a:r>
          </a:p>
          <a:p>
            <a:pPr marL="450850" lvl="2" indent="-304800" defTabSz="895350">
              <a:buFontTx/>
              <a:buChar char="–"/>
            </a:pPr>
            <a:r>
              <a:rPr lang="en-US"/>
              <a:t>Administration of Arab regions</a:t>
            </a:r>
          </a:p>
          <a:p>
            <a:pPr marL="450850" lvl="2" indent="-304800" defTabSz="895350">
              <a:buFontTx/>
              <a:buChar char="–"/>
            </a:pPr>
            <a:r>
              <a:rPr lang="en-US"/>
              <a:t>Why did the Ottoman Empire endure so successfully?</a:t>
            </a:r>
          </a:p>
          <a:p>
            <a:pPr marL="450850" lvl="2" indent="-304800" defTabSz="895350">
              <a:buFontTx/>
              <a:buChar char="–"/>
            </a:pPr>
            <a:endParaRPr lang="en-US"/>
          </a:p>
          <a:p>
            <a:pPr marL="450850" lvl="2" indent="-304800" defTabSz="895350">
              <a:buFontTx/>
              <a:buChar char="–"/>
            </a:pPr>
            <a:endParaRPr lang="en-US"/>
          </a:p>
          <a:p>
            <a:pPr marL="306388" lvl="1" indent="-304800" defTabSz="895350">
              <a:buSzPct val="120000"/>
              <a:buFontTx/>
              <a:buChar char="•"/>
            </a:pPr>
            <a:r>
              <a:rPr lang="en-US" b="1"/>
              <a:t>Saadians and Alawites</a:t>
            </a:r>
          </a:p>
          <a:p>
            <a:pPr marL="450850" lvl="2" indent="-304800" defTabSz="895350">
              <a:buFontTx/>
              <a:buChar char="–"/>
            </a:pPr>
            <a:r>
              <a:rPr lang="en-US"/>
              <a:t>Based in present day Morocco and southward</a:t>
            </a:r>
          </a:p>
          <a:p>
            <a:pPr marL="450850" lvl="2" indent="-304800" defTabSz="895350">
              <a:buFontTx/>
              <a:buChar char="–"/>
            </a:pPr>
            <a:r>
              <a:rPr lang="en-US"/>
              <a:t>Alawites emerged in the 1600s and still rule Morocco</a:t>
            </a:r>
          </a:p>
          <a:p>
            <a:pPr marL="450850" lvl="2" indent="-304800" defTabSz="895350">
              <a:buFontTx/>
              <a:buChar char="–"/>
            </a:pPr>
            <a:endParaRPr lang="en-US"/>
          </a:p>
        </p:txBody>
      </p:sp>
      <p:sp>
        <p:nvSpPr>
          <p:cNvPr id="114691"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The Rise of Middle Eastern Empires</a:t>
            </a:r>
          </a:p>
        </p:txBody>
      </p:sp>
      <p:pic>
        <p:nvPicPr>
          <p:cNvPr id="8" name="Picture 4" descr="j0254492"/>
          <p:cNvPicPr>
            <a:picLocks noChangeAspect="1" noChangeArrowheads="1" noCrop="1"/>
          </p:cNvPicPr>
          <p:nvPr/>
        </p:nvPicPr>
        <p:blipFill>
          <a:blip r:embed="rId3" cstate="print"/>
          <a:srcRect/>
          <a:stretch>
            <a:fillRect/>
          </a:stretch>
        </p:blipFill>
        <p:spPr bwMode="auto">
          <a:xfrm>
            <a:off x="6312618" y="5582716"/>
            <a:ext cx="819150" cy="8191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318BD4F1-0554-40C9-8DC0-0ED84FA76BC3}" type="slidenum">
              <a:rPr lang="en-US"/>
              <a:pPr/>
              <a:t>3</a:t>
            </a:fld>
            <a:endParaRPr lang="en-US"/>
          </a:p>
        </p:txBody>
      </p:sp>
      <p:sp>
        <p:nvSpPr>
          <p:cNvPr id="118786" name="Rectangle 2"/>
          <p:cNvSpPr>
            <a:spLocks noChangeArrowheads="1"/>
          </p:cNvSpPr>
          <p:nvPr/>
        </p:nvSpPr>
        <p:spPr bwMode="auto">
          <a:xfrm>
            <a:off x="431800" y="603250"/>
            <a:ext cx="8264525" cy="4678204"/>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European encroachments on the Ottoman Empire</a:t>
            </a:r>
          </a:p>
          <a:p>
            <a:pPr marL="450850" lvl="2" indent="-304800" defTabSz="895350">
              <a:buFontTx/>
              <a:buChar char="–"/>
            </a:pPr>
            <a:r>
              <a:rPr lang="en-US" dirty="0"/>
              <a:t>Economic capitulations (starting in 1536) allowed European merchants the right of free trade in Ottoman ports and gave merchants European legal jurisdiction</a:t>
            </a:r>
          </a:p>
          <a:p>
            <a:pPr marL="450850" lvl="2" indent="-304800" defTabSz="895350">
              <a:buFontTx/>
              <a:buChar char="–"/>
            </a:pPr>
            <a:r>
              <a:rPr lang="en-US" dirty="0"/>
              <a:t>European revolts</a:t>
            </a:r>
          </a:p>
          <a:p>
            <a:pPr marL="450850" lvl="2" indent="-304800" defTabSz="895350">
              <a:buFontTx/>
              <a:buChar char="–"/>
            </a:pPr>
            <a:r>
              <a:rPr lang="en-US" dirty="0"/>
              <a:t>Russian expansion</a:t>
            </a:r>
          </a:p>
          <a:p>
            <a:pPr marL="450850" lvl="2" indent="-304800" defTabSz="895350">
              <a:buFontTx/>
              <a:buChar char="–"/>
            </a:pPr>
            <a:r>
              <a:rPr lang="en-US" dirty="0"/>
              <a:t>Balance of power struggles over the Ottoman Empire (Britain/France vs. Russia)</a:t>
            </a:r>
          </a:p>
          <a:p>
            <a:pPr marL="450850" lvl="2" indent="-304800" defTabSz="895350">
              <a:buFontTx/>
              <a:buChar char="–"/>
            </a:pPr>
            <a:r>
              <a:rPr lang="en-US" dirty="0"/>
              <a:t>Extension of European capital; accumulation of debt to European powers</a:t>
            </a:r>
          </a:p>
          <a:p>
            <a:pPr marL="450850" lvl="2" indent="-304800" defTabSz="895350">
              <a:buFontTx/>
              <a:buChar char="–"/>
            </a:pPr>
            <a:r>
              <a:rPr lang="en-US" dirty="0"/>
              <a:t>Dismantlement of Ottoman European territory at the Congress of Berlin—1878</a:t>
            </a:r>
          </a:p>
          <a:p>
            <a:pPr marL="450850" lvl="2" indent="-304800" defTabSz="895350">
              <a:buFontTx/>
              <a:buChar char="–"/>
            </a:pPr>
            <a:endParaRPr lang="en-US" dirty="0"/>
          </a:p>
          <a:p>
            <a:pPr marL="450850" lvl="2" indent="-304800" defTabSz="895350">
              <a:buFontTx/>
              <a:buChar char="–"/>
            </a:pPr>
            <a:endParaRPr lang="en-US" dirty="0"/>
          </a:p>
          <a:p>
            <a:pPr marL="306388" lvl="1" indent="-304800" defTabSz="895350">
              <a:buSzPct val="120000"/>
              <a:buFontTx/>
              <a:buChar char="•"/>
            </a:pPr>
            <a:r>
              <a:rPr lang="en-US" b="1" dirty="0"/>
              <a:t>Internal Ottoman challenges</a:t>
            </a:r>
          </a:p>
          <a:p>
            <a:pPr marL="450850" lvl="2" indent="-304800" defTabSz="895350">
              <a:buFontTx/>
              <a:buChar char="–"/>
            </a:pPr>
            <a:r>
              <a:rPr lang="en-US" dirty="0"/>
              <a:t>Loss of control over the Janissary corps</a:t>
            </a:r>
          </a:p>
          <a:p>
            <a:pPr marL="450850" lvl="2" indent="-304800" defTabSz="895350">
              <a:buFontTx/>
              <a:buChar char="–"/>
            </a:pPr>
            <a:r>
              <a:rPr lang="en-US" dirty="0"/>
              <a:t>Nepotism and incompetent leadership</a:t>
            </a:r>
          </a:p>
          <a:p>
            <a:pPr marL="450850" lvl="2" indent="-304800" defTabSz="895350">
              <a:buFontTx/>
              <a:buChar char="–"/>
            </a:pPr>
            <a:r>
              <a:rPr lang="en-US" dirty="0"/>
              <a:t>Increasing autonomy in the reaches of the empire</a:t>
            </a:r>
          </a:p>
          <a:p>
            <a:pPr marL="450850" lvl="2" indent="-304800" defTabSz="895350">
              <a:buFontTx/>
              <a:buChar char="–"/>
            </a:pPr>
            <a:r>
              <a:rPr lang="en-US" dirty="0"/>
              <a:t>Decline in revenue generation (siphoned off by other rulers)</a:t>
            </a:r>
          </a:p>
          <a:p>
            <a:pPr marL="450850" lvl="2" indent="-304800" defTabSz="895350">
              <a:buFontTx/>
              <a:buChar char="–"/>
            </a:pPr>
            <a:r>
              <a:rPr lang="en-US" dirty="0"/>
              <a:t>Began to fall behind technologically</a:t>
            </a:r>
          </a:p>
          <a:p>
            <a:pPr marL="450850" lvl="2" indent="-304800" defTabSz="895350">
              <a:buFontTx/>
              <a:buChar char="–"/>
            </a:pPr>
            <a:endParaRPr lang="en-US" dirty="0"/>
          </a:p>
          <a:p>
            <a:pPr marL="450850" lvl="2" indent="-304800" defTabSz="895350">
              <a:buFontTx/>
              <a:buChar char="–"/>
            </a:pPr>
            <a:endParaRPr lang="en-US" dirty="0"/>
          </a:p>
        </p:txBody>
      </p:sp>
      <p:sp>
        <p:nvSpPr>
          <p:cNvPr id="118787"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Pressures for reform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7EE2EAF5-4627-4817-92DD-DED32B756CA1}" type="slidenum">
              <a:rPr lang="en-US"/>
              <a:pPr/>
              <a:t>4</a:t>
            </a:fld>
            <a:endParaRPr lang="en-US"/>
          </a:p>
        </p:txBody>
      </p:sp>
      <p:sp>
        <p:nvSpPr>
          <p:cNvPr id="120834" name="Rectangle 2"/>
          <p:cNvSpPr>
            <a:spLocks noChangeArrowheads="1"/>
          </p:cNvSpPr>
          <p:nvPr/>
        </p:nvSpPr>
        <p:spPr bwMode="auto">
          <a:xfrm>
            <a:off x="431800" y="781050"/>
            <a:ext cx="8264525" cy="4431983"/>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endParaRPr lang="en-US" b="1" dirty="0" smtClean="0"/>
          </a:p>
          <a:p>
            <a:pPr marL="306388" lvl="1" indent="-304800" defTabSz="895350">
              <a:buSzPct val="120000"/>
              <a:buFontTx/>
              <a:buChar char="•"/>
            </a:pPr>
            <a:r>
              <a:rPr lang="en-US" b="1" dirty="0" smtClean="0"/>
              <a:t>Muhammad Ali’s Egypt (1805-1848):</a:t>
            </a:r>
            <a:r>
              <a:rPr lang="en-US" dirty="0" smtClean="0"/>
              <a:t> essentially independent from Istanbul</a:t>
            </a:r>
          </a:p>
          <a:p>
            <a:pPr marL="450850" lvl="2" indent="-304800" defTabSz="895350">
              <a:buFontTx/>
              <a:buChar char="–"/>
            </a:pPr>
            <a:r>
              <a:rPr lang="en-US" dirty="0" smtClean="0"/>
              <a:t>Reaction to a French invasion of Egypt in 1798</a:t>
            </a:r>
          </a:p>
          <a:p>
            <a:pPr marL="450850" lvl="2" indent="-304800" defTabSz="895350">
              <a:buFontTx/>
              <a:buChar char="–"/>
            </a:pPr>
            <a:r>
              <a:rPr lang="en-US" dirty="0" smtClean="0"/>
              <a:t>Led a state-sponsored Europeanization program; imperial expansion; industrialization</a:t>
            </a:r>
          </a:p>
          <a:p>
            <a:pPr marL="450850" lvl="2" indent="-304800" defTabSz="895350">
              <a:buFontTx/>
              <a:buChar char="–"/>
            </a:pPr>
            <a:r>
              <a:rPr lang="en-US" dirty="0" smtClean="0"/>
              <a:t>Wanted independence from the Ottomans</a:t>
            </a:r>
          </a:p>
          <a:p>
            <a:pPr marL="450850" lvl="2" indent="-304800" defTabSz="895350">
              <a:buFontTx/>
              <a:buChar char="–"/>
            </a:pPr>
            <a:r>
              <a:rPr lang="en-US" dirty="0" smtClean="0"/>
              <a:t>Centralized authority, based at the top</a:t>
            </a:r>
          </a:p>
          <a:p>
            <a:pPr marL="306388" lvl="1" indent="-304800" defTabSz="895350">
              <a:buSzPct val="120000"/>
              <a:buFontTx/>
              <a:buChar char="•"/>
            </a:pPr>
            <a:endParaRPr lang="en-US" b="1" dirty="0" smtClean="0"/>
          </a:p>
          <a:p>
            <a:pPr marL="306388" lvl="1" indent="-304800" defTabSz="895350">
              <a:buSzPct val="120000"/>
              <a:buFontTx/>
              <a:buChar char="•"/>
            </a:pPr>
            <a:endParaRPr lang="en-US" b="1" dirty="0" smtClean="0"/>
          </a:p>
          <a:p>
            <a:pPr marL="306388" lvl="1" indent="-304800" defTabSz="895350">
              <a:buSzPct val="120000"/>
              <a:buFontTx/>
              <a:buChar char="•"/>
            </a:pPr>
            <a:endParaRPr lang="en-US" b="1" dirty="0"/>
          </a:p>
          <a:p>
            <a:pPr marL="306388" lvl="1" indent="-304800" defTabSz="895350">
              <a:buSzPct val="120000"/>
              <a:buFontTx/>
              <a:buChar char="•"/>
            </a:pPr>
            <a:r>
              <a:rPr lang="en-US" b="1" dirty="0" smtClean="0"/>
              <a:t>Ottoman attempts </a:t>
            </a:r>
            <a:r>
              <a:rPr lang="en-US" b="1" dirty="0"/>
              <a:t>at reform</a:t>
            </a:r>
          </a:p>
          <a:p>
            <a:pPr marL="450850" lvl="2" indent="-304800" defTabSz="895350">
              <a:buFontTx/>
              <a:buChar char="–"/>
            </a:pPr>
            <a:r>
              <a:rPr lang="en-US" dirty="0"/>
              <a:t>Bring in European military advisors</a:t>
            </a:r>
          </a:p>
          <a:p>
            <a:pPr marL="450850" lvl="2" indent="-304800" defTabSz="895350">
              <a:buFontTx/>
              <a:buChar char="–"/>
            </a:pPr>
            <a:r>
              <a:rPr lang="en-US" dirty="0"/>
              <a:t>Create new army corps (</a:t>
            </a:r>
            <a:r>
              <a:rPr lang="en-US" dirty="0" err="1"/>
              <a:t>nizam-i</a:t>
            </a:r>
            <a:r>
              <a:rPr lang="en-US" dirty="0"/>
              <a:t> </a:t>
            </a:r>
            <a:r>
              <a:rPr lang="en-US" dirty="0" err="1"/>
              <a:t>jedid</a:t>
            </a:r>
            <a:r>
              <a:rPr lang="en-US" dirty="0"/>
              <a:t>), which alienated the janissaries</a:t>
            </a:r>
          </a:p>
          <a:p>
            <a:pPr marL="450850" lvl="2" indent="-304800" defTabSz="895350">
              <a:buFontTx/>
              <a:buChar char="–"/>
            </a:pPr>
            <a:r>
              <a:rPr lang="en-US" dirty="0"/>
              <a:t>Open embassies in Europe</a:t>
            </a:r>
            <a:r>
              <a:rPr lang="en-US" b="1" dirty="0"/>
              <a:t> </a:t>
            </a:r>
          </a:p>
          <a:p>
            <a:pPr marL="450850" lvl="2" indent="-304800" defTabSz="895350">
              <a:buFontTx/>
              <a:buChar char="–"/>
            </a:pPr>
            <a:r>
              <a:rPr lang="en-US" dirty="0"/>
              <a:t>Attempts to centralize the state </a:t>
            </a:r>
          </a:p>
          <a:p>
            <a:pPr marL="450850" lvl="2" indent="-304800" defTabSz="895350">
              <a:buFontTx/>
              <a:buChar char="–"/>
            </a:pPr>
            <a:r>
              <a:rPr lang="en-US" dirty="0" err="1"/>
              <a:t>Tanzimat</a:t>
            </a:r>
            <a:r>
              <a:rPr lang="en-US" dirty="0"/>
              <a:t> reforms (1839-1876): led by Europeanized Ottoman bureaucrats</a:t>
            </a:r>
          </a:p>
          <a:p>
            <a:pPr marL="601663" lvl="3" indent="-304800" defTabSz="895350">
              <a:buSzPct val="89000"/>
            </a:pPr>
            <a:endParaRPr lang="en-US" dirty="0"/>
          </a:p>
          <a:p>
            <a:pPr marL="601663" lvl="3" indent="-304800" defTabSz="895350">
              <a:buSzPct val="89000"/>
              <a:buFontTx/>
              <a:buChar char="•"/>
            </a:pPr>
            <a:endParaRPr lang="en-US" dirty="0"/>
          </a:p>
        </p:txBody>
      </p:sp>
      <p:sp>
        <p:nvSpPr>
          <p:cNvPr id="120835"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Attempts at reform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F79BDFB7-F495-43A0-B03C-F533B4D08675}" type="slidenum">
              <a:rPr lang="en-US"/>
              <a:pPr/>
              <a:t>5</a:t>
            </a:fld>
            <a:endParaRPr lang="en-US"/>
          </a:p>
        </p:txBody>
      </p:sp>
      <p:sp>
        <p:nvSpPr>
          <p:cNvPr id="122882" name="Rectangle 2"/>
          <p:cNvSpPr>
            <a:spLocks noChangeArrowheads="1"/>
          </p:cNvSpPr>
          <p:nvPr/>
        </p:nvSpPr>
        <p:spPr bwMode="auto">
          <a:xfrm>
            <a:off x="431800" y="609600"/>
            <a:ext cx="8264525" cy="5867400"/>
          </a:xfrm>
          <a:prstGeom prst="rect">
            <a:avLst/>
          </a:prstGeom>
          <a:noFill/>
          <a:ln w="9525">
            <a:noFill/>
            <a:miter lim="800000"/>
            <a:headEnd/>
            <a:tailEnd/>
          </a:ln>
          <a:effectLst/>
        </p:spPr>
        <p:txBody>
          <a:bodyPr lIns="0" tIns="0" rIns="0" bIns="0">
            <a:spAutoFit/>
          </a:bodyPr>
          <a:lstStyle/>
          <a:p>
            <a:pPr marL="450850" lvl="2" indent="-304800" defTabSz="895350"/>
            <a:endParaRPr lang="en-US"/>
          </a:p>
          <a:p>
            <a:pPr marL="306388" lvl="1" indent="-304800" defTabSz="895350">
              <a:buSzPct val="120000"/>
              <a:buFontTx/>
              <a:buChar char="•"/>
            </a:pPr>
            <a:r>
              <a:rPr lang="en-US" b="1"/>
              <a:t>Centralized states</a:t>
            </a:r>
          </a:p>
          <a:p>
            <a:pPr marL="450850" lvl="2" indent="-304800" defTabSz="895350">
              <a:buFontTx/>
              <a:buChar char="–"/>
            </a:pPr>
            <a:r>
              <a:rPr lang="en-US"/>
              <a:t>Iran, Turkey, Egypt, Morocco</a:t>
            </a:r>
          </a:p>
          <a:p>
            <a:pPr marL="450850" lvl="2" indent="-304800" defTabSz="895350">
              <a:buFontTx/>
              <a:buChar char="–"/>
            </a:pPr>
            <a:r>
              <a:rPr lang="en-US"/>
              <a:t>Amazing states with strong administrative reach</a:t>
            </a:r>
          </a:p>
          <a:p>
            <a:pPr marL="306388" lvl="1" indent="-304800" defTabSz="895350">
              <a:buSzPct val="120000"/>
              <a:buFontTx/>
              <a:buChar char="•"/>
            </a:pPr>
            <a:endParaRPr lang="en-US"/>
          </a:p>
          <a:p>
            <a:pPr marL="306388" lvl="1" indent="-304800" defTabSz="895350">
              <a:buSzPct val="120000"/>
              <a:buFontTx/>
              <a:buChar char="•"/>
            </a:pPr>
            <a:r>
              <a:rPr lang="en-US" b="1"/>
              <a:t>Imperial cities</a:t>
            </a:r>
          </a:p>
          <a:p>
            <a:pPr marL="450850" lvl="2" indent="-304800" defTabSz="895350">
              <a:buFontTx/>
              <a:buChar char="–"/>
            </a:pPr>
            <a:r>
              <a:rPr lang="en-US"/>
              <a:t>Damascus, Baghdad, Cairo, Marrakech, Fez, Isfahan, Istanbul, Mecca</a:t>
            </a:r>
          </a:p>
          <a:p>
            <a:pPr marL="450850" lvl="2" indent="-304800" defTabSz="895350">
              <a:buFontTx/>
              <a:buChar char="–"/>
            </a:pPr>
            <a:endParaRPr lang="en-US"/>
          </a:p>
          <a:p>
            <a:pPr marL="306388" lvl="1" indent="-304800" defTabSz="895350">
              <a:buSzPct val="120000"/>
              <a:buFontTx/>
              <a:buChar char="•"/>
            </a:pPr>
            <a:r>
              <a:rPr lang="en-US" b="1"/>
              <a:t>Contested zones</a:t>
            </a:r>
          </a:p>
          <a:p>
            <a:pPr marL="450850" lvl="2" indent="-304800" defTabSz="895350">
              <a:buFontTx/>
              <a:buChar char="–"/>
            </a:pPr>
            <a:r>
              <a:rPr lang="en-US"/>
              <a:t>Iraq (Sunni/Shi’a)</a:t>
            </a:r>
          </a:p>
          <a:p>
            <a:pPr marL="450850" lvl="2" indent="-304800" defTabSz="895350">
              <a:buFontTx/>
              <a:buChar char="–"/>
            </a:pPr>
            <a:r>
              <a:rPr lang="en-US"/>
              <a:t>Parts of the levant</a:t>
            </a:r>
          </a:p>
          <a:p>
            <a:pPr marL="450850" lvl="2" indent="-304800" defTabSz="895350">
              <a:buFontTx/>
              <a:buChar char="–"/>
            </a:pPr>
            <a:endParaRPr lang="en-US"/>
          </a:p>
          <a:p>
            <a:pPr marL="306388" lvl="1" indent="-304800" defTabSz="895350">
              <a:buSzPct val="120000"/>
              <a:buFontTx/>
              <a:buChar char="•"/>
            </a:pPr>
            <a:r>
              <a:rPr lang="en-US" b="1"/>
              <a:t>Uninstitutionalized areas</a:t>
            </a:r>
          </a:p>
          <a:p>
            <a:pPr marL="450850" lvl="2" indent="-304800" defTabSz="895350">
              <a:buFontTx/>
              <a:buChar char="–"/>
            </a:pPr>
            <a:r>
              <a:rPr lang="en-US"/>
              <a:t>Arabian peninsula</a:t>
            </a:r>
          </a:p>
          <a:p>
            <a:pPr marL="450850" lvl="2" indent="-304800" defTabSz="895350">
              <a:buFontTx/>
              <a:buChar char="–"/>
            </a:pPr>
            <a:r>
              <a:rPr lang="en-US"/>
              <a:t>Parts of North Africa</a:t>
            </a:r>
          </a:p>
          <a:p>
            <a:pPr marL="450850" lvl="2" indent="-304800" defTabSz="895350">
              <a:buFontTx/>
              <a:buChar char="–"/>
            </a:pPr>
            <a:endParaRPr lang="en-US"/>
          </a:p>
          <a:p>
            <a:pPr marL="306388" lvl="1" indent="-304800" defTabSz="895350">
              <a:buSzPct val="120000"/>
              <a:buFontTx/>
              <a:buChar char="•"/>
            </a:pPr>
            <a:r>
              <a:rPr lang="en-US" b="1"/>
              <a:t>Ottoman administrative legacies</a:t>
            </a:r>
          </a:p>
          <a:p>
            <a:pPr marL="450850" lvl="2" indent="-304800" defTabSz="895350">
              <a:buFontTx/>
              <a:buChar char="–"/>
            </a:pPr>
            <a:r>
              <a:rPr lang="en-US"/>
              <a:t>Use of religious legitimacy (caliph)</a:t>
            </a:r>
          </a:p>
          <a:p>
            <a:pPr marL="450850" lvl="2" indent="-304800" defTabSz="895350">
              <a:buFontTx/>
              <a:buChar char="–"/>
            </a:pPr>
            <a:r>
              <a:rPr lang="en-US"/>
              <a:t>Extensive bureaucracies</a:t>
            </a:r>
          </a:p>
          <a:p>
            <a:pPr marL="450850" lvl="2" indent="-304800" defTabSz="895350">
              <a:buFontTx/>
              <a:buChar char="–"/>
            </a:pPr>
            <a:r>
              <a:rPr lang="en-US"/>
              <a:t>Variation in Ottoman incorporation</a:t>
            </a:r>
          </a:p>
          <a:p>
            <a:pPr marL="306388" lvl="1" indent="-304800" defTabSz="895350">
              <a:buSzPct val="120000"/>
              <a:buFontTx/>
              <a:buChar char="•"/>
            </a:pPr>
            <a:endParaRPr lang="en-US" b="1"/>
          </a:p>
          <a:p>
            <a:pPr marL="306388" lvl="1" indent="-304800" defTabSz="895350">
              <a:buSzPct val="120000"/>
              <a:buFontTx/>
              <a:buChar char="•"/>
            </a:pPr>
            <a:r>
              <a:rPr lang="en-US" b="1"/>
              <a:t>Reform as competition with Europe</a:t>
            </a:r>
          </a:p>
          <a:p>
            <a:pPr marL="450850" lvl="2" indent="-304800" defTabSz="895350">
              <a:buFontTx/>
              <a:buChar char="–"/>
            </a:pPr>
            <a:r>
              <a:rPr lang="en-US"/>
              <a:t>Dual institutions: European and traditional</a:t>
            </a:r>
          </a:p>
          <a:p>
            <a:pPr marL="450850" lvl="2" indent="-304800" defTabSz="895350">
              <a:buFontTx/>
              <a:buChar char="–"/>
            </a:pPr>
            <a:r>
              <a:rPr lang="en-US"/>
              <a:t>Loss of power as European power rises</a:t>
            </a:r>
          </a:p>
        </p:txBody>
      </p:sp>
      <p:sp>
        <p:nvSpPr>
          <p:cNvPr id="12288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Political legacies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37532C6D-C691-4AAA-B72A-FEA67CC30AB6}" type="slidenum">
              <a:rPr lang="en-US"/>
              <a:pPr/>
              <a:t>6</a:t>
            </a:fld>
            <a:endParaRPr lang="en-US"/>
          </a:p>
        </p:txBody>
      </p:sp>
      <p:sp>
        <p:nvSpPr>
          <p:cNvPr id="158722" name="Rectangle 2"/>
          <p:cNvSpPr>
            <a:spLocks noChangeArrowheads="1"/>
          </p:cNvSpPr>
          <p:nvPr/>
        </p:nvSpPr>
        <p:spPr bwMode="auto">
          <a:xfrm>
            <a:off x="431800" y="923925"/>
            <a:ext cx="8264525" cy="5378450"/>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r>
              <a:rPr lang="en-US" b="1" dirty="0"/>
              <a:t>Early colonial impact</a:t>
            </a:r>
          </a:p>
          <a:p>
            <a:pPr marL="450850" lvl="2" indent="-304800" defTabSz="895350">
              <a:buFontTx/>
              <a:buChar char="–"/>
            </a:pPr>
            <a:r>
              <a:rPr lang="en-US" dirty="0"/>
              <a:t>Context of a rush to colonize </a:t>
            </a:r>
            <a:r>
              <a:rPr lang="en-US" dirty="0" smtClean="0"/>
              <a:t>Africa and Asia </a:t>
            </a:r>
            <a:r>
              <a:rPr lang="en-US" dirty="0"/>
              <a:t>by competing Western European states</a:t>
            </a:r>
          </a:p>
          <a:p>
            <a:pPr marL="450850" lvl="2" indent="-304800" defTabSz="895350">
              <a:buFontTx/>
              <a:buChar char="–"/>
            </a:pPr>
            <a:r>
              <a:rPr lang="en-US" dirty="0"/>
              <a:t>French landed early in Algeria in 1830; Tunisia (1881) and Morocco (1912) would be incorporated to a lesser degree later</a:t>
            </a:r>
          </a:p>
          <a:p>
            <a:pPr marL="450850" lvl="2" indent="-304800" defTabSz="895350">
              <a:buFontTx/>
              <a:buChar char="–"/>
            </a:pPr>
            <a:r>
              <a:rPr lang="en-US" dirty="0"/>
              <a:t>Britain annexed Aden (1839), signed treaties with Persian Gulf sheikhdoms and took over foreign policy for Bahrain (1880), Muscat (1891), Kuwait (1899)</a:t>
            </a:r>
          </a:p>
          <a:p>
            <a:pPr marL="450850" lvl="2" indent="-304800" defTabSz="895350">
              <a:buFontTx/>
              <a:buChar char="–"/>
            </a:pPr>
            <a:r>
              <a:rPr lang="en-US" dirty="0"/>
              <a:t>British intervention in Egypt </a:t>
            </a:r>
            <a:r>
              <a:rPr lang="en-US" dirty="0" smtClean="0"/>
              <a:t>to resolve Egyptian debt crisis and control the Suez</a:t>
            </a:r>
          </a:p>
          <a:p>
            <a:pPr marL="450850" lvl="2" indent="-304800" defTabSz="895350">
              <a:buFontTx/>
              <a:buChar char="–"/>
            </a:pPr>
            <a:r>
              <a:rPr lang="en-US" dirty="0" smtClean="0"/>
              <a:t>Continued </a:t>
            </a:r>
            <a:r>
              <a:rPr lang="en-US" dirty="0"/>
              <a:t>pressure by Russia on Ottoman territory as Russia sought to expand</a:t>
            </a:r>
          </a:p>
          <a:p>
            <a:pPr marL="450850" lvl="2" indent="-304800" defTabSz="895350">
              <a:buFontTx/>
              <a:buChar char="–"/>
            </a:pPr>
            <a:endParaRPr lang="en-US" dirty="0"/>
          </a:p>
          <a:p>
            <a:pPr marL="306388" lvl="1" indent="-304800" defTabSz="895350">
              <a:buSzPct val="120000"/>
              <a:buFontTx/>
              <a:buChar char="•"/>
            </a:pPr>
            <a:r>
              <a:rPr lang="en-US" b="1" dirty="0"/>
              <a:t>French occupation of Algeria</a:t>
            </a:r>
          </a:p>
          <a:p>
            <a:pPr marL="450850" lvl="2" indent="-304800" defTabSz="895350">
              <a:buFontTx/>
              <a:buChar char="–"/>
            </a:pPr>
            <a:r>
              <a:rPr lang="en-US" dirty="0"/>
              <a:t>French landed at Algiers in 1830 to punish the military ruler of Algiers</a:t>
            </a:r>
          </a:p>
          <a:p>
            <a:pPr marL="450850" lvl="2" indent="-304800" defTabSz="895350">
              <a:buFontTx/>
              <a:buChar char="–"/>
            </a:pPr>
            <a:r>
              <a:rPr lang="en-US" dirty="0"/>
              <a:t>Revolt of Abdul </a:t>
            </a:r>
            <a:r>
              <a:rPr lang="en-US" dirty="0" err="1"/>
              <a:t>Qader</a:t>
            </a:r>
            <a:r>
              <a:rPr lang="en-US" dirty="0"/>
              <a:t> against </a:t>
            </a:r>
            <a:r>
              <a:rPr lang="en-US" dirty="0" smtClean="0"/>
              <a:t>Ottomans &amp; French </a:t>
            </a:r>
            <a:r>
              <a:rPr lang="en-US" dirty="0"/>
              <a:t>in the in the </a:t>
            </a:r>
            <a:r>
              <a:rPr lang="en-US" dirty="0" smtClean="0"/>
              <a:t>interior: </a:t>
            </a:r>
            <a:r>
              <a:rPr lang="en-US" dirty="0"/>
              <a:t>1830s-1848</a:t>
            </a:r>
          </a:p>
          <a:p>
            <a:pPr marL="450850" lvl="2" indent="-304800" defTabSz="895350">
              <a:buFontTx/>
              <a:buChar char="–"/>
            </a:pPr>
            <a:r>
              <a:rPr lang="en-US" dirty="0"/>
              <a:t>100,000 European settlers by 1845—native population was dying of war and plague</a:t>
            </a:r>
          </a:p>
          <a:p>
            <a:pPr marL="450850" lvl="2" indent="-304800" defTabSz="895350">
              <a:buFontTx/>
              <a:buChar char="–"/>
            </a:pPr>
            <a:r>
              <a:rPr lang="en-US" dirty="0"/>
              <a:t>Revolt in the </a:t>
            </a:r>
            <a:r>
              <a:rPr lang="en-US" dirty="0" err="1"/>
              <a:t>Kabyle</a:t>
            </a:r>
            <a:r>
              <a:rPr lang="en-US" dirty="0"/>
              <a:t> region in 1871</a:t>
            </a:r>
          </a:p>
          <a:p>
            <a:pPr marL="450850" lvl="2" indent="-304800" defTabSz="895350">
              <a:buFontTx/>
              <a:buChar char="–"/>
            </a:pPr>
            <a:endParaRPr lang="en-US" dirty="0"/>
          </a:p>
          <a:p>
            <a:pPr marL="306388" lvl="1" indent="-304800" defTabSz="895350">
              <a:buSzPct val="120000"/>
              <a:buFontTx/>
              <a:buChar char="•"/>
            </a:pPr>
            <a:r>
              <a:rPr lang="en-US" b="1" dirty="0"/>
              <a:t>British occupation of Egypt</a:t>
            </a:r>
          </a:p>
          <a:p>
            <a:pPr marL="450850" lvl="2" indent="-304800" defTabSz="895350">
              <a:buFontTx/>
              <a:buChar char="–"/>
            </a:pPr>
            <a:r>
              <a:rPr lang="en-US" dirty="0"/>
              <a:t>Until WWI the relationship between Britain and Egypt was essentially a protectorate</a:t>
            </a:r>
          </a:p>
          <a:p>
            <a:pPr marL="450850" lvl="2" indent="-304800" defTabSz="895350">
              <a:buFontTx/>
              <a:buChar char="–"/>
            </a:pPr>
            <a:r>
              <a:rPr lang="en-US" dirty="0"/>
              <a:t>Led by Lord Cromer 1883-1907 who built Egypt’s economic </a:t>
            </a:r>
            <a:r>
              <a:rPr lang="en-US" dirty="0" smtClean="0"/>
              <a:t>system</a:t>
            </a:r>
            <a:endParaRPr lang="en-US" dirty="0"/>
          </a:p>
          <a:p>
            <a:pPr marL="450850" lvl="2" indent="-304800" defTabSz="895350">
              <a:buFontTx/>
              <a:buChar char="–"/>
            </a:pPr>
            <a:r>
              <a:rPr lang="en-US" dirty="0"/>
              <a:t>Parallel forms of government—traditional Ottoman civil service with little power compared to British colonial officials and advisors</a:t>
            </a:r>
          </a:p>
          <a:p>
            <a:pPr marL="450850" lvl="2" indent="-304800" defTabSz="895350">
              <a:buFontTx/>
              <a:buChar char="–"/>
            </a:pPr>
            <a:r>
              <a:rPr lang="en-US" dirty="0"/>
              <a:t>Khedive </a:t>
            </a:r>
            <a:r>
              <a:rPr lang="en-US" dirty="0" err="1"/>
              <a:t>Tawfiq</a:t>
            </a:r>
            <a:r>
              <a:rPr lang="en-US" dirty="0"/>
              <a:t> (accommodative) and his son Abbas II (early nationalist)</a:t>
            </a:r>
          </a:p>
          <a:p>
            <a:pPr marL="450850" lvl="2" indent="-304800" defTabSz="895350"/>
            <a:endParaRPr lang="en-US" dirty="0"/>
          </a:p>
        </p:txBody>
      </p:sp>
      <p:sp>
        <p:nvSpPr>
          <p:cNvPr id="158723" name="Rectangle 3"/>
          <p:cNvSpPr>
            <a:spLocks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The colonial encounter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656E67FC-2549-4632-8506-70EDB5238698}" type="slidenum">
              <a:rPr lang="en-US"/>
              <a:pPr/>
              <a:t>7</a:t>
            </a:fld>
            <a:endParaRPr lang="en-US"/>
          </a:p>
        </p:txBody>
      </p:sp>
      <p:sp>
        <p:nvSpPr>
          <p:cNvPr id="162818" name="Rectangle 2"/>
          <p:cNvSpPr>
            <a:spLocks noChangeArrowheads="1"/>
          </p:cNvSpPr>
          <p:nvPr/>
        </p:nvSpPr>
        <p:spPr bwMode="auto">
          <a:xfrm>
            <a:off x="431800" y="826433"/>
            <a:ext cx="8264525" cy="4678204"/>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Uprising in the Sudan</a:t>
            </a:r>
          </a:p>
          <a:p>
            <a:pPr marL="450850" lvl="2" indent="-304800" defTabSz="895350">
              <a:buFontTx/>
              <a:buChar char="–"/>
            </a:pPr>
            <a:r>
              <a:rPr lang="en-US" dirty="0"/>
              <a:t>C</a:t>
            </a:r>
            <a:r>
              <a:rPr lang="en-US" dirty="0" smtClean="0"/>
              <a:t>onquered </a:t>
            </a:r>
            <a:r>
              <a:rPr lang="en-US" dirty="0"/>
              <a:t>in the 19</a:t>
            </a:r>
            <a:r>
              <a:rPr lang="en-US" baseline="30000" dirty="0"/>
              <a:t>th</a:t>
            </a:r>
            <a:r>
              <a:rPr lang="en-US" dirty="0"/>
              <a:t> century by Muhammad Ali and administered by Egyptians</a:t>
            </a:r>
          </a:p>
          <a:p>
            <a:pPr marL="450850" lvl="2" indent="-304800" defTabSz="895350">
              <a:buFontTx/>
              <a:buChar char="–"/>
            </a:pPr>
            <a:r>
              <a:rPr lang="en-US" dirty="0" smtClean="0"/>
              <a:t>The </a:t>
            </a:r>
            <a:r>
              <a:rPr lang="en-US" dirty="0" err="1" smtClean="0"/>
              <a:t>Mahdi</a:t>
            </a:r>
            <a:r>
              <a:rPr lang="en-US" dirty="0" smtClean="0"/>
              <a:t> </a:t>
            </a:r>
            <a:r>
              <a:rPr lang="en-US" dirty="0"/>
              <a:t>led a rebellion against Egyptian occupation </a:t>
            </a:r>
            <a:r>
              <a:rPr lang="en-US" dirty="0" smtClean="0"/>
              <a:t>from 1881-1898</a:t>
            </a:r>
            <a:endParaRPr lang="en-US" dirty="0"/>
          </a:p>
          <a:p>
            <a:pPr marL="450850" lvl="2" indent="-304800" defTabSz="895350">
              <a:buFontTx/>
              <a:buChar char="–"/>
            </a:pPr>
            <a:r>
              <a:rPr lang="en-US" dirty="0"/>
              <a:t>Britain was nervous about the French taking the Sudan in the scramble for Africa, and took control in 1898</a:t>
            </a:r>
          </a:p>
          <a:p>
            <a:pPr marL="450850" lvl="2" indent="-304800" defTabSz="895350">
              <a:buFontTx/>
              <a:buChar char="–"/>
            </a:pPr>
            <a:endParaRPr lang="en-US" dirty="0"/>
          </a:p>
          <a:p>
            <a:pPr marL="306388" lvl="1" indent="-304800" defTabSz="895350">
              <a:buSzPct val="120000"/>
              <a:buFontTx/>
              <a:buChar char="•"/>
            </a:pPr>
            <a:r>
              <a:rPr lang="en-US" b="1" dirty="0"/>
              <a:t>Tunisia/Morocco</a:t>
            </a:r>
          </a:p>
          <a:p>
            <a:pPr marL="450850" lvl="2" indent="-304800" defTabSz="895350">
              <a:buFontTx/>
              <a:buChar char="–"/>
            </a:pPr>
            <a:r>
              <a:rPr lang="en-US" dirty="0"/>
              <a:t>Spiraling debt to Europeans in </a:t>
            </a:r>
            <a:r>
              <a:rPr lang="en-US" dirty="0" smtClean="0"/>
              <a:t>Tunisia </a:t>
            </a:r>
            <a:r>
              <a:rPr lang="en-US" dirty="0"/>
              <a:t>led to foreign powers taking over Tunisia’s finances in 1868</a:t>
            </a:r>
          </a:p>
          <a:p>
            <a:pPr marL="450850" lvl="2" indent="-304800" defTabSz="895350">
              <a:buFontTx/>
              <a:buChar char="–"/>
            </a:pPr>
            <a:r>
              <a:rPr lang="en-US" dirty="0"/>
              <a:t>Tunisian protectorate, with dual government (Ottoman legacy + colonial)</a:t>
            </a:r>
          </a:p>
          <a:p>
            <a:pPr marL="450850" lvl="2" indent="-304800" defTabSz="895350">
              <a:buFontTx/>
              <a:buChar char="–"/>
            </a:pPr>
            <a:r>
              <a:rPr lang="en-US" dirty="0"/>
              <a:t>Morocco tried to balance between French and British influence</a:t>
            </a:r>
          </a:p>
          <a:p>
            <a:pPr marL="450850" lvl="2" indent="-304800" defTabSz="895350">
              <a:buFontTx/>
              <a:buChar char="–"/>
            </a:pPr>
            <a:r>
              <a:rPr lang="en-US" dirty="0"/>
              <a:t>Europeans settled in trading cities (Tangier, Casablanca)</a:t>
            </a:r>
          </a:p>
          <a:p>
            <a:pPr marL="450850" lvl="2" indent="-304800" defTabSz="895350">
              <a:buFontTx/>
              <a:buChar char="–"/>
            </a:pPr>
            <a:r>
              <a:rPr lang="en-US" dirty="0"/>
              <a:t>French protectorate over Morocco established late in the game (1912)</a:t>
            </a:r>
          </a:p>
          <a:p>
            <a:pPr marL="306388" lvl="1" indent="-304800" defTabSz="895350">
              <a:buSzPct val="120000"/>
              <a:buFontTx/>
              <a:buChar char="•"/>
            </a:pPr>
            <a:endParaRPr lang="en-US" dirty="0"/>
          </a:p>
          <a:p>
            <a:pPr marL="306388" lvl="1" indent="-304800" defTabSz="895350">
              <a:buSzPct val="120000"/>
              <a:buFontTx/>
              <a:buChar char="•"/>
            </a:pPr>
            <a:r>
              <a:rPr lang="en-US" b="1" dirty="0"/>
              <a:t>Libya</a:t>
            </a:r>
          </a:p>
          <a:p>
            <a:pPr marL="450850" lvl="2" indent="-304800" defTabSz="895350">
              <a:buFontTx/>
              <a:buChar char="–"/>
            </a:pPr>
            <a:r>
              <a:rPr lang="en-US" dirty="0"/>
              <a:t>Italians invaded, encouraged by the Congress of Berlin (1878)</a:t>
            </a:r>
          </a:p>
          <a:p>
            <a:pPr marL="450850" lvl="2" indent="-304800" defTabSz="895350">
              <a:buFontTx/>
              <a:buChar char="–"/>
            </a:pPr>
            <a:r>
              <a:rPr lang="en-US" dirty="0" smtClean="0"/>
              <a:t>Had originally bought large tracts </a:t>
            </a:r>
            <a:r>
              <a:rPr lang="en-US" dirty="0"/>
              <a:t>of land, but </a:t>
            </a:r>
            <a:r>
              <a:rPr lang="en-US" dirty="0" smtClean="0"/>
              <a:t>due to </a:t>
            </a:r>
            <a:r>
              <a:rPr lang="en-US" dirty="0"/>
              <a:t>competition from the Germans, they invaded; both Turkish and </a:t>
            </a:r>
            <a:r>
              <a:rPr lang="en-US" dirty="0" err="1"/>
              <a:t>Sanusi</a:t>
            </a:r>
            <a:r>
              <a:rPr lang="en-US" dirty="0"/>
              <a:t> </a:t>
            </a:r>
            <a:r>
              <a:rPr lang="en-US" dirty="0" smtClean="0"/>
              <a:t>resistance </a:t>
            </a:r>
            <a:r>
              <a:rPr lang="en-US" dirty="0"/>
              <a:t>initially failed</a:t>
            </a:r>
          </a:p>
        </p:txBody>
      </p:sp>
      <p:sp>
        <p:nvSpPr>
          <p:cNvPr id="162819" name="Rectangle 3"/>
          <p:cNvSpPr>
            <a:spLocks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Other colonial efforts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960224A1-FC3D-48F4-A3D2-8436AFA863DF}" type="slidenum">
              <a:rPr lang="en-US"/>
              <a:pPr/>
              <a:t>8</a:t>
            </a:fld>
            <a:endParaRPr lang="en-US"/>
          </a:p>
        </p:txBody>
      </p:sp>
      <p:sp>
        <p:nvSpPr>
          <p:cNvPr id="164866" name="Rectangle 2"/>
          <p:cNvSpPr>
            <a:spLocks noChangeArrowheads="1"/>
          </p:cNvSpPr>
          <p:nvPr/>
        </p:nvSpPr>
        <p:spPr bwMode="auto">
          <a:xfrm>
            <a:off x="431800" y="652463"/>
            <a:ext cx="8264525" cy="3911600"/>
          </a:xfrm>
          <a:prstGeom prst="rect">
            <a:avLst/>
          </a:prstGeom>
          <a:noFill/>
          <a:ln w="9525">
            <a:noFill/>
            <a:miter lim="800000"/>
            <a:headEnd/>
            <a:tailEnd/>
          </a:ln>
          <a:effectLst/>
        </p:spPr>
        <p:txBody>
          <a:bodyPr lIns="0" tIns="0" rIns="0" bIns="0">
            <a:spAutoFit/>
          </a:bodyPr>
          <a:lstStyle/>
          <a:p>
            <a:pPr marL="450850" lvl="2" indent="-304800" defTabSz="895350"/>
            <a:endParaRPr lang="en-US" b="1" dirty="0"/>
          </a:p>
          <a:p>
            <a:pPr marL="306388" lvl="1" indent="-304800" defTabSz="895350">
              <a:buSzPct val="120000"/>
              <a:buFontTx/>
              <a:buChar char="•"/>
            </a:pPr>
            <a:r>
              <a:rPr lang="en-US" b="1" dirty="0"/>
              <a:t>How did the Middle East respond to these colonial intrusions? </a:t>
            </a:r>
            <a:endParaRPr lang="en-US" dirty="0"/>
          </a:p>
          <a:p>
            <a:pPr marL="450850" lvl="2" indent="-304800" defTabSz="895350">
              <a:buFontTx/>
              <a:buChar char="–"/>
            </a:pPr>
            <a:r>
              <a:rPr lang="en-US" dirty="0"/>
              <a:t>Last strong Ottoman Sultan (Abdul </a:t>
            </a:r>
            <a:r>
              <a:rPr lang="en-US" dirty="0" err="1"/>
              <a:t>Hamid</a:t>
            </a:r>
            <a:r>
              <a:rPr lang="en-US" dirty="0"/>
              <a:t> II 1876-1909) tried to move the Ottoman Empire back to focus on its Islamic identity (</a:t>
            </a:r>
            <a:r>
              <a:rPr lang="en-US" i="1" dirty="0" err="1"/>
              <a:t>Osmanlilik</a:t>
            </a:r>
            <a:r>
              <a:rPr lang="en-US" dirty="0"/>
              <a:t>)</a:t>
            </a:r>
          </a:p>
          <a:p>
            <a:pPr marL="450850" lvl="2" indent="-304800" defTabSz="895350">
              <a:buFontTx/>
              <a:buChar char="–"/>
            </a:pPr>
            <a:r>
              <a:rPr lang="en-US" dirty="0"/>
              <a:t>Renewed focus on the broader Islamic </a:t>
            </a:r>
            <a:r>
              <a:rPr lang="en-US" i="1" dirty="0" err="1"/>
              <a:t>ummah</a:t>
            </a:r>
            <a:endParaRPr lang="en-US" i="1" dirty="0"/>
          </a:p>
          <a:p>
            <a:pPr marL="450850" lvl="2" indent="-304800" defTabSz="895350">
              <a:buFontTx/>
              <a:buChar char="–"/>
            </a:pPr>
            <a:r>
              <a:rPr lang="en-US" dirty="0"/>
              <a:t>Rural Islamic doctrinal movements grew:</a:t>
            </a:r>
          </a:p>
          <a:p>
            <a:pPr marL="601663" lvl="3" indent="-304800" defTabSz="895350">
              <a:buSzPct val="89000"/>
              <a:buFontTx/>
              <a:buChar char="•"/>
            </a:pPr>
            <a:r>
              <a:rPr lang="en-US" dirty="0" err="1"/>
              <a:t>Wahhabis</a:t>
            </a:r>
            <a:endParaRPr lang="en-US" dirty="0"/>
          </a:p>
          <a:p>
            <a:pPr marL="601663" lvl="3" indent="-304800" defTabSz="895350">
              <a:buSzPct val="89000"/>
              <a:buFontTx/>
              <a:buChar char="•"/>
            </a:pPr>
            <a:r>
              <a:rPr lang="en-US" dirty="0" err="1"/>
              <a:t>Sanusi</a:t>
            </a:r>
            <a:r>
              <a:rPr lang="en-US" dirty="0"/>
              <a:t> order</a:t>
            </a:r>
          </a:p>
          <a:p>
            <a:pPr marL="601663" lvl="3" indent="-304800" defTabSz="895350">
              <a:buSzPct val="89000"/>
              <a:buFontTx/>
              <a:buChar char="•"/>
            </a:pPr>
            <a:r>
              <a:rPr lang="en-US" dirty="0" err="1"/>
              <a:t>Mahdiyya</a:t>
            </a:r>
            <a:endParaRPr lang="en-US" dirty="0"/>
          </a:p>
          <a:p>
            <a:pPr marL="450850" lvl="2" indent="-304800" defTabSz="895350">
              <a:buFontTx/>
              <a:buChar char="–"/>
            </a:pPr>
            <a:r>
              <a:rPr lang="en-US" dirty="0"/>
              <a:t>Key Islamic thinkers interpreted what was going on:</a:t>
            </a:r>
          </a:p>
          <a:p>
            <a:pPr marL="601663" lvl="3" indent="-304800" defTabSz="895350">
              <a:buSzPct val="89000"/>
              <a:buFontTx/>
              <a:buChar char="•"/>
            </a:pPr>
            <a:r>
              <a:rPr lang="en-US" dirty="0"/>
              <a:t>Al-Afghani: Islam had fallen into decadence and stagnation; push for pious and uncorrupted leaders</a:t>
            </a:r>
          </a:p>
          <a:p>
            <a:pPr marL="601663" lvl="3" indent="-304800" defTabSz="895350">
              <a:buSzPct val="89000"/>
              <a:buFontTx/>
              <a:buChar char="•"/>
            </a:pPr>
            <a:r>
              <a:rPr lang="en-US" dirty="0" err="1"/>
              <a:t>Muhammed</a:t>
            </a:r>
            <a:r>
              <a:rPr lang="en-US" dirty="0"/>
              <a:t> </a:t>
            </a:r>
            <a:r>
              <a:rPr lang="en-US" dirty="0" err="1"/>
              <a:t>Abduh</a:t>
            </a:r>
            <a:r>
              <a:rPr lang="en-US" dirty="0"/>
              <a:t>: </a:t>
            </a:r>
            <a:r>
              <a:rPr lang="en-US" i="1" dirty="0" err="1"/>
              <a:t>salafiyya</a:t>
            </a:r>
            <a:r>
              <a:rPr lang="en-US" dirty="0"/>
              <a:t> movement; return to the ancestral model for piety and Islamic </a:t>
            </a:r>
            <a:r>
              <a:rPr lang="en-US" dirty="0" smtClean="0"/>
              <a:t>community, but balanced with human </a:t>
            </a:r>
            <a:r>
              <a:rPr lang="en-US" dirty="0"/>
              <a:t>reason</a:t>
            </a:r>
          </a:p>
          <a:p>
            <a:pPr marL="450850" lvl="2" indent="-304800" defTabSz="895350">
              <a:buFontTx/>
              <a:buChar char="–"/>
            </a:pPr>
            <a:r>
              <a:rPr lang="en-US" dirty="0"/>
              <a:t>Arabs as the true stewards of Islam</a:t>
            </a:r>
          </a:p>
          <a:p>
            <a:pPr marL="450850" lvl="2" indent="-304800" defTabSz="895350">
              <a:buFontTx/>
              <a:buChar char="–"/>
            </a:pPr>
            <a:endParaRPr lang="en-US" dirty="0"/>
          </a:p>
        </p:txBody>
      </p:sp>
      <p:sp>
        <p:nvSpPr>
          <p:cNvPr id="164867" name="Rectangle 3"/>
          <p:cNvSpPr>
            <a:spLocks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Middle Eastern responses to colonial intrusion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
</p:tagLst>
</file>

<file path=ppt/tags/tag2.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1916</TotalTime>
  <Words>1318</Words>
  <Application>Microsoft Office PowerPoint</Application>
  <PresentationFormat>Custom</PresentationFormat>
  <Paragraphs>305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Islam and key Islamic dynasties</vt:lpstr>
      <vt:lpstr>The Middle East in the Middle Ages</vt:lpstr>
      <vt:lpstr>The Rise of Middle Eastern Empires</vt:lpstr>
      <vt:lpstr>Pressures for reform</vt:lpstr>
      <vt:lpstr>Attempts at reform</vt:lpstr>
      <vt:lpstr>Political legacies</vt:lpstr>
      <vt:lpstr>The colonial encounter</vt:lpstr>
      <vt:lpstr>Other colonial efforts</vt:lpstr>
      <vt:lpstr>Middle Eastern responses to colonial intrusion</vt:lpstr>
      <vt:lpstr>Early 20th century revolts and the end of the Ottomans</vt:lpstr>
      <vt:lpstr>Key lecture terms—September 19</vt:lpstr>
      <vt:lpstr>Key lecture terms—September 21</vt:lpstr>
    </vt:vector>
  </TitlesOfParts>
  <Manager/>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40</cp:revision>
  <cp:lastPrinted>2008-09-15T16:04:33Z</cp:lastPrinted>
  <dcterms:created xsi:type="dcterms:W3CDTF">2005-09-08T12:31:30Z</dcterms:created>
  <dcterms:modified xsi:type="dcterms:W3CDTF">2011-09-21T12:45:41Z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