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sldIdLst>
    <p:sldId id="256" r:id="rId2"/>
    <p:sldId id="287" r:id="rId3"/>
    <p:sldId id="288" r:id="rId4"/>
    <p:sldId id="273" r:id="rId5"/>
    <p:sldId id="274" r:id="rId6"/>
    <p:sldId id="275" r:id="rId7"/>
    <p:sldId id="276" r:id="rId8"/>
    <p:sldId id="277" r:id="rId9"/>
    <p:sldId id="279" r:id="rId10"/>
    <p:sldId id="278" r:id="rId11"/>
    <p:sldId id="280" r:id="rId12"/>
    <p:sldId id="286" r:id="rId13"/>
    <p:sldId id="281" r:id="rId14"/>
    <p:sldId id="272" r:id="rId15"/>
    <p:sldId id="266" r:id="rId16"/>
    <p:sldId id="267" r:id="rId17"/>
    <p:sldId id="271" r:id="rId18"/>
    <p:sldId id="268" r:id="rId19"/>
    <p:sldId id="269" r:id="rId20"/>
    <p:sldId id="270" r:id="rId21"/>
    <p:sldId id="284" r:id="rId22"/>
    <p:sldId id="285" r:id="rId23"/>
    <p:sldId id="289" r:id="rId24"/>
    <p:sldId id="290" r:id="rId25"/>
    <p:sldId id="291"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0"/>
    <p:restoredTop sz="83356"/>
  </p:normalViewPr>
  <p:slideViewPr>
    <p:cSldViewPr snapToGrid="0" snapToObjects="1">
      <p:cViewPr varScale="1">
        <p:scale>
          <a:sx n="103" d="100"/>
          <a:sy n="103" d="100"/>
        </p:scale>
        <p:origin x="20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A4B89-EF0E-7146-B2E9-73AE27C5B580}" type="datetimeFigureOut">
              <a:rPr lang="en-US" smtClean="0"/>
              <a:t>3/11/20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9B129-56EF-744D-8104-0B61B459F675}" type="slidenum">
              <a:rPr lang="en-US" smtClean="0"/>
              <a:t>‹#›</a:t>
            </a:fld>
            <a:endParaRPr lang="en-US"/>
          </a:p>
        </p:txBody>
      </p:sp>
    </p:spTree>
    <p:extLst>
      <p:ext uri="{BB962C8B-B14F-4D97-AF65-F5344CB8AC3E}">
        <p14:creationId xmlns:p14="http://schemas.microsoft.com/office/powerpoint/2010/main" val="310638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mdb.com/name/nm0823015/?ref_=tt_ov_wr" TargetMode="External"/><Relationship Id="rId7" Type="http://schemas.openxmlformats.org/officeDocument/2006/relationships/hyperlink" Target="https://www.imdb.com/name/nm0633223/?ref_=ttfc_fc_cl_t4"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imdb.com/name/nm0004862/?ref_=tt_ov_st_sm" TargetMode="External"/><Relationship Id="rId5" Type="http://schemas.openxmlformats.org/officeDocument/2006/relationships/hyperlink" Target="https://www.imdb.com/name/nm0000326/?ref_=tt_ov_st_sm" TargetMode="External"/><Relationship Id="rId4" Type="http://schemas.openxmlformats.org/officeDocument/2006/relationships/hyperlink" Target="https://www.imdb.com/name/nm0000572/?ref_=tt_ov_st_s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imdb.com/search/title?plot_author=Anonymous&amp;view=simple&amp;sort=alpha&amp;ref_=tt_stry_p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mdb.com/name/nm0076835/?ref_=tt_trv_qu"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imdb.com/name/nm0180025/?ref_=tt_trv_qu" TargetMode="External"/><Relationship Id="rId4" Type="http://schemas.openxmlformats.org/officeDocument/2006/relationships/hyperlink" Target="https://www.imdb.com/name/nm0205630/?ref_=tt_trv_qu"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IMDB:  </a:t>
            </a:r>
            <a:r>
              <a:rPr lang="en-US" sz="1200" b="0" i="0" u="none" strike="noStrike" kern="1200" dirty="0">
                <a:solidFill>
                  <a:schemeClr val="tx1"/>
                </a:solidFill>
                <a:effectLst/>
                <a:latin typeface="+mn-lt"/>
                <a:ea typeface="+mn-ea"/>
                <a:cs typeface="+mn-cs"/>
              </a:rPr>
              <a:t>Four female New Yorkers gossip about their sex lives (or lack thereof) and find new ways to deal with being a woman in the 1990s.</a:t>
            </a:r>
          </a:p>
          <a:p>
            <a:r>
              <a:rPr lang="en-US" sz="1200" b="1" i="0" u="none" strike="noStrike" kern="1200" dirty="0">
                <a:solidFill>
                  <a:schemeClr val="tx1"/>
                </a:solidFill>
                <a:effectLst/>
                <a:latin typeface="+mn-lt"/>
                <a:ea typeface="+mn-ea"/>
                <a:cs typeface="+mn-cs"/>
              </a:rPr>
              <a:t>Creator:</a:t>
            </a:r>
          </a:p>
          <a:p>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Darren Star</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Stars:</a:t>
            </a:r>
          </a:p>
          <a:p>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Sarah Jessica Parker</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Kim Cattrall</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Kristin Davis</a:t>
            </a:r>
            <a:r>
              <a:rPr lang="en-US" sz="1200" b="0" i="0" u="none" strike="noStrike"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7"/>
              </a:rPr>
              <a:t>Cynthia Nixon</a:t>
            </a:r>
            <a:endParaRPr lang="en-US" sz="1200" b="0" i="0" u="none" strike="noStrike" kern="1200" dirty="0">
              <a:solidFill>
                <a:schemeClr val="tx1"/>
              </a:solidFill>
              <a:effectLst/>
              <a:latin typeface="+mn-lt"/>
              <a:ea typeface="+mn-ea"/>
              <a:cs typeface="+mn-cs"/>
            </a:endParaRPr>
          </a:p>
          <a:p>
            <a:r>
              <a:rPr lang="en-US" dirty="0"/>
              <a:t>1998-2004</a:t>
            </a:r>
          </a:p>
        </p:txBody>
      </p:sp>
      <p:sp>
        <p:nvSpPr>
          <p:cNvPr id="4" name="Slide Number Placeholder 3"/>
          <p:cNvSpPr>
            <a:spLocks noGrp="1"/>
          </p:cNvSpPr>
          <p:nvPr>
            <p:ph type="sldNum" sz="quarter" idx="5"/>
          </p:nvPr>
        </p:nvSpPr>
        <p:spPr/>
        <p:txBody>
          <a:bodyPr/>
          <a:lstStyle/>
          <a:p>
            <a:fld id="{D459B129-56EF-744D-8104-0B61B459F675}" type="slidenum">
              <a:rPr lang="en-US" smtClean="0"/>
              <a:t>3</a:t>
            </a:fld>
            <a:endParaRPr lang="en-US"/>
          </a:p>
        </p:txBody>
      </p:sp>
    </p:spTree>
    <p:extLst>
      <p:ext uri="{BB962C8B-B14F-4D97-AF65-F5344CB8AC3E}">
        <p14:creationId xmlns:p14="http://schemas.microsoft.com/office/powerpoint/2010/main" val="2757523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15</a:t>
            </a:fld>
            <a:endParaRPr lang="en-US"/>
          </a:p>
        </p:txBody>
      </p:sp>
    </p:spTree>
    <p:extLst>
      <p:ext uri="{BB962C8B-B14F-4D97-AF65-F5344CB8AC3E}">
        <p14:creationId xmlns:p14="http://schemas.microsoft.com/office/powerpoint/2010/main" val="2484265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romantically challenged morning show producer is reluctantly embroiled in a series of outrageous tests by her chauvinistic correspondent to prove his theories on relationships and help her find love. His clever ploys, however, lead to an unexpected </a:t>
            </a:r>
            <a:r>
              <a:rPr lang="en-US" sz="1200" b="0" i="0" kern="1200" dirty="0" err="1">
                <a:solidFill>
                  <a:schemeClr val="tx1"/>
                </a:solidFill>
                <a:effectLst/>
                <a:latin typeface="+mn-lt"/>
                <a:ea typeface="+mn-ea"/>
                <a:cs typeface="+mn-cs"/>
              </a:rPr>
              <a:t>result.</a:t>
            </a:r>
            <a:r>
              <a:rPr lang="en-US" sz="1200" b="0" i="1" kern="1200" dirty="0" err="1">
                <a:solidFill>
                  <a:schemeClr val="tx1"/>
                </a:solidFill>
                <a:effectLst/>
                <a:latin typeface="+mn-lt"/>
                <a:ea typeface="+mn-ea"/>
                <a:cs typeface="+mn-cs"/>
              </a:rPr>
              <a:t>Written</a:t>
            </a:r>
            <a:r>
              <a:rPr lang="en-US" sz="1200" b="0" i="1" kern="1200" dirty="0">
                <a:solidFill>
                  <a:schemeClr val="tx1"/>
                </a:solidFill>
                <a:effectLst/>
                <a:latin typeface="+mn-lt"/>
                <a:ea typeface="+mn-ea"/>
                <a:cs typeface="+mn-cs"/>
              </a:rPr>
              <a:t> by </a:t>
            </a:r>
            <a:r>
              <a:rPr lang="en-US" sz="1200" b="0" i="1" u="none" strike="noStrike" kern="1200" dirty="0">
                <a:solidFill>
                  <a:schemeClr val="tx1"/>
                </a:solidFill>
                <a:effectLst/>
                <a:latin typeface="+mn-lt"/>
                <a:ea typeface="+mn-ea"/>
                <a:cs typeface="+mn-cs"/>
                <a:hlinkClick r:id="rId3"/>
              </a:rPr>
              <a:t>Anonymous</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imdb</a:t>
            </a:r>
            <a:r>
              <a:rPr lang="en-US" sz="1200" b="0" i="1"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17</a:t>
            </a:fld>
            <a:endParaRPr lang="en-US"/>
          </a:p>
        </p:txBody>
      </p:sp>
    </p:spTree>
    <p:extLst>
      <p:ext uri="{BB962C8B-B14F-4D97-AF65-F5344CB8AC3E}">
        <p14:creationId xmlns:p14="http://schemas.microsoft.com/office/powerpoint/2010/main" val="277571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Ugly Truth 2009</a:t>
            </a:r>
          </a:p>
        </p:txBody>
      </p:sp>
      <p:sp>
        <p:nvSpPr>
          <p:cNvPr id="4" name="Slide Number Placeholder 3"/>
          <p:cNvSpPr>
            <a:spLocks noGrp="1"/>
          </p:cNvSpPr>
          <p:nvPr>
            <p:ph type="sldNum" sz="quarter" idx="10"/>
          </p:nvPr>
        </p:nvSpPr>
        <p:spPr/>
        <p:txBody>
          <a:bodyPr/>
          <a:lstStyle/>
          <a:p>
            <a:fld id="{D459B129-56EF-744D-8104-0B61B459F675}" type="slidenum">
              <a:rPr lang="en-US" smtClean="0"/>
              <a:t>18</a:t>
            </a:fld>
            <a:endParaRPr lang="en-US"/>
          </a:p>
        </p:txBody>
      </p:sp>
    </p:spTree>
    <p:extLst>
      <p:ext uri="{BB962C8B-B14F-4D97-AF65-F5344CB8AC3E}">
        <p14:creationId xmlns:p14="http://schemas.microsoft.com/office/powerpoint/2010/main" val="236096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high school senior visits college for the weekend, and stays at the wildest house on campus in this classic tale of anti-political-correctness.</a:t>
            </a:r>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21</a:t>
            </a:fld>
            <a:endParaRPr lang="en-US"/>
          </a:p>
        </p:txBody>
      </p:sp>
    </p:spTree>
    <p:extLst>
      <p:ext uri="{BB962C8B-B14F-4D97-AF65-F5344CB8AC3E}">
        <p14:creationId xmlns:p14="http://schemas.microsoft.com/office/powerpoint/2010/main" val="4168074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a:rPr>
              <a:t>Jock #1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at a party</a:t>
            </a:r>
            <a:r>
              <a:rPr lang="en-US" sz="1200" b="0" i="0" kern="1200" dirty="0">
                <a:solidFill>
                  <a:schemeClr val="tx1"/>
                </a:solidFill>
                <a:effectLst/>
                <a:latin typeface="+mn-lt"/>
                <a:ea typeface="+mn-ea"/>
                <a:cs typeface="+mn-cs"/>
              </a:rPr>
              <a:t>] What's up, babes?</a:t>
            </a:r>
          </a:p>
          <a:p>
            <a:r>
              <a:rPr lang="en-US" sz="1200" b="1" i="0" u="none" strike="noStrike" kern="1200" dirty="0">
                <a:solidFill>
                  <a:schemeClr val="tx1"/>
                </a:solidFill>
                <a:effectLst/>
                <a:latin typeface="+mn-lt"/>
                <a:ea typeface="+mn-ea"/>
                <a:cs typeface="+mn-cs"/>
                <a:hlinkClick r:id="rId4"/>
              </a:rPr>
              <a:t>Womynist #1</a:t>
            </a:r>
            <a:r>
              <a:rPr lang="en-US" sz="1200" b="0" i="0" kern="1200" dirty="0">
                <a:solidFill>
                  <a:schemeClr val="tx1"/>
                </a:solidFill>
                <a:effectLst/>
                <a:latin typeface="+mn-lt"/>
                <a:ea typeface="+mn-ea"/>
                <a:cs typeface="+mn-cs"/>
              </a:rPr>
              <a:t>: Pack up your rape culture and take a hike!</a:t>
            </a:r>
          </a:p>
          <a:p>
            <a:r>
              <a:rPr lang="en-US" sz="1200" b="1" i="0" u="none" strike="noStrike" kern="1200" dirty="0">
                <a:solidFill>
                  <a:schemeClr val="tx1"/>
                </a:solidFill>
                <a:effectLst/>
                <a:latin typeface="+mn-lt"/>
                <a:ea typeface="+mn-ea"/>
                <a:cs typeface="+mn-cs"/>
                <a:hlinkClick r:id="rId3"/>
              </a:rPr>
              <a:t>Jock #1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holds up a beer</a:t>
            </a:r>
            <a:r>
              <a:rPr lang="en-US" sz="1200" b="0" i="0" kern="1200" dirty="0">
                <a:solidFill>
                  <a:schemeClr val="tx1"/>
                </a:solidFill>
                <a:effectLst/>
                <a:latin typeface="+mn-lt"/>
                <a:ea typeface="+mn-ea"/>
                <a:cs typeface="+mn-cs"/>
              </a:rPr>
              <a:t>] You want a </a:t>
            </a:r>
            <a:r>
              <a:rPr lang="en-US" sz="1200" b="0" i="0" kern="1200" dirty="0" err="1">
                <a:solidFill>
                  <a:schemeClr val="tx1"/>
                </a:solidFill>
                <a:effectLst/>
                <a:latin typeface="+mn-lt"/>
                <a:ea typeface="+mn-ea"/>
                <a:cs typeface="+mn-cs"/>
              </a:rPr>
              <a:t>brewdog</a:t>
            </a:r>
            <a:r>
              <a:rPr lang="en-US" sz="1200" b="0" i="0"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hlinkClick r:id="rId4"/>
              </a:rPr>
              <a:t>Womynist #1</a:t>
            </a:r>
            <a:r>
              <a:rPr lang="en-US" sz="1200" b="0" i="0" kern="1200" dirty="0">
                <a:solidFill>
                  <a:schemeClr val="tx1"/>
                </a:solidFill>
                <a:effectLst/>
                <a:latin typeface="+mn-lt"/>
                <a:ea typeface="+mn-ea"/>
                <a:cs typeface="+mn-cs"/>
              </a:rPr>
              <a:t>: We're not interested in your penis!</a:t>
            </a:r>
          </a:p>
          <a:p>
            <a:r>
              <a:rPr lang="en-US" sz="1200" b="1" i="0" u="none" strike="noStrike" kern="1200" dirty="0">
                <a:solidFill>
                  <a:schemeClr val="tx1"/>
                </a:solidFill>
                <a:effectLst/>
                <a:latin typeface="+mn-lt"/>
                <a:ea typeface="+mn-ea"/>
                <a:cs typeface="+mn-cs"/>
                <a:hlinkClick r:id="rId5"/>
              </a:rPr>
              <a:t>Womynist #2</a:t>
            </a:r>
            <a:r>
              <a:rPr lang="en-US" sz="1200" b="0" i="0" kern="1200" dirty="0">
                <a:solidFill>
                  <a:schemeClr val="tx1"/>
                </a:solidFill>
                <a:effectLst/>
                <a:latin typeface="+mn-lt"/>
                <a:ea typeface="+mn-ea"/>
                <a:cs typeface="+mn-cs"/>
              </a:rPr>
              <a:t>: Wait, wait, I think he's offering us a beer.</a:t>
            </a:r>
          </a:p>
          <a:p>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turns to jock, speaks slowly</a:t>
            </a:r>
            <a:r>
              <a:rPr lang="en-US" sz="1200" b="0" i="0"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hlinkClick r:id="rId5"/>
              </a:rPr>
              <a:t>Womynist #2</a:t>
            </a:r>
            <a:r>
              <a:rPr lang="en-US" sz="1200" b="0" i="0" kern="1200" dirty="0">
                <a:solidFill>
                  <a:schemeClr val="tx1"/>
                </a:solidFill>
                <a:effectLst/>
                <a:latin typeface="+mn-lt"/>
                <a:ea typeface="+mn-ea"/>
                <a:cs typeface="+mn-cs"/>
              </a:rPr>
              <a:t>: Um... Yes. We, would like, a beer.</a:t>
            </a:r>
          </a:p>
          <a:p>
            <a:r>
              <a:rPr lang="en-US" sz="1200" b="1" i="0" u="none" strike="noStrike" kern="1200" dirty="0">
                <a:solidFill>
                  <a:schemeClr val="tx1"/>
                </a:solidFill>
                <a:effectLst/>
                <a:latin typeface="+mn-lt"/>
                <a:ea typeface="+mn-ea"/>
                <a:cs typeface="+mn-cs"/>
                <a:hlinkClick r:id="rId3"/>
              </a:rPr>
              <a:t>Jock #1</a:t>
            </a:r>
            <a:r>
              <a:rPr lang="en-US" sz="1200" b="0" i="0" kern="1200" dirty="0">
                <a:solidFill>
                  <a:schemeClr val="tx1"/>
                </a:solidFill>
                <a:effectLst/>
                <a:latin typeface="+mn-lt"/>
                <a:ea typeface="+mn-ea"/>
                <a:cs typeface="+mn-cs"/>
              </a:rPr>
              <a:t>: Okay!</a:t>
            </a:r>
          </a:p>
          <a:p>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turns around to get a beer</a:t>
            </a:r>
            <a:r>
              <a:rPr lang="en-US" sz="1200" b="0" i="0"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hlinkClick r:id="rId4"/>
              </a:rPr>
              <a:t>Womynist #1</a:t>
            </a:r>
            <a:r>
              <a:rPr lang="en-US" sz="1200" b="0" i="0" kern="1200" dirty="0">
                <a:solidFill>
                  <a:schemeClr val="tx1"/>
                </a:solidFill>
                <a:effectLst/>
                <a:latin typeface="+mn-lt"/>
                <a:ea typeface="+mn-ea"/>
                <a:cs typeface="+mn-cs"/>
              </a:rPr>
              <a:t>: So it's like, if you're nice to them, they *bring* you things?</a:t>
            </a:r>
          </a:p>
          <a:p>
            <a:r>
              <a:rPr lang="en-US" sz="1200" b="1" i="0" u="none" strike="noStrike" kern="1200" dirty="0">
                <a:solidFill>
                  <a:schemeClr val="tx1"/>
                </a:solidFill>
                <a:effectLst/>
                <a:latin typeface="+mn-lt"/>
                <a:ea typeface="+mn-ea"/>
                <a:cs typeface="+mn-cs"/>
                <a:hlinkClick r:id="rId5"/>
              </a:rPr>
              <a:t>Womynist #2</a:t>
            </a:r>
            <a:r>
              <a:rPr lang="en-US" sz="1200" b="0" i="0" kern="1200" dirty="0">
                <a:solidFill>
                  <a:schemeClr val="tx1"/>
                </a:solidFill>
                <a:effectLst/>
                <a:latin typeface="+mn-lt"/>
                <a:ea typeface="+mn-ea"/>
                <a:cs typeface="+mn-cs"/>
              </a:rPr>
              <a:t>: Exactly.</a:t>
            </a:r>
          </a:p>
          <a:p>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22</a:t>
            </a:fld>
            <a:endParaRPr lang="en-US"/>
          </a:p>
        </p:txBody>
      </p:sp>
    </p:spTree>
    <p:extLst>
      <p:ext uri="{BB962C8B-B14F-4D97-AF65-F5344CB8AC3E}">
        <p14:creationId xmlns:p14="http://schemas.microsoft.com/office/powerpoint/2010/main" val="1233742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aftermath of 9/11 </a:t>
            </a:r>
          </a:p>
          <a:p>
            <a:r>
              <a:rPr lang="en-US" sz="1200" kern="1200" dirty="0">
                <a:solidFill>
                  <a:schemeClr val="tx1"/>
                </a:solidFill>
                <a:effectLst/>
                <a:latin typeface="+mn-lt"/>
                <a:ea typeface="+mn-ea"/>
                <a:cs typeface="+mn-cs"/>
              </a:rPr>
              <a:t>As a result of the terrorist attacks, the U.S. retreated back to more traditional standards, especially in terms of gender roles. </a:t>
            </a:r>
          </a:p>
          <a:p>
            <a:r>
              <a:rPr lang="en-US" sz="1200" kern="1200" dirty="0">
                <a:solidFill>
                  <a:schemeClr val="tx1"/>
                </a:solidFill>
                <a:effectLst/>
                <a:latin typeface="+mn-lt"/>
                <a:ea typeface="+mn-ea"/>
                <a:cs typeface="+mn-cs"/>
              </a:rPr>
              <a:t>the post‐9/11 backlash on women:</a:t>
            </a:r>
          </a:p>
          <a:p>
            <a:r>
              <a:rPr lang="en-US" sz="1200" kern="1200" dirty="0">
                <a:solidFill>
                  <a:schemeClr val="tx1"/>
                </a:solidFill>
                <a:effectLst/>
                <a:latin typeface="+mn-lt"/>
                <a:ea typeface="+mn-ea"/>
                <a:cs typeface="+mn-cs"/>
              </a:rPr>
              <a:t>the media portrayed helping professionals as male heroes and women as victims and widows. The reality is that both the heroes and victims were comprised of a variety of races, classes, sexual orientations and gender. Anderson paints a complicated picture of those who lost loved ones in the tragedy and who were there to help among the ruins.</a:t>
            </a:r>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23</a:t>
            </a:fld>
            <a:endParaRPr lang="en-US"/>
          </a:p>
        </p:txBody>
      </p:sp>
    </p:spTree>
    <p:extLst>
      <p:ext uri="{BB962C8B-B14F-4D97-AF65-F5344CB8AC3E}">
        <p14:creationId xmlns:p14="http://schemas.microsoft.com/office/powerpoint/2010/main" val="3933239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Among the myths perpetuated by modern misogyny: there is a boy/man crisis (chapter 4) </a:t>
            </a:r>
          </a:p>
          <a:p>
            <a:r>
              <a:rPr lang="en-US" sz="1200" kern="1200" dirty="0">
                <a:solidFill>
                  <a:schemeClr val="tx1"/>
                </a:solidFill>
                <a:effectLst/>
                <a:latin typeface="+mn-lt"/>
                <a:ea typeface="+mn-ea"/>
                <a:cs typeface="+mn-cs"/>
              </a:rPr>
              <a:t>This myth suggests that because women have made such great strides in education and the workplace, men and boys are now falling behind and need to be given more attention and focus. </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Publishers Weekly</a:t>
            </a:r>
          </a:p>
          <a:p>
            <a:r>
              <a:rPr lang="en-US" sz="1200" b="0" i="0" kern="1200" dirty="0">
                <a:solidFill>
                  <a:schemeClr val="tx1"/>
                </a:solidFill>
                <a:effectLst/>
                <a:latin typeface="+mn-lt"/>
                <a:ea typeface="+mn-ea"/>
                <a:cs typeface="+mn-cs"/>
              </a:rPr>
              <a:t>According to columnist Parker, men are an endangered species struggling against everything from mere hostility to literal emasculation. Starting in elementary school, where a teacher most likely a feminist will demand that boys sit still and listen and continuing through college, where freshmen must endure rape awareness workshops, men are besieged by disrespect. Belittled by bumbling portrayals in sitcoms, their importance as fathers is so devalued that they are perceived as little more than sperm and a wallet. Parker trots out the usual suspects—mass culture, unspecified feminists, </a:t>
            </a:r>
            <a:r>
              <a:rPr lang="en-US" sz="1200" b="0" i="1" kern="1200" dirty="0">
                <a:solidFill>
                  <a:schemeClr val="tx1"/>
                </a:solidFill>
                <a:effectLst/>
                <a:latin typeface="+mn-lt"/>
                <a:ea typeface="+mn-ea"/>
                <a:cs typeface="+mn-cs"/>
              </a:rPr>
              <a:t>The Vagina Monologues</a:t>
            </a:r>
            <a:r>
              <a:rPr lang="en-US" sz="1200" b="0" i="0" kern="1200" dirty="0">
                <a:solidFill>
                  <a:schemeClr val="tx1"/>
                </a:solidFill>
                <a:effectLst/>
                <a:latin typeface="+mn-lt"/>
                <a:ea typeface="+mn-ea"/>
                <a:cs typeface="+mn-cs"/>
              </a:rPr>
              <a:t>, Murphy Brown, metrosexuals and </a:t>
            </a:r>
            <a:r>
              <a:rPr lang="en-US" sz="1200" b="0" i="0" kern="1200" dirty="0" err="1">
                <a:solidFill>
                  <a:schemeClr val="tx1"/>
                </a:solidFill>
                <a:effectLst/>
                <a:latin typeface="+mn-lt"/>
                <a:ea typeface="+mn-ea"/>
                <a:cs typeface="+mn-cs"/>
              </a:rPr>
              <a:t>girlymen</a:t>
            </a:r>
            <a:r>
              <a:rPr lang="en-US" sz="1200" b="0" i="0" kern="1200" dirty="0">
                <a:solidFill>
                  <a:schemeClr val="tx1"/>
                </a:solidFill>
                <a:effectLst/>
                <a:latin typeface="+mn-lt"/>
                <a:ea typeface="+mn-ea"/>
                <a:cs typeface="+mn-cs"/>
              </a:rPr>
              <a:t>—to propose that a feminist campaign is afoot and eager to effeminize, denigrate and destroy American men. Although Parker's deliberate provocations make for lively reading, the majority of her claims are too fanciful and unsubstantiated to be genuinely thought provoking or even interesting (erectile dysfunction is caused by young, sexually aggressive women; women serving in the army put the nation at risk). Parker makes a poor conspiracy theorist, and her statistics and unverifiable theories are unable to make her case, however vehement or entertaining their presentation. </a:t>
            </a:r>
            <a:r>
              <a:rPr lang="en-US" sz="1200" b="0" i="1" kern="1200" dirty="0">
                <a:solidFill>
                  <a:schemeClr val="tx1"/>
                </a:solidFill>
                <a:effectLst/>
                <a:latin typeface="+mn-lt"/>
                <a:ea typeface="+mn-ea"/>
                <a:cs typeface="+mn-cs"/>
              </a:rPr>
              <a:t>(June)</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Copyright © Reed Business Information, a division of Reed Elsevier Inc. All rights reserved.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25</a:t>
            </a:fld>
            <a:endParaRPr lang="en-US"/>
          </a:p>
        </p:txBody>
      </p:sp>
    </p:spTree>
    <p:extLst>
      <p:ext uri="{BB962C8B-B14F-4D97-AF65-F5344CB8AC3E}">
        <p14:creationId xmlns:p14="http://schemas.microsoft.com/office/powerpoint/2010/main" val="2853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Anderson cites the work of </a:t>
            </a:r>
            <a:r>
              <a:rPr lang="en-US" sz="1200" kern="1200" dirty="0" err="1">
                <a:solidFill>
                  <a:schemeClr val="tx1"/>
                </a:solidFill>
                <a:effectLst/>
                <a:latin typeface="+mn-lt"/>
                <a:ea typeface="+mn-ea"/>
                <a:cs typeface="+mn-cs"/>
              </a:rPr>
              <a:t>Grillo</a:t>
            </a:r>
            <a:r>
              <a:rPr lang="en-US" sz="1200" kern="1200" dirty="0">
                <a:solidFill>
                  <a:schemeClr val="tx1"/>
                </a:solidFill>
                <a:effectLst/>
                <a:latin typeface="+mn-lt"/>
                <a:ea typeface="+mn-ea"/>
                <a:cs typeface="+mn-cs"/>
              </a:rPr>
              <a:t> and Wildman on the “center stage problem” (p. 86). The center stage problem can be summed up as occurring when “members of the privileged group experience a threat when attention even temporarily and briefly turns away from them and toward members of a marginalized group” (p. 86). </a:t>
            </a:r>
          </a:p>
          <a:p>
            <a:r>
              <a:rPr lang="en-US" sz="1200" kern="1200" dirty="0">
                <a:solidFill>
                  <a:schemeClr val="tx1"/>
                </a:solidFill>
                <a:effectLst/>
                <a:latin typeface="+mn-lt"/>
                <a:ea typeface="+mn-ea"/>
                <a:cs typeface="+mn-cs"/>
              </a:rPr>
              <a:t>many studies dismantle the myth of boy/man crisis by demonstrating that women are still much more disadvantaged than men. </a:t>
            </a:r>
          </a:p>
          <a:p>
            <a:endParaRPr lang="en-US" sz="1200" kern="1200" dirty="0">
              <a:solidFill>
                <a:schemeClr val="tx1"/>
              </a:solidFill>
              <a:effectLst/>
              <a:latin typeface="+mn-lt"/>
              <a:ea typeface="+mn-ea"/>
              <a:cs typeface="+mn-cs"/>
            </a:endParaRPr>
          </a:p>
          <a:p>
            <a:r>
              <a:rPr lang="en-US" dirty="0"/>
              <a:t>[</a:t>
            </a:r>
            <a:r>
              <a:rPr lang="en-US" dirty="0" err="1"/>
              <a:t>Grillo</a:t>
            </a:r>
            <a:r>
              <a:rPr lang="en-US" dirty="0"/>
              <a:t> and Wildman, 1997]).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26</a:t>
            </a:fld>
            <a:endParaRPr lang="en-US"/>
          </a:p>
        </p:txBody>
      </p:sp>
    </p:spTree>
    <p:extLst>
      <p:ext uri="{BB962C8B-B14F-4D97-AF65-F5344CB8AC3E}">
        <p14:creationId xmlns:p14="http://schemas.microsoft.com/office/powerpoint/2010/main" val="348745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065FC-4E48-434E-8ED0-FA92F3EFD8A2}" type="slidenum">
              <a:rPr lang="en-US" smtClean="0"/>
              <a:t>4</a:t>
            </a:fld>
            <a:endParaRPr lang="en-US"/>
          </a:p>
        </p:txBody>
      </p:sp>
    </p:spTree>
    <p:extLst>
      <p:ext uri="{BB962C8B-B14F-4D97-AF65-F5344CB8AC3E}">
        <p14:creationId xmlns:p14="http://schemas.microsoft.com/office/powerpoint/2010/main" val="4053428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Enlightened sexism, continued: “</a:t>
            </a:r>
            <a:r>
              <a:rPr lang="en-US" sz="1200" dirty="0"/>
              <a:t>Now that women have it all, they should focus their energy on their true power—their bodies, attire, and sexuality—power that is fun, power that will not alienate men.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battle for equality has been won, so there's nothing wrong with resurrecting sexist stereotypes―all in good fun, of course. She shows that these portrayals not only distract us from the real-world challenges facing women today but also drive a wedge between baby-boom women and their "millennial" daughters.</a:t>
            </a:r>
          </a:p>
          <a:p>
            <a:br>
              <a:rPr lang="en-US" dirty="0"/>
            </a:br>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5</a:t>
            </a:fld>
            <a:endParaRPr lang="en-US"/>
          </a:p>
        </p:txBody>
      </p:sp>
    </p:spTree>
    <p:extLst>
      <p:ext uri="{BB962C8B-B14F-4D97-AF65-F5344CB8AC3E}">
        <p14:creationId xmlns:p14="http://schemas.microsoft.com/office/powerpoint/2010/main" val="579699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Gill, R. (2007). Postfeminist media culture: Elements of a sensibility. European Journal of Cultural Studies, 10(2), 147–166. https://</a:t>
            </a:r>
            <a:r>
              <a:rPr lang="en-US" dirty="0" err="1"/>
              <a:t>doi.org</a:t>
            </a:r>
            <a:r>
              <a:rPr lang="en-US" dirty="0"/>
              <a:t>/10.1177/1367549407075898</a:t>
            </a:r>
          </a:p>
        </p:txBody>
      </p:sp>
      <p:sp>
        <p:nvSpPr>
          <p:cNvPr id="4" name="Slide Number Placeholder 3"/>
          <p:cNvSpPr>
            <a:spLocks noGrp="1"/>
          </p:cNvSpPr>
          <p:nvPr>
            <p:ph type="sldNum" sz="quarter" idx="5"/>
          </p:nvPr>
        </p:nvSpPr>
        <p:spPr/>
        <p:txBody>
          <a:bodyPr/>
          <a:lstStyle/>
          <a:p>
            <a:fld id="{D459B129-56EF-744D-8104-0B61B459F675}" type="slidenum">
              <a:rPr lang="en-US" smtClean="0"/>
              <a:t>6</a:t>
            </a:fld>
            <a:endParaRPr lang="en-US"/>
          </a:p>
        </p:txBody>
      </p:sp>
    </p:spTree>
    <p:extLst>
      <p:ext uri="{BB962C8B-B14F-4D97-AF65-F5344CB8AC3E}">
        <p14:creationId xmlns:p14="http://schemas.microsoft.com/office/powerpoint/2010/main" val="276203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Ariana</a:t>
            </a:r>
            <a:r>
              <a:rPr lang="en-US" dirty="0"/>
              <a:t> Grande at 22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construction of a young, heterosexual woman who knowingly and deliberately plays with her sexual power and is for ever 'up for it': the midriff. </a:t>
            </a:r>
            <a:endParaRPr lang="en-US" dirty="0"/>
          </a:p>
          <a:p>
            <a:endParaRPr lang="en-US" dirty="0"/>
          </a:p>
          <a:p>
            <a:endParaRPr lang="en-US" dirty="0"/>
          </a:p>
          <a:p>
            <a:r>
              <a:rPr lang="en-US" dirty="0"/>
              <a:t>History: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not surprising, then, that in the wave of feminist scholarship and activism that swept through western countries in the 1960s and 1970s, advertising was a key target for analysis and critique. The short, condensed nature of adverts predisposed their creators to rely heavily on crude, easily-</a:t>
            </a:r>
            <a:r>
              <a:rPr lang="en-US" sz="1200" kern="1200" dirty="0" err="1">
                <a:solidFill>
                  <a:schemeClr val="tx1"/>
                </a:solidFill>
                <a:effectLst/>
                <a:latin typeface="+mn-lt"/>
                <a:ea typeface="+mn-ea"/>
                <a:cs typeface="+mn-cs"/>
              </a:rPr>
              <a:t>recognisable</a:t>
            </a:r>
            <a:r>
              <a:rPr lang="en-US" sz="1200" kern="1200" dirty="0">
                <a:solidFill>
                  <a:schemeClr val="tx1"/>
                </a:solidFill>
                <a:effectLst/>
                <a:latin typeface="+mn-lt"/>
                <a:ea typeface="+mn-ea"/>
                <a:cs typeface="+mn-cs"/>
              </a:rPr>
              <a:t> stereotypes, and research highlighted the narrow range of degrading and </a:t>
            </a:r>
            <a:r>
              <a:rPr lang="en-US" sz="1200" kern="1200" dirty="0" err="1">
                <a:solidFill>
                  <a:schemeClr val="tx1"/>
                </a:solidFill>
                <a:effectLst/>
                <a:latin typeface="+mn-lt"/>
                <a:ea typeface="+mn-ea"/>
                <a:cs typeface="+mn-cs"/>
              </a:rPr>
              <a:t>trivialising</a:t>
            </a:r>
            <a:r>
              <a:rPr lang="en-US" sz="1200" kern="1200" dirty="0">
                <a:solidFill>
                  <a:schemeClr val="tx1"/>
                </a:solidFill>
                <a:effectLst/>
                <a:latin typeface="+mn-lt"/>
                <a:ea typeface="+mn-ea"/>
                <a:cs typeface="+mn-cs"/>
              </a:rPr>
              <a:t> images of women: the dumb blonde, the unintelligent housewife, the passive sex object, and so on. Throughout the 1970s and 1980s, content analytic studies documented the same consistent pattern of gender stereotyping in adverts: women were predominantly shown in the home (indeed, in the kitchen and bathroom); C - voice-overs were generally done by men, indexing their greater authority. In contrast, men were portrayed in a range of settings and occupational roles; as independent and autonomous; and were presented as objective and knowledgeable about the products they used. (Dyer 1982; Livingstone 1986; </a:t>
            </a:r>
            <a:r>
              <a:rPr lang="en-US" sz="1200" kern="1200" dirty="0" err="1">
                <a:solidFill>
                  <a:schemeClr val="tx1"/>
                </a:solidFill>
                <a:effectLst/>
                <a:latin typeface="+mn-lt"/>
                <a:ea typeface="+mn-ea"/>
                <a:cs typeface="+mn-cs"/>
              </a:rPr>
              <a:t>Lovdal</a:t>
            </a:r>
            <a:r>
              <a:rPr lang="en-US" sz="1200" kern="1200" dirty="0">
                <a:solidFill>
                  <a:schemeClr val="tx1"/>
                </a:solidFill>
                <a:effectLst/>
                <a:latin typeface="+mn-lt"/>
                <a:ea typeface="+mn-ea"/>
                <a:cs typeface="+mn-cs"/>
              </a:rPr>
              <a:t> 1989; </a:t>
            </a:r>
            <a:r>
              <a:rPr lang="en-US" sz="1200" kern="1200" dirty="0" err="1">
                <a:solidFill>
                  <a:schemeClr val="tx1"/>
                </a:solidFill>
                <a:effectLst/>
                <a:latin typeface="+mn-lt"/>
                <a:ea typeface="+mn-ea"/>
                <a:cs typeface="+mn-cs"/>
              </a:rPr>
              <a:t>Furnham</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Bitar</a:t>
            </a:r>
            <a:r>
              <a:rPr lang="en-US" sz="1200" kern="1200" dirty="0">
                <a:solidFill>
                  <a:schemeClr val="tx1"/>
                </a:solidFill>
                <a:effectLst/>
                <a:latin typeface="+mn-lt"/>
                <a:ea typeface="+mn-ea"/>
                <a:cs typeface="+mn-cs"/>
              </a:rPr>
              <a:t> 1993; Gunter 1994). </a:t>
            </a:r>
            <a:endParaRPr lang="en-US" dirty="0"/>
          </a:p>
          <a:p>
            <a:endParaRPr lang="en-US" dirty="0"/>
          </a:p>
        </p:txBody>
      </p:sp>
      <p:sp>
        <p:nvSpPr>
          <p:cNvPr id="4" name="Slide Number Placeholder 3"/>
          <p:cNvSpPr>
            <a:spLocks noGrp="1"/>
          </p:cNvSpPr>
          <p:nvPr>
            <p:ph type="sldNum" sz="quarter" idx="10"/>
          </p:nvPr>
        </p:nvSpPr>
        <p:spPr/>
        <p:txBody>
          <a:bodyPr/>
          <a:lstStyle/>
          <a:p>
            <a:fld id="{E3F08855-B6E7-CC41-8FFA-3116233354DD}" type="slidenum">
              <a:rPr lang="en-US" smtClean="0"/>
              <a:t>7</a:t>
            </a:fld>
            <a:endParaRPr lang="en-US"/>
          </a:p>
        </p:txBody>
      </p:sp>
    </p:spTree>
    <p:extLst>
      <p:ext uri="{BB962C8B-B14F-4D97-AF65-F5344CB8AC3E}">
        <p14:creationId xmlns:p14="http://schemas.microsoft.com/office/powerpoint/2010/main" val="122878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empowerment and choice have become synonymous with purchasing power and being sexy (p. 1). </a:t>
            </a:r>
          </a:p>
          <a:p>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9</a:t>
            </a:fld>
            <a:endParaRPr lang="en-US"/>
          </a:p>
        </p:txBody>
      </p:sp>
    </p:spTree>
    <p:extLst>
      <p:ext uri="{BB962C8B-B14F-4D97-AF65-F5344CB8AC3E}">
        <p14:creationId xmlns:p14="http://schemas.microsoft.com/office/powerpoint/2010/main" val="2489056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10</a:t>
            </a:fld>
            <a:endParaRPr lang="en-US"/>
          </a:p>
        </p:txBody>
      </p:sp>
    </p:spTree>
    <p:extLst>
      <p:ext uri="{BB962C8B-B14F-4D97-AF65-F5344CB8AC3E}">
        <p14:creationId xmlns:p14="http://schemas.microsoft.com/office/powerpoint/2010/main" val="284059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Hotness – pole dancing</a:t>
            </a:r>
          </a:p>
          <a:p>
            <a:endParaRPr lang="en-US" dirty="0"/>
          </a:p>
          <a:p>
            <a:r>
              <a:rPr lang="en-US" sz="1200" kern="1200" dirty="0">
                <a:solidFill>
                  <a:schemeClr val="tx1"/>
                </a:solidFill>
                <a:effectLst/>
                <a:latin typeface="+mn-lt"/>
                <a:ea typeface="+mn-ea"/>
                <a:cs typeface="+mn-cs"/>
              </a:rPr>
              <a:t>sexual harassment and assault become problems for the individual victim, and are ignored as systemic issues of inequality (p. 9).</a:t>
            </a:r>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11</a:t>
            </a:fld>
            <a:endParaRPr lang="en-US"/>
          </a:p>
        </p:txBody>
      </p:sp>
    </p:spTree>
    <p:extLst>
      <p:ext uri="{BB962C8B-B14F-4D97-AF65-F5344CB8AC3E}">
        <p14:creationId xmlns:p14="http://schemas.microsoft.com/office/powerpoint/2010/main" val="174704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Proposal 2009</a:t>
            </a:r>
          </a:p>
          <a:p>
            <a:r>
              <a:rPr lang="en-US" sz="1200" b="1" kern="1200" dirty="0">
                <a:solidFill>
                  <a:schemeClr val="tx1"/>
                </a:solidFill>
                <a:effectLst/>
                <a:latin typeface="+mn-lt"/>
                <a:ea typeface="+mn-ea"/>
                <a:cs typeface="+mn-cs"/>
              </a:rPr>
              <a:t>main character  -- independent career woman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portrayed as self-loathing, bossy, uptight, without personal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she needs is a man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“Before they can get a man, they must experience a “mortifying comeuppance” – a debasing punishment for their independent relationship-less lives.  Under post-feminism, these modern shrews must be tamed.  (Anderson, 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59B129-56EF-744D-8104-0B61B459F675}" type="slidenum">
              <a:rPr lang="en-US" smtClean="0"/>
              <a:t>14</a:t>
            </a:fld>
            <a:endParaRPr lang="en-US"/>
          </a:p>
        </p:txBody>
      </p:sp>
    </p:spTree>
    <p:extLst>
      <p:ext uri="{BB962C8B-B14F-4D97-AF65-F5344CB8AC3E}">
        <p14:creationId xmlns:p14="http://schemas.microsoft.com/office/powerpoint/2010/main" val="159263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182856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AA96589-EA77-B747-BE8E-92EA549B4767}" type="datetimeFigureOut">
              <a:rPr lang="en-US" smtClean="0"/>
              <a:t>3/11/20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213532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321225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1395771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1319495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2610098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1802470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61209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29512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2358989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A96589-EA77-B747-BE8E-92EA549B4767}" type="datetimeFigureOut">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292144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96589-EA77-B747-BE8E-92EA549B4767}" type="datetimeFigureOut">
              <a:rPr lang="en-US" smtClean="0"/>
              <a:t>3/11/20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352168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A96589-EA77-B747-BE8E-92EA549B4767}" type="datetimeFigureOut">
              <a:rPr lang="en-US" smtClean="0"/>
              <a:t>3/11/20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5385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A96589-EA77-B747-BE8E-92EA549B4767}" type="datetimeFigureOut">
              <a:rPr lang="en-US" smtClean="0"/>
              <a:t>3/11/20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200158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96589-EA77-B747-BE8E-92EA549B4767}" type="datetimeFigureOut">
              <a:rPr lang="en-US" smtClean="0"/>
              <a:t>3/11/20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963082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AA96589-EA77-B747-BE8E-92EA549B4767}" type="datetimeFigureOut">
              <a:rPr lang="en-US" smtClean="0"/>
              <a:t>3/11/20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168177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AA96589-EA77-B747-BE8E-92EA549B4767}" type="datetimeFigureOut">
              <a:rPr lang="en-US" smtClean="0"/>
              <a:t>3/11/20</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383F3C0C-0DAD-7F43-81FE-63E13DCBF638}" type="slidenum">
              <a:rPr lang="en-US" smtClean="0"/>
              <a:t>‹#›</a:t>
            </a:fld>
            <a:endParaRPr lang="en-US"/>
          </a:p>
        </p:txBody>
      </p:sp>
    </p:spTree>
    <p:extLst>
      <p:ext uri="{BB962C8B-B14F-4D97-AF65-F5344CB8AC3E}">
        <p14:creationId xmlns:p14="http://schemas.microsoft.com/office/powerpoint/2010/main" val="2044601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AA96589-EA77-B747-BE8E-92EA549B4767}" type="datetimeFigureOut">
              <a:rPr lang="en-US" smtClean="0"/>
              <a:t>3/11/20</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83F3C0C-0DAD-7F43-81FE-63E13DCBF638}" type="slidenum">
              <a:rPr lang="en-US" smtClean="0"/>
              <a:t>‹#›</a:t>
            </a:fld>
            <a:endParaRPr lang="en-US"/>
          </a:p>
        </p:txBody>
      </p:sp>
    </p:spTree>
    <p:extLst>
      <p:ext uri="{BB962C8B-B14F-4D97-AF65-F5344CB8AC3E}">
        <p14:creationId xmlns:p14="http://schemas.microsoft.com/office/powerpoint/2010/main" val="384197294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eSViT1a0t1A"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VqK0nLF6hMo"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DvsZtGxsvV0&amp;list=PL6wsCqXTML68t7GkbZFBilNIfoM5ZYmX6&amp;index=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htyDkxfdaLc"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8Ion-l_XEzs&amp;list=PL6wsCqXTML68t7GkbZFBilNIfoM5ZYmX6&amp;index=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3903063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4iUwiGis43Q" TargetMode="External"/><Relationship Id="rId7" Type="http://schemas.openxmlformats.org/officeDocument/2006/relationships/hyperlink" Target="https://www.imdb.com/name/nm0180025/?ref_=tt_trv_q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imdb.com/name/nm0205630/?ref_=tt_trv_qu" TargetMode="External"/><Relationship Id="rId5" Type="http://schemas.openxmlformats.org/officeDocument/2006/relationships/hyperlink" Target="https://www.imdb.com/name/nm0076835/?ref_=tt_trv_qu"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3CA54D-D98A-6D49-A757-6DF1A6A90FAC}"/>
              </a:ext>
            </a:extLst>
          </p:cNvPr>
          <p:cNvPicPr>
            <a:picLocks noChangeAspect="1"/>
          </p:cNvPicPr>
          <p:nvPr/>
        </p:nvPicPr>
        <p:blipFill>
          <a:blip r:embed="rId2"/>
          <a:stretch>
            <a:fillRect/>
          </a:stretch>
        </p:blipFill>
        <p:spPr>
          <a:xfrm>
            <a:off x="533400" y="1663700"/>
            <a:ext cx="11125200" cy="3530600"/>
          </a:xfrm>
          <a:prstGeom prst="rect">
            <a:avLst/>
          </a:prstGeom>
        </p:spPr>
      </p:pic>
    </p:spTree>
    <p:extLst>
      <p:ext uri="{BB962C8B-B14F-4D97-AF65-F5344CB8AC3E}">
        <p14:creationId xmlns:p14="http://schemas.microsoft.com/office/powerpoint/2010/main" val="2500461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23933" y="2108200"/>
            <a:ext cx="5291667" cy="3175000"/>
          </a:xfrm>
          <a:prstGeom prst="rect">
            <a:avLst/>
          </a:prstGeom>
        </p:spPr>
      </p:pic>
      <p:pic>
        <p:nvPicPr>
          <p:cNvPr id="5" name="Picture 4"/>
          <p:cNvPicPr>
            <a:picLocks noChangeAspect="1"/>
          </p:cNvPicPr>
          <p:nvPr/>
        </p:nvPicPr>
        <p:blipFill>
          <a:blip r:embed="rId4"/>
          <a:stretch>
            <a:fillRect/>
          </a:stretch>
        </p:blipFill>
        <p:spPr>
          <a:xfrm>
            <a:off x="1738816" y="838200"/>
            <a:ext cx="3485116" cy="5245100"/>
          </a:xfrm>
          <a:prstGeom prst="rect">
            <a:avLst/>
          </a:prstGeom>
        </p:spPr>
      </p:pic>
      <p:sp>
        <p:nvSpPr>
          <p:cNvPr id="7" name="Title 6">
            <a:extLst>
              <a:ext uri="{FF2B5EF4-FFF2-40B4-BE49-F238E27FC236}">
                <a16:creationId xmlns:a16="http://schemas.microsoft.com/office/drawing/2014/main" id="{D0ABD3C1-DF0F-1946-AB15-E73015E576CF}"/>
              </a:ext>
            </a:extLst>
          </p:cNvPr>
          <p:cNvSpPr>
            <a:spLocks noGrp="1"/>
          </p:cNvSpPr>
          <p:nvPr>
            <p:ph type="title"/>
          </p:nvPr>
        </p:nvSpPr>
        <p:spPr>
          <a:xfrm>
            <a:off x="5223932" y="782637"/>
            <a:ext cx="5847945" cy="1325563"/>
          </a:xfrm>
        </p:spPr>
        <p:txBody>
          <a:bodyPr/>
          <a:lstStyle/>
          <a:p>
            <a:r>
              <a:rPr lang="en-US" dirty="0"/>
              <a:t>   Choice</a:t>
            </a:r>
          </a:p>
        </p:txBody>
      </p:sp>
      <p:sp>
        <p:nvSpPr>
          <p:cNvPr id="2" name="TextBox 1">
            <a:extLst>
              <a:ext uri="{FF2B5EF4-FFF2-40B4-BE49-F238E27FC236}">
                <a16:creationId xmlns:a16="http://schemas.microsoft.com/office/drawing/2014/main" id="{DC2D68A7-3702-C840-BE1A-7761E4366D35}"/>
              </a:ext>
            </a:extLst>
          </p:cNvPr>
          <p:cNvSpPr txBox="1"/>
          <p:nvPr/>
        </p:nvSpPr>
        <p:spPr>
          <a:xfrm>
            <a:off x="5544766" y="5447489"/>
            <a:ext cx="5527111" cy="646331"/>
          </a:xfrm>
          <a:prstGeom prst="rect">
            <a:avLst/>
          </a:prstGeom>
          <a:noFill/>
        </p:spPr>
        <p:txBody>
          <a:bodyPr wrap="square" rtlCol="0">
            <a:spAutoFit/>
          </a:bodyPr>
          <a:lstStyle/>
          <a:p>
            <a:r>
              <a:rPr lang="en-US" dirty="0"/>
              <a:t>“[M]</a:t>
            </a:r>
            <a:r>
              <a:rPr lang="en-US" dirty="0" err="1"/>
              <a:t>odern</a:t>
            </a:r>
            <a:r>
              <a:rPr lang="en-US" dirty="0"/>
              <a:t> misogyny discourages collective action in favor of individual, consumer choice” (Anderson, 2).</a:t>
            </a:r>
          </a:p>
        </p:txBody>
      </p:sp>
    </p:spTree>
    <p:extLst>
      <p:ext uri="{BB962C8B-B14F-4D97-AF65-F5344CB8AC3E}">
        <p14:creationId xmlns:p14="http://schemas.microsoft.com/office/powerpoint/2010/main" val="169918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933" y="0"/>
            <a:ext cx="9905998" cy="1905000"/>
          </a:xfrm>
        </p:spPr>
        <p:txBody>
          <a:bodyPr/>
          <a:lstStyle/>
          <a:p>
            <a:r>
              <a:rPr lang="en-US" dirty="0" err="1"/>
              <a:t>Hypersexualization</a:t>
            </a:r>
            <a:endParaRPr lang="en-US" dirty="0"/>
          </a:p>
        </p:txBody>
      </p:sp>
      <p:pic>
        <p:nvPicPr>
          <p:cNvPr id="4" name="Picture 3"/>
          <p:cNvPicPr>
            <a:picLocks noChangeAspect="1"/>
          </p:cNvPicPr>
          <p:nvPr/>
        </p:nvPicPr>
        <p:blipFill>
          <a:blip r:embed="rId3"/>
          <a:stretch>
            <a:fillRect/>
          </a:stretch>
        </p:blipFill>
        <p:spPr>
          <a:xfrm>
            <a:off x="6360538" y="4510442"/>
            <a:ext cx="3257550" cy="2171700"/>
          </a:xfrm>
          <a:prstGeom prst="rect">
            <a:avLst/>
          </a:prstGeom>
        </p:spPr>
      </p:pic>
      <p:pic>
        <p:nvPicPr>
          <p:cNvPr id="5" name="Picture 4"/>
          <p:cNvPicPr>
            <a:picLocks noChangeAspect="1"/>
          </p:cNvPicPr>
          <p:nvPr/>
        </p:nvPicPr>
        <p:blipFill>
          <a:blip r:embed="rId4"/>
          <a:stretch>
            <a:fillRect/>
          </a:stretch>
        </p:blipFill>
        <p:spPr>
          <a:xfrm>
            <a:off x="3739451" y="1690688"/>
            <a:ext cx="2481005" cy="3263900"/>
          </a:xfrm>
          <a:prstGeom prst="rect">
            <a:avLst/>
          </a:prstGeom>
        </p:spPr>
      </p:pic>
      <p:pic>
        <p:nvPicPr>
          <p:cNvPr id="6" name="Picture 5"/>
          <p:cNvPicPr>
            <a:picLocks noChangeAspect="1"/>
          </p:cNvPicPr>
          <p:nvPr/>
        </p:nvPicPr>
        <p:blipFill>
          <a:blip r:embed="rId5"/>
          <a:stretch>
            <a:fillRect/>
          </a:stretch>
        </p:blipFill>
        <p:spPr>
          <a:xfrm>
            <a:off x="830769" y="3048355"/>
            <a:ext cx="2768600" cy="3633787"/>
          </a:xfrm>
          <a:prstGeom prst="rect">
            <a:avLst/>
          </a:prstGeom>
        </p:spPr>
      </p:pic>
      <p:sp>
        <p:nvSpPr>
          <p:cNvPr id="3" name="TextBox 2">
            <a:extLst>
              <a:ext uri="{FF2B5EF4-FFF2-40B4-BE49-F238E27FC236}">
                <a16:creationId xmlns:a16="http://schemas.microsoft.com/office/drawing/2014/main" id="{1450A9C7-B9F1-CB4D-84A1-E0F305862060}"/>
              </a:ext>
            </a:extLst>
          </p:cNvPr>
          <p:cNvSpPr txBox="1"/>
          <p:nvPr/>
        </p:nvSpPr>
        <p:spPr>
          <a:xfrm>
            <a:off x="6500620" y="817123"/>
            <a:ext cx="5522767" cy="3693319"/>
          </a:xfrm>
          <a:prstGeom prst="rect">
            <a:avLst/>
          </a:prstGeom>
          <a:noFill/>
        </p:spPr>
        <p:txBody>
          <a:bodyPr wrap="square" rtlCol="0">
            <a:spAutoFit/>
          </a:bodyPr>
          <a:lstStyle/>
          <a:p>
            <a:r>
              <a:rPr lang="en-US" sz="2400" dirty="0"/>
              <a:t>In the context of post-feminism, an era in which feminism is taken into account but then swiftly dismissed and debased, women’s sexual freedom manifests in porn culture and the </a:t>
            </a:r>
            <a:r>
              <a:rPr lang="en-US" sz="2400" dirty="0" err="1"/>
              <a:t>hypersexualization</a:t>
            </a:r>
            <a:r>
              <a:rPr lang="en-US" sz="2400" dirty="0"/>
              <a:t> of women and girls.  The sexually affirming woman of the 1960s and 1970s has turned into a sexually objectified woman of post-feminism.  (Anderson, 14)</a:t>
            </a:r>
          </a:p>
          <a:p>
            <a:endParaRPr lang="en-US" dirty="0"/>
          </a:p>
        </p:txBody>
      </p:sp>
    </p:spTree>
    <p:extLst>
      <p:ext uri="{BB962C8B-B14F-4D97-AF65-F5344CB8AC3E}">
        <p14:creationId xmlns:p14="http://schemas.microsoft.com/office/powerpoint/2010/main" val="85262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E323F8-6469-DF4C-98D2-D3734B9C5F91}"/>
              </a:ext>
            </a:extLst>
          </p:cNvPr>
          <p:cNvPicPr>
            <a:picLocks noChangeAspect="1"/>
          </p:cNvPicPr>
          <p:nvPr/>
        </p:nvPicPr>
        <p:blipFill>
          <a:blip r:embed="rId2"/>
          <a:stretch>
            <a:fillRect/>
          </a:stretch>
        </p:blipFill>
        <p:spPr>
          <a:xfrm>
            <a:off x="217063" y="0"/>
            <a:ext cx="11757873" cy="6858000"/>
          </a:xfrm>
          <a:prstGeom prst="rect">
            <a:avLst/>
          </a:prstGeom>
        </p:spPr>
      </p:pic>
    </p:spTree>
    <p:extLst>
      <p:ext uri="{BB962C8B-B14F-4D97-AF65-F5344CB8AC3E}">
        <p14:creationId xmlns:p14="http://schemas.microsoft.com/office/powerpoint/2010/main" val="2906022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8" y="90616"/>
            <a:ext cx="9905998" cy="1905000"/>
          </a:xfrm>
        </p:spPr>
        <p:txBody>
          <a:bodyPr/>
          <a:lstStyle/>
          <a:p>
            <a:pPr algn="ctr"/>
            <a:r>
              <a:rPr lang="en-US" dirty="0"/>
              <a:t>Consumerism as Empowerment</a:t>
            </a:r>
          </a:p>
        </p:txBody>
      </p:sp>
      <p:pic>
        <p:nvPicPr>
          <p:cNvPr id="4" name="Picture 3"/>
          <p:cNvPicPr>
            <a:picLocks noChangeAspect="1"/>
          </p:cNvPicPr>
          <p:nvPr/>
        </p:nvPicPr>
        <p:blipFill>
          <a:blip r:embed="rId2"/>
          <a:stretch>
            <a:fillRect/>
          </a:stretch>
        </p:blipFill>
        <p:spPr>
          <a:xfrm>
            <a:off x="1186774" y="1819427"/>
            <a:ext cx="2795824" cy="3832073"/>
          </a:xfrm>
          <a:prstGeom prst="rect">
            <a:avLst/>
          </a:prstGeom>
        </p:spPr>
      </p:pic>
      <p:pic>
        <p:nvPicPr>
          <p:cNvPr id="5" name="Picture 4"/>
          <p:cNvPicPr>
            <a:picLocks noChangeAspect="1"/>
          </p:cNvPicPr>
          <p:nvPr/>
        </p:nvPicPr>
        <p:blipFill>
          <a:blip r:embed="rId3"/>
          <a:stretch>
            <a:fillRect/>
          </a:stretch>
        </p:blipFill>
        <p:spPr>
          <a:xfrm>
            <a:off x="3987800" y="2658427"/>
            <a:ext cx="6680200" cy="2421573"/>
          </a:xfrm>
          <a:prstGeom prst="rect">
            <a:avLst/>
          </a:prstGeom>
        </p:spPr>
      </p:pic>
    </p:spTree>
    <p:extLst>
      <p:ext uri="{BB962C8B-B14F-4D97-AF65-F5344CB8AC3E}">
        <p14:creationId xmlns:p14="http://schemas.microsoft.com/office/powerpoint/2010/main" val="1022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79FA7-4617-404D-B8E7-330E979320AF}"/>
              </a:ext>
            </a:extLst>
          </p:cNvPr>
          <p:cNvPicPr>
            <a:picLocks noChangeAspect="1"/>
          </p:cNvPicPr>
          <p:nvPr/>
        </p:nvPicPr>
        <p:blipFill>
          <a:blip r:embed="rId3"/>
          <a:stretch>
            <a:fillRect/>
          </a:stretch>
        </p:blipFill>
        <p:spPr>
          <a:xfrm>
            <a:off x="2770088" y="0"/>
            <a:ext cx="4706291" cy="6858000"/>
          </a:xfrm>
          <a:prstGeom prst="rect">
            <a:avLst/>
          </a:prstGeom>
        </p:spPr>
      </p:pic>
      <p:sp>
        <p:nvSpPr>
          <p:cNvPr id="3" name="TextBox 2">
            <a:extLst>
              <a:ext uri="{FF2B5EF4-FFF2-40B4-BE49-F238E27FC236}">
                <a16:creationId xmlns:a16="http://schemas.microsoft.com/office/drawing/2014/main" id="{ECE03FD6-3499-3E4B-978B-F8E2BE9789BA}"/>
              </a:ext>
            </a:extLst>
          </p:cNvPr>
          <p:cNvSpPr txBox="1"/>
          <p:nvPr/>
        </p:nvSpPr>
        <p:spPr>
          <a:xfrm>
            <a:off x="7476379" y="2645923"/>
            <a:ext cx="4118991" cy="1200329"/>
          </a:xfrm>
          <a:prstGeom prst="rect">
            <a:avLst/>
          </a:prstGeom>
          <a:noFill/>
        </p:spPr>
        <p:txBody>
          <a:bodyPr wrap="square" rtlCol="0">
            <a:spAutoFit/>
          </a:bodyPr>
          <a:lstStyle/>
          <a:p>
            <a:r>
              <a:rPr lang="en-US" dirty="0"/>
              <a:t>A pushy boss forces her young assistant to marry her in order to keep her visa status in the U.S. and avoid deportation to Canada.</a:t>
            </a:r>
          </a:p>
        </p:txBody>
      </p:sp>
    </p:spTree>
    <p:extLst>
      <p:ext uri="{BB962C8B-B14F-4D97-AF65-F5344CB8AC3E}">
        <p14:creationId xmlns:p14="http://schemas.microsoft.com/office/powerpoint/2010/main" val="1421012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0D46EBD-3897-524A-8190-81D44AA4414A}"/>
              </a:ext>
            </a:extLst>
          </p:cNvPr>
          <p:cNvPicPr>
            <a:picLocks noChangeAspect="1"/>
          </p:cNvPicPr>
          <p:nvPr/>
        </p:nvPicPr>
        <p:blipFill>
          <a:blip r:embed="rId4"/>
          <a:stretch>
            <a:fillRect/>
          </a:stretch>
        </p:blipFill>
        <p:spPr>
          <a:xfrm>
            <a:off x="0" y="626603"/>
            <a:ext cx="12192000" cy="5604793"/>
          </a:xfrm>
          <a:prstGeom prst="rect">
            <a:avLst/>
          </a:prstGeom>
        </p:spPr>
      </p:pic>
    </p:spTree>
    <p:extLst>
      <p:ext uri="{BB962C8B-B14F-4D97-AF65-F5344CB8AC3E}">
        <p14:creationId xmlns:p14="http://schemas.microsoft.com/office/powerpoint/2010/main" val="1261640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86560CB-5A8B-744A-9A61-F81BD377A36E}"/>
              </a:ext>
            </a:extLst>
          </p:cNvPr>
          <p:cNvPicPr>
            <a:picLocks noChangeAspect="1"/>
          </p:cNvPicPr>
          <p:nvPr/>
        </p:nvPicPr>
        <p:blipFill>
          <a:blip r:embed="rId3"/>
          <a:stretch>
            <a:fillRect/>
          </a:stretch>
        </p:blipFill>
        <p:spPr>
          <a:xfrm>
            <a:off x="97034" y="933855"/>
            <a:ext cx="12094966" cy="5030649"/>
          </a:xfrm>
          <a:prstGeom prst="rect">
            <a:avLst/>
          </a:prstGeom>
        </p:spPr>
      </p:pic>
    </p:spTree>
    <p:extLst>
      <p:ext uri="{BB962C8B-B14F-4D97-AF65-F5344CB8AC3E}">
        <p14:creationId xmlns:p14="http://schemas.microsoft.com/office/powerpoint/2010/main" val="1438731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E64DC4-875C-C247-9B68-E717D7D2D93C}"/>
              </a:ext>
            </a:extLst>
          </p:cNvPr>
          <p:cNvSpPr/>
          <p:nvPr/>
        </p:nvSpPr>
        <p:spPr>
          <a:xfrm>
            <a:off x="5616102" y="3706637"/>
            <a:ext cx="6096000" cy="923330"/>
          </a:xfrm>
          <a:prstGeom prst="rect">
            <a:avLst/>
          </a:prstGeom>
        </p:spPr>
        <p:txBody>
          <a:bodyPr>
            <a:spAutoFit/>
          </a:bodyPr>
          <a:lstStyle/>
          <a:p>
            <a:r>
              <a:rPr lang="en-US" b="0" i="0" dirty="0">
                <a:solidFill>
                  <a:srgbClr val="333333"/>
                </a:solidFill>
                <a:effectLst/>
                <a:latin typeface="Verdana" panose="020B0604030504040204" pitchFamily="34" charset="0"/>
              </a:rPr>
              <a:t>An uptight television producer takes control of a morning show segment on modern relationships hosted by a misogynistic man.  (</a:t>
            </a:r>
            <a:r>
              <a:rPr lang="en-US" b="0" i="0" dirty="0" err="1">
                <a:solidFill>
                  <a:srgbClr val="333333"/>
                </a:solidFill>
                <a:effectLst/>
                <a:latin typeface="Verdana" panose="020B0604030504040204" pitchFamily="34" charset="0"/>
              </a:rPr>
              <a:t>imdb.com</a:t>
            </a:r>
            <a:r>
              <a:rPr lang="en-US" b="0" i="0" dirty="0">
                <a:solidFill>
                  <a:srgbClr val="333333"/>
                </a:solidFill>
                <a:effectLst/>
                <a:latin typeface="Verdana" panose="020B0604030504040204" pitchFamily="34" charset="0"/>
              </a:rPr>
              <a:t>)</a:t>
            </a:r>
            <a:endParaRPr lang="en-US" dirty="0"/>
          </a:p>
        </p:txBody>
      </p:sp>
      <p:pic>
        <p:nvPicPr>
          <p:cNvPr id="3" name="Picture 2">
            <a:extLst>
              <a:ext uri="{FF2B5EF4-FFF2-40B4-BE49-F238E27FC236}">
                <a16:creationId xmlns:a16="http://schemas.microsoft.com/office/drawing/2014/main" id="{1CF8023B-8751-104C-90C1-95A2F06BE462}"/>
              </a:ext>
            </a:extLst>
          </p:cNvPr>
          <p:cNvPicPr>
            <a:picLocks noChangeAspect="1"/>
          </p:cNvPicPr>
          <p:nvPr/>
        </p:nvPicPr>
        <p:blipFill>
          <a:blip r:embed="rId3"/>
          <a:stretch>
            <a:fillRect/>
          </a:stretch>
        </p:blipFill>
        <p:spPr>
          <a:xfrm>
            <a:off x="831596" y="0"/>
            <a:ext cx="4614389" cy="6858000"/>
          </a:xfrm>
          <a:prstGeom prst="rect">
            <a:avLst/>
          </a:prstGeom>
        </p:spPr>
      </p:pic>
    </p:spTree>
    <p:extLst>
      <p:ext uri="{BB962C8B-B14F-4D97-AF65-F5344CB8AC3E}">
        <p14:creationId xmlns:p14="http://schemas.microsoft.com/office/powerpoint/2010/main" val="2541135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D8348ED-CE5C-734A-B9D3-FE88346AE38C}"/>
              </a:ext>
            </a:extLst>
          </p:cNvPr>
          <p:cNvPicPr>
            <a:picLocks noChangeAspect="1"/>
          </p:cNvPicPr>
          <p:nvPr/>
        </p:nvPicPr>
        <p:blipFill>
          <a:blip r:embed="rId4"/>
          <a:stretch>
            <a:fillRect/>
          </a:stretch>
        </p:blipFill>
        <p:spPr>
          <a:xfrm>
            <a:off x="12970" y="387609"/>
            <a:ext cx="12192000" cy="5654766"/>
          </a:xfrm>
          <a:prstGeom prst="rect">
            <a:avLst/>
          </a:prstGeom>
        </p:spPr>
      </p:pic>
      <p:sp>
        <p:nvSpPr>
          <p:cNvPr id="3" name="TextBox 2">
            <a:extLst>
              <a:ext uri="{FF2B5EF4-FFF2-40B4-BE49-F238E27FC236}">
                <a16:creationId xmlns:a16="http://schemas.microsoft.com/office/drawing/2014/main" id="{A8B3FCD1-6CB4-2745-A1D1-9C617CB26B35}"/>
              </a:ext>
            </a:extLst>
          </p:cNvPr>
          <p:cNvSpPr txBox="1"/>
          <p:nvPr/>
        </p:nvSpPr>
        <p:spPr>
          <a:xfrm>
            <a:off x="311285" y="6042375"/>
            <a:ext cx="11595370" cy="646331"/>
          </a:xfrm>
          <a:prstGeom prst="rect">
            <a:avLst/>
          </a:prstGeom>
          <a:noFill/>
        </p:spPr>
        <p:txBody>
          <a:bodyPr wrap="square" rtlCol="0">
            <a:spAutoFit/>
          </a:bodyPr>
          <a:lstStyle/>
          <a:p>
            <a:pPr algn="ctr"/>
            <a:r>
              <a:rPr lang="en-US" dirty="0"/>
              <a:t>Katherine </a:t>
            </a:r>
            <a:r>
              <a:rPr lang="en-US" dirty="0" err="1"/>
              <a:t>Heigl</a:t>
            </a:r>
            <a:r>
              <a:rPr lang="en-US" dirty="0"/>
              <a:t> in </a:t>
            </a:r>
            <a:r>
              <a:rPr lang="en-US" i="1" dirty="0"/>
              <a:t>The Ugly Truth </a:t>
            </a:r>
            <a:r>
              <a:rPr lang="en-US" dirty="0"/>
              <a:t>(2009) </a:t>
            </a:r>
          </a:p>
          <a:p>
            <a:pPr algn="ctr"/>
            <a:r>
              <a:rPr lang="en-US" dirty="0"/>
              <a:t>“Post-feminism reduces </a:t>
            </a:r>
            <a:r>
              <a:rPr lang="en-US" i="1" dirty="0"/>
              <a:t>women</a:t>
            </a:r>
            <a:r>
              <a:rPr lang="en-US" dirty="0"/>
              <a:t> to white, middle- and upper-class, heterosexual women.” (Anderson, 4)</a:t>
            </a:r>
          </a:p>
        </p:txBody>
      </p:sp>
    </p:spTree>
    <p:extLst>
      <p:ext uri="{BB962C8B-B14F-4D97-AF65-F5344CB8AC3E}">
        <p14:creationId xmlns:p14="http://schemas.microsoft.com/office/powerpoint/2010/main" val="2665010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C82F39-DF76-764F-80E6-6B5B7BBB5010}"/>
              </a:ext>
            </a:extLst>
          </p:cNvPr>
          <p:cNvSpPr txBox="1"/>
          <p:nvPr/>
        </p:nvSpPr>
        <p:spPr>
          <a:xfrm>
            <a:off x="622571" y="5933873"/>
            <a:ext cx="10894978" cy="646331"/>
          </a:xfrm>
          <a:prstGeom prst="rect">
            <a:avLst/>
          </a:prstGeom>
          <a:noFill/>
        </p:spPr>
        <p:txBody>
          <a:bodyPr wrap="square" rtlCol="0">
            <a:spAutoFit/>
          </a:bodyPr>
          <a:lstStyle/>
          <a:p>
            <a:r>
              <a:rPr lang="en-US" dirty="0"/>
              <a:t>“Post-feminism is part of a corporatist and neoliberal political economy that encourages women to focus on their private lives and consumer capacities for self-expression and agency.” (Anderson, 5)</a:t>
            </a:r>
          </a:p>
        </p:txBody>
      </p:sp>
      <p:pic>
        <p:nvPicPr>
          <p:cNvPr id="4" name="Picture 3">
            <a:hlinkClick r:id="rId2"/>
            <a:extLst>
              <a:ext uri="{FF2B5EF4-FFF2-40B4-BE49-F238E27FC236}">
                <a16:creationId xmlns:a16="http://schemas.microsoft.com/office/drawing/2014/main" id="{2D54C12E-2C45-1D40-BE8F-B3BE1A78C236}"/>
              </a:ext>
            </a:extLst>
          </p:cNvPr>
          <p:cNvPicPr>
            <a:picLocks noChangeAspect="1"/>
          </p:cNvPicPr>
          <p:nvPr/>
        </p:nvPicPr>
        <p:blipFill>
          <a:blip r:embed="rId3"/>
          <a:stretch>
            <a:fillRect/>
          </a:stretch>
        </p:blipFill>
        <p:spPr>
          <a:xfrm>
            <a:off x="-25940" y="696457"/>
            <a:ext cx="12192000" cy="5037070"/>
          </a:xfrm>
          <a:prstGeom prst="rect">
            <a:avLst/>
          </a:prstGeom>
        </p:spPr>
      </p:pic>
    </p:spTree>
    <p:extLst>
      <p:ext uri="{BB962C8B-B14F-4D97-AF65-F5344CB8AC3E}">
        <p14:creationId xmlns:p14="http://schemas.microsoft.com/office/powerpoint/2010/main" val="394611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5683-4C90-2640-8BD4-64F593CCE8A3}"/>
              </a:ext>
            </a:extLst>
          </p:cNvPr>
          <p:cNvSpPr>
            <a:spLocks noGrp="1"/>
          </p:cNvSpPr>
          <p:nvPr>
            <p:ph type="title"/>
          </p:nvPr>
        </p:nvSpPr>
        <p:spPr/>
        <p:txBody>
          <a:bodyPr/>
          <a:lstStyle/>
          <a:p>
            <a:r>
              <a:rPr lang="en-US" dirty="0"/>
              <a:t>What is post-feminism?</a:t>
            </a:r>
          </a:p>
        </p:txBody>
      </p:sp>
    </p:spTree>
    <p:extLst>
      <p:ext uri="{BB962C8B-B14F-4D97-AF65-F5344CB8AC3E}">
        <p14:creationId xmlns:p14="http://schemas.microsoft.com/office/powerpoint/2010/main" val="85459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A81FC106-E8A5-9846-9253-FA5976BEA4FA}"/>
              </a:ext>
            </a:extLst>
          </p:cNvPr>
          <p:cNvPicPr>
            <a:picLocks noChangeAspect="1"/>
          </p:cNvPicPr>
          <p:nvPr/>
        </p:nvPicPr>
        <p:blipFill>
          <a:blip r:embed="rId3"/>
          <a:stretch>
            <a:fillRect/>
          </a:stretch>
        </p:blipFill>
        <p:spPr>
          <a:xfrm>
            <a:off x="0" y="938841"/>
            <a:ext cx="12192000" cy="4980317"/>
          </a:xfrm>
          <a:prstGeom prst="rect">
            <a:avLst/>
          </a:prstGeom>
        </p:spPr>
      </p:pic>
    </p:spTree>
    <p:extLst>
      <p:ext uri="{BB962C8B-B14F-4D97-AF65-F5344CB8AC3E}">
        <p14:creationId xmlns:p14="http://schemas.microsoft.com/office/powerpoint/2010/main" val="3355876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DB4195-8372-974D-8210-4715F71DC02E}"/>
              </a:ext>
            </a:extLst>
          </p:cNvPr>
          <p:cNvSpPr>
            <a:spLocks noGrp="1"/>
          </p:cNvSpPr>
          <p:nvPr>
            <p:ph idx="1"/>
          </p:nvPr>
        </p:nvSpPr>
        <p:spPr>
          <a:xfrm>
            <a:off x="838200" y="4883386"/>
            <a:ext cx="10515600" cy="1974614"/>
          </a:xfrm>
        </p:spPr>
        <p:txBody>
          <a:bodyPr>
            <a:normAutofit/>
          </a:bodyPr>
          <a:lstStyle/>
          <a:p>
            <a:pPr marL="0" indent="0">
              <a:buNone/>
            </a:pPr>
            <a:r>
              <a:rPr lang="en-US" dirty="0"/>
              <a:t>Male dominance is also partly achieved through attempts to obscure women’s resistance by characterizing collective female resistance as negative and unfeminine, implying that feminists are unattractive to men.  Once such a negative category is in place, feminism can be used as an accusation, and a means of silencing assertive women.  No reasonable woman would want to identify as a feminist as long as the extremist caricature exists.  (Anderson, 11)</a:t>
            </a:r>
          </a:p>
        </p:txBody>
      </p:sp>
      <p:pic>
        <p:nvPicPr>
          <p:cNvPr id="4" name="Picture 3">
            <a:hlinkClick r:id="rId3"/>
            <a:extLst>
              <a:ext uri="{FF2B5EF4-FFF2-40B4-BE49-F238E27FC236}">
                <a16:creationId xmlns:a16="http://schemas.microsoft.com/office/drawing/2014/main" id="{6FB4A1CC-42AB-4F40-92A0-92D1A4860C78}"/>
              </a:ext>
            </a:extLst>
          </p:cNvPr>
          <p:cNvPicPr>
            <a:picLocks noChangeAspect="1"/>
          </p:cNvPicPr>
          <p:nvPr/>
        </p:nvPicPr>
        <p:blipFill>
          <a:blip r:embed="rId4"/>
          <a:stretch>
            <a:fillRect/>
          </a:stretch>
        </p:blipFill>
        <p:spPr>
          <a:xfrm>
            <a:off x="1926076" y="141684"/>
            <a:ext cx="8339847" cy="4550562"/>
          </a:xfrm>
          <a:prstGeom prst="rect">
            <a:avLst/>
          </a:prstGeom>
        </p:spPr>
      </p:pic>
      <p:sp>
        <p:nvSpPr>
          <p:cNvPr id="5" name="TextBox 4">
            <a:extLst>
              <a:ext uri="{FF2B5EF4-FFF2-40B4-BE49-F238E27FC236}">
                <a16:creationId xmlns:a16="http://schemas.microsoft.com/office/drawing/2014/main" id="{002E721A-212C-A743-AE97-C32A9DCB7FCE}"/>
              </a:ext>
            </a:extLst>
          </p:cNvPr>
          <p:cNvSpPr txBox="1"/>
          <p:nvPr/>
        </p:nvSpPr>
        <p:spPr>
          <a:xfrm>
            <a:off x="10486417" y="2140085"/>
            <a:ext cx="1400783" cy="369332"/>
          </a:xfrm>
          <a:prstGeom prst="rect">
            <a:avLst/>
          </a:prstGeom>
          <a:noFill/>
        </p:spPr>
        <p:txBody>
          <a:bodyPr wrap="square" rtlCol="0">
            <a:spAutoFit/>
          </a:bodyPr>
          <a:lstStyle/>
          <a:p>
            <a:r>
              <a:rPr lang="en-US" dirty="0"/>
              <a:t>PCU (1994)</a:t>
            </a:r>
          </a:p>
        </p:txBody>
      </p:sp>
    </p:spTree>
    <p:extLst>
      <p:ext uri="{BB962C8B-B14F-4D97-AF65-F5344CB8AC3E}">
        <p14:creationId xmlns:p14="http://schemas.microsoft.com/office/powerpoint/2010/main" val="939402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ABFB0760-555F-3A4A-8D2E-9C1270759FFC}"/>
              </a:ext>
            </a:extLst>
          </p:cNvPr>
          <p:cNvPicPr>
            <a:picLocks noChangeAspect="1"/>
          </p:cNvPicPr>
          <p:nvPr/>
        </p:nvPicPr>
        <p:blipFill>
          <a:blip r:embed="rId4"/>
          <a:stretch>
            <a:fillRect/>
          </a:stretch>
        </p:blipFill>
        <p:spPr>
          <a:xfrm>
            <a:off x="446387" y="818463"/>
            <a:ext cx="8035671" cy="5075709"/>
          </a:xfrm>
          <a:prstGeom prst="rect">
            <a:avLst/>
          </a:prstGeom>
        </p:spPr>
      </p:pic>
      <p:sp>
        <p:nvSpPr>
          <p:cNvPr id="2" name="TextBox 1">
            <a:extLst>
              <a:ext uri="{FF2B5EF4-FFF2-40B4-BE49-F238E27FC236}">
                <a16:creationId xmlns:a16="http://schemas.microsoft.com/office/drawing/2014/main" id="{F96510C0-0771-ED4F-BADD-F4864D4D8EAB}"/>
              </a:ext>
            </a:extLst>
          </p:cNvPr>
          <p:cNvSpPr txBox="1"/>
          <p:nvPr/>
        </p:nvSpPr>
        <p:spPr>
          <a:xfrm>
            <a:off x="8625017" y="716692"/>
            <a:ext cx="3566983" cy="5632311"/>
          </a:xfrm>
          <a:prstGeom prst="rect">
            <a:avLst/>
          </a:prstGeom>
          <a:noFill/>
        </p:spPr>
        <p:txBody>
          <a:bodyPr wrap="square" rtlCol="0">
            <a:spAutoFit/>
          </a:bodyPr>
          <a:lstStyle/>
          <a:p>
            <a:r>
              <a:rPr lang="en-US" b="1" dirty="0">
                <a:hlinkClick r:id="rId5"/>
              </a:rPr>
              <a:t>Jock #1</a:t>
            </a:r>
            <a:r>
              <a:rPr lang="en-US" dirty="0"/>
              <a:t>: [</a:t>
            </a:r>
            <a:r>
              <a:rPr lang="en-US" i="1" dirty="0"/>
              <a:t>at a party</a:t>
            </a:r>
            <a:r>
              <a:rPr lang="en-US" dirty="0"/>
              <a:t>] What's up, babes?</a:t>
            </a:r>
          </a:p>
          <a:p>
            <a:r>
              <a:rPr lang="en-US" b="1" dirty="0">
                <a:hlinkClick r:id="rId6"/>
              </a:rPr>
              <a:t>Womynist #1</a:t>
            </a:r>
            <a:r>
              <a:rPr lang="en-US" dirty="0"/>
              <a:t>: Pack up your rape culture and take a hike!</a:t>
            </a:r>
          </a:p>
          <a:p>
            <a:r>
              <a:rPr lang="en-US" b="1" dirty="0">
                <a:hlinkClick r:id="rId5"/>
              </a:rPr>
              <a:t>Jock #1</a:t>
            </a:r>
            <a:r>
              <a:rPr lang="en-US" dirty="0"/>
              <a:t>: [</a:t>
            </a:r>
            <a:r>
              <a:rPr lang="en-US" i="1" dirty="0"/>
              <a:t>holds up a beer</a:t>
            </a:r>
            <a:r>
              <a:rPr lang="en-US" dirty="0"/>
              <a:t>] You want a </a:t>
            </a:r>
            <a:r>
              <a:rPr lang="en-US" dirty="0" err="1"/>
              <a:t>brewdog</a:t>
            </a:r>
            <a:r>
              <a:rPr lang="en-US" dirty="0"/>
              <a:t>?</a:t>
            </a:r>
          </a:p>
          <a:p>
            <a:r>
              <a:rPr lang="en-US" b="1" dirty="0">
                <a:hlinkClick r:id="rId6"/>
              </a:rPr>
              <a:t>Womynist #1</a:t>
            </a:r>
            <a:r>
              <a:rPr lang="en-US" dirty="0"/>
              <a:t>: We're not interested in your penis!</a:t>
            </a:r>
          </a:p>
          <a:p>
            <a:r>
              <a:rPr lang="en-US" b="1" dirty="0">
                <a:hlinkClick r:id="rId7"/>
              </a:rPr>
              <a:t>Womynist #2</a:t>
            </a:r>
            <a:r>
              <a:rPr lang="en-US" dirty="0"/>
              <a:t>: Wait, wait, I think he's offering us a beer.</a:t>
            </a:r>
          </a:p>
          <a:p>
            <a:r>
              <a:rPr lang="en-US" dirty="0"/>
              <a:t>[</a:t>
            </a:r>
            <a:r>
              <a:rPr lang="en-US" i="1" dirty="0"/>
              <a:t>turns to jock, speaks slowly</a:t>
            </a:r>
            <a:r>
              <a:rPr lang="en-US" dirty="0"/>
              <a:t>]</a:t>
            </a:r>
          </a:p>
          <a:p>
            <a:r>
              <a:rPr lang="en-US" b="1" dirty="0">
                <a:hlinkClick r:id="rId7"/>
              </a:rPr>
              <a:t>Womynist #2</a:t>
            </a:r>
            <a:r>
              <a:rPr lang="en-US" dirty="0"/>
              <a:t>: Um... Yes. We, would like, a beer.</a:t>
            </a:r>
          </a:p>
          <a:p>
            <a:r>
              <a:rPr lang="en-US" b="1" dirty="0">
                <a:hlinkClick r:id="rId5"/>
              </a:rPr>
              <a:t>Jock #1</a:t>
            </a:r>
            <a:r>
              <a:rPr lang="en-US" dirty="0"/>
              <a:t>: Okay!</a:t>
            </a:r>
          </a:p>
          <a:p>
            <a:r>
              <a:rPr lang="en-US" dirty="0"/>
              <a:t>[</a:t>
            </a:r>
            <a:r>
              <a:rPr lang="en-US" i="1" dirty="0"/>
              <a:t>turns around to get a beer</a:t>
            </a:r>
            <a:r>
              <a:rPr lang="en-US" dirty="0"/>
              <a:t>]</a:t>
            </a:r>
          </a:p>
          <a:p>
            <a:r>
              <a:rPr lang="en-US" b="1" dirty="0">
                <a:hlinkClick r:id="rId6"/>
              </a:rPr>
              <a:t>Womynist #1</a:t>
            </a:r>
            <a:r>
              <a:rPr lang="en-US" dirty="0"/>
              <a:t>: So it's like, if you're nice to them, they *bring* you things?</a:t>
            </a:r>
          </a:p>
          <a:p>
            <a:r>
              <a:rPr lang="en-US" b="1" dirty="0">
                <a:hlinkClick r:id="rId7"/>
              </a:rPr>
              <a:t>Womynist #2</a:t>
            </a:r>
            <a:r>
              <a:rPr lang="en-US" dirty="0"/>
              <a:t>: Exactly.</a:t>
            </a:r>
          </a:p>
          <a:p>
            <a:endParaRPr lang="en-US" dirty="0"/>
          </a:p>
        </p:txBody>
      </p:sp>
    </p:spTree>
    <p:extLst>
      <p:ext uri="{BB962C8B-B14F-4D97-AF65-F5344CB8AC3E}">
        <p14:creationId xmlns:p14="http://schemas.microsoft.com/office/powerpoint/2010/main" val="131291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EA39-96E9-1649-9E94-9E95D59AC682}"/>
              </a:ext>
            </a:extLst>
          </p:cNvPr>
          <p:cNvSpPr>
            <a:spLocks noGrp="1"/>
          </p:cNvSpPr>
          <p:nvPr>
            <p:ph type="title"/>
          </p:nvPr>
        </p:nvSpPr>
        <p:spPr>
          <a:xfrm>
            <a:off x="762002" y="0"/>
            <a:ext cx="9905998" cy="1905000"/>
          </a:xfrm>
        </p:spPr>
        <p:txBody>
          <a:bodyPr/>
          <a:lstStyle/>
          <a:p>
            <a:r>
              <a:rPr lang="en-US" dirty="0"/>
              <a:t>Aftermath of 9/11</a:t>
            </a:r>
          </a:p>
        </p:txBody>
      </p:sp>
      <p:pic>
        <p:nvPicPr>
          <p:cNvPr id="4" name="Picture 3">
            <a:extLst>
              <a:ext uri="{FF2B5EF4-FFF2-40B4-BE49-F238E27FC236}">
                <a16:creationId xmlns:a16="http://schemas.microsoft.com/office/drawing/2014/main" id="{4B62E285-2153-F544-9171-6399C8C2B379}"/>
              </a:ext>
            </a:extLst>
          </p:cNvPr>
          <p:cNvPicPr>
            <a:picLocks noChangeAspect="1"/>
          </p:cNvPicPr>
          <p:nvPr/>
        </p:nvPicPr>
        <p:blipFill>
          <a:blip r:embed="rId3"/>
          <a:stretch>
            <a:fillRect/>
          </a:stretch>
        </p:blipFill>
        <p:spPr>
          <a:xfrm>
            <a:off x="6096000" y="0"/>
            <a:ext cx="4572000" cy="6858000"/>
          </a:xfrm>
          <a:prstGeom prst="rect">
            <a:avLst/>
          </a:prstGeom>
        </p:spPr>
      </p:pic>
      <p:pic>
        <p:nvPicPr>
          <p:cNvPr id="5" name="Picture 4">
            <a:extLst>
              <a:ext uri="{FF2B5EF4-FFF2-40B4-BE49-F238E27FC236}">
                <a16:creationId xmlns:a16="http://schemas.microsoft.com/office/drawing/2014/main" id="{20C219D4-A036-CA4B-9B9C-93ADF93CEE56}"/>
              </a:ext>
            </a:extLst>
          </p:cNvPr>
          <p:cNvPicPr>
            <a:picLocks noChangeAspect="1"/>
          </p:cNvPicPr>
          <p:nvPr/>
        </p:nvPicPr>
        <p:blipFill>
          <a:blip r:embed="rId4"/>
          <a:stretch>
            <a:fillRect/>
          </a:stretch>
        </p:blipFill>
        <p:spPr>
          <a:xfrm>
            <a:off x="838200" y="1690688"/>
            <a:ext cx="4261180" cy="4971377"/>
          </a:xfrm>
          <a:prstGeom prst="rect">
            <a:avLst/>
          </a:prstGeom>
        </p:spPr>
      </p:pic>
    </p:spTree>
    <p:extLst>
      <p:ext uri="{BB962C8B-B14F-4D97-AF65-F5344CB8AC3E}">
        <p14:creationId xmlns:p14="http://schemas.microsoft.com/office/powerpoint/2010/main" val="2005096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05825E-DE73-1B4B-91DC-C448D7EC5965}"/>
              </a:ext>
            </a:extLst>
          </p:cNvPr>
          <p:cNvPicPr>
            <a:picLocks noChangeAspect="1"/>
          </p:cNvPicPr>
          <p:nvPr/>
        </p:nvPicPr>
        <p:blipFill>
          <a:blip r:embed="rId2"/>
          <a:stretch>
            <a:fillRect/>
          </a:stretch>
        </p:blipFill>
        <p:spPr>
          <a:xfrm>
            <a:off x="1037492" y="0"/>
            <a:ext cx="10117015" cy="6858000"/>
          </a:xfrm>
          <a:prstGeom prst="rect">
            <a:avLst/>
          </a:prstGeom>
        </p:spPr>
      </p:pic>
    </p:spTree>
    <p:extLst>
      <p:ext uri="{BB962C8B-B14F-4D97-AF65-F5344CB8AC3E}">
        <p14:creationId xmlns:p14="http://schemas.microsoft.com/office/powerpoint/2010/main" val="89634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6C0B-087B-2646-9766-DAEAEB0BF34D}"/>
              </a:ext>
            </a:extLst>
          </p:cNvPr>
          <p:cNvSpPr>
            <a:spLocks noGrp="1"/>
          </p:cNvSpPr>
          <p:nvPr>
            <p:ph type="title"/>
          </p:nvPr>
        </p:nvSpPr>
        <p:spPr>
          <a:xfrm>
            <a:off x="330740" y="347957"/>
            <a:ext cx="9905998" cy="1905000"/>
          </a:xfrm>
        </p:spPr>
        <p:txBody>
          <a:bodyPr/>
          <a:lstStyle/>
          <a:p>
            <a:r>
              <a:rPr lang="en-US" dirty="0"/>
              <a:t>Boy/Man Crisis</a:t>
            </a:r>
          </a:p>
        </p:txBody>
      </p:sp>
      <p:pic>
        <p:nvPicPr>
          <p:cNvPr id="4" name="Picture 3">
            <a:extLst>
              <a:ext uri="{FF2B5EF4-FFF2-40B4-BE49-F238E27FC236}">
                <a16:creationId xmlns:a16="http://schemas.microsoft.com/office/drawing/2014/main" id="{B4B452BD-B87B-3641-B453-08553FF02B01}"/>
              </a:ext>
            </a:extLst>
          </p:cNvPr>
          <p:cNvPicPr>
            <a:picLocks noChangeAspect="1"/>
          </p:cNvPicPr>
          <p:nvPr/>
        </p:nvPicPr>
        <p:blipFill>
          <a:blip r:embed="rId3"/>
          <a:stretch>
            <a:fillRect/>
          </a:stretch>
        </p:blipFill>
        <p:spPr>
          <a:xfrm>
            <a:off x="7867515" y="507565"/>
            <a:ext cx="3805676" cy="5846623"/>
          </a:xfrm>
          <a:prstGeom prst="rect">
            <a:avLst/>
          </a:prstGeom>
        </p:spPr>
      </p:pic>
      <p:pic>
        <p:nvPicPr>
          <p:cNvPr id="5" name="Picture 4">
            <a:extLst>
              <a:ext uri="{FF2B5EF4-FFF2-40B4-BE49-F238E27FC236}">
                <a16:creationId xmlns:a16="http://schemas.microsoft.com/office/drawing/2014/main" id="{57126D87-7D66-E041-A5AA-0F1EC168FD25}"/>
              </a:ext>
            </a:extLst>
          </p:cNvPr>
          <p:cNvPicPr>
            <a:picLocks noChangeAspect="1"/>
          </p:cNvPicPr>
          <p:nvPr/>
        </p:nvPicPr>
        <p:blipFill>
          <a:blip r:embed="rId4"/>
          <a:stretch>
            <a:fillRect/>
          </a:stretch>
        </p:blipFill>
        <p:spPr>
          <a:xfrm>
            <a:off x="330740" y="2252957"/>
            <a:ext cx="7396428" cy="3538961"/>
          </a:xfrm>
          <a:prstGeom prst="rect">
            <a:avLst/>
          </a:prstGeom>
        </p:spPr>
      </p:pic>
    </p:spTree>
    <p:extLst>
      <p:ext uri="{BB962C8B-B14F-4D97-AF65-F5344CB8AC3E}">
        <p14:creationId xmlns:p14="http://schemas.microsoft.com/office/powerpoint/2010/main" val="1694446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A641-1506-C14A-8183-5F7C5CD35DFE}"/>
              </a:ext>
            </a:extLst>
          </p:cNvPr>
          <p:cNvSpPr>
            <a:spLocks noGrp="1"/>
          </p:cNvSpPr>
          <p:nvPr>
            <p:ph type="title"/>
          </p:nvPr>
        </p:nvSpPr>
        <p:spPr/>
        <p:txBody>
          <a:bodyPr/>
          <a:lstStyle/>
          <a:p>
            <a:pPr algn="ctr"/>
            <a:r>
              <a:rPr lang="en-US" dirty="0"/>
              <a:t>“Center Stage Problem”</a:t>
            </a:r>
          </a:p>
        </p:txBody>
      </p:sp>
      <p:sp>
        <p:nvSpPr>
          <p:cNvPr id="3" name="Content Placeholder 2">
            <a:extLst>
              <a:ext uri="{FF2B5EF4-FFF2-40B4-BE49-F238E27FC236}">
                <a16:creationId xmlns:a16="http://schemas.microsoft.com/office/drawing/2014/main" id="{DB6E4864-C544-3244-8016-F57E6FA89B06}"/>
              </a:ext>
            </a:extLst>
          </p:cNvPr>
          <p:cNvSpPr>
            <a:spLocks noGrp="1"/>
          </p:cNvSpPr>
          <p:nvPr>
            <p:ph idx="1"/>
          </p:nvPr>
        </p:nvSpPr>
        <p:spPr>
          <a:xfrm>
            <a:off x="969129" y="3445956"/>
            <a:ext cx="10515600" cy="4351338"/>
          </a:xfrm>
        </p:spPr>
        <p:txBody>
          <a:bodyPr/>
          <a:lstStyle/>
          <a:p>
            <a:pPr marL="0" indent="0">
              <a:buNone/>
            </a:pPr>
            <a:r>
              <a:rPr lang="en-US" dirty="0"/>
              <a:t>“members of the privileged group experience a threat when attention even temporarily and briefly turns away from them and toward members of a marginalized group” (Anderson, 86)</a:t>
            </a:r>
          </a:p>
        </p:txBody>
      </p:sp>
      <p:pic>
        <p:nvPicPr>
          <p:cNvPr id="4" name="Picture 3">
            <a:extLst>
              <a:ext uri="{FF2B5EF4-FFF2-40B4-BE49-F238E27FC236}">
                <a16:creationId xmlns:a16="http://schemas.microsoft.com/office/drawing/2014/main" id="{6B02F3C7-4F04-C04A-A615-1FA1EF6A7130}"/>
              </a:ext>
            </a:extLst>
          </p:cNvPr>
          <p:cNvPicPr>
            <a:picLocks noChangeAspect="1"/>
          </p:cNvPicPr>
          <p:nvPr/>
        </p:nvPicPr>
        <p:blipFill>
          <a:blip r:embed="rId3"/>
          <a:stretch>
            <a:fillRect/>
          </a:stretch>
        </p:blipFill>
        <p:spPr>
          <a:xfrm>
            <a:off x="2894938" y="2209581"/>
            <a:ext cx="6398948" cy="2472750"/>
          </a:xfrm>
          <a:prstGeom prst="rect">
            <a:avLst/>
          </a:prstGeom>
        </p:spPr>
      </p:pic>
    </p:spTree>
    <p:extLst>
      <p:ext uri="{BB962C8B-B14F-4D97-AF65-F5344CB8AC3E}">
        <p14:creationId xmlns:p14="http://schemas.microsoft.com/office/powerpoint/2010/main" val="939751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DFFB15-9A47-0C4C-B3BF-90D729B86B0E}"/>
              </a:ext>
            </a:extLst>
          </p:cNvPr>
          <p:cNvSpPr>
            <a:spLocks noGrp="1"/>
          </p:cNvSpPr>
          <p:nvPr>
            <p:ph idx="1"/>
          </p:nvPr>
        </p:nvSpPr>
        <p:spPr>
          <a:xfrm>
            <a:off x="998838" y="1220144"/>
            <a:ext cx="6415216" cy="4351338"/>
          </a:xfrm>
        </p:spPr>
        <p:txBody>
          <a:bodyPr/>
          <a:lstStyle/>
          <a:p>
            <a:r>
              <a:rPr lang="en-US" dirty="0"/>
              <a:t>“Post-feminism is part of a corporatist and neoliberal political economy that encourages women to focus on their private lives and consumer capacities for self-expression and agency” (Anderson, 5).</a:t>
            </a:r>
          </a:p>
          <a:p>
            <a:pPr marL="0" indent="0">
              <a:buNone/>
            </a:pPr>
            <a:endParaRPr lang="en-US" dirty="0"/>
          </a:p>
          <a:p>
            <a:r>
              <a:rPr lang="en-US" dirty="0"/>
              <a:t>“focus on </a:t>
            </a:r>
            <a:r>
              <a:rPr lang="en-US" i="1" dirty="0"/>
              <a:t>self-</a:t>
            </a:r>
            <a:r>
              <a:rPr lang="en-US" dirty="0"/>
              <a:t>transformation rather than </a:t>
            </a:r>
            <a:r>
              <a:rPr lang="en-US" i="1" dirty="0"/>
              <a:t>structural </a:t>
            </a:r>
            <a:r>
              <a:rPr lang="en-US" dirty="0"/>
              <a:t>transformation” (Anderson, 10)</a:t>
            </a:r>
          </a:p>
          <a:p>
            <a:endParaRPr lang="en-US" dirty="0"/>
          </a:p>
          <a:p>
            <a:pPr marL="0" indent="0">
              <a:buNone/>
            </a:pPr>
            <a:endParaRPr lang="en-US" dirty="0"/>
          </a:p>
        </p:txBody>
      </p:sp>
      <p:pic>
        <p:nvPicPr>
          <p:cNvPr id="4" name="Picture 3">
            <a:extLst>
              <a:ext uri="{FF2B5EF4-FFF2-40B4-BE49-F238E27FC236}">
                <a16:creationId xmlns:a16="http://schemas.microsoft.com/office/drawing/2014/main" id="{5DD0A574-C783-BF42-87DA-4CF67CC9C733}"/>
              </a:ext>
            </a:extLst>
          </p:cNvPr>
          <p:cNvPicPr>
            <a:picLocks noChangeAspect="1"/>
          </p:cNvPicPr>
          <p:nvPr/>
        </p:nvPicPr>
        <p:blipFill>
          <a:blip r:embed="rId3"/>
          <a:stretch>
            <a:fillRect/>
          </a:stretch>
        </p:blipFill>
        <p:spPr>
          <a:xfrm>
            <a:off x="7541739" y="244840"/>
            <a:ext cx="4201297" cy="6301946"/>
          </a:xfrm>
          <a:prstGeom prst="rect">
            <a:avLst/>
          </a:prstGeom>
        </p:spPr>
      </p:pic>
    </p:spTree>
    <p:extLst>
      <p:ext uri="{BB962C8B-B14F-4D97-AF65-F5344CB8AC3E}">
        <p14:creationId xmlns:p14="http://schemas.microsoft.com/office/powerpoint/2010/main" val="259036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053326"/>
            <a:ext cx="3811617" cy="4525963"/>
          </a:xfrm>
        </p:spPr>
        <p:txBody>
          <a:bodyPr>
            <a:normAutofit/>
          </a:bodyPr>
          <a:lstStyle/>
          <a:p>
            <a:pPr marL="0" indent="0">
              <a:buNone/>
            </a:pPr>
            <a:r>
              <a:rPr lang="en-US" dirty="0"/>
              <a:t>“Postfeminist rhetoric and texts </a:t>
            </a:r>
            <a:r>
              <a:rPr lang="en-US" dirty="0" err="1"/>
              <a:t>commodify</a:t>
            </a:r>
            <a:r>
              <a:rPr lang="en-US" dirty="0"/>
              <a:t> the language and attributes of feminism, co-opting catchphrases like ‘Girl power!’ as advertising slogans as they frame the ‘freedom to choose’ as the freedom to choose one’s </a:t>
            </a:r>
            <a:r>
              <a:rPr lang="en-US" dirty="0" err="1"/>
              <a:t>lipgloss</a:t>
            </a:r>
            <a:r>
              <a:rPr lang="en-US" dirty="0"/>
              <a:t> color.”  (Petersen, 343)  </a:t>
            </a:r>
          </a:p>
          <a:p>
            <a:endParaRPr lang="en-US" dirty="0"/>
          </a:p>
        </p:txBody>
      </p:sp>
      <p:pic>
        <p:nvPicPr>
          <p:cNvPr id="4" name="Picture 3"/>
          <p:cNvPicPr>
            <a:picLocks noChangeAspect="1"/>
          </p:cNvPicPr>
          <p:nvPr/>
        </p:nvPicPr>
        <p:blipFill>
          <a:blip r:embed="rId3"/>
          <a:stretch>
            <a:fillRect/>
          </a:stretch>
        </p:blipFill>
        <p:spPr>
          <a:xfrm>
            <a:off x="6565900" y="927100"/>
            <a:ext cx="3644900" cy="4991100"/>
          </a:xfrm>
          <a:prstGeom prst="rect">
            <a:avLst/>
          </a:prstGeom>
        </p:spPr>
      </p:pic>
    </p:spTree>
    <p:extLst>
      <p:ext uri="{BB962C8B-B14F-4D97-AF65-F5344CB8AC3E}">
        <p14:creationId xmlns:p14="http://schemas.microsoft.com/office/powerpoint/2010/main" val="201290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86E753D-D030-4A40-BA52-F6B202619381}"/>
              </a:ext>
            </a:extLst>
          </p:cNvPr>
          <p:cNvPicPr>
            <a:picLocks noGrp="1" noChangeAspect="1"/>
          </p:cNvPicPr>
          <p:nvPr>
            <p:ph idx="1"/>
          </p:nvPr>
        </p:nvPicPr>
        <p:blipFill>
          <a:blip r:embed="rId3"/>
          <a:stretch>
            <a:fillRect/>
          </a:stretch>
        </p:blipFill>
        <p:spPr>
          <a:xfrm>
            <a:off x="6456363" y="793750"/>
            <a:ext cx="3238500" cy="4813300"/>
          </a:xfrm>
          <a:prstGeom prst="rect">
            <a:avLst/>
          </a:prstGeom>
        </p:spPr>
      </p:pic>
      <p:sp>
        <p:nvSpPr>
          <p:cNvPr id="6" name="Text Placeholder 5">
            <a:extLst>
              <a:ext uri="{FF2B5EF4-FFF2-40B4-BE49-F238E27FC236}">
                <a16:creationId xmlns:a16="http://schemas.microsoft.com/office/drawing/2014/main" id="{253081A2-CCE9-354A-9F41-E4013E232A08}"/>
              </a:ext>
            </a:extLst>
          </p:cNvPr>
          <p:cNvSpPr>
            <a:spLocks noGrp="1"/>
          </p:cNvSpPr>
          <p:nvPr>
            <p:ph type="body" sz="half" idx="2"/>
          </p:nvPr>
        </p:nvSpPr>
        <p:spPr>
          <a:xfrm>
            <a:off x="839788" y="1017587"/>
            <a:ext cx="5152450" cy="4851401"/>
          </a:xfrm>
        </p:spPr>
        <p:txBody>
          <a:bodyPr>
            <a:normAutofit fontScale="92500"/>
          </a:bodyPr>
          <a:lstStyle/>
          <a:p>
            <a:r>
              <a:rPr lang="en-US" sz="2400" u="sng" dirty="0"/>
              <a:t>Embedded feminism</a:t>
            </a:r>
            <a:r>
              <a:rPr lang="en-US" sz="2400" dirty="0"/>
              <a:t>: “ the assumption that women’s achievements are now simply part of the media landscape.”</a:t>
            </a:r>
          </a:p>
          <a:p>
            <a:pPr lvl="1"/>
            <a:r>
              <a:rPr lang="en-US" sz="2200" dirty="0"/>
              <a:t>(women appear on TV as police captains, doctors, lawyers)</a:t>
            </a:r>
          </a:p>
          <a:p>
            <a:endParaRPr lang="en-US" sz="2400" dirty="0"/>
          </a:p>
          <a:p>
            <a:r>
              <a:rPr lang="en-US" sz="2400" u="sng" dirty="0"/>
              <a:t>Enlightened sexism</a:t>
            </a:r>
            <a:r>
              <a:rPr lang="en-US" sz="2400" dirty="0"/>
              <a:t>:  “takes the gains of the women’s movement as a given, and then uses those gains to resurrect retrograde images of girls and women as sexual objects still defined by their appearance.” (Anderson, 12)</a:t>
            </a:r>
          </a:p>
          <a:p>
            <a:endParaRPr lang="en-US" dirty="0"/>
          </a:p>
        </p:txBody>
      </p:sp>
    </p:spTree>
    <p:extLst>
      <p:ext uri="{BB962C8B-B14F-4D97-AF65-F5344CB8AC3E}">
        <p14:creationId xmlns:p14="http://schemas.microsoft.com/office/powerpoint/2010/main" val="33890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10209211" cy="1905000"/>
          </a:xfrm>
        </p:spPr>
        <p:txBody>
          <a:bodyPr/>
          <a:lstStyle/>
          <a:p>
            <a:r>
              <a:rPr lang="en-US" dirty="0"/>
              <a:t>“Postfeminist Media Culture”</a:t>
            </a:r>
          </a:p>
        </p:txBody>
      </p:sp>
      <p:sp>
        <p:nvSpPr>
          <p:cNvPr id="3" name="Content Placeholder 2"/>
          <p:cNvSpPr>
            <a:spLocks noGrp="1"/>
          </p:cNvSpPr>
          <p:nvPr>
            <p:ph idx="1"/>
          </p:nvPr>
        </p:nvSpPr>
        <p:spPr>
          <a:xfrm>
            <a:off x="838200" y="1825625"/>
            <a:ext cx="6884773" cy="4351338"/>
          </a:xfrm>
        </p:spPr>
        <p:txBody>
          <a:bodyPr>
            <a:normAutofit/>
          </a:bodyPr>
          <a:lstStyle/>
          <a:p>
            <a:pPr marL="0" indent="0">
              <a:buNone/>
            </a:pPr>
            <a:r>
              <a:rPr lang="en-US" dirty="0"/>
              <a:t>Gill:  </a:t>
            </a:r>
            <a:r>
              <a:rPr lang="en-US" dirty="0" err="1"/>
              <a:t>Postfeminism</a:t>
            </a:r>
            <a:r>
              <a:rPr lang="en-US" dirty="0"/>
              <a:t> is “a sensibility” (2007, p. 254) whose messaging includes: </a:t>
            </a:r>
          </a:p>
          <a:p>
            <a:pPr lvl="1"/>
            <a:r>
              <a:rPr lang="en-US" dirty="0"/>
              <a:t>femininity is a bodily property </a:t>
            </a:r>
          </a:p>
          <a:p>
            <a:pPr lvl="1"/>
            <a:r>
              <a:rPr lang="en-US" dirty="0"/>
              <a:t>from objectification to </a:t>
            </a:r>
            <a:r>
              <a:rPr lang="en-US" dirty="0" err="1"/>
              <a:t>subjectification</a:t>
            </a:r>
            <a:r>
              <a:rPr lang="en-US" dirty="0"/>
              <a:t> </a:t>
            </a:r>
          </a:p>
          <a:p>
            <a:pPr lvl="1"/>
            <a:r>
              <a:rPr lang="en-US" dirty="0"/>
              <a:t>self-surveillance, monitoring and discipline</a:t>
            </a:r>
          </a:p>
          <a:p>
            <a:pPr lvl="1"/>
            <a:r>
              <a:rPr lang="en-US" dirty="0"/>
              <a:t>focus on individualism, choice and empowerment </a:t>
            </a:r>
          </a:p>
          <a:p>
            <a:pPr lvl="1"/>
            <a:r>
              <a:rPr lang="en-US" dirty="0"/>
              <a:t>dominance of a makeover paradigm; </a:t>
            </a:r>
          </a:p>
          <a:p>
            <a:pPr lvl="1"/>
            <a:r>
              <a:rPr lang="en-US" dirty="0"/>
              <a:t>entanglement of feminist and antifeminist ideas </a:t>
            </a:r>
          </a:p>
          <a:p>
            <a:pPr lvl="1"/>
            <a:r>
              <a:rPr lang="en-US" dirty="0"/>
              <a:t>emphasis upon consumerism and the commodification of difference. </a:t>
            </a:r>
          </a:p>
          <a:p>
            <a:pPr marL="457200" lvl="1" indent="0" algn="r">
              <a:buNone/>
            </a:pPr>
            <a:r>
              <a:rPr lang="en-US" dirty="0"/>
              <a:t>(Gill, “Postfeminist Media Culture,” 2007)</a:t>
            </a:r>
          </a:p>
        </p:txBody>
      </p:sp>
      <p:pic>
        <p:nvPicPr>
          <p:cNvPr id="5" name="Picture 4">
            <a:extLst>
              <a:ext uri="{FF2B5EF4-FFF2-40B4-BE49-F238E27FC236}">
                <a16:creationId xmlns:a16="http://schemas.microsoft.com/office/drawing/2014/main" id="{0E5E2233-4AB5-3A41-8769-0FF2E6CE85D9}"/>
              </a:ext>
            </a:extLst>
          </p:cNvPr>
          <p:cNvPicPr>
            <a:picLocks noChangeAspect="1"/>
          </p:cNvPicPr>
          <p:nvPr/>
        </p:nvPicPr>
        <p:blipFill>
          <a:blip r:embed="rId3"/>
          <a:stretch>
            <a:fillRect/>
          </a:stretch>
        </p:blipFill>
        <p:spPr>
          <a:xfrm>
            <a:off x="8104809" y="1530822"/>
            <a:ext cx="3416557" cy="4646141"/>
          </a:xfrm>
          <a:prstGeom prst="rect">
            <a:avLst/>
          </a:prstGeom>
        </p:spPr>
      </p:pic>
    </p:spTree>
    <p:extLst>
      <p:ext uri="{BB962C8B-B14F-4D97-AF65-F5344CB8AC3E}">
        <p14:creationId xmlns:p14="http://schemas.microsoft.com/office/powerpoint/2010/main" val="70748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2706" y="0"/>
            <a:ext cx="5510738" cy="6858000"/>
          </a:xfrm>
          <a:prstGeom prst="rect">
            <a:avLst/>
          </a:prstGeom>
        </p:spPr>
      </p:pic>
      <p:sp>
        <p:nvSpPr>
          <p:cNvPr id="2" name="TextBox 1">
            <a:extLst>
              <a:ext uri="{FF2B5EF4-FFF2-40B4-BE49-F238E27FC236}">
                <a16:creationId xmlns:a16="http://schemas.microsoft.com/office/drawing/2014/main" id="{EF7AD869-E630-D84A-B70D-B20630BDF892}"/>
              </a:ext>
            </a:extLst>
          </p:cNvPr>
          <p:cNvSpPr txBox="1"/>
          <p:nvPr/>
        </p:nvSpPr>
        <p:spPr>
          <a:xfrm>
            <a:off x="7908325" y="2520778"/>
            <a:ext cx="3558746" cy="1477328"/>
          </a:xfrm>
          <a:prstGeom prst="rect">
            <a:avLst/>
          </a:prstGeom>
          <a:noFill/>
        </p:spPr>
        <p:txBody>
          <a:bodyPr wrap="square" rtlCol="0">
            <a:spAutoFit/>
          </a:bodyPr>
          <a:lstStyle/>
          <a:p>
            <a:r>
              <a:rPr lang="en-US" dirty="0"/>
              <a:t>Rosalind Gill, </a:t>
            </a:r>
          </a:p>
          <a:p>
            <a:r>
              <a:rPr lang="en-US" dirty="0"/>
              <a:t>“</a:t>
            </a:r>
            <a:r>
              <a:rPr lang="en-US" dirty="0" err="1"/>
              <a:t>Supersexualize</a:t>
            </a:r>
            <a:r>
              <a:rPr lang="en-US" dirty="0"/>
              <a:t> me! Advertising and ‘the </a:t>
            </a:r>
            <a:r>
              <a:rPr lang="en-US" dirty="0" err="1"/>
              <a:t>midriffs,’”in</a:t>
            </a:r>
            <a:r>
              <a:rPr lang="en-US" dirty="0"/>
              <a:t> Attwood, et al., </a:t>
            </a:r>
            <a:r>
              <a:rPr lang="en-US" i="1" dirty="0"/>
              <a:t>Mainstreaming Sex: The Sexualization of Culture </a:t>
            </a:r>
            <a:r>
              <a:rPr lang="en-US" dirty="0"/>
              <a:t>(2007).</a:t>
            </a:r>
          </a:p>
        </p:txBody>
      </p:sp>
    </p:spTree>
    <p:extLst>
      <p:ext uri="{BB962C8B-B14F-4D97-AF65-F5344CB8AC3E}">
        <p14:creationId xmlns:p14="http://schemas.microsoft.com/office/powerpoint/2010/main" val="259509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054100"/>
          </a:xfrm>
        </p:spPr>
        <p:txBody>
          <a:bodyPr/>
          <a:lstStyle/>
          <a:p>
            <a:pPr algn="ctr"/>
            <a:r>
              <a:rPr lang="en-US" dirty="0"/>
              <a:t>Femininity as Bodily Property</a:t>
            </a:r>
          </a:p>
        </p:txBody>
      </p:sp>
      <p:pic>
        <p:nvPicPr>
          <p:cNvPr id="4" name="Picture 3"/>
          <p:cNvPicPr>
            <a:picLocks noChangeAspect="1"/>
          </p:cNvPicPr>
          <p:nvPr/>
        </p:nvPicPr>
        <p:blipFill>
          <a:blip r:embed="rId2"/>
          <a:stretch>
            <a:fillRect/>
          </a:stretch>
        </p:blipFill>
        <p:spPr>
          <a:xfrm>
            <a:off x="4076700" y="1663700"/>
            <a:ext cx="4038600" cy="4533900"/>
          </a:xfrm>
          <a:prstGeom prst="rect">
            <a:avLst/>
          </a:prstGeom>
        </p:spPr>
      </p:pic>
      <p:sp>
        <p:nvSpPr>
          <p:cNvPr id="5" name="TextBox 4"/>
          <p:cNvSpPr txBox="1"/>
          <p:nvPr/>
        </p:nvSpPr>
        <p:spPr>
          <a:xfrm>
            <a:off x="4267200" y="6362700"/>
            <a:ext cx="3721100" cy="369332"/>
          </a:xfrm>
          <a:prstGeom prst="rect">
            <a:avLst/>
          </a:prstGeom>
          <a:noFill/>
        </p:spPr>
        <p:txBody>
          <a:bodyPr wrap="square" rtlCol="0">
            <a:spAutoFit/>
          </a:bodyPr>
          <a:lstStyle/>
          <a:p>
            <a:pPr algn="ctr"/>
            <a:r>
              <a:rPr lang="en-US" dirty="0"/>
              <a:t>Nike ad, 2010</a:t>
            </a:r>
          </a:p>
        </p:txBody>
      </p:sp>
    </p:spTree>
    <p:extLst>
      <p:ext uri="{BB962C8B-B14F-4D97-AF65-F5344CB8AC3E}">
        <p14:creationId xmlns:p14="http://schemas.microsoft.com/office/powerpoint/2010/main" val="327068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1276" y="274638"/>
            <a:ext cx="11870724" cy="728662"/>
          </a:xfrm>
        </p:spPr>
        <p:txBody>
          <a:bodyPr>
            <a:normAutofit/>
          </a:bodyPr>
          <a:lstStyle/>
          <a:p>
            <a:r>
              <a:rPr lang="en-US" sz="3200" dirty="0"/>
              <a:t>Focus on Individualism, Choice, and Empowerment </a:t>
            </a:r>
          </a:p>
        </p:txBody>
      </p:sp>
      <p:pic>
        <p:nvPicPr>
          <p:cNvPr id="5" name="Picture 4"/>
          <p:cNvPicPr>
            <a:picLocks noChangeAspect="1"/>
          </p:cNvPicPr>
          <p:nvPr/>
        </p:nvPicPr>
        <p:blipFill>
          <a:blip r:embed="rId3"/>
          <a:stretch>
            <a:fillRect/>
          </a:stretch>
        </p:blipFill>
        <p:spPr>
          <a:xfrm>
            <a:off x="4420824" y="1301614"/>
            <a:ext cx="3439252" cy="4622800"/>
          </a:xfrm>
          <a:prstGeom prst="rect">
            <a:avLst/>
          </a:prstGeom>
        </p:spPr>
      </p:pic>
      <p:sp>
        <p:nvSpPr>
          <p:cNvPr id="2" name="TextBox 1">
            <a:extLst>
              <a:ext uri="{FF2B5EF4-FFF2-40B4-BE49-F238E27FC236}">
                <a16:creationId xmlns:a16="http://schemas.microsoft.com/office/drawing/2014/main" id="{F615D69B-213A-4246-B339-FB6F3A593BA3}"/>
              </a:ext>
            </a:extLst>
          </p:cNvPr>
          <p:cNvSpPr txBox="1"/>
          <p:nvPr/>
        </p:nvSpPr>
        <p:spPr>
          <a:xfrm>
            <a:off x="1612900" y="5934670"/>
            <a:ext cx="9554453" cy="923330"/>
          </a:xfrm>
          <a:prstGeom prst="rect">
            <a:avLst/>
          </a:prstGeom>
          <a:noFill/>
        </p:spPr>
        <p:txBody>
          <a:bodyPr wrap="square" rtlCol="0">
            <a:spAutoFit/>
          </a:bodyPr>
          <a:lstStyle/>
          <a:p>
            <a:r>
              <a:rPr lang="en-US" dirty="0"/>
              <a:t>Empowerment and choice have become synonymous with purchasing power and being sexy (Anderson,  1). </a:t>
            </a:r>
          </a:p>
          <a:p>
            <a:endParaRPr lang="en-US" dirty="0"/>
          </a:p>
        </p:txBody>
      </p:sp>
    </p:spTree>
    <p:extLst>
      <p:ext uri="{BB962C8B-B14F-4D97-AF65-F5344CB8AC3E}">
        <p14:creationId xmlns:p14="http://schemas.microsoft.com/office/powerpoint/2010/main" val="2233905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{3CA1EB11-E7EE-A846-96C3-60DB2C5D25D6}tf10001063</Template>
  <TotalTime>2031</TotalTime>
  <Words>1846</Words>
  <Application>Microsoft Macintosh PowerPoint</Application>
  <PresentationFormat>Widescreen</PresentationFormat>
  <Paragraphs>124</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Century Gothic</vt:lpstr>
      <vt:lpstr>Verdana</vt:lpstr>
      <vt:lpstr>Mesh</vt:lpstr>
      <vt:lpstr>PowerPoint Presentation</vt:lpstr>
      <vt:lpstr>What is post-feminism?</vt:lpstr>
      <vt:lpstr>PowerPoint Presentation</vt:lpstr>
      <vt:lpstr>PowerPoint Presentation</vt:lpstr>
      <vt:lpstr>PowerPoint Presentation</vt:lpstr>
      <vt:lpstr>“Postfeminist Media Culture”</vt:lpstr>
      <vt:lpstr>PowerPoint Presentation</vt:lpstr>
      <vt:lpstr>Femininity as Bodily Property</vt:lpstr>
      <vt:lpstr>Focus on Individualism, Choice, and Empowerment </vt:lpstr>
      <vt:lpstr>   Choice</vt:lpstr>
      <vt:lpstr>Hypersexualization</vt:lpstr>
      <vt:lpstr>PowerPoint Presentation</vt:lpstr>
      <vt:lpstr>Consumerism as Empowerment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Aftermath of 9/11</vt:lpstr>
      <vt:lpstr>PowerPoint Presentation</vt:lpstr>
      <vt:lpstr>Boy/Man Crisis</vt:lpstr>
      <vt:lpstr>“Center Stage Problem”</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Holly M.</dc:creator>
  <cp:lastModifiedBy>Microsoft Office User</cp:lastModifiedBy>
  <cp:revision>21</cp:revision>
  <dcterms:created xsi:type="dcterms:W3CDTF">2018-03-13T18:51:28Z</dcterms:created>
  <dcterms:modified xsi:type="dcterms:W3CDTF">2020-03-11T15:56:02Z</dcterms:modified>
</cp:coreProperties>
</file>