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4" r:id="rId3"/>
    <p:sldId id="269" r:id="rId4"/>
    <p:sldId id="276" r:id="rId5"/>
    <p:sldId id="272" r:id="rId6"/>
    <p:sldId id="273" r:id="rId7"/>
    <p:sldId id="274" r:id="rId8"/>
    <p:sldId id="275" r:id="rId9"/>
    <p:sldId id="268" r:id="rId10"/>
    <p:sldId id="270" r:id="rId11"/>
    <p:sldId id="271" r:id="rId12"/>
    <p:sldId id="263" r:id="rId13"/>
    <p:sldId id="260" r:id="rId14"/>
    <p:sldId id="281" r:id="rId15"/>
    <p:sldId id="264" r:id="rId16"/>
    <p:sldId id="266" r:id="rId17"/>
    <p:sldId id="265" r:id="rId18"/>
    <p:sldId id="283" r:id="rId19"/>
    <p:sldId id="282" r:id="rId20"/>
    <p:sldId id="257" r:id="rId21"/>
    <p:sldId id="258" r:id="rId22"/>
    <p:sldId id="259" r:id="rId23"/>
    <p:sldId id="262" r:id="rId24"/>
    <p:sldId id="285" r:id="rId25"/>
    <p:sldId id="261" r:id="rId26"/>
    <p:sldId id="279" r:id="rId27"/>
    <p:sldId id="280" r:id="rId28"/>
    <p:sldId id="278" r:id="rId29"/>
    <p:sldId id="27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5" d="100"/>
          <a:sy n="85" d="100"/>
        </p:scale>
        <p:origin x="-16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1457E5-C163-A646-A855-7F4A00B3DE5C}" type="datetimeFigureOut">
              <a:rPr lang="en-US" smtClean="0"/>
              <a:t>4/14/15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DC3AD0-EEA6-0343-B963-114CC504E629}" type="slidenum">
              <a:rPr lang="en-US" smtClean="0"/>
              <a:t>‹#›</a:t>
            </a:fld>
            <a:endParaRPr lang="en-US"/>
          </a:p>
        </p:txBody>
      </p:sp>
    </p:spTree>
    <p:extLst>
      <p:ext uri="{BB962C8B-B14F-4D97-AF65-F5344CB8AC3E}">
        <p14:creationId xmlns:p14="http://schemas.microsoft.com/office/powerpoint/2010/main" val="16872994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mfa.org/collections/mfa-images/license-images-for/request-image-rights-reproduction?title=%20Ravana%20with%20his%20Ministers;%20Sita%20in%20the%20Asoka%20Grove&amp;accession=17.2748" TargetMode="External"/><Relationship Id="rId4" Type="http://schemas.openxmlformats.org/officeDocument/2006/relationships/hyperlink" Target="http://www.mfa.org/collections/search?f%5B0%5D=field_artists:field_artist:15362"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9" Type="http://schemas.openxmlformats.org/officeDocument/2006/relationships/hyperlink" Target="http://www.wikiwand.com/en/Bhadrakali%23citenotespokensanskritde1" TargetMode="External"/><Relationship Id="rId20" Type="http://schemas.openxmlformats.org/officeDocument/2006/relationships/hyperlink" Target="http://www.wikiwand.com/en/Shaktism" TargetMode="External"/><Relationship Id="rId10" Type="http://schemas.openxmlformats.org/officeDocument/2006/relationships/hyperlink" Target="http://www.wikiwand.com/en/Hindu_goddess" TargetMode="External"/><Relationship Id="rId11" Type="http://schemas.openxmlformats.org/officeDocument/2006/relationships/hyperlink" Target="http://www.wikiwand.com/en/Southern_India" TargetMode="External"/><Relationship Id="rId12" Type="http://schemas.openxmlformats.org/officeDocument/2006/relationships/hyperlink" Target="http://www.wikiwand.com/en/Devi" TargetMode="External"/><Relationship Id="rId13" Type="http://schemas.openxmlformats.org/officeDocument/2006/relationships/hyperlink" Target="http://www.wikiwand.com/en/Devi_Mahatmyam" TargetMode="External"/><Relationship Id="rId14" Type="http://schemas.openxmlformats.org/officeDocument/2006/relationships/hyperlink" Target="http://www.wikiwand.com/en/Kerala" TargetMode="External"/><Relationship Id="rId15" Type="http://schemas.openxmlformats.org/officeDocument/2006/relationships/hyperlink" Target="http://www.wikiwand.com/en/Kali" TargetMode="External"/><Relationship Id="rId16" Type="http://schemas.openxmlformats.org/officeDocument/2006/relationships/hyperlink" Target="http://www.wikiwand.com/en/Hinduism" TargetMode="External"/><Relationship Id="rId17" Type="http://schemas.openxmlformats.org/officeDocument/2006/relationships/hyperlink" Target="http://www.wikiwand.com/en/Tantra" TargetMode="External"/><Relationship Id="rId18" Type="http://schemas.openxmlformats.org/officeDocument/2006/relationships/hyperlink" Target="http://www.wikiwand.com/en/Matrikas" TargetMode="External"/><Relationship Id="rId19" Type="http://schemas.openxmlformats.org/officeDocument/2006/relationships/hyperlink" Target="http://www.wikiwand.com/en/Mahavidyas" TargetMode="External"/><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www.wikiwand.com/en/Sanskrit_language" TargetMode="External"/><Relationship Id="rId4" Type="http://schemas.openxmlformats.org/officeDocument/2006/relationships/hyperlink" Target="http://www.wikiwand.com/en/Tamil_language" TargetMode="External"/><Relationship Id="rId5" Type="http://schemas.openxmlformats.org/officeDocument/2006/relationships/hyperlink" Target="http://www.wikiwand.com/en/Telugu_language" TargetMode="External"/><Relationship Id="rId6" Type="http://schemas.openxmlformats.org/officeDocument/2006/relationships/hyperlink" Target="http://www.wikiwand.com/en/Malayalam_language" TargetMode="External"/><Relationship Id="rId7" Type="http://schemas.openxmlformats.org/officeDocument/2006/relationships/hyperlink" Target="http://www.wikiwand.com/en/Kannada_language" TargetMode="External"/><Relationship Id="rId8" Type="http://schemas.openxmlformats.org/officeDocument/2006/relationships/hyperlink" Target="http://www.wikiwand.com/en/Kodava_languag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www.mfa.org/collections/search?f%5B0%5D=field_artists:field_artist:15365"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 are here</a:t>
            </a:r>
          </a:p>
          <a:p>
            <a:r>
              <a:rPr lang="en-US" dirty="0" smtClean="0">
                <a:effectLst/>
                <a:hlinkClick r:id="rId3"/>
              </a:rPr>
              <a:t>License This Image</a:t>
            </a:r>
            <a:r>
              <a:rPr lang="en-US" dirty="0" smtClean="0">
                <a:effectLst/>
              </a:rPr>
              <a:t> </a:t>
            </a:r>
          </a:p>
          <a:p>
            <a:r>
              <a:rPr lang="en-US" b="1" dirty="0" err="1" smtClean="0"/>
              <a:t>Ravana</a:t>
            </a:r>
            <a:r>
              <a:rPr lang="en-US" b="1" dirty="0" smtClean="0"/>
              <a:t> with his Ministers; </a:t>
            </a:r>
            <a:r>
              <a:rPr lang="en-US" b="1" dirty="0" err="1" smtClean="0"/>
              <a:t>Sita</a:t>
            </a:r>
            <a:r>
              <a:rPr lang="en-US" b="1" dirty="0" smtClean="0"/>
              <a:t> in the Asoka Grove</a:t>
            </a:r>
          </a:p>
          <a:p>
            <a:r>
              <a:rPr lang="en-US" dirty="0" smtClean="0"/>
              <a:t>Indian, </a:t>
            </a:r>
            <a:r>
              <a:rPr lang="en-US" dirty="0" err="1" smtClean="0"/>
              <a:t>Pahari</a:t>
            </a:r>
            <a:r>
              <a:rPr lang="en-US" dirty="0" smtClean="0"/>
              <a:t/>
            </a:r>
            <a:br>
              <a:rPr lang="en-US" dirty="0" smtClean="0"/>
            </a:br>
            <a:r>
              <a:rPr lang="en-US" dirty="0" smtClean="0"/>
              <a:t>about 1725</a:t>
            </a:r>
            <a:br>
              <a:rPr lang="en-US" dirty="0" smtClean="0"/>
            </a:br>
            <a:r>
              <a:rPr lang="en-US" dirty="0" smtClean="0"/>
              <a:t>Attributed to </a:t>
            </a:r>
            <a:r>
              <a:rPr lang="en-US" dirty="0" smtClean="0">
                <a:hlinkClick r:id="rId4"/>
              </a:rPr>
              <a:t>Manaku</a:t>
            </a:r>
            <a:r>
              <a:rPr lang="en-US" dirty="0" smtClean="0"/>
              <a:t> (Indian, about 1700–1760 Indian)</a:t>
            </a:r>
          </a:p>
          <a:p>
            <a:r>
              <a:rPr lang="en-US" dirty="0" smtClean="0"/>
              <a:t>Object Place, </a:t>
            </a:r>
            <a:r>
              <a:rPr lang="en-US" dirty="0" err="1" smtClean="0"/>
              <a:t>Guler</a:t>
            </a:r>
            <a:r>
              <a:rPr lang="en-US" dirty="0" smtClean="0"/>
              <a:t>, Punjab Hills, India</a:t>
            </a:r>
          </a:p>
          <a:p>
            <a:r>
              <a:rPr lang="en-US" dirty="0" smtClean="0"/>
              <a:t>Overall: 59.7 x 83 cm (23 1/2 x 32 11/16 in.) Image: 56.5 x 80.5 cm (22 1/4 x 31 11/16 in.)</a:t>
            </a:r>
          </a:p>
          <a:p>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3</a:t>
            </a:fld>
            <a:endParaRPr lang="en-US"/>
          </a:p>
        </p:txBody>
      </p:sp>
    </p:spTree>
    <p:extLst>
      <p:ext uri="{BB962C8B-B14F-4D97-AF65-F5344CB8AC3E}">
        <p14:creationId xmlns:p14="http://schemas.microsoft.com/office/powerpoint/2010/main" val="717536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Culture:     Asian
    Title:     Durga Overpowers the Buffalo Demon
    Date:     ca. 18th Century
    Style Period:     Pahari, Kangra
    Collection:     Middlebury Visual Resources
    ID Number:     93_2155
    Rights:     This image has been selected and made available by an institutional user of the ARTstor Digital Library using ARTstor's software tools. ARTstor has not pre-screened or selected this image, and therefore disclaims any liability for any use of this image. Should you have any legal objection to the use of this image, please notify ARTstor's Contact for Legal Notices.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Culture:     Asian
    Title:     Kali and Durga triumphant in battle with the asuras
    Date:     18th Century, ca.
    Style Period:     Rajput, Pahari, Kangra
    Collection:     Middlebury Visual Resources
    ID Number:     93_2158
    Rights:     This image has been selected and made available by an institutional user of the ARTstor Digital Library using ARTstor's software tools. ARTstor has not pre-screened or selected this image, and therefore disclaims any liability for any use of this image. Should you have any legal objection to the use of this image, please notify ARTstor's Contact for Legal Notices.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 With Kali's Help, Durga Kills Rakta-bija [Mit Hilfe der Kali wird der Dämon Raktabija von Durga getötet]
Work Type: watercolor
Date: 18th century
Material: painting on paper
Material: Malerei auf Papier
Measurements: 20 (16.8) x 28.5 (25.5) cm
Description: Leaf from the Devi Mahatmyam, a Sanskrit manuscript formerly C.G. Kroh collection [Devimahatmya der ehem. Sammlung C.G. Krohs].
Description: Photographer: Dietmar Katz
Repository: Museum für Asiatische Kunst, Staatliche Museen zu Berlin
Repository: http://www.smb.museum/smb/home/index.php?lang=de
Accession Number: I 5071 fol.37
Subject: Durg? (Hindu deity); K?l? (Hindu deity)
Collection: Berlin State Museums (Staatliche Museen zu Berlin)
ID Number: 24318
ID Number: ART189944
Source: Image and original data provided by Bildarchiv Preussischer Kulturbesitz
Source: http://bpkgate.picturemaxx.com/webgate_cms/en/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With </a:t>
            </a:r>
            <a:r>
              <a:rPr lang="en-US" dirty="0" err="1" smtClean="0"/>
              <a:t>Kali's</a:t>
            </a:r>
            <a:r>
              <a:rPr lang="en-US" dirty="0" smtClean="0"/>
              <a:t> Help, </a:t>
            </a:r>
            <a:r>
              <a:rPr lang="en-US" dirty="0" err="1" smtClean="0"/>
              <a:t>Durga</a:t>
            </a:r>
            <a:r>
              <a:rPr lang="en-US" dirty="0" smtClean="0"/>
              <a:t> Kills </a:t>
            </a:r>
            <a:r>
              <a:rPr lang="en-US" dirty="0" err="1" smtClean="0"/>
              <a:t>Rakta-bija</a:t>
            </a:r>
            <a:r>
              <a:rPr lang="en-US" dirty="0" smtClean="0"/>
              <a:t> [</a:t>
            </a:r>
            <a:r>
              <a:rPr lang="en-US" dirty="0" err="1" smtClean="0"/>
              <a:t>Mit</a:t>
            </a:r>
            <a:r>
              <a:rPr lang="en-US" dirty="0" smtClean="0"/>
              <a:t> </a:t>
            </a:r>
            <a:r>
              <a:rPr lang="en-US" dirty="0" err="1" smtClean="0"/>
              <a:t>Hilfe</a:t>
            </a:r>
            <a:r>
              <a:rPr lang="en-US" dirty="0" smtClean="0"/>
              <a:t> der Kali </a:t>
            </a:r>
            <a:r>
              <a:rPr lang="en-US" dirty="0" err="1" smtClean="0"/>
              <a:t>wird</a:t>
            </a:r>
            <a:r>
              <a:rPr lang="en-US" dirty="0" smtClean="0"/>
              <a:t> der </a:t>
            </a:r>
            <a:r>
              <a:rPr lang="en-US" dirty="0" err="1" smtClean="0"/>
              <a:t>Dämon</a:t>
            </a:r>
            <a:r>
              <a:rPr lang="en-US" dirty="0" smtClean="0"/>
              <a:t> </a:t>
            </a:r>
            <a:r>
              <a:rPr lang="en-US" dirty="0" err="1" smtClean="0"/>
              <a:t>Raktabija</a:t>
            </a:r>
            <a:r>
              <a:rPr lang="en-US" dirty="0" smtClean="0"/>
              <a:t> von </a:t>
            </a:r>
            <a:r>
              <a:rPr lang="en-US" dirty="0" err="1" smtClean="0"/>
              <a:t>Durga</a:t>
            </a:r>
            <a:r>
              <a:rPr lang="en-US" dirty="0" smtClean="0"/>
              <a:t> </a:t>
            </a:r>
            <a:r>
              <a:rPr lang="en-US" dirty="0" err="1" smtClean="0"/>
              <a:t>getötet</a:t>
            </a:r>
            <a:r>
              <a:rPr lang="en-US" dirty="0" smtClean="0"/>
              <a:t>]
Work Type: watercolor
Date: 18th century
Material: painting on paper</a:t>
            </a:r>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19</a:t>
            </a:fld>
            <a:endParaRPr lang="en-US"/>
          </a:p>
        </p:txBody>
      </p:sp>
    </p:spTree>
    <p:extLst>
      <p:ext uri="{BB962C8B-B14F-4D97-AF65-F5344CB8AC3E}">
        <p14:creationId xmlns:p14="http://schemas.microsoft.com/office/powerpoint/2010/main" val="2132964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British Library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Durga</a:t>
            </a:r>
            <a:r>
              <a:rPr lang="en-US" baseline="0" dirty="0" smtClean="0"/>
              <a:t> Puja, Patna style, 1809</a:t>
            </a:r>
            <a:endParaRPr lang="en-US" dirty="0" smtClean="0"/>
          </a:p>
        </p:txBody>
      </p:sp>
      <p:sp>
        <p:nvSpPr>
          <p:cNvPr id="4" name="Slide Number Placeholder 3"/>
          <p:cNvSpPr>
            <a:spLocks noGrp="1"/>
          </p:cNvSpPr>
          <p:nvPr>
            <p:ph type="sldNum" sz="quarter" idx="10"/>
          </p:nvPr>
        </p:nvSpPr>
        <p:spPr/>
        <p:txBody>
          <a:bodyPr/>
          <a:lstStyle/>
          <a:p>
            <a:fld id="{B9DC3AD0-EEA6-0343-B963-114CC504E629}" type="slidenum">
              <a:rPr lang="en-US" smtClean="0"/>
              <a:t>22</a:t>
            </a:fld>
            <a:endParaRPr lang="en-US"/>
          </a:p>
        </p:txBody>
      </p:sp>
    </p:spTree>
    <p:extLst>
      <p:ext uri="{BB962C8B-B14F-4D97-AF65-F5344CB8AC3E}">
        <p14:creationId xmlns:p14="http://schemas.microsoft.com/office/powerpoint/2010/main" val="2032310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Devi Parades in Triumph</a:t>
            </a:r>
          </a:p>
          <a:p>
            <a:r>
              <a:rPr lang="en-US" b="1" dirty="0" smtClean="0"/>
              <a:t>Artist:</a:t>
            </a:r>
            <a:r>
              <a:rPr lang="en-US" dirty="0" smtClean="0"/>
              <a:t> Attributed to </a:t>
            </a:r>
            <a:r>
              <a:rPr lang="en-US" dirty="0" err="1" smtClean="0"/>
              <a:t>Kripal</a:t>
            </a:r>
            <a:r>
              <a:rPr lang="en-US" dirty="0" smtClean="0"/>
              <a:t> of </a:t>
            </a:r>
            <a:r>
              <a:rPr lang="en-US" dirty="0" err="1" smtClean="0"/>
              <a:t>Nurpur</a:t>
            </a:r>
            <a:r>
              <a:rPr lang="en-US" dirty="0" smtClean="0"/>
              <a:t> (active ca. 1660–90)</a:t>
            </a:r>
            <a:br>
              <a:rPr lang="en-US" dirty="0" smtClean="0"/>
            </a:br>
            <a:endParaRPr lang="en-US" dirty="0" smtClean="0"/>
          </a:p>
          <a:p>
            <a:r>
              <a:rPr lang="en-US" b="1" dirty="0" smtClean="0"/>
              <a:t>Date:</a:t>
            </a:r>
            <a:r>
              <a:rPr lang="en-US" dirty="0" smtClean="0"/>
              <a:t> ca. 1660–70</a:t>
            </a:r>
          </a:p>
          <a:p>
            <a:r>
              <a:rPr lang="en-US" b="1" dirty="0" smtClean="0"/>
              <a:t>Culture:</a:t>
            </a:r>
            <a:r>
              <a:rPr lang="en-US" dirty="0" smtClean="0"/>
              <a:t> India (</a:t>
            </a:r>
            <a:r>
              <a:rPr lang="en-US" dirty="0" err="1" smtClean="0"/>
              <a:t>Nurpur</a:t>
            </a:r>
            <a:r>
              <a:rPr lang="en-US" dirty="0" smtClean="0"/>
              <a:t>, Himachal Pradesh)</a:t>
            </a:r>
          </a:p>
          <a:p>
            <a:r>
              <a:rPr lang="en-US" b="1" dirty="0" smtClean="0"/>
              <a:t>Medium:</a:t>
            </a:r>
            <a:r>
              <a:rPr lang="en-US" dirty="0" smtClean="0"/>
              <a:t> Opaque watercolor, gold and beetle-wing cases on paper</a:t>
            </a:r>
          </a:p>
          <a:p>
            <a:r>
              <a:rPr lang="en-US" b="1" dirty="0" smtClean="0"/>
              <a:t>Dimensions:</a:t>
            </a:r>
            <a:r>
              <a:rPr lang="en-US" dirty="0" smtClean="0"/>
              <a:t> Page: 7 5/16 x 10 11/16 in. (18.5 x 27.2 cm)</a:t>
            </a:r>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23</a:t>
            </a:fld>
            <a:endParaRPr lang="en-US"/>
          </a:p>
        </p:txBody>
      </p:sp>
    </p:spTree>
    <p:extLst>
      <p:ext uri="{BB962C8B-B14F-4D97-AF65-F5344CB8AC3E}">
        <p14:creationId xmlns:p14="http://schemas.microsoft.com/office/powerpoint/2010/main" val="7489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Bhadrakālī</a:t>
            </a:r>
            <a:r>
              <a:rPr lang="en-US" dirty="0" smtClean="0"/>
              <a:t> (</a:t>
            </a:r>
            <a:r>
              <a:rPr lang="en-US" dirty="0" smtClean="0">
                <a:hlinkClick r:id="rId3" tooltip="Sanskrit language"/>
              </a:rPr>
              <a:t>Sanskrit</a:t>
            </a:r>
            <a:r>
              <a:rPr lang="en-US" dirty="0" smtClean="0"/>
              <a:t>: </a:t>
            </a:r>
            <a:r>
              <a:rPr lang="en-US" dirty="0" err="1" smtClean="0"/>
              <a:t>भद्रकाली</a:t>
            </a:r>
            <a:r>
              <a:rPr lang="en-US" dirty="0" smtClean="0"/>
              <a:t>, </a:t>
            </a:r>
            <a:r>
              <a:rPr lang="en-US" dirty="0" smtClean="0">
                <a:hlinkClick r:id="rId4" tooltip="Tamil language"/>
              </a:rPr>
              <a:t>Tamil</a:t>
            </a:r>
            <a:r>
              <a:rPr lang="en-US" dirty="0" smtClean="0"/>
              <a:t>: </a:t>
            </a:r>
            <a:r>
              <a:rPr lang="en-US" dirty="0" err="1" smtClean="0"/>
              <a:t>பத்ரகாளி</a:t>
            </a:r>
            <a:r>
              <a:rPr lang="en-US" dirty="0" smtClean="0"/>
              <a:t>, </a:t>
            </a:r>
            <a:r>
              <a:rPr lang="en-US" dirty="0" smtClean="0">
                <a:hlinkClick r:id="rId5" tooltip="Telugu language"/>
              </a:rPr>
              <a:t>Telugu</a:t>
            </a:r>
            <a:r>
              <a:rPr lang="en-US" dirty="0" smtClean="0"/>
              <a:t>: </a:t>
            </a:r>
            <a:r>
              <a:rPr lang="en-US" dirty="0" err="1" smtClean="0"/>
              <a:t>భద్రకాళి</a:t>
            </a:r>
            <a:r>
              <a:rPr lang="en-US" dirty="0" smtClean="0"/>
              <a:t>, </a:t>
            </a:r>
            <a:r>
              <a:rPr lang="en-US" dirty="0" smtClean="0">
                <a:hlinkClick r:id="rId6"/>
              </a:rPr>
              <a:t>Malayalam</a:t>
            </a:r>
            <a:r>
              <a:rPr lang="en-US" dirty="0" smtClean="0"/>
              <a:t>: </a:t>
            </a:r>
            <a:r>
              <a:rPr lang="en-US" dirty="0" err="1" smtClean="0"/>
              <a:t>ഭദ്രകാളി</a:t>
            </a:r>
            <a:r>
              <a:rPr lang="en-US" dirty="0" smtClean="0"/>
              <a:t>, </a:t>
            </a:r>
            <a:r>
              <a:rPr lang="en-US" dirty="0" smtClean="0">
                <a:hlinkClick r:id="rId7" tooltip="Kannada language"/>
              </a:rPr>
              <a:t>Kannada</a:t>
            </a:r>
            <a:r>
              <a:rPr lang="en-US" dirty="0" smtClean="0"/>
              <a:t>: </a:t>
            </a:r>
            <a:r>
              <a:rPr lang="en-US" dirty="0" err="1" smtClean="0"/>
              <a:t>ಭದ್ರಕಾಳಿ</a:t>
            </a:r>
            <a:r>
              <a:rPr lang="en-US" dirty="0" smtClean="0"/>
              <a:t>, </a:t>
            </a:r>
            <a:r>
              <a:rPr lang="en-US" dirty="0" smtClean="0">
                <a:hlinkClick r:id="rId8"/>
              </a:rPr>
              <a:t>Kodava</a:t>
            </a:r>
            <a:r>
              <a:rPr lang="en-US" dirty="0" smtClean="0"/>
              <a:t>: </a:t>
            </a:r>
            <a:r>
              <a:rPr lang="en-US" dirty="0" err="1" smtClean="0"/>
              <a:t>ಭದ್ರಕಾಳಿ</a:t>
            </a:r>
            <a:r>
              <a:rPr lang="en-US" dirty="0" smtClean="0"/>
              <a:t>) (literally "</a:t>
            </a:r>
            <a:r>
              <a:rPr lang="en-US" i="1" dirty="0" smtClean="0"/>
              <a:t>Good Kali,</a:t>
            </a:r>
            <a:r>
              <a:rPr lang="en-US" dirty="0" smtClean="0"/>
              <a:t>")</a:t>
            </a:r>
            <a:r>
              <a:rPr lang="en-US" baseline="30000" dirty="0" smtClean="0">
                <a:hlinkClick r:id="rId9"/>
              </a:rPr>
              <a:t>[1]</a:t>
            </a:r>
            <a:r>
              <a:rPr lang="en-US" dirty="0" smtClean="0"/>
              <a:t> is a </a:t>
            </a:r>
            <a:r>
              <a:rPr lang="en-US" dirty="0" smtClean="0">
                <a:hlinkClick r:id="rId10"/>
              </a:rPr>
              <a:t>Hindu goddess</a:t>
            </a:r>
            <a:r>
              <a:rPr lang="en-US" dirty="0" smtClean="0"/>
              <a:t> popular in </a:t>
            </a:r>
            <a:r>
              <a:rPr lang="en-US" dirty="0" smtClean="0">
                <a:hlinkClick r:id="rId11" tooltip="Southern India"/>
              </a:rPr>
              <a:t>Southern India</a:t>
            </a:r>
            <a:r>
              <a:rPr lang="en-US" dirty="0" smtClean="0"/>
              <a:t>. She is one of the fierce forms of the Great Goddess (</a:t>
            </a:r>
            <a:r>
              <a:rPr lang="en-US" dirty="0" smtClean="0">
                <a:hlinkClick r:id="rId12" tooltip="Devi"/>
              </a:rPr>
              <a:t>Devi</a:t>
            </a:r>
            <a:r>
              <a:rPr lang="en-US" dirty="0" smtClean="0"/>
              <a:t>) mentioned in the </a:t>
            </a:r>
            <a:r>
              <a:rPr lang="en-US" dirty="0" smtClean="0">
                <a:hlinkClick r:id="rId13" tooltip="Devi Mahatmyam"/>
              </a:rPr>
              <a:t>Devi Mahatmyam</a:t>
            </a:r>
            <a:r>
              <a:rPr lang="en-US" dirty="0" smtClean="0"/>
              <a:t>. </a:t>
            </a:r>
            <a:r>
              <a:rPr lang="en-US" dirty="0" err="1" smtClean="0"/>
              <a:t>Bhadrakali</a:t>
            </a:r>
            <a:r>
              <a:rPr lang="en-US" dirty="0" smtClean="0"/>
              <a:t> is the popular form of Devi worshipped in </a:t>
            </a:r>
            <a:r>
              <a:rPr lang="en-US" dirty="0" smtClean="0">
                <a:hlinkClick r:id="rId14" tooltip="Kerala"/>
              </a:rPr>
              <a:t>Kerala</a:t>
            </a:r>
            <a:r>
              <a:rPr lang="en-US" dirty="0" smtClean="0"/>
              <a:t> as Sri </a:t>
            </a:r>
            <a:r>
              <a:rPr lang="en-US" dirty="0" err="1" smtClean="0"/>
              <a:t>Bhadrakali</a:t>
            </a:r>
            <a:r>
              <a:rPr lang="en-US" dirty="0" smtClean="0"/>
              <a:t> and </a:t>
            </a:r>
            <a:r>
              <a:rPr lang="en-US" dirty="0" err="1" smtClean="0"/>
              <a:t>Kariam</a:t>
            </a:r>
            <a:r>
              <a:rPr lang="en-US" dirty="0" smtClean="0"/>
              <a:t> Kali </a:t>
            </a:r>
            <a:r>
              <a:rPr lang="en-US" dirty="0" err="1" smtClean="0"/>
              <a:t>Murti</a:t>
            </a:r>
            <a:r>
              <a:rPr lang="en-US" dirty="0" smtClean="0"/>
              <a:t> Devi. In Kerala she is seen as the auspicious and fortunate form of </a:t>
            </a:r>
            <a:r>
              <a:rPr lang="en-US" dirty="0" smtClean="0">
                <a:hlinkClick r:id="rId15" tooltip="Kali"/>
              </a:rPr>
              <a:t>Kali</a:t>
            </a:r>
            <a:r>
              <a:rPr lang="en-US" dirty="0" smtClean="0"/>
              <a:t> who protects the good. It is believed that </a:t>
            </a:r>
            <a:r>
              <a:rPr lang="en-US" dirty="0" err="1" smtClean="0"/>
              <a:t>Bhadrakāli</a:t>
            </a:r>
            <a:r>
              <a:rPr lang="en-US" dirty="0" smtClean="0"/>
              <a:t> was a local deity that was assimilated into the mainstream </a:t>
            </a:r>
            <a:r>
              <a:rPr lang="en-US" dirty="0" smtClean="0">
                <a:hlinkClick r:id="rId16" tooltip="Hinduism"/>
              </a:rPr>
              <a:t>Hinduism</a:t>
            </a:r>
            <a:r>
              <a:rPr lang="en-US" dirty="0" smtClean="0"/>
              <a:t>, particularly into </a:t>
            </a:r>
            <a:r>
              <a:rPr lang="en-US" dirty="0" err="1" smtClean="0"/>
              <a:t>Shaiva</a:t>
            </a:r>
            <a:r>
              <a:rPr lang="en-US" dirty="0" smtClean="0"/>
              <a:t> mythology. She is represented with three eyes, and four, twelve or eighteen hands. She carries a number of weapons, with flames flowing from her head, and a small tusk protruding from her mouth. Her worship is also associated with the </a:t>
            </a:r>
            <a:r>
              <a:rPr lang="en-US" dirty="0" smtClean="0">
                <a:hlinkClick r:id="rId17" tooltip="Tantra"/>
              </a:rPr>
              <a:t>Tantric</a:t>
            </a:r>
            <a:r>
              <a:rPr lang="en-US" dirty="0" smtClean="0"/>
              <a:t> tradition of the </a:t>
            </a:r>
            <a:r>
              <a:rPr lang="en-US" dirty="0" smtClean="0">
                <a:hlinkClick r:id="rId18"/>
              </a:rPr>
              <a:t>Matrikas</a:t>
            </a:r>
            <a:r>
              <a:rPr lang="en-US" dirty="0" smtClean="0"/>
              <a:t> as well as the tradition of the ten </a:t>
            </a:r>
            <a:r>
              <a:rPr lang="en-US" dirty="0" smtClean="0">
                <a:hlinkClick r:id="rId19" tooltip="Mahavidyas"/>
              </a:rPr>
              <a:t>Mahavidyas</a:t>
            </a:r>
            <a:r>
              <a:rPr lang="en-US" dirty="0" smtClean="0"/>
              <a:t> and falls under the broader umbrella of </a:t>
            </a:r>
            <a:r>
              <a:rPr lang="en-US" dirty="0" smtClean="0">
                <a:hlinkClick r:id="rId20"/>
              </a:rPr>
              <a:t>Shaktism</a:t>
            </a:r>
            <a:r>
              <a:rPr lang="en-US" dirty="0" smtClean="0"/>
              <a:t>.</a:t>
            </a:r>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25</a:t>
            </a:fld>
            <a:endParaRPr lang="en-US"/>
          </a:p>
        </p:txBody>
      </p:sp>
    </p:spTree>
    <p:extLst>
      <p:ext uri="{BB962C8B-B14F-4D97-AF65-F5344CB8AC3E}">
        <p14:creationId xmlns:p14="http://schemas.microsoft.com/office/powerpoint/2010/main" val="2997568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Obverse: in top margin, in </a:t>
            </a:r>
            <a:r>
              <a:rPr lang="en-US" dirty="0" err="1" smtClean="0"/>
              <a:t>Takri</a:t>
            </a:r>
            <a:r>
              <a:rPr lang="en-US" dirty="0" smtClean="0"/>
              <a:t>: "</a:t>
            </a:r>
            <a:r>
              <a:rPr lang="en-US" dirty="0" err="1" smtClean="0"/>
              <a:t>Citradarshana</a:t>
            </a:r>
            <a:r>
              <a:rPr lang="en-US" dirty="0" smtClean="0"/>
              <a:t>" and no. 133. Reverse: at bottom, 2 line inscription in Sanskrit in </a:t>
            </a:r>
            <a:r>
              <a:rPr lang="en-US" dirty="0" err="1" smtClean="0"/>
              <a:t>Devanagari</a:t>
            </a:r>
            <a:r>
              <a:rPr lang="en-US" dirty="0" smtClean="0"/>
              <a:t>: "</a:t>
            </a:r>
            <a:r>
              <a:rPr lang="en-US" dirty="0" err="1" smtClean="0"/>
              <a:t>Nivim</a:t>
            </a:r>
            <a:r>
              <a:rPr lang="en-US" dirty="0" smtClean="0"/>
              <a:t> hared </a:t>
            </a:r>
            <a:r>
              <a:rPr lang="en-US" dirty="0" err="1" smtClean="0"/>
              <a:t>urasijan-vilekhen-nakhena</a:t>
            </a:r>
            <a:r>
              <a:rPr lang="en-US" dirty="0" smtClean="0"/>
              <a:t> </a:t>
            </a:r>
            <a:r>
              <a:rPr lang="en-US" dirty="0" err="1" smtClean="0"/>
              <a:t>damtaschadamca</a:t>
            </a:r>
            <a:r>
              <a:rPr lang="en-US" dirty="0" smtClean="0"/>
              <a:t> </a:t>
            </a:r>
            <a:r>
              <a:rPr lang="en-US" dirty="0" err="1" smtClean="0"/>
              <a:t>dashanena</a:t>
            </a:r>
            <a:r>
              <a:rPr lang="en-US" dirty="0" smtClean="0"/>
              <a:t> </a:t>
            </a:r>
            <a:r>
              <a:rPr lang="en-US" dirty="0" err="1" smtClean="0"/>
              <a:t>dasheda</a:t>
            </a:r>
            <a:r>
              <a:rPr lang="en-US" dirty="0" smtClean="0"/>
              <a:t> </a:t>
            </a:r>
            <a:r>
              <a:rPr lang="en-US" dirty="0" err="1" smtClean="0"/>
              <a:t>kasmat</a:t>
            </a:r>
            <a:r>
              <a:rPr lang="en-US" dirty="0" smtClean="0"/>
              <a:t>, </a:t>
            </a:r>
            <a:r>
              <a:rPr lang="en-US" dirty="0" err="1" smtClean="0"/>
              <a:t>Itham</a:t>
            </a:r>
            <a:r>
              <a:rPr lang="en-US" dirty="0" smtClean="0"/>
              <a:t> </a:t>
            </a:r>
            <a:r>
              <a:rPr lang="en-US" dirty="0" err="1" smtClean="0"/>
              <a:t>patesa</a:t>
            </a:r>
            <a:r>
              <a:rPr lang="en-US" dirty="0" smtClean="0"/>
              <a:t> </a:t>
            </a:r>
            <a:r>
              <a:rPr lang="en-US" dirty="0" err="1" smtClean="0"/>
              <a:t>likhitam</a:t>
            </a:r>
            <a:r>
              <a:rPr lang="en-US" dirty="0" smtClean="0"/>
              <a:t> </a:t>
            </a:r>
            <a:r>
              <a:rPr lang="en-US" dirty="0" err="1" smtClean="0"/>
              <a:t>dayitam</a:t>
            </a:r>
            <a:r>
              <a:rPr lang="en-US" dirty="0" smtClean="0"/>
              <a:t> </a:t>
            </a:r>
            <a:r>
              <a:rPr lang="en-US" dirty="0" err="1" smtClean="0"/>
              <a:t>vilokya</a:t>
            </a:r>
            <a:r>
              <a:rPr lang="en-US" dirty="0" smtClean="0"/>
              <a:t> </a:t>
            </a:r>
            <a:r>
              <a:rPr lang="en-US" dirty="0" err="1" smtClean="0"/>
              <a:t>bala</a:t>
            </a:r>
            <a:r>
              <a:rPr lang="en-US" dirty="0" smtClean="0"/>
              <a:t> </a:t>
            </a:r>
            <a:r>
              <a:rPr lang="en-US" dirty="0" err="1" smtClean="0"/>
              <a:t>pureva</a:t>
            </a:r>
            <a:r>
              <a:rPr lang="en-US" dirty="0" smtClean="0"/>
              <a:t> </a:t>
            </a:r>
            <a:r>
              <a:rPr lang="en-US" dirty="0" err="1" smtClean="0"/>
              <a:t>vanaja</a:t>
            </a:r>
            <a:r>
              <a:rPr lang="en-US" dirty="0" smtClean="0"/>
              <a:t> </a:t>
            </a:r>
            <a:r>
              <a:rPr lang="en-US" dirty="0" err="1" smtClean="0"/>
              <a:t>hara</a:t>
            </a:r>
            <a:r>
              <a:rPr lang="en-US" dirty="0" smtClean="0"/>
              <a:t> </a:t>
            </a:r>
            <a:r>
              <a:rPr lang="en-US" dirty="0" err="1" smtClean="0"/>
              <a:t>vihara</a:t>
            </a:r>
            <a:r>
              <a:rPr lang="en-US" dirty="0" smtClean="0"/>
              <a:t> </a:t>
            </a:r>
            <a:r>
              <a:rPr lang="en-US" dirty="0" err="1" smtClean="0"/>
              <a:t>smakam</a:t>
            </a:r>
            <a:r>
              <a:rPr lang="en-US" dirty="0" smtClean="0"/>
              <a:t>. 133" = "Tearing at her skirt, vehemently marking her breasts with her nails and biting her lips with her teeth, and crying 'When (will he come)?' Thus regarding her lover depicted in the picture, the babe is afraid that he may be taking his pleasure in the groves."</a:t>
            </a:r>
          </a:p>
          <a:p>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26</a:t>
            </a:fld>
            <a:endParaRPr lang="en-US"/>
          </a:p>
        </p:txBody>
      </p:sp>
    </p:spTree>
    <p:extLst>
      <p:ext uri="{BB962C8B-B14F-4D97-AF65-F5344CB8AC3E}">
        <p14:creationId xmlns:p14="http://schemas.microsoft.com/office/powerpoint/2010/main" val="6823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Obverse: in top margin, in </a:t>
            </a:r>
            <a:r>
              <a:rPr lang="en-US" dirty="0" err="1" smtClean="0"/>
              <a:t>Takri</a:t>
            </a:r>
            <a:r>
              <a:rPr lang="en-US" dirty="0" smtClean="0"/>
              <a:t>: "</a:t>
            </a:r>
            <a:r>
              <a:rPr lang="en-US" dirty="0" err="1" smtClean="0"/>
              <a:t>Citradarshana</a:t>
            </a:r>
            <a:r>
              <a:rPr lang="en-US" dirty="0" smtClean="0"/>
              <a:t>" and no. 133. Reverse: at bottom, 2 line inscription in Sanskrit in </a:t>
            </a:r>
            <a:r>
              <a:rPr lang="en-US" dirty="0" err="1" smtClean="0"/>
              <a:t>Devanagari</a:t>
            </a:r>
            <a:r>
              <a:rPr lang="en-US" dirty="0" smtClean="0"/>
              <a:t>: "</a:t>
            </a:r>
            <a:r>
              <a:rPr lang="en-US" dirty="0" err="1" smtClean="0"/>
              <a:t>Nivim</a:t>
            </a:r>
            <a:r>
              <a:rPr lang="en-US" dirty="0" smtClean="0"/>
              <a:t> hared </a:t>
            </a:r>
            <a:r>
              <a:rPr lang="en-US" dirty="0" err="1" smtClean="0"/>
              <a:t>urasijan-vilekhen-nakhena</a:t>
            </a:r>
            <a:r>
              <a:rPr lang="en-US" dirty="0" smtClean="0"/>
              <a:t> </a:t>
            </a:r>
            <a:r>
              <a:rPr lang="en-US" dirty="0" err="1" smtClean="0"/>
              <a:t>damtaschadamca</a:t>
            </a:r>
            <a:r>
              <a:rPr lang="en-US" dirty="0" smtClean="0"/>
              <a:t> </a:t>
            </a:r>
            <a:r>
              <a:rPr lang="en-US" dirty="0" err="1" smtClean="0"/>
              <a:t>dashanena</a:t>
            </a:r>
            <a:r>
              <a:rPr lang="en-US" dirty="0" smtClean="0"/>
              <a:t> </a:t>
            </a:r>
            <a:r>
              <a:rPr lang="en-US" dirty="0" err="1" smtClean="0"/>
              <a:t>dasheda</a:t>
            </a:r>
            <a:r>
              <a:rPr lang="en-US" dirty="0" smtClean="0"/>
              <a:t> </a:t>
            </a:r>
            <a:r>
              <a:rPr lang="en-US" dirty="0" err="1" smtClean="0"/>
              <a:t>kasmat</a:t>
            </a:r>
            <a:r>
              <a:rPr lang="en-US" dirty="0" smtClean="0"/>
              <a:t>, </a:t>
            </a:r>
            <a:r>
              <a:rPr lang="en-US" dirty="0" err="1" smtClean="0"/>
              <a:t>Itham</a:t>
            </a:r>
            <a:r>
              <a:rPr lang="en-US" dirty="0" smtClean="0"/>
              <a:t> </a:t>
            </a:r>
            <a:r>
              <a:rPr lang="en-US" dirty="0" err="1" smtClean="0"/>
              <a:t>patesa</a:t>
            </a:r>
            <a:r>
              <a:rPr lang="en-US" dirty="0" smtClean="0"/>
              <a:t> </a:t>
            </a:r>
            <a:r>
              <a:rPr lang="en-US" dirty="0" err="1" smtClean="0"/>
              <a:t>likhitam</a:t>
            </a:r>
            <a:r>
              <a:rPr lang="en-US" dirty="0" smtClean="0"/>
              <a:t> </a:t>
            </a:r>
            <a:r>
              <a:rPr lang="en-US" dirty="0" err="1" smtClean="0"/>
              <a:t>dayitam</a:t>
            </a:r>
            <a:r>
              <a:rPr lang="en-US" dirty="0" smtClean="0"/>
              <a:t> </a:t>
            </a:r>
            <a:r>
              <a:rPr lang="en-US" dirty="0" err="1" smtClean="0"/>
              <a:t>vilokya</a:t>
            </a:r>
            <a:r>
              <a:rPr lang="en-US" dirty="0" smtClean="0"/>
              <a:t> </a:t>
            </a:r>
            <a:r>
              <a:rPr lang="en-US" dirty="0" err="1" smtClean="0"/>
              <a:t>bala</a:t>
            </a:r>
            <a:r>
              <a:rPr lang="en-US" dirty="0" smtClean="0"/>
              <a:t> </a:t>
            </a:r>
            <a:r>
              <a:rPr lang="en-US" dirty="0" err="1" smtClean="0"/>
              <a:t>pureva</a:t>
            </a:r>
            <a:r>
              <a:rPr lang="en-US" dirty="0" smtClean="0"/>
              <a:t> </a:t>
            </a:r>
            <a:r>
              <a:rPr lang="en-US" dirty="0" err="1" smtClean="0"/>
              <a:t>vanaja</a:t>
            </a:r>
            <a:r>
              <a:rPr lang="en-US" dirty="0" smtClean="0"/>
              <a:t> </a:t>
            </a:r>
            <a:r>
              <a:rPr lang="en-US" dirty="0" err="1" smtClean="0"/>
              <a:t>hara</a:t>
            </a:r>
            <a:r>
              <a:rPr lang="en-US" dirty="0" smtClean="0"/>
              <a:t> </a:t>
            </a:r>
            <a:r>
              <a:rPr lang="en-US" dirty="0" err="1" smtClean="0"/>
              <a:t>vihara</a:t>
            </a:r>
            <a:r>
              <a:rPr lang="en-US" dirty="0" smtClean="0"/>
              <a:t> </a:t>
            </a:r>
            <a:r>
              <a:rPr lang="en-US" dirty="0" err="1" smtClean="0"/>
              <a:t>smakam</a:t>
            </a:r>
            <a:r>
              <a:rPr lang="en-US" dirty="0" smtClean="0"/>
              <a:t>. 133" = "Tearing at her skirt, vehemently marking her breasts with her nails and biting her lips with her teeth, and crying 'When (will he come)?' Thus regarding her lover depicted in the picture, the babe is afraid that he may be taking his pleasure in the groves."</a:t>
            </a:r>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27</a:t>
            </a:fld>
            <a:endParaRPr lang="en-US"/>
          </a:p>
        </p:txBody>
      </p:sp>
    </p:spTree>
    <p:extLst>
      <p:ext uri="{BB962C8B-B14F-4D97-AF65-F5344CB8AC3E}">
        <p14:creationId xmlns:p14="http://schemas.microsoft.com/office/powerpoint/2010/main" val="418162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28</a:t>
            </a:fld>
            <a:endParaRPr lang="en-US"/>
          </a:p>
        </p:txBody>
      </p:sp>
    </p:spTree>
    <p:extLst>
      <p:ext uri="{BB962C8B-B14F-4D97-AF65-F5344CB8AC3E}">
        <p14:creationId xmlns:p14="http://schemas.microsoft.com/office/powerpoint/2010/main" val="1967916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Village Beauty: Folio from the </a:t>
            </a:r>
            <a:r>
              <a:rPr lang="en-US" b="1" dirty="0" err="1" smtClean="0"/>
              <a:t>Guler</a:t>
            </a:r>
            <a:r>
              <a:rPr lang="en-US" b="1" dirty="0" smtClean="0"/>
              <a:t> </a:t>
            </a:r>
            <a:r>
              <a:rPr lang="en-US" b="1" dirty="0" err="1" smtClean="0"/>
              <a:t>Bihari</a:t>
            </a:r>
            <a:r>
              <a:rPr lang="en-US" b="1" dirty="0" smtClean="0"/>
              <a:t> </a:t>
            </a:r>
            <a:r>
              <a:rPr lang="en-US" b="1" dirty="0" err="1" smtClean="0"/>
              <a:t>Satsai</a:t>
            </a:r>
            <a:r>
              <a:rPr lang="en-US" b="1" dirty="0" smtClean="0"/>
              <a:t> Series</a:t>
            </a:r>
          </a:p>
          <a:p>
            <a:r>
              <a:rPr lang="en-US" b="1" dirty="0" smtClean="0"/>
              <a:t>Artist:</a:t>
            </a:r>
            <a:r>
              <a:rPr lang="en-US" dirty="0" smtClean="0"/>
              <a:t> First generation after </a:t>
            </a:r>
            <a:r>
              <a:rPr lang="en-US" dirty="0" err="1" smtClean="0"/>
              <a:t>Manaku</a:t>
            </a:r>
            <a:r>
              <a:rPr lang="en-US" dirty="0" smtClean="0"/>
              <a:t> and </a:t>
            </a:r>
            <a:r>
              <a:rPr lang="en-US" dirty="0" err="1" smtClean="0"/>
              <a:t>Nainsukh</a:t>
            </a:r>
            <a:r>
              <a:rPr lang="en-US" dirty="0" smtClean="0"/>
              <a:t/>
            </a:r>
            <a:br>
              <a:rPr lang="en-US" dirty="0" smtClean="0"/>
            </a:br>
            <a:endParaRPr lang="en-US" dirty="0" smtClean="0"/>
          </a:p>
          <a:p>
            <a:r>
              <a:rPr lang="en-US" b="1" dirty="0" smtClean="0"/>
              <a:t>Date:</a:t>
            </a:r>
            <a:r>
              <a:rPr lang="en-US" dirty="0" smtClean="0"/>
              <a:t> ca. 1785</a:t>
            </a:r>
          </a:p>
          <a:p>
            <a:r>
              <a:rPr lang="en-US" b="1" dirty="0" smtClean="0"/>
              <a:t>Culture:</a:t>
            </a:r>
            <a:r>
              <a:rPr lang="en-US" dirty="0" smtClean="0"/>
              <a:t> India (</a:t>
            </a:r>
            <a:r>
              <a:rPr lang="en-US" dirty="0" err="1" smtClean="0"/>
              <a:t>Guler</a:t>
            </a:r>
            <a:r>
              <a:rPr lang="en-US" dirty="0" smtClean="0"/>
              <a:t>, Himachal Pradesh)</a:t>
            </a:r>
          </a:p>
          <a:p>
            <a:r>
              <a:rPr lang="en-US" b="1" dirty="0" smtClean="0"/>
              <a:t>Medium:</a:t>
            </a:r>
            <a:r>
              <a:rPr lang="en-US" dirty="0" smtClean="0"/>
              <a:t> Opaque watercolor, ink and gold on paper</a:t>
            </a:r>
          </a:p>
          <a:p>
            <a:r>
              <a:rPr lang="en-US" b="1" dirty="0" smtClean="0"/>
              <a:t>Dimensions:</a:t>
            </a:r>
            <a:r>
              <a:rPr lang="en-US" dirty="0" smtClean="0"/>
              <a:t> Overall: 7 1/2 x 5 1/8 in. (19 x 13 cm)</a:t>
            </a:r>
          </a:p>
          <a:p>
            <a:r>
              <a:rPr lang="en-US" b="1" dirty="0" smtClean="0"/>
              <a:t>Classification:</a:t>
            </a:r>
            <a:r>
              <a:rPr lang="en-US" dirty="0" smtClean="0"/>
              <a:t> Paintings</a:t>
            </a:r>
          </a:p>
          <a:p>
            <a:r>
              <a:rPr lang="en-US" b="1" dirty="0" smtClean="0"/>
              <a:t>Credit Line:</a:t>
            </a:r>
            <a:r>
              <a:rPr lang="en-US" dirty="0" smtClean="0"/>
              <a:t> Lent by The </a:t>
            </a:r>
            <a:r>
              <a:rPr lang="en-US" dirty="0" err="1" smtClean="0"/>
              <a:t>Kronos</a:t>
            </a:r>
            <a:r>
              <a:rPr lang="en-US" dirty="0" smtClean="0"/>
              <a:t> Collection</a:t>
            </a:r>
          </a:p>
          <a:p>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4</a:t>
            </a:fld>
            <a:endParaRPr lang="en-US"/>
          </a:p>
        </p:txBody>
      </p:sp>
    </p:spTree>
    <p:extLst>
      <p:ext uri="{BB962C8B-B14F-4D97-AF65-F5344CB8AC3E}">
        <p14:creationId xmlns:p14="http://schemas.microsoft.com/office/powerpoint/2010/main" val="3759053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Krishna Loosens His Beloved's Belt </a:t>
            </a:r>
          </a:p>
          <a:p>
            <a:r>
              <a:rPr lang="en-US" sz="1200" b="1" kern="1200" dirty="0" err="1" smtClean="0">
                <a:solidFill>
                  <a:schemeClr val="tx1"/>
                </a:solidFill>
                <a:effectLst/>
                <a:latin typeface="+mn-lt"/>
                <a:ea typeface="+mn-ea"/>
                <a:cs typeface="+mn-cs"/>
              </a:rPr>
              <a:t>Satha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Nayaka</a:t>
            </a:r>
            <a:r>
              <a:rPr lang="en-US" sz="1200" b="1" kern="1200" dirty="0" smtClean="0">
                <a:solidFill>
                  <a:schemeClr val="tx1"/>
                </a:solidFill>
                <a:effectLst/>
                <a:latin typeface="+mn-lt"/>
                <a:ea typeface="+mn-ea"/>
                <a:cs typeface="+mn-cs"/>
              </a:rPr>
              <a:t> (the Deceitful Hero)</a:t>
            </a:r>
          </a:p>
          <a:p>
            <a:r>
              <a:rPr lang="en-US" sz="1200" kern="1200" dirty="0" smtClean="0">
                <a:solidFill>
                  <a:schemeClr val="tx1"/>
                </a:solidFill>
                <a:effectLst/>
                <a:latin typeface="+mn-lt"/>
                <a:ea typeface="+mn-ea"/>
                <a:cs typeface="+mn-cs"/>
              </a:rPr>
              <a:t>Indian, </a:t>
            </a:r>
            <a:r>
              <a:rPr lang="en-US" sz="1200" kern="1200" dirty="0" err="1" smtClean="0">
                <a:solidFill>
                  <a:schemeClr val="tx1"/>
                </a:solidFill>
                <a:effectLst/>
                <a:latin typeface="+mn-lt"/>
                <a:ea typeface="+mn-ea"/>
                <a:cs typeface="+mn-cs"/>
              </a:rPr>
              <a:t>Pahari</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about 1660–70</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Attributed to </a:t>
            </a:r>
            <a:r>
              <a:rPr lang="en-US" sz="1200" u="sng" kern="1200" dirty="0" smtClean="0">
                <a:solidFill>
                  <a:schemeClr val="tx1"/>
                </a:solidFill>
                <a:effectLst/>
                <a:latin typeface="+mn-lt"/>
                <a:ea typeface="+mn-ea"/>
                <a:cs typeface="+mn-cs"/>
                <a:hlinkClick r:id="rId3"/>
              </a:rPr>
              <a:t>The Basohli Master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Object Place, </a:t>
            </a:r>
            <a:r>
              <a:rPr lang="en-US" sz="1200" kern="1200" dirty="0" err="1" smtClean="0">
                <a:solidFill>
                  <a:schemeClr val="tx1"/>
                </a:solidFill>
                <a:effectLst/>
                <a:latin typeface="+mn-lt"/>
                <a:ea typeface="+mn-ea"/>
                <a:cs typeface="+mn-cs"/>
              </a:rPr>
              <a:t>Basohli</a:t>
            </a:r>
            <a:r>
              <a:rPr lang="en-US" sz="1200" kern="1200" dirty="0" smtClean="0">
                <a:solidFill>
                  <a:schemeClr val="tx1"/>
                </a:solidFill>
                <a:effectLst/>
                <a:latin typeface="+mn-lt"/>
                <a:ea typeface="+mn-ea"/>
                <a:cs typeface="+mn-cs"/>
              </a:rPr>
              <a:t>, Punjab Hills, Northern India</a:t>
            </a:r>
          </a:p>
          <a:p>
            <a:r>
              <a:rPr lang="en-US" sz="1200" b="1" i="1" kern="1200" dirty="0" smtClean="0">
                <a:solidFill>
                  <a:schemeClr val="tx1"/>
                </a:solidFill>
                <a:effectLst/>
                <a:latin typeface="+mn-lt"/>
                <a:ea typeface="+mn-ea"/>
                <a:cs typeface="+mn-cs"/>
              </a:rPr>
              <a:t>Dimensions</a:t>
            </a:r>
          </a:p>
          <a:p>
            <a:r>
              <a:rPr lang="en-US" sz="1200" kern="1200" dirty="0" smtClean="0">
                <a:solidFill>
                  <a:schemeClr val="tx1"/>
                </a:solidFill>
                <a:effectLst/>
                <a:latin typeface="+mn-lt"/>
                <a:ea typeface="+mn-ea"/>
                <a:cs typeface="+mn-cs"/>
              </a:rPr>
              <a:t>Overall: 23.3 x 33cm (9 3/16 x 13in.) Other (Without borders): 17.9 x 27cm (7 1/16 x 10 5/8in.)</a:t>
            </a:r>
          </a:p>
          <a:p>
            <a:r>
              <a:rPr lang="en-US" sz="1200" b="1" i="1" kern="1200" dirty="0" smtClean="0">
                <a:solidFill>
                  <a:schemeClr val="tx1"/>
                </a:solidFill>
                <a:effectLst/>
                <a:latin typeface="+mn-lt"/>
                <a:ea typeface="+mn-ea"/>
                <a:cs typeface="+mn-cs"/>
              </a:rPr>
              <a:t>Accession Number</a:t>
            </a:r>
          </a:p>
          <a:p>
            <a:r>
              <a:rPr lang="en-US" sz="1200" kern="1200" dirty="0" smtClean="0">
                <a:solidFill>
                  <a:schemeClr val="tx1"/>
                </a:solidFill>
                <a:effectLst/>
                <a:latin typeface="+mn-lt"/>
                <a:ea typeface="+mn-ea"/>
                <a:cs typeface="+mn-cs"/>
              </a:rPr>
              <a:t>17.2780</a:t>
            </a:r>
          </a:p>
          <a:p>
            <a:r>
              <a:rPr lang="en-US" sz="1200" b="1" i="1" kern="1200" dirty="0" smtClean="0">
                <a:solidFill>
                  <a:schemeClr val="tx1"/>
                </a:solidFill>
                <a:effectLst/>
                <a:latin typeface="+mn-lt"/>
                <a:ea typeface="+mn-ea"/>
                <a:cs typeface="+mn-cs"/>
              </a:rPr>
              <a:t>Medium or Technique</a:t>
            </a:r>
          </a:p>
          <a:p>
            <a:r>
              <a:rPr lang="en-US" sz="1200" kern="1200" dirty="0" smtClean="0">
                <a:solidFill>
                  <a:schemeClr val="tx1"/>
                </a:solidFill>
                <a:effectLst/>
                <a:latin typeface="+mn-lt"/>
                <a:ea typeface="+mn-ea"/>
                <a:cs typeface="+mn-cs"/>
              </a:rPr>
              <a:t>Opaque watercolor, silver, gold and beetle wing on paper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29</a:t>
            </a:fld>
            <a:endParaRPr lang="en-US"/>
          </a:p>
        </p:txBody>
      </p:sp>
    </p:spTree>
    <p:extLst>
      <p:ext uri="{BB962C8B-B14F-4D97-AF65-F5344CB8AC3E}">
        <p14:creationId xmlns:p14="http://schemas.microsoft.com/office/powerpoint/2010/main" val="349296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Rama, </a:t>
            </a:r>
            <a:r>
              <a:rPr lang="en-US" b="1" dirty="0" err="1" smtClean="0"/>
              <a:t>Sita</a:t>
            </a:r>
            <a:r>
              <a:rPr lang="en-US" b="1" dirty="0" smtClean="0"/>
              <a:t>, and </a:t>
            </a:r>
            <a:r>
              <a:rPr lang="en-US" b="1" dirty="0" err="1" smtClean="0"/>
              <a:t>Lakshmana</a:t>
            </a:r>
            <a:r>
              <a:rPr lang="en-US" b="1" dirty="0" smtClean="0"/>
              <a:t> at the Hermitage of </a:t>
            </a:r>
            <a:r>
              <a:rPr lang="en-US" b="1" dirty="0" err="1" smtClean="0"/>
              <a:t>Bharadvaja</a:t>
            </a:r>
            <a:r>
              <a:rPr lang="en-US" b="1" dirty="0" smtClean="0"/>
              <a:t>: Folio from a Ramayana Series</a:t>
            </a:r>
          </a:p>
          <a:p>
            <a:r>
              <a:rPr lang="en-US" b="1" dirty="0" smtClean="0"/>
              <a:t>Artist:</a:t>
            </a:r>
            <a:r>
              <a:rPr lang="en-US" dirty="0" smtClean="0"/>
              <a:t> First Generation after </a:t>
            </a:r>
            <a:r>
              <a:rPr lang="en-US" dirty="0" err="1" smtClean="0"/>
              <a:t>Nainsukh</a:t>
            </a:r>
            <a:r>
              <a:rPr lang="en-US" dirty="0" smtClean="0"/>
              <a:t/>
            </a:r>
            <a:br>
              <a:rPr lang="en-US" dirty="0" smtClean="0"/>
            </a:br>
            <a:endParaRPr lang="en-US" dirty="0" smtClean="0"/>
          </a:p>
          <a:p>
            <a:r>
              <a:rPr lang="en-US" b="1" dirty="0" smtClean="0"/>
              <a:t>Date:</a:t>
            </a:r>
            <a:r>
              <a:rPr lang="en-US" dirty="0" smtClean="0"/>
              <a:t> ca. 1780</a:t>
            </a:r>
          </a:p>
          <a:p>
            <a:r>
              <a:rPr lang="en-US" b="1" dirty="0" smtClean="0"/>
              <a:t>Culture:</a:t>
            </a:r>
            <a:r>
              <a:rPr lang="en-US" dirty="0" smtClean="0"/>
              <a:t> India (</a:t>
            </a:r>
            <a:r>
              <a:rPr lang="en-US" dirty="0" err="1" smtClean="0"/>
              <a:t>Kangra</a:t>
            </a:r>
            <a:r>
              <a:rPr lang="en-US" dirty="0" smtClean="0"/>
              <a:t>, Himachal Pradesh)</a:t>
            </a:r>
          </a:p>
          <a:p>
            <a:r>
              <a:rPr lang="en-US" b="1" dirty="0" smtClean="0"/>
              <a:t>Medium:</a:t>
            </a:r>
            <a:r>
              <a:rPr lang="en-US" dirty="0" smtClean="0"/>
              <a:t> Opaque watercolor and ink on paper</a:t>
            </a:r>
          </a:p>
          <a:p>
            <a:r>
              <a:rPr lang="en-US" b="1" dirty="0" smtClean="0"/>
              <a:t>Dimensions:</a:t>
            </a:r>
            <a:r>
              <a:rPr lang="en-US" dirty="0" smtClean="0"/>
              <a:t> Page: 9 15/16 x 14 1/16 in. (25.2 x 35.7 cm) Image: 8 1/8 x 12 1/8 in. (20.6 x 30.8 cm)</a:t>
            </a:r>
          </a:p>
          <a:p>
            <a:r>
              <a:rPr lang="en-US" b="1" dirty="0" smtClean="0"/>
              <a:t>Classification:</a:t>
            </a:r>
            <a:r>
              <a:rPr lang="en-US" dirty="0" smtClean="0"/>
              <a:t> Paintings</a:t>
            </a:r>
          </a:p>
          <a:p>
            <a:r>
              <a:rPr lang="en-US" b="1" dirty="0" smtClean="0"/>
              <a:t>Credit Line:</a:t>
            </a:r>
            <a:r>
              <a:rPr lang="en-US" dirty="0" smtClean="0"/>
              <a:t> Seymour and Rogers Funds, 1976</a:t>
            </a:r>
          </a:p>
          <a:p>
            <a:r>
              <a:rPr lang="en-US" b="1" dirty="0" smtClean="0"/>
              <a:t>Accession Number:</a:t>
            </a:r>
            <a:r>
              <a:rPr lang="en-US" dirty="0" smtClean="0"/>
              <a:t> 1976.15</a:t>
            </a:r>
          </a:p>
          <a:p>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5</a:t>
            </a:fld>
            <a:endParaRPr lang="en-US"/>
          </a:p>
        </p:txBody>
      </p:sp>
    </p:spTree>
    <p:extLst>
      <p:ext uri="{BB962C8B-B14F-4D97-AF65-F5344CB8AC3E}">
        <p14:creationId xmlns:p14="http://schemas.microsoft.com/office/powerpoint/2010/main" val="321535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Culture: Indian
Title: The Holy Family
Work Type: Paintings
Work Type: miniatures
Date: c. 1750
Site: Punjab Hills, Guler
Site: India
Material: Ink and opaque watercolor on paper
Measurements: 10 1/2 x 7 inches
Style Period: Rajput, Pahari, Guler school
Description: The holy family consists of Shiva and Parvati with Ganesha and Karttikeya (Skanda).
Description: Photographer: Patrick Young
Description: Set 37, Hindu Deities in Painting
Repository: Archer collection
Subject: Hindu, Shiva, Siva
Collection: American Council for Southern Asian Art (ACSAA) Collection (University of Michigan)
ID Number: 3756
Source: Data from: The American Council for Southern Asian Art (ACSAA)
Source: http://www.umich.edu/~hartspc/acsaa/index.html
Rights: Photo: © Asian Art Archives, University of Michigan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Culture: Indian
Title: The Holy Family
Title: Family (Siva and Parvati with Ganesha and Karttikeya)
Work Type: Paintings
Work Type: miniatures
Date: c. 1750
Site: Punjab Hills, Guler
Site: India
Material: Ink and opaque watercolor on paper
Measurements: 10 1/2 x 7 inches
Style Period: Rajput, Pahari, Guler school
Description: The holy family consists of Shiva and Parvati with Ganesha and Karttikeya (Skanda).
Description: Photographer: Patrick Young
Description: Set 37, Hindu Deities in Painting
Repository: Archer collection
Subject: Hindu, Shiva, Siva
Collection: American Council for Southern Asian Art (ACSAA) Collection (University of Michigan)
ID Number: 3757
Source: Data from: The American Council for Southern Asian Art (ACSAA)
Source: http://www.umich.edu/~hartspc/acsaa/index.html
Rights: Photo: © Asian Art Archives, University of Michigan
Rights: Please note that if this image is under copyright, you may need to contact one or more copyright owners for any use that is not permitted under the ARTstor Terms and Conditions of Use or not otherwise permitted by law. While ARTstor tries to update contact information, it cannot guarantee that such information is always accurate. Determining whether those permissions are necessary, and obtaining such permissions, is your sole responsibility.</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Culture:     Asian
    Title:     Durga manifests herself, armed by all the gods
    Date:     18th Century, ca.
    Style Period:     Rajput, Pahari, Kangra
    Collection:     Middlebury Visual Resources
    ID Number:     93_2164
    Rights:     This image has been selected and made available by an institutional user of the ARTstor Digital Library using ARTstor's software tools. ARTstor has not pre-screened or selected this image, and therefore disclaims any liability for any use of this image. Should you have any legal objection to the use of this image, please notify ARTstor's Contact for Legal Notices.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minutes</a:t>
            </a:r>
            <a:endParaRPr lang="en-US" dirty="0"/>
          </a:p>
        </p:txBody>
      </p:sp>
      <p:sp>
        <p:nvSpPr>
          <p:cNvPr id="4" name="Slide Number Placeholder 3"/>
          <p:cNvSpPr>
            <a:spLocks noGrp="1"/>
          </p:cNvSpPr>
          <p:nvPr>
            <p:ph type="sldNum" sz="quarter" idx="10"/>
          </p:nvPr>
        </p:nvSpPr>
        <p:spPr/>
        <p:txBody>
          <a:bodyPr/>
          <a:lstStyle/>
          <a:p>
            <a:fld id="{B9DC3AD0-EEA6-0343-B963-114CC504E629}" type="slidenum">
              <a:rPr lang="en-US" smtClean="0"/>
              <a:t>13</a:t>
            </a:fld>
            <a:endParaRPr lang="en-US"/>
          </a:p>
        </p:txBody>
      </p:sp>
    </p:spTree>
    <p:extLst>
      <p:ext uri="{BB962C8B-B14F-4D97-AF65-F5344CB8AC3E}">
        <p14:creationId xmlns:p14="http://schemas.microsoft.com/office/powerpoint/2010/main" val="3152675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Culture:     Asian
    Title:     Durga manifests herself, armed by all the gods
    Date:     18th Century, ca.
    Style Period:     Rajput, Pahari, Kangra
    Collection:     Middlebury Visual Resources
    ID Number:     93_2164
    Rights:     This image has been selected and made available by an institutional user of the ARTstor Digital Library using ARTstor's software tools. ARTstor has not pre-screened or selected this image, and therefore disclaims any liability for any use of this image. Should you have any legal objection to the use of this image, please notify ARTstor's Contact for Legal Notices.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Culture:     Asian
    Title:     Visarjana. Departure of Durga, her task completed
    Date:     18th Century, ca.
    Style Period:     Rajput, Pahari, Kangra
    Collection:     Middlebury Visual Resources
    ID Number:     93_2163
    Rights:     This image has been selected and made available by an institutional user of the ARTstor Digital Library using ARTstor's software tools. ARTstor has not pre-screened or selected this image, and therefore disclaims any liability for any use of this image. Should you have any legal objection to the use of this image, please notify ARTstor's Contact for Legal Notices.</a:t>
            </a:r>
            <a:endParaRPr lang="en-US" dirty="0"/>
          </a:p>
        </p:txBody>
      </p:sp>
      <p:sp>
        <p:nvSpPr>
          <p:cNvPr id="4" name="Slide Number Placeholder 3"/>
          <p:cNvSpPr>
            <a:spLocks noGrp="1"/>
          </p:cNvSpPr>
          <p:nvPr>
            <p:ph type="sldNum" sz="quarter" idx="10"/>
          </p:nvPr>
        </p:nvSpPr>
        <p:spPr/>
        <p:txBody>
          <a:bodyPr/>
          <a:lstStyle/>
          <a:p>
            <a:fld id="{7505FC12-A49A-0A4D-8A2C-7D997AD59937}"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library.artstor.org/library/secure/ViewImages?id=8DNQZjU4ODA5Jy80fTJrKngqVXQteV17cQ==&amp;source=ppt" TargetMode="External"/><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hyperlink" Target="http://library.artstor.org/library/secure/ViewImages?id=8DNQZjU4ODA5Jy80fTJrKngqVXQtd1BwcQ==&amp;source=ppt" TargetMode="External"/><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hyperlink" Target="http://library.artstor.org/library/secure/ViewImages?id=4jEgdTYlK1hfLS05elEUQH8uWnE=&amp;source=ppt" TargetMode="External"/><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mZvHEoO0qUQ&amp;feature=related" TargetMode="External"/><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hyperlink" Target="http://library.artstor.org/library/secure/ViewImages?id=4jEgdTYlK1hfLS05elEUQH8uWnE=&amp;source=ppt" TargetMode="External"/><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hyperlink" Target="http://library.artstor.org/library/secure/ViewImages?id=4jEgdTYlK1hfLS05elEUQHUiW3w=&amp;source=ppt" TargetMode="External"/><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hyperlink" Target="http://library.artstor.org/library/secure/ViewImages?id=4jEgdTYlK1hfLS05elEUQH8uW34=&amp;source=ppt" TargetMode="External"/><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hyperlink" Target="http://library.artstor.org/library/secure/ViewImages?id=4jEgdTYlK1hfLS05elEUQHgqUXk=&amp;source=ppt" TargetMode="External"/><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hyperlink" Target="http://library.artstor.org/library/secure/ViewImages?id=8zZXajAhOy81MUA7eD94QHokUH8j&amp;source=ppt" TargetMode="External"/><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hyperlink" Target="http://library.artstor.org/library/secure/ViewImages?id=8zZXajAhOy81MUA7eD94QHokUH8j&amp;source=ppt" TargetMode="External"/><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HARC0227: Indian Painting</a:t>
            </a:r>
            <a:endParaRPr lang="en-US" dirty="0"/>
          </a:p>
        </p:txBody>
      </p:sp>
      <p:sp>
        <p:nvSpPr>
          <p:cNvPr id="3" name="Subtitle 2"/>
          <p:cNvSpPr>
            <a:spLocks noGrp="1"/>
          </p:cNvSpPr>
          <p:nvPr>
            <p:ph type="subTitle" idx="1"/>
          </p:nvPr>
        </p:nvSpPr>
        <p:spPr/>
        <p:txBody>
          <a:bodyPr/>
          <a:lstStyle/>
          <a:p>
            <a:r>
              <a:rPr lang="en-US" dirty="0" smtClean="0"/>
              <a:t>14-Rajput Paintings from Punjab—Paintings from the Hills</a:t>
            </a:r>
            <a:endParaRPr lang="en-US" dirty="0"/>
          </a:p>
        </p:txBody>
      </p:sp>
    </p:spTree>
    <p:extLst>
      <p:ext uri="{BB962C8B-B14F-4D97-AF65-F5344CB8AC3E}">
        <p14:creationId xmlns:p14="http://schemas.microsoft.com/office/powerpoint/2010/main" val="2599432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bb274cf-0ede-42b4-a820-0ff9225a0ad6.jpg" descr="ARTstor Image">
            <a:hlinkClick r:id="rId3"/>
          </p:cNvPr>
          <p:cNvPicPr>
            <a:picLocks noChangeAspect="1"/>
          </p:cNvPicPr>
          <p:nvPr/>
        </p:nvPicPr>
        <p:blipFill>
          <a:blip r:embed="rId4"/>
          <a:stretch>
            <a:fillRect/>
          </a:stretch>
        </p:blipFill>
        <p:spPr>
          <a:xfrm>
            <a:off x="1043141" y="0"/>
            <a:ext cx="4607364" cy="6857472"/>
          </a:xfrm>
          <a:prstGeom prst="rect">
            <a:avLst/>
          </a:prstGeom>
        </p:spPr>
      </p:pic>
      <p:sp>
        <p:nvSpPr>
          <p:cNvPr id="2" name="TextBox 1"/>
          <p:cNvSpPr txBox="1"/>
          <p:nvPr/>
        </p:nvSpPr>
        <p:spPr>
          <a:xfrm>
            <a:off x="6454588" y="448234"/>
            <a:ext cx="2046941" cy="1815882"/>
          </a:xfrm>
          <a:prstGeom prst="rect">
            <a:avLst/>
          </a:prstGeom>
          <a:noFill/>
        </p:spPr>
        <p:txBody>
          <a:bodyPr wrap="square" rtlCol="0">
            <a:spAutoFit/>
          </a:bodyPr>
          <a:lstStyle/>
          <a:p>
            <a:r>
              <a:rPr lang="en-US" sz="1600" i="1" dirty="0" smtClean="0"/>
              <a:t>The Holy Family: Shiva, </a:t>
            </a:r>
            <a:r>
              <a:rPr lang="en-US" sz="1600" i="1" dirty="0" err="1" smtClean="0"/>
              <a:t>Parvati</a:t>
            </a:r>
            <a:r>
              <a:rPr lang="en-US" sz="1600" i="1" dirty="0" smtClean="0"/>
              <a:t>, </a:t>
            </a:r>
            <a:r>
              <a:rPr lang="en-US" sz="1600" i="1" dirty="0" err="1" smtClean="0"/>
              <a:t>Ganesha</a:t>
            </a:r>
            <a:r>
              <a:rPr lang="en-US" sz="1600" i="1" dirty="0" smtClean="0"/>
              <a:t>, and </a:t>
            </a:r>
            <a:r>
              <a:rPr lang="en-US" sz="1600" i="1" dirty="0" err="1" smtClean="0"/>
              <a:t>Skanda</a:t>
            </a:r>
            <a:r>
              <a:rPr lang="en-US" sz="1600" i="1" dirty="0" smtClean="0"/>
              <a:t>/</a:t>
            </a:r>
            <a:r>
              <a:rPr lang="en-US" sz="1600" i="1" dirty="0" err="1" smtClean="0"/>
              <a:t>Karttikeya</a:t>
            </a:r>
            <a:endParaRPr lang="en-US" sz="1600" i="1" dirty="0" smtClean="0"/>
          </a:p>
          <a:p>
            <a:r>
              <a:rPr lang="en-US" sz="1600" dirty="0" err="1" smtClean="0"/>
              <a:t>Guler</a:t>
            </a:r>
            <a:r>
              <a:rPr lang="en-US" sz="1600" dirty="0" smtClean="0"/>
              <a:t>, ca. 1750</a:t>
            </a:r>
          </a:p>
          <a:p>
            <a:endParaRPr lang="en-US" sz="1600" i="1" dirty="0"/>
          </a:p>
          <a:p>
            <a:endParaRPr lang="en-US" sz="1600" dirty="0"/>
          </a:p>
        </p:txBody>
      </p:sp>
    </p:spTree>
    <p:extLst>
      <p:ext uri="{BB962C8B-B14F-4D97-AF65-F5344CB8AC3E}">
        <p14:creationId xmlns:p14="http://schemas.microsoft.com/office/powerpoint/2010/main" val="26947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3a3d7a4-4377-4a0f-8ff7-b903d74a76d0.jpg" descr="ARTstor Image">
            <a:hlinkClick r:id="rId3"/>
          </p:cNvPr>
          <p:cNvPicPr>
            <a:picLocks noChangeAspect="1"/>
          </p:cNvPicPr>
          <p:nvPr/>
        </p:nvPicPr>
        <p:blipFill>
          <a:blip r:embed="rId4"/>
          <a:stretch>
            <a:fillRect/>
          </a:stretch>
        </p:blipFill>
        <p:spPr>
          <a:xfrm>
            <a:off x="352" y="407069"/>
            <a:ext cx="9143296" cy="6053862"/>
          </a:xfrm>
          <a:prstGeom prst="rect">
            <a:avLst/>
          </a:prstGeom>
        </p:spPr>
      </p:pic>
    </p:spTree>
    <p:extLst>
      <p:ext uri="{BB962C8B-B14F-4D97-AF65-F5344CB8AC3E}">
        <p14:creationId xmlns:p14="http://schemas.microsoft.com/office/powerpoint/2010/main" val="1552502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b6a8eaa-52c5-4a04-bd2d-6b95c88384c4.jpg" descr="ARTstor Image">
            <a:hlinkClick r:id="rId3"/>
          </p:cNvPr>
          <p:cNvPicPr>
            <a:picLocks noChangeAspect="1"/>
          </p:cNvPicPr>
          <p:nvPr/>
        </p:nvPicPr>
        <p:blipFill>
          <a:blip r:embed="rId4"/>
          <a:stretch>
            <a:fillRect/>
          </a:stretch>
        </p:blipFill>
        <p:spPr>
          <a:xfrm>
            <a:off x="194233" y="736984"/>
            <a:ext cx="8187413" cy="5956663"/>
          </a:xfrm>
          <a:prstGeom prst="rect">
            <a:avLst/>
          </a:prstGeom>
        </p:spPr>
      </p:pic>
      <p:sp>
        <p:nvSpPr>
          <p:cNvPr id="2" name="TextBox 1"/>
          <p:cNvSpPr txBox="1"/>
          <p:nvPr/>
        </p:nvSpPr>
        <p:spPr>
          <a:xfrm>
            <a:off x="821765" y="194235"/>
            <a:ext cx="7067176" cy="338554"/>
          </a:xfrm>
          <a:prstGeom prst="rect">
            <a:avLst/>
          </a:prstGeom>
          <a:noFill/>
        </p:spPr>
        <p:txBody>
          <a:bodyPr wrap="square" rtlCol="0">
            <a:spAutoFit/>
          </a:bodyPr>
          <a:lstStyle/>
          <a:p>
            <a:r>
              <a:rPr lang="en-US" sz="1600" i="1" dirty="0" err="1" smtClean="0"/>
              <a:t>Durga</a:t>
            </a:r>
            <a:r>
              <a:rPr lang="en-US" sz="1600" i="1" dirty="0" smtClean="0"/>
              <a:t> Manifest Herself, Armed by the Gods</a:t>
            </a:r>
            <a:r>
              <a:rPr lang="en-US" sz="1600" dirty="0" smtClean="0"/>
              <a:t>, </a:t>
            </a:r>
            <a:r>
              <a:rPr lang="en-US" sz="1600" dirty="0" err="1" smtClean="0"/>
              <a:t>Kangra</a:t>
            </a:r>
            <a:r>
              <a:rPr lang="en-US" sz="1600" dirty="0" smtClean="0"/>
              <a:t>, 18</a:t>
            </a:r>
            <a:r>
              <a:rPr lang="en-US" sz="1600" baseline="30000" dirty="0" smtClean="0"/>
              <a:t>th</a:t>
            </a:r>
            <a:r>
              <a:rPr lang="en-US" sz="1600" dirty="0" smtClean="0"/>
              <a:t> c.</a:t>
            </a:r>
            <a:endParaRPr lang="en-US" sz="1600" dirty="0"/>
          </a:p>
        </p:txBody>
      </p:sp>
    </p:spTree>
    <p:extLst>
      <p:ext uri="{BB962C8B-B14F-4D97-AF65-F5344CB8AC3E}">
        <p14:creationId xmlns:p14="http://schemas.microsoft.com/office/powerpoint/2010/main" val="136952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125" y="365125"/>
            <a:ext cx="5250155" cy="369332"/>
          </a:xfrm>
          <a:prstGeom prst="rect">
            <a:avLst/>
          </a:prstGeom>
          <a:noFill/>
        </p:spPr>
        <p:txBody>
          <a:bodyPr wrap="none" rtlCol="0">
            <a:spAutoFit/>
          </a:bodyPr>
          <a:lstStyle/>
          <a:p>
            <a:r>
              <a:rPr lang="en-US" dirty="0" err="1" smtClean="0">
                <a:hlinkClick r:id="rId3"/>
              </a:rPr>
              <a:t>Mahishasura’s</a:t>
            </a:r>
            <a:r>
              <a:rPr lang="en-US" dirty="0" smtClean="0">
                <a:hlinkClick r:id="rId3"/>
              </a:rPr>
              <a:t> tricks Brahma in his bid for immortality</a:t>
            </a:r>
            <a:endParaRPr lang="en-US" dirty="0"/>
          </a:p>
        </p:txBody>
      </p:sp>
      <p:pic>
        <p:nvPicPr>
          <p:cNvPr id="3" name="Picture 2" descr="Screenshot 2015-04-14 09.55.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9112"/>
            <a:ext cx="9144000" cy="5026526"/>
          </a:xfrm>
          <a:prstGeom prst="rect">
            <a:avLst/>
          </a:prstGeom>
        </p:spPr>
      </p:pic>
    </p:spTree>
    <p:extLst>
      <p:ext uri="{BB962C8B-B14F-4D97-AF65-F5344CB8AC3E}">
        <p14:creationId xmlns:p14="http://schemas.microsoft.com/office/powerpoint/2010/main" val="2859134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b6a8eaa-52c5-4a04-bd2d-6b95c88384c4.jpg" descr="ARTstor Image">
            <a:hlinkClick r:id="rId3"/>
          </p:cNvPr>
          <p:cNvPicPr>
            <a:picLocks noChangeAspect="1"/>
          </p:cNvPicPr>
          <p:nvPr/>
        </p:nvPicPr>
        <p:blipFill>
          <a:blip r:embed="rId4"/>
          <a:stretch>
            <a:fillRect/>
          </a:stretch>
        </p:blipFill>
        <p:spPr>
          <a:xfrm>
            <a:off x="352" y="107947"/>
            <a:ext cx="9143296" cy="6652105"/>
          </a:xfrm>
          <a:prstGeom prst="rect">
            <a:avLst/>
          </a:prstGeom>
        </p:spPr>
      </p:pic>
    </p:spTree>
    <p:extLst>
      <p:ext uri="{BB962C8B-B14F-4D97-AF65-F5344CB8AC3E}">
        <p14:creationId xmlns:p14="http://schemas.microsoft.com/office/powerpoint/2010/main" val="1801261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614d6df-1947-4524-b4a8-96216eea1aa9.jpg" descr="ARTstor Image">
            <a:hlinkClick r:id="rId3"/>
          </p:cNvPr>
          <p:cNvPicPr>
            <a:picLocks noChangeAspect="1"/>
          </p:cNvPicPr>
          <p:nvPr/>
        </p:nvPicPr>
        <p:blipFill>
          <a:blip r:embed="rId4"/>
          <a:stretch>
            <a:fillRect/>
          </a:stretch>
        </p:blipFill>
        <p:spPr>
          <a:xfrm>
            <a:off x="179294" y="529064"/>
            <a:ext cx="8501177" cy="6284562"/>
          </a:xfrm>
          <a:prstGeom prst="rect">
            <a:avLst/>
          </a:prstGeom>
        </p:spPr>
      </p:pic>
      <p:sp>
        <p:nvSpPr>
          <p:cNvPr id="2" name="TextBox 1"/>
          <p:cNvSpPr txBox="1"/>
          <p:nvPr/>
        </p:nvSpPr>
        <p:spPr>
          <a:xfrm>
            <a:off x="478117" y="164353"/>
            <a:ext cx="7336117" cy="338554"/>
          </a:xfrm>
          <a:prstGeom prst="rect">
            <a:avLst/>
          </a:prstGeom>
          <a:noFill/>
        </p:spPr>
        <p:txBody>
          <a:bodyPr wrap="square" rtlCol="0">
            <a:spAutoFit/>
          </a:bodyPr>
          <a:lstStyle/>
          <a:p>
            <a:r>
              <a:rPr lang="en-US" sz="1600" i="1" dirty="0" err="1"/>
              <a:t>Visarjana</a:t>
            </a:r>
            <a:r>
              <a:rPr lang="en-US" sz="1600" i="1" dirty="0"/>
              <a:t>. Departure of </a:t>
            </a:r>
            <a:r>
              <a:rPr lang="en-US" sz="1600" i="1" dirty="0" err="1"/>
              <a:t>Durga</a:t>
            </a:r>
            <a:r>
              <a:rPr lang="en-US" sz="1600" i="1" dirty="0"/>
              <a:t>, her task completed</a:t>
            </a:r>
          </a:p>
        </p:txBody>
      </p:sp>
    </p:spTree>
    <p:extLst>
      <p:ext uri="{BB962C8B-B14F-4D97-AF65-F5344CB8AC3E}">
        <p14:creationId xmlns:p14="http://schemas.microsoft.com/office/powerpoint/2010/main" val="954989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e42254a-8f7a-42eb-b9bf-ffbf211fff08.jpg" descr="ARTstor Image">
            <a:hlinkClick r:id="rId3"/>
          </p:cNvPr>
          <p:cNvPicPr>
            <a:picLocks noChangeAspect="1"/>
          </p:cNvPicPr>
          <p:nvPr/>
        </p:nvPicPr>
        <p:blipFill>
          <a:blip r:embed="rId4"/>
          <a:stretch>
            <a:fillRect/>
          </a:stretch>
        </p:blipFill>
        <p:spPr>
          <a:xfrm>
            <a:off x="134470" y="465191"/>
            <a:ext cx="8546001" cy="6392809"/>
          </a:xfrm>
          <a:prstGeom prst="rect">
            <a:avLst/>
          </a:prstGeom>
        </p:spPr>
      </p:pic>
      <p:sp>
        <p:nvSpPr>
          <p:cNvPr id="2" name="TextBox 1"/>
          <p:cNvSpPr txBox="1"/>
          <p:nvPr/>
        </p:nvSpPr>
        <p:spPr>
          <a:xfrm>
            <a:off x="747059" y="0"/>
            <a:ext cx="6962588" cy="338554"/>
          </a:xfrm>
          <a:prstGeom prst="rect">
            <a:avLst/>
          </a:prstGeom>
          <a:noFill/>
        </p:spPr>
        <p:txBody>
          <a:bodyPr wrap="square" rtlCol="0">
            <a:spAutoFit/>
          </a:bodyPr>
          <a:lstStyle/>
          <a:p>
            <a:r>
              <a:rPr lang="en-US" sz="1600" i="1" dirty="0" err="1" smtClean="0"/>
              <a:t>Durga</a:t>
            </a:r>
            <a:r>
              <a:rPr lang="en-US" sz="1600" i="1" dirty="0" smtClean="0"/>
              <a:t> Overpowers </a:t>
            </a:r>
            <a:r>
              <a:rPr lang="en-US" sz="1600" i="1" dirty="0" err="1" smtClean="0"/>
              <a:t>Mahishasura</a:t>
            </a:r>
            <a:r>
              <a:rPr lang="en-US" sz="1600" i="1" dirty="0" smtClean="0"/>
              <a:t>, the Buffalo Demon</a:t>
            </a:r>
            <a:endParaRPr lang="en-US" sz="1600" i="1" dirty="0"/>
          </a:p>
        </p:txBody>
      </p:sp>
    </p:spTree>
    <p:extLst>
      <p:ext uri="{BB962C8B-B14F-4D97-AF65-F5344CB8AC3E}">
        <p14:creationId xmlns:p14="http://schemas.microsoft.com/office/powerpoint/2010/main" val="1328767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d813960-2245-4619-9004-2a78b409e029.jpg" descr="ARTstor Image">
            <a:hlinkClick r:id="rId3"/>
          </p:cNvPr>
          <p:cNvPicPr>
            <a:picLocks noChangeAspect="1"/>
          </p:cNvPicPr>
          <p:nvPr/>
        </p:nvPicPr>
        <p:blipFill>
          <a:blip r:embed="rId4"/>
          <a:stretch>
            <a:fillRect/>
          </a:stretch>
        </p:blipFill>
        <p:spPr>
          <a:xfrm>
            <a:off x="358588" y="552949"/>
            <a:ext cx="8202354" cy="6103705"/>
          </a:xfrm>
          <a:prstGeom prst="rect">
            <a:avLst/>
          </a:prstGeom>
        </p:spPr>
      </p:pic>
      <p:sp>
        <p:nvSpPr>
          <p:cNvPr id="2" name="TextBox 1"/>
          <p:cNvSpPr txBox="1"/>
          <p:nvPr/>
        </p:nvSpPr>
        <p:spPr>
          <a:xfrm>
            <a:off x="597647" y="134471"/>
            <a:ext cx="6828118" cy="338554"/>
          </a:xfrm>
          <a:prstGeom prst="rect">
            <a:avLst/>
          </a:prstGeom>
          <a:noFill/>
        </p:spPr>
        <p:txBody>
          <a:bodyPr wrap="square" rtlCol="0">
            <a:spAutoFit/>
          </a:bodyPr>
          <a:lstStyle/>
          <a:p>
            <a:r>
              <a:rPr lang="en-US" sz="1600" i="1" dirty="0"/>
              <a:t>Kali and </a:t>
            </a:r>
            <a:r>
              <a:rPr lang="en-US" sz="1600" i="1" dirty="0" err="1"/>
              <a:t>Durga</a:t>
            </a:r>
            <a:r>
              <a:rPr lang="en-US" sz="1600" i="1" dirty="0"/>
              <a:t> triumphant in battle with the </a:t>
            </a:r>
            <a:r>
              <a:rPr lang="en-US" sz="1600" i="1" dirty="0" err="1" smtClean="0"/>
              <a:t>asuras</a:t>
            </a:r>
            <a:r>
              <a:rPr lang="en-US" sz="1600" i="1" dirty="0" smtClean="0"/>
              <a:t> (demons)</a:t>
            </a:r>
            <a:endParaRPr lang="en-US" sz="1600" i="1" dirty="0"/>
          </a:p>
        </p:txBody>
      </p:sp>
    </p:spTree>
    <p:extLst>
      <p:ext uri="{BB962C8B-B14F-4D97-AF65-F5344CB8AC3E}">
        <p14:creationId xmlns:p14="http://schemas.microsoft.com/office/powerpoint/2010/main" val="242938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1c1e269-31e2-488b-b264-25b758d856cd.jpg" descr="ARTstor Image">
            <a:hlinkClick r:id="rId3"/>
          </p:cNvPr>
          <p:cNvPicPr>
            <a:picLocks noChangeAspect="1"/>
          </p:cNvPicPr>
          <p:nvPr/>
        </p:nvPicPr>
        <p:blipFill>
          <a:blip r:embed="rId4"/>
          <a:stretch>
            <a:fillRect/>
          </a:stretch>
        </p:blipFill>
        <p:spPr>
          <a:xfrm>
            <a:off x="194234" y="697459"/>
            <a:ext cx="8680472" cy="5781330"/>
          </a:xfrm>
          <a:prstGeom prst="rect">
            <a:avLst/>
          </a:prstGeom>
        </p:spPr>
      </p:pic>
      <p:sp>
        <p:nvSpPr>
          <p:cNvPr id="2" name="TextBox 1"/>
          <p:cNvSpPr txBox="1"/>
          <p:nvPr/>
        </p:nvSpPr>
        <p:spPr>
          <a:xfrm>
            <a:off x="418353" y="134471"/>
            <a:ext cx="6932706" cy="338554"/>
          </a:xfrm>
          <a:prstGeom prst="rect">
            <a:avLst/>
          </a:prstGeom>
          <a:noFill/>
        </p:spPr>
        <p:txBody>
          <a:bodyPr wrap="square" rtlCol="0">
            <a:spAutoFit/>
          </a:bodyPr>
          <a:lstStyle/>
          <a:p>
            <a:r>
              <a:rPr lang="en-US" sz="1600" i="1" dirty="0"/>
              <a:t>With </a:t>
            </a:r>
            <a:r>
              <a:rPr lang="en-US" sz="1600" i="1" dirty="0" err="1"/>
              <a:t>Kali's</a:t>
            </a:r>
            <a:r>
              <a:rPr lang="en-US" sz="1600" i="1" dirty="0"/>
              <a:t> Help, </a:t>
            </a:r>
            <a:r>
              <a:rPr lang="en-US" sz="1600" i="1" dirty="0" err="1"/>
              <a:t>Durga</a:t>
            </a:r>
            <a:r>
              <a:rPr lang="en-US" sz="1600" i="1" dirty="0"/>
              <a:t> Kills </a:t>
            </a:r>
            <a:r>
              <a:rPr lang="en-US" sz="1600" i="1" dirty="0" err="1"/>
              <a:t>Rakta-bija</a:t>
            </a:r>
            <a:r>
              <a:rPr lang="en-US" sz="1600" i="1" dirty="0"/>
              <a:t> </a:t>
            </a:r>
            <a:r>
              <a:rPr lang="en-US" sz="1600" i="1" dirty="0" smtClean="0"/>
              <a:t>, </a:t>
            </a:r>
            <a:r>
              <a:rPr lang="en-US" sz="1600" dirty="0" smtClean="0"/>
              <a:t>18</a:t>
            </a:r>
            <a:r>
              <a:rPr lang="en-US" sz="1600" baseline="30000" dirty="0" smtClean="0"/>
              <a:t>th</a:t>
            </a:r>
            <a:r>
              <a:rPr lang="en-US" sz="1600" dirty="0" smtClean="0"/>
              <a:t> c. </a:t>
            </a:r>
            <a:r>
              <a:rPr lang="en-US" sz="1600" dirty="0" err="1" smtClean="0"/>
              <a:t>Pahari</a:t>
            </a:r>
            <a:r>
              <a:rPr lang="en-US" sz="1600" dirty="0" smtClean="0"/>
              <a:t> </a:t>
            </a:r>
            <a:endParaRPr lang="en-US" sz="1600" i="1" dirty="0"/>
          </a:p>
        </p:txBody>
      </p:sp>
    </p:spTree>
    <p:extLst>
      <p:ext uri="{BB962C8B-B14F-4D97-AF65-F5344CB8AC3E}">
        <p14:creationId xmlns:p14="http://schemas.microsoft.com/office/powerpoint/2010/main" val="2548981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1c1e269-31e2-488b-b264-25b758d856cd.jpg" descr="ARTstor Image">
            <a:hlinkClick r:id="rId3"/>
          </p:cNvPr>
          <p:cNvPicPr>
            <a:picLocks noChangeAspect="1"/>
          </p:cNvPicPr>
          <p:nvPr/>
        </p:nvPicPr>
        <p:blipFill>
          <a:blip r:embed="rId4"/>
          <a:stretch>
            <a:fillRect/>
          </a:stretch>
        </p:blipFill>
        <p:spPr>
          <a:xfrm>
            <a:off x="-4605654" y="-1435108"/>
            <a:ext cx="15656291" cy="10427335"/>
          </a:xfrm>
          <a:prstGeom prst="rect">
            <a:avLst/>
          </a:prstGeom>
        </p:spPr>
      </p:pic>
    </p:spTree>
    <p:extLst>
      <p:ext uri="{BB962C8B-B14F-4D97-AF65-F5344CB8AC3E}">
        <p14:creationId xmlns:p14="http://schemas.microsoft.com/office/powerpoint/2010/main" val="208102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189219" cy="4615329"/>
          </a:xfrm>
          <a:prstGeom prst="rect">
            <a:avLst/>
          </a:prstGeom>
        </p:spPr>
      </p:pic>
      <p:pic>
        <p:nvPicPr>
          <p:cNvPr id="5" name="Picture 4"/>
          <p:cNvPicPr>
            <a:picLocks noChangeAspect="1"/>
          </p:cNvPicPr>
          <p:nvPr/>
        </p:nvPicPr>
        <p:blipFill>
          <a:blip r:embed="rId3"/>
          <a:stretch>
            <a:fillRect/>
          </a:stretch>
        </p:blipFill>
        <p:spPr>
          <a:xfrm>
            <a:off x="5348942" y="2327656"/>
            <a:ext cx="3548692" cy="3917756"/>
          </a:xfrm>
          <a:prstGeom prst="rect">
            <a:avLst/>
          </a:prstGeom>
        </p:spPr>
      </p:pic>
    </p:spTree>
    <p:extLst>
      <p:ext uri="{BB962C8B-B14F-4D97-AF65-F5344CB8AC3E}">
        <p14:creationId xmlns:p14="http://schemas.microsoft.com/office/powerpoint/2010/main" val="1309266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0"/>
            <a:ext cx="6393656" cy="6858000"/>
          </a:xfrm>
          <a:prstGeom prst="rect">
            <a:avLst/>
          </a:prstGeom>
        </p:spPr>
      </p:pic>
    </p:spTree>
    <p:extLst>
      <p:ext uri="{BB962C8B-B14F-4D97-AF65-F5344CB8AC3E}">
        <p14:creationId xmlns:p14="http://schemas.microsoft.com/office/powerpoint/2010/main" val="2053844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59523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9906"/>
            <a:ext cx="9144000" cy="5418927"/>
          </a:xfrm>
          <a:prstGeom prst="rect">
            <a:avLst/>
          </a:prstGeom>
        </p:spPr>
      </p:pic>
      <p:sp>
        <p:nvSpPr>
          <p:cNvPr id="5" name="TextBox 4"/>
          <p:cNvSpPr txBox="1"/>
          <p:nvPr/>
        </p:nvSpPr>
        <p:spPr>
          <a:xfrm>
            <a:off x="433294" y="358588"/>
            <a:ext cx="6305177" cy="338554"/>
          </a:xfrm>
          <a:prstGeom prst="rect">
            <a:avLst/>
          </a:prstGeom>
          <a:noFill/>
        </p:spPr>
        <p:txBody>
          <a:bodyPr wrap="square" rtlCol="0">
            <a:spAutoFit/>
          </a:bodyPr>
          <a:lstStyle/>
          <a:p>
            <a:pPr defTabSz="457200">
              <a:defRPr/>
            </a:pPr>
            <a:r>
              <a:rPr lang="en-US" sz="1600" i="1" dirty="0" err="1"/>
              <a:t>Durga</a:t>
            </a:r>
            <a:r>
              <a:rPr lang="en-US" sz="1600" i="1" dirty="0"/>
              <a:t> </a:t>
            </a:r>
            <a:r>
              <a:rPr lang="en-US" sz="1600" i="1" dirty="0" smtClean="0"/>
              <a:t>Puja </a:t>
            </a:r>
            <a:r>
              <a:rPr lang="en-US" sz="1600" dirty="0" smtClean="0"/>
              <a:t>(Worship), </a:t>
            </a:r>
            <a:r>
              <a:rPr lang="en-US" sz="1600" dirty="0"/>
              <a:t>Patna style, 1809</a:t>
            </a:r>
          </a:p>
        </p:txBody>
      </p:sp>
    </p:spTree>
    <p:extLst>
      <p:ext uri="{BB962C8B-B14F-4D97-AF65-F5344CB8AC3E}">
        <p14:creationId xmlns:p14="http://schemas.microsoft.com/office/powerpoint/2010/main" val="862298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12156"/>
            <a:ext cx="9102524" cy="6584159"/>
          </a:xfrm>
          <a:prstGeom prst="rect">
            <a:avLst/>
          </a:prstGeom>
        </p:spPr>
      </p:pic>
      <p:sp>
        <p:nvSpPr>
          <p:cNvPr id="4" name="TextBox 3"/>
          <p:cNvSpPr txBox="1"/>
          <p:nvPr/>
        </p:nvSpPr>
        <p:spPr>
          <a:xfrm>
            <a:off x="0" y="119529"/>
            <a:ext cx="9102524" cy="1077218"/>
          </a:xfrm>
          <a:prstGeom prst="rect">
            <a:avLst/>
          </a:prstGeom>
          <a:noFill/>
        </p:spPr>
        <p:txBody>
          <a:bodyPr wrap="square" rtlCol="0">
            <a:spAutoFit/>
          </a:bodyPr>
          <a:lstStyle/>
          <a:p>
            <a:r>
              <a:rPr lang="en-US" sz="1600" dirty="0" err="1" smtClean="0"/>
              <a:t>Kripal</a:t>
            </a:r>
            <a:r>
              <a:rPr lang="en-US" sz="1600" dirty="0" smtClean="0"/>
              <a:t> of </a:t>
            </a:r>
            <a:r>
              <a:rPr lang="en-US" sz="1600" dirty="0" err="1" smtClean="0"/>
              <a:t>Nurpur</a:t>
            </a:r>
            <a:r>
              <a:rPr lang="en-US" sz="1600" dirty="0" smtClean="0"/>
              <a:t>,  </a:t>
            </a:r>
            <a:r>
              <a:rPr lang="en-US" sz="1600" i="1" dirty="0" smtClean="0"/>
              <a:t>The Devi (Goddess) Parades in Triumph</a:t>
            </a:r>
            <a:r>
              <a:rPr lang="en-US" sz="1600" dirty="0" smtClean="0"/>
              <a:t>, </a:t>
            </a:r>
            <a:r>
              <a:rPr lang="en-US" sz="1600" dirty="0" err="1" smtClean="0"/>
              <a:t>Nurpur</a:t>
            </a:r>
            <a:r>
              <a:rPr lang="en-US" sz="1600" dirty="0" smtClean="0"/>
              <a:t>, Punjab Hills/Himachal Pradesh, ca. 1660-70, 7-5/16 x 10-11/16 in. (note </a:t>
            </a:r>
            <a:r>
              <a:rPr lang="en-US" sz="1600" dirty="0" err="1" smtClean="0"/>
              <a:t>beetlewing</a:t>
            </a:r>
            <a:r>
              <a:rPr lang="en-US" sz="1600" dirty="0" smtClean="0"/>
              <a:t> cases)</a:t>
            </a:r>
          </a:p>
          <a:p>
            <a:endParaRPr lang="en-US" sz="1600" dirty="0" smtClean="0"/>
          </a:p>
          <a:p>
            <a:endParaRPr lang="en-US" sz="1600" i="1" dirty="0"/>
          </a:p>
        </p:txBody>
      </p:sp>
    </p:spTree>
    <p:extLst>
      <p:ext uri="{BB962C8B-B14F-4D97-AF65-F5344CB8AC3E}">
        <p14:creationId xmlns:p14="http://schemas.microsoft.com/office/powerpoint/2010/main" val="3698080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353" y="0"/>
            <a:ext cx="4661647" cy="2866645"/>
          </a:xfrm>
          <a:prstGeom prst="rect">
            <a:avLst/>
          </a:prstGeom>
        </p:spPr>
      </p:pic>
      <p:pic>
        <p:nvPicPr>
          <p:cNvPr id="3" name="Picture 2"/>
          <p:cNvPicPr>
            <a:picLocks noChangeAspect="1"/>
          </p:cNvPicPr>
          <p:nvPr/>
        </p:nvPicPr>
        <p:blipFill>
          <a:blip r:embed="rId3"/>
          <a:stretch>
            <a:fillRect/>
          </a:stretch>
        </p:blipFill>
        <p:spPr>
          <a:xfrm>
            <a:off x="4183530" y="3075822"/>
            <a:ext cx="4310529" cy="3567334"/>
          </a:xfrm>
          <a:prstGeom prst="rect">
            <a:avLst/>
          </a:prstGeom>
        </p:spPr>
      </p:pic>
    </p:spTree>
    <p:extLst>
      <p:ext uri="{BB962C8B-B14F-4D97-AF65-F5344CB8AC3E}">
        <p14:creationId xmlns:p14="http://schemas.microsoft.com/office/powerpoint/2010/main" val="680758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053" y="0"/>
            <a:ext cx="6810209" cy="6858000"/>
          </a:xfrm>
          <a:prstGeom prst="rect">
            <a:avLst/>
          </a:prstGeom>
        </p:spPr>
      </p:pic>
      <p:sp>
        <p:nvSpPr>
          <p:cNvPr id="3" name="TextBox 2"/>
          <p:cNvSpPr txBox="1"/>
          <p:nvPr/>
        </p:nvSpPr>
        <p:spPr>
          <a:xfrm>
            <a:off x="7276353" y="343646"/>
            <a:ext cx="1867647" cy="3139321"/>
          </a:xfrm>
          <a:prstGeom prst="rect">
            <a:avLst/>
          </a:prstGeom>
          <a:noFill/>
        </p:spPr>
        <p:txBody>
          <a:bodyPr wrap="square" rtlCol="0">
            <a:spAutoFit/>
          </a:bodyPr>
          <a:lstStyle/>
          <a:p>
            <a:r>
              <a:rPr lang="en-US" i="1" dirty="0" smtClean="0"/>
              <a:t>The Gods Pay Homage to </a:t>
            </a:r>
            <a:r>
              <a:rPr lang="en-US" i="1" dirty="0" err="1" smtClean="0"/>
              <a:t>Bhadrakali</a:t>
            </a:r>
            <a:r>
              <a:rPr lang="en-US" i="1" dirty="0" smtClean="0"/>
              <a:t>, folio 42 from the Tantric Devi series</a:t>
            </a:r>
            <a:r>
              <a:rPr lang="en-US" dirty="0" smtClean="0"/>
              <a:t>, </a:t>
            </a:r>
            <a:r>
              <a:rPr lang="en-US" dirty="0" err="1" smtClean="0"/>
              <a:t>Basohil</a:t>
            </a:r>
            <a:r>
              <a:rPr lang="en-US" dirty="0" smtClean="0"/>
              <a:t>, Punjab Hills, ca. 1660-70</a:t>
            </a:r>
          </a:p>
          <a:p>
            <a:endParaRPr lang="en-US" dirty="0" smtClean="0"/>
          </a:p>
          <a:p>
            <a:endParaRPr lang="en-US" dirty="0"/>
          </a:p>
          <a:p>
            <a:endParaRPr lang="en-US" dirty="0" smtClean="0"/>
          </a:p>
        </p:txBody>
      </p:sp>
    </p:spTree>
    <p:extLst>
      <p:ext uri="{BB962C8B-B14F-4D97-AF65-F5344CB8AC3E}">
        <p14:creationId xmlns:p14="http://schemas.microsoft.com/office/powerpoint/2010/main" val="3152884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588" y="926248"/>
            <a:ext cx="8329350" cy="5752457"/>
          </a:xfrm>
          <a:prstGeom prst="rect">
            <a:avLst/>
          </a:prstGeom>
        </p:spPr>
      </p:pic>
      <p:sp>
        <p:nvSpPr>
          <p:cNvPr id="3" name="TextBox 2"/>
          <p:cNvSpPr txBox="1"/>
          <p:nvPr/>
        </p:nvSpPr>
        <p:spPr>
          <a:xfrm>
            <a:off x="0" y="194235"/>
            <a:ext cx="9852724" cy="830997"/>
          </a:xfrm>
          <a:prstGeom prst="rect">
            <a:avLst/>
          </a:prstGeom>
          <a:noFill/>
        </p:spPr>
        <p:txBody>
          <a:bodyPr wrap="square" rtlCol="0">
            <a:spAutoFit/>
          </a:bodyPr>
          <a:lstStyle/>
          <a:p>
            <a:r>
              <a:rPr lang="en-US" sz="1600" dirty="0" smtClean="0"/>
              <a:t>The ”</a:t>
            </a:r>
            <a:r>
              <a:rPr lang="en-US" sz="1600" dirty="0" err="1" smtClean="0"/>
              <a:t>Basohli</a:t>
            </a:r>
            <a:r>
              <a:rPr lang="en-US" sz="1600" dirty="0" smtClean="0"/>
              <a:t> Master,” </a:t>
            </a:r>
            <a:r>
              <a:rPr lang="en-US" sz="1600" i="1" dirty="0" err="1"/>
              <a:t>Chitra</a:t>
            </a:r>
            <a:r>
              <a:rPr lang="en-US" sz="1600" i="1" dirty="0"/>
              <a:t> </a:t>
            </a:r>
            <a:r>
              <a:rPr lang="en-US" sz="1600" i="1" dirty="0" err="1"/>
              <a:t>Darshana</a:t>
            </a:r>
            <a:r>
              <a:rPr lang="en-US" sz="1600" i="1" dirty="0"/>
              <a:t> </a:t>
            </a:r>
            <a:r>
              <a:rPr lang="en-US" sz="1600" i="1" dirty="0" err="1"/>
              <a:t>Nayika</a:t>
            </a:r>
            <a:r>
              <a:rPr lang="en-US" sz="1600" i="1" dirty="0"/>
              <a:t> (The Heroine Who Gazes at a Picture of Her Absent Beloved</a:t>
            </a:r>
            <a:r>
              <a:rPr lang="en-US" sz="1600" i="1" dirty="0" smtClean="0"/>
              <a:t>)</a:t>
            </a:r>
            <a:r>
              <a:rPr lang="en-US" sz="1600" dirty="0" smtClean="0"/>
              <a:t>,</a:t>
            </a:r>
          </a:p>
          <a:p>
            <a:r>
              <a:rPr lang="en-US" sz="1600" dirty="0" err="1" smtClean="0"/>
              <a:t>Basohli</a:t>
            </a:r>
            <a:r>
              <a:rPr lang="en-US" sz="1600" dirty="0" smtClean="0"/>
              <a:t>, 1660-70</a:t>
            </a:r>
            <a:endParaRPr lang="en-US" sz="1600" dirty="0"/>
          </a:p>
          <a:p>
            <a:endParaRPr lang="en-US" sz="1600" b="1" i="1" dirty="0"/>
          </a:p>
        </p:txBody>
      </p:sp>
    </p:spTree>
    <p:extLst>
      <p:ext uri="{BB962C8B-B14F-4D97-AF65-F5344CB8AC3E}">
        <p14:creationId xmlns:p14="http://schemas.microsoft.com/office/powerpoint/2010/main" val="1186321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4944" y="-412387"/>
            <a:ext cx="10511146" cy="7072441"/>
          </a:xfrm>
          <a:prstGeom prst="rect">
            <a:avLst/>
          </a:prstGeom>
        </p:spPr>
      </p:pic>
    </p:spTree>
    <p:extLst>
      <p:ext uri="{BB962C8B-B14F-4D97-AF65-F5344CB8AC3E}">
        <p14:creationId xmlns:p14="http://schemas.microsoft.com/office/powerpoint/2010/main" val="1327346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4934"/>
            <a:ext cx="9107986" cy="6392667"/>
          </a:xfrm>
          <a:prstGeom prst="rect">
            <a:avLst/>
          </a:prstGeom>
        </p:spPr>
      </p:pic>
      <p:sp>
        <p:nvSpPr>
          <p:cNvPr id="5" name="TextBox 4"/>
          <p:cNvSpPr txBox="1"/>
          <p:nvPr/>
        </p:nvSpPr>
        <p:spPr>
          <a:xfrm>
            <a:off x="194235" y="194235"/>
            <a:ext cx="9302222" cy="830997"/>
          </a:xfrm>
          <a:prstGeom prst="rect">
            <a:avLst/>
          </a:prstGeom>
          <a:noFill/>
        </p:spPr>
        <p:txBody>
          <a:bodyPr wrap="square" rtlCol="0">
            <a:spAutoFit/>
          </a:bodyPr>
          <a:lstStyle/>
          <a:p>
            <a:pPr defTabSz="457200">
              <a:defRPr/>
            </a:pPr>
            <a:r>
              <a:rPr lang="en-US" sz="1600" dirty="0" smtClean="0"/>
              <a:t>The “</a:t>
            </a:r>
            <a:r>
              <a:rPr lang="en-US" sz="1600" dirty="0" err="1" smtClean="0"/>
              <a:t>Basohli</a:t>
            </a:r>
            <a:r>
              <a:rPr lang="en-US" sz="1600" dirty="0" smtClean="0"/>
              <a:t> Master,</a:t>
            </a:r>
            <a:r>
              <a:rPr lang="en-US" sz="1600" i="1" dirty="0" smtClean="0"/>
              <a:t>” </a:t>
            </a:r>
            <a:r>
              <a:rPr lang="en-US" sz="1600" i="1" dirty="0"/>
              <a:t>Krishna Loosens His Beloved's </a:t>
            </a:r>
            <a:r>
              <a:rPr lang="en-US" sz="1600" i="1" dirty="0" smtClean="0"/>
              <a:t>Belt, </a:t>
            </a:r>
            <a:r>
              <a:rPr lang="en-US" sz="1600" i="1" dirty="0" err="1" smtClean="0"/>
              <a:t>Satha</a:t>
            </a:r>
            <a:r>
              <a:rPr lang="en-US" sz="1600" i="1" dirty="0" smtClean="0"/>
              <a:t> </a:t>
            </a:r>
            <a:r>
              <a:rPr lang="en-US" sz="1600" i="1" dirty="0" err="1"/>
              <a:t>Nayaka</a:t>
            </a:r>
            <a:r>
              <a:rPr lang="en-US" sz="1600" i="1" dirty="0"/>
              <a:t> (the Deceitful Hero</a:t>
            </a:r>
            <a:r>
              <a:rPr lang="en-US" sz="1600" i="1" dirty="0" smtClean="0"/>
              <a:t>) </a:t>
            </a:r>
            <a:r>
              <a:rPr lang="en-US" sz="1600" dirty="0" smtClean="0"/>
              <a:t>Indian</a:t>
            </a:r>
            <a:r>
              <a:rPr lang="en-US" sz="1600" dirty="0"/>
              <a:t>, </a:t>
            </a:r>
            <a:r>
              <a:rPr lang="en-US" sz="1600" dirty="0" err="1" smtClean="0"/>
              <a:t>Pahari</a:t>
            </a:r>
            <a:r>
              <a:rPr lang="en-US" sz="1600" dirty="0" smtClean="0"/>
              <a:t>, about </a:t>
            </a:r>
            <a:r>
              <a:rPr lang="en-US" sz="1600" dirty="0"/>
              <a:t>1660–70</a:t>
            </a:r>
            <a:br>
              <a:rPr lang="en-US" sz="1600" dirty="0"/>
            </a:br>
            <a:endParaRPr lang="en-US" sz="1600" dirty="0"/>
          </a:p>
        </p:txBody>
      </p:sp>
    </p:spTree>
    <p:extLst>
      <p:ext uri="{BB962C8B-B14F-4D97-AF65-F5344CB8AC3E}">
        <p14:creationId xmlns:p14="http://schemas.microsoft.com/office/powerpoint/2010/main" val="1882149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34695"/>
          </a:xfrm>
          <a:prstGeom prst="rect">
            <a:avLst/>
          </a:prstGeom>
        </p:spPr>
      </p:pic>
    </p:spTree>
    <p:extLst>
      <p:ext uri="{BB962C8B-B14F-4D97-AF65-F5344CB8AC3E}">
        <p14:creationId xmlns:p14="http://schemas.microsoft.com/office/powerpoint/2010/main" val="3956539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5750" y="584776"/>
            <a:ext cx="8270876" cy="6027401"/>
          </a:xfrm>
          <a:prstGeom prst="rect">
            <a:avLst/>
          </a:prstGeom>
        </p:spPr>
      </p:pic>
      <p:sp>
        <p:nvSpPr>
          <p:cNvPr id="5" name="TextBox 4"/>
          <p:cNvSpPr txBox="1"/>
          <p:nvPr/>
        </p:nvSpPr>
        <p:spPr>
          <a:xfrm>
            <a:off x="0" y="0"/>
            <a:ext cx="9143999" cy="584776"/>
          </a:xfrm>
          <a:prstGeom prst="rect">
            <a:avLst/>
          </a:prstGeom>
          <a:noFill/>
        </p:spPr>
        <p:txBody>
          <a:bodyPr wrap="square" rtlCol="0">
            <a:spAutoFit/>
          </a:bodyPr>
          <a:lstStyle/>
          <a:p>
            <a:r>
              <a:rPr lang="en-US" sz="1600" dirty="0" err="1" smtClean="0"/>
              <a:t>Manaku</a:t>
            </a:r>
            <a:r>
              <a:rPr lang="en-US" sz="1600" dirty="0" smtClean="0"/>
              <a:t>, </a:t>
            </a:r>
            <a:r>
              <a:rPr lang="en-US" sz="1600" i="1" dirty="0" err="1" smtClean="0"/>
              <a:t>Ravana</a:t>
            </a:r>
            <a:r>
              <a:rPr lang="en-US" sz="1600" i="1" dirty="0" smtClean="0"/>
              <a:t> with his Ministers; </a:t>
            </a:r>
            <a:r>
              <a:rPr lang="en-US" sz="1600" i="1" dirty="0" err="1" smtClean="0"/>
              <a:t>Sita</a:t>
            </a:r>
            <a:r>
              <a:rPr lang="en-US" sz="1600" i="1" dirty="0" smtClean="0"/>
              <a:t> in the </a:t>
            </a:r>
            <a:r>
              <a:rPr lang="en-US" sz="1600" i="1" dirty="0" err="1" smtClean="0"/>
              <a:t>Ashoka</a:t>
            </a:r>
            <a:r>
              <a:rPr lang="en-US" sz="1600" i="1" dirty="0" smtClean="0"/>
              <a:t> Grove</a:t>
            </a:r>
            <a:r>
              <a:rPr lang="en-US" sz="1600" dirty="0" smtClean="0"/>
              <a:t>, </a:t>
            </a:r>
            <a:r>
              <a:rPr lang="en-US" sz="1600" dirty="0" err="1" smtClean="0"/>
              <a:t>Guler</a:t>
            </a:r>
            <a:r>
              <a:rPr lang="en-US" sz="1600" dirty="0" smtClean="0"/>
              <a:t>, Punjab Hills/Himachal Pradesh  (</a:t>
            </a:r>
            <a:r>
              <a:rPr lang="en-US" sz="1600" dirty="0" err="1" smtClean="0"/>
              <a:t>Pahari</a:t>
            </a:r>
            <a:r>
              <a:rPr lang="en-US" sz="1600" dirty="0" smtClean="0"/>
              <a:t>), ca.1725 (22-1/4 x ~32 in.)</a:t>
            </a:r>
            <a:endParaRPr lang="en-US" sz="1600" dirty="0"/>
          </a:p>
        </p:txBody>
      </p:sp>
    </p:spTree>
    <p:extLst>
      <p:ext uri="{BB962C8B-B14F-4D97-AF65-F5344CB8AC3E}">
        <p14:creationId xmlns:p14="http://schemas.microsoft.com/office/powerpoint/2010/main" val="106406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8775" y="0"/>
            <a:ext cx="5135270" cy="6858000"/>
          </a:xfrm>
          <a:prstGeom prst="rect">
            <a:avLst/>
          </a:prstGeom>
        </p:spPr>
      </p:pic>
      <p:sp>
        <p:nvSpPr>
          <p:cNvPr id="5" name="TextBox 4"/>
          <p:cNvSpPr txBox="1"/>
          <p:nvPr/>
        </p:nvSpPr>
        <p:spPr>
          <a:xfrm>
            <a:off x="6191249" y="508000"/>
            <a:ext cx="2619375" cy="2062103"/>
          </a:xfrm>
          <a:prstGeom prst="rect">
            <a:avLst/>
          </a:prstGeom>
          <a:noFill/>
        </p:spPr>
        <p:txBody>
          <a:bodyPr wrap="square" rtlCol="0">
            <a:spAutoFit/>
          </a:bodyPr>
          <a:lstStyle/>
          <a:p>
            <a:r>
              <a:rPr lang="en-US" sz="1600" i="1" dirty="0"/>
              <a:t>The Village Beauty: Folio from the </a:t>
            </a:r>
            <a:r>
              <a:rPr lang="en-US" sz="1600" i="1" dirty="0" err="1"/>
              <a:t>Guler</a:t>
            </a:r>
            <a:r>
              <a:rPr lang="en-US" sz="1600" i="1" dirty="0"/>
              <a:t> </a:t>
            </a:r>
            <a:r>
              <a:rPr lang="en-US" sz="1600" i="1" dirty="0" err="1"/>
              <a:t>Bihari</a:t>
            </a:r>
            <a:r>
              <a:rPr lang="en-US" sz="1600" i="1" dirty="0"/>
              <a:t> </a:t>
            </a:r>
            <a:r>
              <a:rPr lang="en-US" sz="1600" i="1" dirty="0" err="1"/>
              <a:t>Satsai</a:t>
            </a:r>
            <a:r>
              <a:rPr lang="en-US" sz="1600" i="1" dirty="0"/>
              <a:t> Series</a:t>
            </a:r>
          </a:p>
          <a:p>
            <a:endParaRPr lang="en-US" sz="1600" dirty="0" smtClean="0"/>
          </a:p>
          <a:p>
            <a:r>
              <a:rPr lang="en-US" sz="1600" dirty="0" smtClean="0"/>
              <a:t>First </a:t>
            </a:r>
            <a:r>
              <a:rPr lang="en-US" sz="1600" dirty="0"/>
              <a:t>generation after </a:t>
            </a:r>
            <a:r>
              <a:rPr lang="en-US" sz="1600" dirty="0" err="1"/>
              <a:t>Manaku</a:t>
            </a:r>
            <a:r>
              <a:rPr lang="en-US" sz="1600" dirty="0"/>
              <a:t> and </a:t>
            </a:r>
            <a:r>
              <a:rPr lang="en-US" sz="1600" dirty="0" err="1"/>
              <a:t>Nainsukh</a:t>
            </a:r>
            <a:r>
              <a:rPr lang="en-US" sz="1600" dirty="0"/>
              <a:t/>
            </a:r>
            <a:br>
              <a:rPr lang="en-US" sz="1600" dirty="0"/>
            </a:br>
            <a:endParaRPr lang="en-US" sz="1600" dirty="0"/>
          </a:p>
          <a:p>
            <a:r>
              <a:rPr lang="en-US" sz="1600" dirty="0" err="1" smtClean="0"/>
              <a:t>Guler</a:t>
            </a:r>
            <a:r>
              <a:rPr lang="en-US" sz="1600" dirty="0" smtClean="0"/>
              <a:t>, Punjab Hills,  </a:t>
            </a:r>
            <a:r>
              <a:rPr lang="en-US" sz="1600" dirty="0"/>
              <a:t>ca. 1785</a:t>
            </a:r>
          </a:p>
        </p:txBody>
      </p:sp>
    </p:spTree>
    <p:extLst>
      <p:ext uri="{BB962C8B-B14F-4D97-AF65-F5344CB8AC3E}">
        <p14:creationId xmlns:p14="http://schemas.microsoft.com/office/powerpoint/2010/main" val="3908980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ma, Sita, and Lakshmana at the Hermitage of Bharadvaja. Page from a Dispersed Ramayana, Kangra,17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046945"/>
            <a:ext cx="7924616" cy="5571996"/>
          </a:xfrm>
          <a:prstGeom prst="rect">
            <a:avLst/>
          </a:prstGeom>
        </p:spPr>
      </p:pic>
      <p:sp>
        <p:nvSpPr>
          <p:cNvPr id="5" name="TextBox 4"/>
          <p:cNvSpPr txBox="1"/>
          <p:nvPr/>
        </p:nvSpPr>
        <p:spPr>
          <a:xfrm>
            <a:off x="388472" y="149413"/>
            <a:ext cx="7634940" cy="830997"/>
          </a:xfrm>
          <a:prstGeom prst="rect">
            <a:avLst/>
          </a:prstGeom>
          <a:noFill/>
        </p:spPr>
        <p:txBody>
          <a:bodyPr wrap="square" rtlCol="0">
            <a:spAutoFit/>
          </a:bodyPr>
          <a:lstStyle/>
          <a:p>
            <a:r>
              <a:rPr lang="en-US" sz="1600" i="1" dirty="0"/>
              <a:t>Rama, </a:t>
            </a:r>
            <a:r>
              <a:rPr lang="en-US" sz="1600" i="1" dirty="0" err="1"/>
              <a:t>Sita</a:t>
            </a:r>
            <a:r>
              <a:rPr lang="en-US" sz="1600" i="1" dirty="0"/>
              <a:t>, and </a:t>
            </a:r>
            <a:r>
              <a:rPr lang="en-US" sz="1600" i="1" dirty="0" err="1"/>
              <a:t>Lakshmana</a:t>
            </a:r>
            <a:r>
              <a:rPr lang="en-US" sz="1600" i="1" dirty="0"/>
              <a:t> at the Hermitage of </a:t>
            </a:r>
            <a:r>
              <a:rPr lang="en-US" sz="1600" i="1" dirty="0" err="1"/>
              <a:t>Bharadvaja</a:t>
            </a:r>
            <a:r>
              <a:rPr lang="en-US" sz="1600" i="1" dirty="0"/>
              <a:t>: Folio from a Ramayana </a:t>
            </a:r>
            <a:r>
              <a:rPr lang="en-US" sz="1600" i="1" dirty="0" smtClean="0"/>
              <a:t>Series</a:t>
            </a:r>
            <a:r>
              <a:rPr lang="en-US" sz="1600" b="1" dirty="0" smtClean="0"/>
              <a:t>, </a:t>
            </a:r>
            <a:r>
              <a:rPr lang="en-US" sz="1600" dirty="0" smtClean="0"/>
              <a:t>First </a:t>
            </a:r>
            <a:r>
              <a:rPr lang="en-US" sz="1600" dirty="0"/>
              <a:t>Generation after </a:t>
            </a:r>
            <a:r>
              <a:rPr lang="en-US" sz="1600" dirty="0" err="1" smtClean="0"/>
              <a:t>Nainsukh</a:t>
            </a:r>
            <a:r>
              <a:rPr lang="en-US" sz="1600" dirty="0" smtClean="0"/>
              <a:t>, </a:t>
            </a:r>
            <a:r>
              <a:rPr lang="en-US" sz="1600" dirty="0" err="1" smtClean="0"/>
              <a:t>Kangra</a:t>
            </a:r>
            <a:r>
              <a:rPr lang="en-US" sz="1600" dirty="0" smtClean="0"/>
              <a:t>, Punjab Hills/Himachal Pradesh, ca. 1780,</a:t>
            </a:r>
          </a:p>
          <a:p>
            <a:r>
              <a:rPr lang="en-US" sz="1600" dirty="0" smtClean="0"/>
              <a:t>overall: </a:t>
            </a:r>
            <a:r>
              <a:rPr lang="en-US" sz="1600" dirty="0"/>
              <a:t>: 9 15/16 x 14 1/16 in</a:t>
            </a:r>
            <a:r>
              <a:rPr lang="en-US" sz="1600" dirty="0" smtClean="0"/>
              <a:t>, </a:t>
            </a:r>
            <a:endParaRPr lang="en-US" sz="1600" dirty="0"/>
          </a:p>
        </p:txBody>
      </p:sp>
    </p:spTree>
    <p:extLst>
      <p:ext uri="{BB962C8B-B14F-4D97-AF65-F5344CB8AC3E}">
        <p14:creationId xmlns:p14="http://schemas.microsoft.com/office/powerpoint/2010/main" val="417635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ma, Sita, and Lakshmana at the Hermitage of Bharadvaja. Page from a Dispersed Ramayana, Kangra,1780, detail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76" y="0"/>
            <a:ext cx="6891651" cy="6858000"/>
          </a:xfrm>
          <a:prstGeom prst="rect">
            <a:avLst/>
          </a:prstGeom>
        </p:spPr>
      </p:pic>
    </p:spTree>
    <p:extLst>
      <p:ext uri="{BB962C8B-B14F-4D97-AF65-F5344CB8AC3E}">
        <p14:creationId xmlns:p14="http://schemas.microsoft.com/office/powerpoint/2010/main" val="26391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ma, Sita, and Lakshmana at the Hermitage of Bharadvaja. Page from a Dispersed Ramayana, Kangra,1780, detail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12" y="0"/>
            <a:ext cx="7122304" cy="6858000"/>
          </a:xfrm>
          <a:prstGeom prst="rect">
            <a:avLst/>
          </a:prstGeom>
        </p:spPr>
      </p:pic>
    </p:spTree>
    <p:extLst>
      <p:ext uri="{BB962C8B-B14F-4D97-AF65-F5344CB8AC3E}">
        <p14:creationId xmlns:p14="http://schemas.microsoft.com/office/powerpoint/2010/main" val="123445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ma, Sita, and Lakshmana at the Hermitage of Bharadvaja. Page from a Dispersed Ramayana, Kangra,1780, detail 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122304" cy="6858000"/>
          </a:xfrm>
          <a:prstGeom prst="rect">
            <a:avLst/>
          </a:prstGeom>
        </p:spPr>
      </p:pic>
    </p:spTree>
    <p:extLst>
      <p:ext uri="{BB962C8B-B14F-4D97-AF65-F5344CB8AC3E}">
        <p14:creationId xmlns:p14="http://schemas.microsoft.com/office/powerpoint/2010/main" val="378435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ma, Sita, and Lakshmana at the Hermitage of Bharadvaja. Page from a Dispersed Ramayana, Kangra,1780, detail 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625" y="0"/>
            <a:ext cx="7122304" cy="6858000"/>
          </a:xfrm>
          <a:prstGeom prst="rect">
            <a:avLst/>
          </a:prstGeom>
        </p:spPr>
      </p:pic>
    </p:spTree>
    <p:extLst>
      <p:ext uri="{BB962C8B-B14F-4D97-AF65-F5344CB8AC3E}">
        <p14:creationId xmlns:p14="http://schemas.microsoft.com/office/powerpoint/2010/main" val="728765745"/>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159</TotalTime>
  <Words>963</Words>
  <Application>Microsoft Macintosh PowerPoint</Application>
  <PresentationFormat>On-screen Show (4:3)</PresentationFormat>
  <Paragraphs>98</Paragraphs>
  <Slides>29</Slides>
  <Notes>20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 Black </vt:lpstr>
      <vt:lpstr>HARC0227: Indian Painting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20</cp:revision>
  <dcterms:created xsi:type="dcterms:W3CDTF">2015-04-14T13:36:06Z</dcterms:created>
  <dcterms:modified xsi:type="dcterms:W3CDTF">2015-04-14T16:16:02Z</dcterms:modified>
</cp:coreProperties>
</file>