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1"/>
  </p:notesMasterIdLst>
  <p:handoutMasterIdLst>
    <p:handoutMasterId r:id="rId112"/>
  </p:handoutMasterIdLst>
  <p:sldIdLst>
    <p:sldId id="718" r:id="rId2"/>
    <p:sldId id="355" r:id="rId3"/>
    <p:sldId id="506" r:id="rId4"/>
    <p:sldId id="714" r:id="rId5"/>
    <p:sldId id="856" r:id="rId6"/>
    <p:sldId id="507" r:id="rId7"/>
    <p:sldId id="509" r:id="rId8"/>
    <p:sldId id="857" r:id="rId9"/>
    <p:sldId id="858" r:id="rId10"/>
    <p:sldId id="860" r:id="rId11"/>
    <p:sldId id="861" r:id="rId12"/>
    <p:sldId id="367" r:id="rId13"/>
    <p:sldId id="862" r:id="rId14"/>
    <p:sldId id="369" r:id="rId15"/>
    <p:sldId id="378" r:id="rId16"/>
    <p:sldId id="376" r:id="rId17"/>
    <p:sldId id="867" r:id="rId18"/>
    <p:sldId id="519" r:id="rId19"/>
    <p:sldId id="719" r:id="rId20"/>
    <p:sldId id="720" r:id="rId21"/>
    <p:sldId id="377" r:id="rId22"/>
    <p:sldId id="362" r:id="rId23"/>
    <p:sldId id="869" r:id="rId24"/>
    <p:sldId id="868" r:id="rId25"/>
    <p:sldId id="363" r:id="rId26"/>
    <p:sldId id="364" r:id="rId27"/>
    <p:sldId id="384" r:id="rId28"/>
    <p:sldId id="870" r:id="rId29"/>
    <p:sldId id="871" r:id="rId30"/>
    <p:sldId id="872" r:id="rId31"/>
    <p:sldId id="874" r:id="rId32"/>
    <p:sldId id="875" r:id="rId33"/>
    <p:sldId id="873" r:id="rId34"/>
    <p:sldId id="876" r:id="rId35"/>
    <p:sldId id="386" r:id="rId36"/>
    <p:sldId id="420" r:id="rId37"/>
    <p:sldId id="526" r:id="rId38"/>
    <p:sldId id="387" r:id="rId39"/>
    <p:sldId id="388" r:id="rId40"/>
    <p:sldId id="405" r:id="rId41"/>
    <p:sldId id="399" r:id="rId42"/>
    <p:sldId id="532" r:id="rId43"/>
    <p:sldId id="522" r:id="rId44"/>
    <p:sldId id="524" r:id="rId45"/>
    <p:sldId id="523" r:id="rId46"/>
    <p:sldId id="525" r:id="rId47"/>
    <p:sldId id="419" r:id="rId48"/>
    <p:sldId id="404" r:id="rId49"/>
    <p:sldId id="884" r:id="rId50"/>
    <p:sldId id="880" r:id="rId51"/>
    <p:sldId id="877" r:id="rId52"/>
    <p:sldId id="881" r:id="rId53"/>
    <p:sldId id="878" r:id="rId54"/>
    <p:sldId id="882" r:id="rId55"/>
    <p:sldId id="883" r:id="rId56"/>
    <p:sldId id="879" r:id="rId57"/>
    <p:sldId id="796" r:id="rId58"/>
    <p:sldId id="886" r:id="rId59"/>
    <p:sldId id="885" r:id="rId60"/>
    <p:sldId id="794" r:id="rId61"/>
    <p:sldId id="555" r:id="rId62"/>
    <p:sldId id="795" r:id="rId63"/>
    <p:sldId id="826" r:id="rId64"/>
    <p:sldId id="917" r:id="rId65"/>
    <p:sldId id="887" r:id="rId66"/>
    <p:sldId id="888" r:id="rId67"/>
    <p:sldId id="847" r:id="rId68"/>
    <p:sldId id="913" r:id="rId69"/>
    <p:sldId id="827" r:id="rId70"/>
    <p:sldId id="828" r:id="rId71"/>
    <p:sldId id="829" r:id="rId72"/>
    <p:sldId id="889" r:id="rId73"/>
    <p:sldId id="890" r:id="rId74"/>
    <p:sldId id="891" r:id="rId75"/>
    <p:sldId id="914" r:id="rId76"/>
    <p:sldId id="915" r:id="rId77"/>
    <p:sldId id="916" r:id="rId78"/>
    <p:sldId id="831" r:id="rId79"/>
    <p:sldId id="918" r:id="rId80"/>
    <p:sldId id="919" r:id="rId81"/>
    <p:sldId id="832" r:id="rId82"/>
    <p:sldId id="834" r:id="rId83"/>
    <p:sldId id="835" r:id="rId84"/>
    <p:sldId id="836" r:id="rId85"/>
    <p:sldId id="837" r:id="rId86"/>
    <p:sldId id="838" r:id="rId87"/>
    <p:sldId id="898" r:id="rId88"/>
    <p:sldId id="920" r:id="rId89"/>
    <p:sldId id="899" r:id="rId90"/>
    <p:sldId id="900" r:id="rId91"/>
    <p:sldId id="901" r:id="rId92"/>
    <p:sldId id="902" r:id="rId93"/>
    <p:sldId id="903" r:id="rId94"/>
    <p:sldId id="904" r:id="rId95"/>
    <p:sldId id="905" r:id="rId96"/>
    <p:sldId id="906" r:id="rId97"/>
    <p:sldId id="907" r:id="rId98"/>
    <p:sldId id="908" r:id="rId99"/>
    <p:sldId id="909" r:id="rId100"/>
    <p:sldId id="911" r:id="rId101"/>
    <p:sldId id="912" r:id="rId102"/>
    <p:sldId id="451" r:id="rId103"/>
    <p:sldId id="459" r:id="rId104"/>
    <p:sldId id="460" r:id="rId105"/>
    <p:sldId id="461" r:id="rId106"/>
    <p:sldId id="462" r:id="rId107"/>
    <p:sldId id="463" r:id="rId108"/>
    <p:sldId id="464" r:id="rId109"/>
    <p:sldId id="465" r:id="rId1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9999FF"/>
    <a:srgbClr val="6600FF"/>
    <a:srgbClr val="0099CC"/>
    <a:srgbClr val="6666FF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7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handoutMaster" Target="handoutMasters/handoutMaster1.xml"/><Relationship Id="rId113" Type="http://schemas.openxmlformats.org/officeDocument/2006/relationships/printerSettings" Target="printerSettings/printerSettings1.bin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Relationship Id="rId2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sham:Downloads:epmxlfile1_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sham:Downloads:epmxlfile1_1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Sheet1!$B$3:$K$3</c:f>
              <c:strCache>
                <c:ptCount val="10"/>
                <c:pt idx="0">
                  <c:v>Coal[1]</c:v>
                </c:pt>
                <c:pt idx="1">
                  <c:v>Petroleum Liquids[2]</c:v>
                </c:pt>
                <c:pt idx="2">
                  <c:v>Petroleum Coke</c:v>
                </c:pt>
                <c:pt idx="3">
                  <c:v>Natural Gas</c:v>
                </c:pt>
                <c:pt idx="4">
                  <c:v>Other Gases[3]</c:v>
                </c:pt>
                <c:pt idx="5">
                  <c:v>Nuclear</c:v>
                </c:pt>
                <c:pt idx="6">
                  <c:v>Hydroelectric Conventional</c:v>
                </c:pt>
                <c:pt idx="7">
                  <c:v>Other Renewables[4]</c:v>
                </c:pt>
                <c:pt idx="8">
                  <c:v>Hydroelectric Pumped Storage</c:v>
                </c:pt>
                <c:pt idx="9">
                  <c:v>Other[5]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1.845016E6</c:v>
                </c:pt>
                <c:pt idx="1">
                  <c:v>82773.0</c:v>
                </c:pt>
                <c:pt idx="2">
                  <c:v>9782.0</c:v>
                </c:pt>
                <c:pt idx="3">
                  <c:v>479399.0</c:v>
                </c:pt>
                <c:pt idx="4">
                  <c:v>13351.0</c:v>
                </c:pt>
                <c:pt idx="5">
                  <c:v>628644.0</c:v>
                </c:pt>
                <c:pt idx="6">
                  <c:v>356453.0</c:v>
                </c:pt>
                <c:pt idx="7">
                  <c:v>77183.0</c:v>
                </c:pt>
                <c:pt idx="8">
                  <c:v>-4040.0</c:v>
                </c:pt>
                <c:pt idx="9">
                  <c:v>3612.0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Sheet1!$B$43:$K$43</c:f>
              <c:strCache>
                <c:ptCount val="10"/>
                <c:pt idx="0">
                  <c:v>Coal[1]</c:v>
                </c:pt>
                <c:pt idx="1">
                  <c:v>Petroleum Liquids[2]</c:v>
                </c:pt>
                <c:pt idx="2">
                  <c:v>Petroleum Coke</c:v>
                </c:pt>
                <c:pt idx="3">
                  <c:v>Natural Gas</c:v>
                </c:pt>
                <c:pt idx="4">
                  <c:v>Other Gases[3]</c:v>
                </c:pt>
                <c:pt idx="5">
                  <c:v>Nuclear</c:v>
                </c:pt>
                <c:pt idx="6">
                  <c:v>Hydroelectric Conventional</c:v>
                </c:pt>
                <c:pt idx="7">
                  <c:v>Other Renewables[4]</c:v>
                </c:pt>
                <c:pt idx="8">
                  <c:v>Hydroelectric Pumped Storage</c:v>
                </c:pt>
                <c:pt idx="9">
                  <c:v>Other[5]</c:v>
                </c:pt>
              </c:strCache>
            </c:strRef>
          </c:cat>
          <c:val>
            <c:numRef>
              <c:f>Sheet1!$B$44:$K$44</c:f>
              <c:numCache>
                <c:formatCode>#,##0</c:formatCode>
                <c:ptCount val="10"/>
                <c:pt idx="0">
                  <c:v>1.85075E6</c:v>
                </c:pt>
                <c:pt idx="1">
                  <c:v>23397.0</c:v>
                </c:pt>
                <c:pt idx="2">
                  <c:v>13528.0</c:v>
                </c:pt>
                <c:pt idx="3">
                  <c:v>981815.0</c:v>
                </c:pt>
                <c:pt idx="4">
                  <c:v>11193.0</c:v>
                </c:pt>
                <c:pt idx="5">
                  <c:v>806968.0</c:v>
                </c:pt>
                <c:pt idx="6">
                  <c:v>257052.0</c:v>
                </c:pt>
                <c:pt idx="7">
                  <c:v>168144.0</c:v>
                </c:pt>
                <c:pt idx="8">
                  <c:v>-4091.0</c:v>
                </c:pt>
                <c:pt idx="9">
                  <c:v>11273.0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0.03774</cdr:x>
      <cdr:y>0.88091</cdr:y>
    </cdr:from>
    <cdr:to>
      <cdr:x>1</cdr:x>
      <cdr:y>1</cdr:y>
    </cdr:to>
    <cdr:sp macro="" textlink="">
      <cdr:nvSpPr>
        <cdr:cNvPr id="2" name="Rectangle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0" y="6146800"/>
          <a:ext cx="7772400" cy="6715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val="1"/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defRPr>
          </a:lvl9pPr>
        </a:lstStyle>
        <a:p xmlns:a="http://schemas.openxmlformats.org/drawingml/2006/main">
          <a:r>
            <a:rPr lang="en-US" sz="2000" b="1" i="1" dirty="0" smtClean="0">
              <a:latin typeface="Times New Roman" charset="0"/>
              <a:cs typeface="Times New Roman" charset="0"/>
            </a:rPr>
            <a:t>Net generation by energy source: 2010 (Electric Power Monthly)</a:t>
          </a:r>
          <a:endParaRPr lang="en-US" sz="20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26E4D4-10F0-A940-B292-F7D8CF00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4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22AEFB-4A8B-9244-8951-01F418B84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4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D05BC-9B5E-994E-B17C-0A702FE7C3AD}" type="slidenum">
              <a:rPr lang="en-US"/>
              <a:pPr/>
              <a:t>1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CD317-AF3A-4943-A65B-7BD4FCA7DFBD}" type="slidenum">
              <a:rPr lang="en-US"/>
              <a:pPr/>
              <a:t>10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CD317-AF3A-4943-A65B-7BD4FCA7DFBD}" type="slidenum">
              <a:rPr lang="en-US"/>
              <a:pPr/>
              <a:t>11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3E1D6-6C70-AA48-B25E-50969E13A0DA}" type="slidenum">
              <a:rPr lang="en-US"/>
              <a:pPr/>
              <a:t>12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7F7F2-9F09-BE40-A40F-5015FE0AB84C}" type="slidenum">
              <a:rPr lang="en-US"/>
              <a:pPr/>
              <a:t>14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E680-FC52-C946-BA6C-07DB24EA4413}" type="slidenum">
              <a:rPr lang="en-US"/>
              <a:pPr/>
              <a:t>15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63CD8-EAD7-824C-A417-ABE646BAC9D3}" type="slidenum">
              <a:rPr lang="en-US"/>
              <a:pPr/>
              <a:t>16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63CD8-EAD7-824C-A417-ABE646BAC9D3}" type="slidenum">
              <a:rPr lang="en-US"/>
              <a:pPr/>
              <a:t>17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6C821-617A-514E-A5BE-2028A5D5C2A1}" type="slidenum">
              <a:rPr lang="en-US"/>
              <a:pPr/>
              <a:t>18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5A236-EC2F-4049-ADAD-FAF01A510D8E}" type="slidenum">
              <a:rPr lang="en-US"/>
              <a:pPr/>
              <a:t>19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6BCA2-2E68-C045-93B4-138E71F8343D}" type="slidenum">
              <a:rPr lang="en-US"/>
              <a:pPr/>
              <a:t>20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D1695-37A1-4042-93F2-049A85EC1834}" type="slidenum">
              <a:rPr lang="en-US"/>
              <a:pPr/>
              <a:t>2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E9415-FD29-8248-BBAE-6627AF0E93A9}" type="slidenum">
              <a:rPr lang="en-US"/>
              <a:pPr/>
              <a:t>21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1570-7316-CA4F-98DD-686748F44D42}" type="slidenum">
              <a:rPr lang="en-US"/>
              <a:pPr/>
              <a:t>22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1570-7316-CA4F-98DD-686748F44D42}" type="slidenum">
              <a:rPr lang="en-US"/>
              <a:pPr/>
              <a:t>23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1570-7316-CA4F-98DD-686748F44D42}" type="slidenum">
              <a:rPr lang="en-US"/>
              <a:pPr/>
              <a:t>24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F3626-027F-2A49-A669-5B72A8B71CEA}" type="slidenum">
              <a:rPr lang="en-US"/>
              <a:pPr/>
              <a:t>25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E0F7B-04A6-3A41-B4F9-38BAEAA3B33E}" type="slidenum">
              <a:rPr lang="en-US"/>
              <a:pPr/>
              <a:t>26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C262C-2BF2-4245-A622-4C18A31F7391}" type="slidenum">
              <a:rPr lang="en-US"/>
              <a:pPr/>
              <a:t>27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1570-7316-CA4F-98DD-686748F44D42}" type="slidenum">
              <a:rPr lang="en-US"/>
              <a:pPr/>
              <a:t>28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F3626-027F-2A49-A669-5B72A8B71CEA}" type="slidenum">
              <a:rPr lang="en-US"/>
              <a:pPr/>
              <a:t>29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E0F7B-04A6-3A41-B4F9-38BAEAA3B33E}" type="slidenum">
              <a:rPr lang="en-US"/>
              <a:pPr/>
              <a:t>30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05B56-E2CB-4A49-B2B5-F2313C1EC1E1}" type="slidenum">
              <a:rPr lang="en-US"/>
              <a:pPr/>
              <a:t>3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1570-7316-CA4F-98DD-686748F44D42}" type="slidenum">
              <a:rPr lang="en-US"/>
              <a:pPr/>
              <a:t>31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1570-7316-CA4F-98DD-686748F44D42}" type="slidenum">
              <a:rPr lang="en-US"/>
              <a:pPr/>
              <a:t>32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C262C-2BF2-4245-A622-4C18A31F7391}" type="slidenum">
              <a:rPr lang="en-US"/>
              <a:pPr/>
              <a:t>33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A89F3-9E0C-624C-B355-4300D22D39C7}" type="slidenum">
              <a:rPr lang="en-US"/>
              <a:pPr/>
              <a:t>34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8EC85-A016-D344-AFC7-D24B24060D35}" type="slidenum">
              <a:rPr lang="en-US"/>
              <a:pPr/>
              <a:t>35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0B86E-22EC-F546-A8AA-A96ED51212F1}" type="slidenum">
              <a:rPr lang="en-US"/>
              <a:pPr/>
              <a:t>36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314F6-B75A-7A4A-82EC-F1EA89437B98}" type="slidenum">
              <a:rPr lang="en-US"/>
              <a:pPr/>
              <a:t>37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4B761-2949-CF41-BE51-1AD4A72F0603}" type="slidenum">
              <a:rPr lang="en-US"/>
              <a:pPr/>
              <a:t>38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7BC26-FBDA-1A48-8AB1-94AFB0563E2B}" type="slidenum">
              <a:rPr lang="en-US"/>
              <a:pPr/>
              <a:t>39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8BCDC-40D0-434C-AC3F-6F2B8488327D}" type="slidenum">
              <a:rPr lang="en-US"/>
              <a:pPr/>
              <a:t>40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6E2DB-B1D6-504B-950F-89587847DD92}" type="slidenum">
              <a:rPr lang="en-US"/>
              <a:pPr/>
              <a:t>4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253C0-E7D2-1D40-951D-C4F6D73D4D01}" type="slidenum">
              <a:rPr lang="en-US"/>
              <a:pPr/>
              <a:t>41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FC096-EC7C-B847-81AE-1348A253B98E}" type="slidenum">
              <a:rPr lang="en-US"/>
              <a:pPr/>
              <a:t>42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152D-F337-FE4C-AA9A-F2CC9140DE3B}" type="slidenum">
              <a:rPr lang="en-US"/>
              <a:pPr/>
              <a:t>43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MAC = 100 - 4Q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830C0-4182-474F-A133-0FB803743863}" type="slidenum">
              <a:rPr lang="en-US"/>
              <a:pPr/>
              <a:t>44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MAC = 150 - Q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27450-1366-144A-A04C-DBF2EE9D638D}" type="slidenum">
              <a:rPr lang="en-US"/>
              <a:pPr/>
              <a:t>45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AA27C-F572-9C48-B20B-04886F5247F3}" type="slidenum">
              <a:rPr lang="en-US"/>
              <a:pPr/>
              <a:t>46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8E110-76AF-6440-AFBE-5261466EFD65}" type="slidenum">
              <a:rPr lang="en-US"/>
              <a:pPr/>
              <a:t>47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DCB10-0F15-E848-843C-9B2FA6D4F74F}" type="slidenum">
              <a:rPr lang="en-US"/>
              <a:pPr/>
              <a:t>48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DCB10-0F15-E848-843C-9B2FA6D4F74F}" type="slidenum">
              <a:rPr lang="en-US"/>
              <a:pPr/>
              <a:t>49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4B761-2949-CF41-BE51-1AD4A72F0603}" type="slidenum">
              <a:rPr lang="en-US"/>
              <a:pPr/>
              <a:t>50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63CD8-EAD7-824C-A417-ABE646BAC9D3}" type="slidenum">
              <a:rPr lang="en-US"/>
              <a:pPr/>
              <a:t>5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AB19E-F0F6-6C4A-8471-47D570DA6493}" type="slidenum">
              <a:rPr lang="en-US"/>
              <a:pPr/>
              <a:t>51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4B761-2949-CF41-BE51-1AD4A72F0603}" type="slidenum">
              <a:rPr lang="en-US"/>
              <a:pPr/>
              <a:t>52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A046B-43CE-ED47-9DCF-2975B34CB580}" type="slidenum">
              <a:rPr lang="en-US"/>
              <a:pPr/>
              <a:t>53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4B761-2949-CF41-BE51-1AD4A72F0603}" type="slidenum">
              <a:rPr lang="en-US"/>
              <a:pPr/>
              <a:t>54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35215-ECCC-A748-A8C8-773A3744C368}" type="slidenum">
              <a:rPr lang="en-US"/>
              <a:pPr/>
              <a:t>56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97101-3860-E44F-B261-1796544F65EC}" type="slidenum">
              <a:rPr lang="en-US"/>
              <a:pPr/>
              <a:t>57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97101-3860-E44F-B261-1796544F65EC}" type="slidenum">
              <a:rPr lang="en-US"/>
              <a:pPr/>
              <a:t>58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97101-3860-E44F-B261-1796544F65EC}" type="slidenum">
              <a:rPr lang="en-US"/>
              <a:pPr/>
              <a:t>59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9836B-381A-9544-911B-4ACBF76095BF}" type="slidenum">
              <a:rPr lang="en-US"/>
              <a:pPr/>
              <a:t>60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2D59B-FA72-434E-9288-A8906AA4FBDC}" type="slidenum">
              <a:rPr lang="en-US"/>
              <a:pPr/>
              <a:t>61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97534-871E-0249-9248-D62662BA4CCC}" type="slidenum">
              <a:rPr lang="en-US"/>
              <a:pPr/>
              <a:t>6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F8F69-FC75-A646-B9F0-DD44C28BE170}" type="slidenum">
              <a:rPr lang="en-US"/>
              <a:pPr/>
              <a:t>62</a:t>
            </a:fld>
            <a:endParaRPr lang="en-US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CA35A-8E05-6B46-8B83-2D6A7010D196}" type="slidenum">
              <a:rPr lang="en-US"/>
              <a:pPr/>
              <a:t>63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827E5-C86C-F046-84D2-22DC743F0856}" type="slidenum">
              <a:rPr lang="en-US"/>
              <a:pPr/>
              <a:t>65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827E5-C86C-F046-84D2-22DC743F0856}" type="slidenum">
              <a:rPr lang="en-US"/>
              <a:pPr/>
              <a:t>66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827E5-C86C-F046-84D2-22DC743F0856}" type="slidenum">
              <a:rPr lang="en-US"/>
              <a:pPr/>
              <a:t>67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85E46-0319-254F-B8F4-1A7B927AB58E}" type="slidenum">
              <a:rPr lang="en-US"/>
              <a:pPr/>
              <a:t>69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8D9-F2AA-1F43-94F4-1B96DA144DFD}" type="slidenum">
              <a:rPr lang="en-US"/>
              <a:pPr/>
              <a:t>70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C7C33-EA96-1844-B08C-0A9A1DE745E4}" type="slidenum">
              <a:rPr lang="en-US"/>
              <a:pPr/>
              <a:t>71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8D9-F2AA-1F43-94F4-1B96DA144DFD}" type="slidenum">
              <a:rPr lang="en-US"/>
              <a:pPr/>
              <a:t>72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8D9-F2AA-1F43-94F4-1B96DA144DFD}" type="slidenum">
              <a:rPr lang="en-US"/>
              <a:pPr/>
              <a:t>73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CD317-AF3A-4943-A65B-7BD4FCA7DFBD}" type="slidenum">
              <a:rPr lang="en-US"/>
              <a:pPr/>
              <a:t>7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8D9-F2AA-1F43-94F4-1B96DA144DFD}" type="slidenum">
              <a:rPr lang="en-US"/>
              <a:pPr/>
              <a:t>74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8D9-F2AA-1F43-94F4-1B96DA144DFD}" type="slidenum">
              <a:rPr lang="en-US"/>
              <a:pPr/>
              <a:t>75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8D9-F2AA-1F43-94F4-1B96DA144DFD}" type="slidenum">
              <a:rPr lang="en-US"/>
              <a:pPr/>
              <a:t>76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8D9-F2AA-1F43-94F4-1B96DA144DFD}" type="slidenum">
              <a:rPr lang="en-US"/>
              <a:pPr/>
              <a:t>77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785A3-6691-3040-ABDB-6955666CB6A0}" type="slidenum">
              <a:rPr lang="en-US"/>
              <a:pPr/>
              <a:t>78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A5A8D-9ACD-2E45-AD5B-9619E5111C7F}" type="slidenum">
              <a:rPr lang="en-US"/>
              <a:pPr/>
              <a:t>81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49A14-558B-8845-8AA4-010BCDBEA281}" type="slidenum">
              <a:rPr lang="en-US"/>
              <a:pPr/>
              <a:t>82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5CBA1-2BF6-A847-B0F0-4D2D1D0C7EAB}" type="slidenum">
              <a:rPr lang="en-US"/>
              <a:pPr/>
              <a:t>83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198B5-D222-1B4B-82EB-B7119ABC7E24}" type="slidenum">
              <a:rPr lang="en-US"/>
              <a:pPr/>
              <a:t>87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90C41-124F-EC46-B28B-F3278C23A735}" type="slidenum">
              <a:rPr lang="en-US"/>
              <a:pPr/>
              <a:t>88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63CD8-EAD7-824C-A417-ABE646BAC9D3}" type="slidenum">
              <a:rPr lang="en-US"/>
              <a:pPr/>
              <a:t>8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F5DB7-C135-7644-B570-3D7F5F9A1981}" type="slidenum">
              <a:rPr lang="en-US"/>
              <a:pPr/>
              <a:t>89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F4B00-8DC9-414F-811F-2B2966B922AA}" type="slidenum">
              <a:rPr lang="en-US"/>
              <a:pPr/>
              <a:t>90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EE5EC-1426-4A4B-A3B8-87CDC2F63272}" type="slidenum">
              <a:rPr lang="en-US"/>
              <a:pPr/>
              <a:t>91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343C1-3EC0-814F-A042-C74F48B26EC9}" type="slidenum">
              <a:rPr lang="en-US"/>
              <a:pPr/>
              <a:t>92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4D51D-C448-B747-A89B-C41A93FE891B}" type="slidenum">
              <a:rPr lang="en-US"/>
              <a:pPr/>
              <a:t>93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6FCE1-EA8B-0D46-A7F7-5982C335A0B8}" type="slidenum">
              <a:rPr lang="en-US"/>
              <a:pPr/>
              <a:t>94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CAD6E-1B1C-1645-BAAC-0B2E88EAE15B}" type="slidenum">
              <a:rPr lang="en-US"/>
              <a:pPr/>
              <a:t>95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D74AE-042B-2840-8751-47FB102F066D}" type="slidenum">
              <a:rPr lang="en-US"/>
              <a:pPr/>
              <a:t>96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76D4E-EEF4-3E41-9C98-63781B297058}" type="slidenum">
              <a:rPr lang="en-US"/>
              <a:pPr/>
              <a:t>97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8090-8D30-844F-9282-B641D6EE24CA}" type="slidenum">
              <a:rPr lang="en-US"/>
              <a:pPr/>
              <a:t>98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CD317-AF3A-4943-A65B-7BD4FCA7DFBD}" type="slidenum">
              <a:rPr lang="en-US"/>
              <a:pPr/>
              <a:t>9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2B0EB-14EE-7C40-9350-A3E2858E2579}" type="slidenum">
              <a:rPr lang="en-US"/>
              <a:pPr/>
              <a:t>99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CE564-6750-4145-AD73-1881879E8AC4}" type="slidenum">
              <a:rPr lang="en-US"/>
              <a:pPr/>
              <a:t>100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04414-98A9-3142-B39D-4864CBDFDE56}" type="slidenum">
              <a:rPr lang="en-US"/>
              <a:pPr/>
              <a:t>101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238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4257A4-3E28-9840-828C-3F1E56EEB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5F90-00C9-7B49-A5C6-32F99C45E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965D-EB69-C247-871F-6BF0867A9B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6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33D409-A9D9-2548-B931-899D19B4D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143FC4-432F-3148-A891-B877476A2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B20C3B-9704-9B44-83AF-C49C9A4B3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73E3E-52B3-BB41-BF99-A11D1C42E7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5DE1A-5CC4-CD40-986C-268E261B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03FD-EAA9-2442-BDF9-AA730FDEB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6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F14B2-788D-9646-AD34-2E3C27A91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8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49F40-84F7-5F4A-ADB8-9B91B93C2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0C76D-5F35-B24E-8FD6-DA37AABC6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D9871-EB31-074E-88DF-0F0F11CE5D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EEA94-A909-AE41-9F1C-F10B0B491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C254BC-9EDD-1C4C-85A9-F0893360165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269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269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2538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9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38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60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2689" name="Picture 161" descr="earth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93" name="Text Box 165"/>
          <p:cNvSpPr txBox="1">
            <a:spLocks noChangeArrowheads="1"/>
          </p:cNvSpPr>
          <p:nvPr/>
        </p:nvSpPr>
        <p:spPr bwMode="auto">
          <a:xfrm rot="5400000">
            <a:off x="6076950" y="3357563"/>
            <a:ext cx="522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Environmental Economics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-fars.nhtsa.dot.gov/Main/index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epi.org/publication/combined-effect-obama-epa-rule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dailytelegraph.com.au/news/its-official-australia-has-a-carbon-tax/story-e6freuy9-122618870776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delicious.com/post?partner=addthis&amp;url=http://www.nytimes.com/2011/10/21/business/energy-environment/california-adopts-cap-and-trade-system-to-limit-emissions.html&amp;title=California+Adopts+Cap-and-Trade+System+to+Limit+Emissions+-+NYTimes.com&amp;notes=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efficiencyvermont.com/Index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0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14600"/>
            <a:ext cx="7772400" cy="1143000"/>
          </a:xfrm>
        </p:spPr>
        <p:txBody>
          <a:bodyPr/>
          <a:lstStyle/>
          <a:p>
            <a:r>
              <a:rPr lang="en-US" sz="6000"/>
              <a:t>Welcome </a:t>
            </a:r>
            <a:br>
              <a:rPr lang="en-US" sz="6000"/>
            </a:br>
            <a:r>
              <a:rPr lang="en-US" sz="6000"/>
              <a:t>			back!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benefits and costs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47888"/>
            <a:ext cx="8305800" cy="671512"/>
          </a:xfrm>
        </p:spPr>
        <p:txBody>
          <a:bodyPr/>
          <a:lstStyle/>
          <a:p>
            <a:r>
              <a:rPr lang="en-US" dirty="0" smtClean="0"/>
              <a:t>Risk assessment and the valuation of life</a:t>
            </a:r>
            <a:endParaRPr lang="en-US" sz="2800" dirty="0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57200" y="2971800"/>
            <a:ext cx="73152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Epidemiological studies</a:t>
            </a:r>
            <a:endParaRPr lang="en-US" sz="2800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Animal studies</a:t>
            </a:r>
            <a:endParaRPr lang="en-US" sz="2800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‘Dose-response model’</a:t>
            </a:r>
            <a:endParaRPr lang="en-US" sz="2800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Conservative modeling – the right approach?</a:t>
            </a:r>
            <a:endParaRPr lang="en-US" sz="28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747713"/>
          </a:xfrm>
        </p:spPr>
        <p:txBody>
          <a:bodyPr/>
          <a:lstStyle/>
          <a:p>
            <a:r>
              <a:rPr lang="en-US"/>
              <a:t>Controlling population growth</a:t>
            </a:r>
          </a:p>
        </p:txBody>
      </p:sp>
      <p:sp>
        <p:nvSpPr>
          <p:cNvPr id="979971" name="Rectangle 3"/>
          <p:cNvSpPr>
            <a:spLocks noChangeArrowheads="1"/>
          </p:cNvSpPr>
          <p:nvPr/>
        </p:nvSpPr>
        <p:spPr bwMode="auto">
          <a:xfrm>
            <a:off x="533400" y="2667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Balanced growth and redistribution</a:t>
            </a: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533400" y="3276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Reduced infant and childhood mortality</a:t>
            </a:r>
          </a:p>
        </p:txBody>
      </p:sp>
      <p:sp>
        <p:nvSpPr>
          <p:cNvPr id="979973" name="Rectangle 5"/>
          <p:cNvSpPr>
            <a:spLocks noChangeArrowheads="1"/>
          </p:cNvSpPr>
          <p:nvPr/>
        </p:nvSpPr>
        <p:spPr bwMode="auto">
          <a:xfrm>
            <a:off x="533400" y="3886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Education</a:t>
            </a:r>
          </a:p>
        </p:txBody>
      </p:sp>
      <p:sp>
        <p:nvSpPr>
          <p:cNvPr id="979974" name="Rectangle 6"/>
          <p:cNvSpPr>
            <a:spLocks noChangeArrowheads="1"/>
          </p:cNvSpPr>
          <p:nvPr/>
        </p:nvSpPr>
        <p:spPr bwMode="auto">
          <a:xfrm>
            <a:off x="533400" y="4495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Family planning</a:t>
            </a:r>
          </a:p>
        </p:txBody>
      </p:sp>
      <p:sp>
        <p:nvSpPr>
          <p:cNvPr id="97997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  <p:sp>
        <p:nvSpPr>
          <p:cNvPr id="979976" name="Rectangle 8"/>
          <p:cNvSpPr>
            <a:spLocks noChangeArrowheads="1"/>
          </p:cNvSpPr>
          <p:nvPr/>
        </p:nvSpPr>
        <p:spPr bwMode="auto">
          <a:xfrm>
            <a:off x="533400" y="51196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Coercive policies</a:t>
            </a:r>
          </a:p>
        </p:txBody>
      </p:sp>
    </p:spTree>
    <p:extLst>
      <p:ext uri="{BB962C8B-B14F-4D97-AF65-F5344CB8AC3E}">
        <p14:creationId xmlns:p14="http://schemas.microsoft.com/office/powerpoint/2010/main" val="335534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0" grpId="0" build="p" autoUpdateAnimBg="0"/>
      <p:bldP spid="979971" grpId="0" autoUpdateAnimBg="0"/>
      <p:bldP spid="979972" grpId="0" autoUpdateAnimBg="0"/>
      <p:bldP spid="979973" grpId="0" autoUpdateAnimBg="0"/>
      <p:bldP spid="979974" grpId="0" autoUpdateAnimBg="0"/>
      <p:bldP spid="979976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747713"/>
          </a:xfrm>
        </p:spPr>
        <p:txBody>
          <a:bodyPr/>
          <a:lstStyle/>
          <a:p>
            <a:r>
              <a:rPr lang="en-US"/>
              <a:t>The IPAT equation: rich countries</a:t>
            </a:r>
          </a:p>
        </p:txBody>
      </p:sp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533400" y="2971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Environmental </a:t>
            </a:r>
            <a:r>
              <a:rPr lang="en-US" sz="2800" u="sng">
                <a:latin typeface="Tahoma" charset="0"/>
              </a:rPr>
              <a:t>I</a:t>
            </a:r>
            <a:r>
              <a:rPr lang="en-US" sz="2800">
                <a:latin typeface="Tahoma" charset="0"/>
              </a:rPr>
              <a:t>mpact = </a:t>
            </a:r>
          </a:p>
        </p:txBody>
      </p:sp>
      <p:sp>
        <p:nvSpPr>
          <p:cNvPr id="982020" name="Rectangle 4"/>
          <p:cNvSpPr>
            <a:spLocks noChangeArrowheads="1"/>
          </p:cNvSpPr>
          <p:nvPr/>
        </p:nvSpPr>
        <p:spPr bwMode="auto">
          <a:xfrm>
            <a:off x="533400" y="3505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P</a:t>
            </a:r>
            <a:r>
              <a:rPr lang="en-US" sz="2800">
                <a:latin typeface="Tahoma" charset="0"/>
              </a:rPr>
              <a:t>opulation</a:t>
            </a:r>
          </a:p>
        </p:txBody>
      </p:sp>
      <p:sp>
        <p:nvSpPr>
          <p:cNvPr id="982021" name="Rectangle 5"/>
          <p:cNvSpPr>
            <a:spLocks noChangeArrowheads="1"/>
          </p:cNvSpPr>
          <p:nvPr/>
        </p:nvSpPr>
        <p:spPr bwMode="auto">
          <a:xfrm>
            <a:off x="533400" y="403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A</a:t>
            </a:r>
            <a:r>
              <a:rPr lang="en-US" sz="2800">
                <a:latin typeface="Tahoma" charset="0"/>
              </a:rPr>
              <a:t>ffluence</a:t>
            </a:r>
          </a:p>
        </p:txBody>
      </p:sp>
      <p:sp>
        <p:nvSpPr>
          <p:cNvPr id="982022" name="Rectangle 6"/>
          <p:cNvSpPr>
            <a:spLocks noChangeArrowheads="1"/>
          </p:cNvSpPr>
          <p:nvPr/>
        </p:nvSpPr>
        <p:spPr bwMode="auto">
          <a:xfrm>
            <a:off x="533400" y="4586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T</a:t>
            </a:r>
            <a:r>
              <a:rPr lang="en-US" sz="2800">
                <a:latin typeface="Tahoma" charset="0"/>
              </a:rPr>
              <a:t>echnology</a:t>
            </a:r>
          </a:p>
        </p:txBody>
      </p:sp>
      <p:sp>
        <p:nvSpPr>
          <p:cNvPr id="982023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853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333FF"/>
                </a:solidFill>
              </a:rPr>
              <a:t>The need for reinvesting capital (as discussed in Goodstein and </a:t>
            </a:r>
            <a:r>
              <a:rPr lang="en-US" sz="2800" dirty="0" err="1" smtClean="0">
                <a:solidFill>
                  <a:srgbClr val="3333FF"/>
                </a:solidFill>
              </a:rPr>
              <a:t>McKibben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98202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8" grpId="0" build="p" autoUpdateAnimBg="0"/>
      <p:bldP spid="982019" grpId="0" autoUpdateAnimBg="0"/>
      <p:bldP spid="982020" grpId="0" autoUpdateAnimBg="0"/>
      <p:bldP spid="982021" grpId="0" autoUpdateAnimBg="0"/>
      <p:bldP spid="982022" grpId="0" autoUpdateAnimBg="0"/>
      <p:bldP spid="982023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pessimistic about GCC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305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10.  GHG abatement is the </a:t>
            </a:r>
            <a:r>
              <a:rPr lang="en-US" u="sng">
                <a:cs typeface="Times New Roman" charset="0"/>
              </a:rPr>
              <a:t>ultimate</a:t>
            </a:r>
            <a:r>
              <a:rPr lang="en-US">
                <a:cs typeface="Times New Roman" charset="0"/>
              </a:rPr>
              <a:t> public good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533400" y="3367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Completely</a:t>
            </a:r>
            <a:r>
              <a:rPr lang="en-US" sz="2800">
                <a:latin typeface="Tahoma" charset="0"/>
              </a:rPr>
              <a:t> non-excludable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533400" y="4114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Completely</a:t>
            </a:r>
            <a:r>
              <a:rPr lang="en-US" sz="2800">
                <a:latin typeface="Tahoma" charset="0"/>
              </a:rPr>
              <a:t> non-divisible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228600" y="48006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>
                <a:latin typeface="Tahoma" charset="0"/>
                <a:cs typeface="Times New Roman" charset="0"/>
              </a:rPr>
              <a:t>9. The temptation to free-ride is enormous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 autoUpdateAnimBg="0"/>
      <p:bldP spid="299012" grpId="0" autoUpdateAnimBg="0"/>
      <p:bldP spid="299013" grpId="0" autoUpdateAnimBg="0"/>
      <p:bldP spid="299014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pessimistic about GCC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305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8. The main constraint to free-riding is currently Hardin</a:t>
            </a:r>
            <a:r>
              <a:rPr lang="ja-JP" altLang="en-US">
                <a:latin typeface="Arial"/>
                <a:cs typeface="Times New Roman" charset="0"/>
              </a:rPr>
              <a:t>’</a:t>
            </a:r>
            <a:r>
              <a:rPr lang="en-US">
                <a:cs typeface="Times New Roman" charset="0"/>
              </a:rPr>
              <a:t>s </a:t>
            </a:r>
            <a:r>
              <a:rPr lang="ja-JP" altLang="en-US">
                <a:latin typeface="Arial"/>
                <a:cs typeface="Times New Roman" charset="0"/>
              </a:rPr>
              <a:t>‘</a:t>
            </a:r>
            <a:r>
              <a:rPr lang="en-US">
                <a:cs typeface="Times New Roman" charset="0"/>
              </a:rPr>
              <a:t>appeals to conscience</a:t>
            </a:r>
            <a:r>
              <a:rPr lang="ja-JP" altLang="en-US">
                <a:latin typeface="Arial"/>
                <a:cs typeface="Times New Roman" charset="0"/>
              </a:rPr>
              <a:t>’</a:t>
            </a:r>
            <a:endParaRPr lang="en-US">
              <a:cs typeface="Times New Roman" charset="0"/>
            </a:endParaRP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228600" y="3810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7. America </a:t>
            </a:r>
            <a:r>
              <a:rPr lang="en-US" sz="3200" u="sng">
                <a:latin typeface="Tahoma" charset="0"/>
                <a:cs typeface="Times New Roman" charset="0"/>
              </a:rPr>
              <a:t>is</a:t>
            </a:r>
            <a:r>
              <a:rPr lang="en-US" sz="3200">
                <a:latin typeface="Tahoma" charset="0"/>
                <a:cs typeface="Times New Roman" charset="0"/>
              </a:rPr>
              <a:t> a consuming culture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228600" y="4876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6. Future generations will benefit more … and we do (and should) discount the future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  <p:bldP spid="309254" grpId="0" build="p" autoUpdateAnimBg="0"/>
      <p:bldP spid="309255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pessimistic about GCC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305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5. In the </a:t>
            </a:r>
            <a:r>
              <a:rPr lang="en-US" u="sng">
                <a:cs typeface="Times New Roman" charset="0"/>
              </a:rPr>
              <a:t>developed</a:t>
            </a:r>
            <a:r>
              <a:rPr lang="en-US">
                <a:cs typeface="Times New Roman" charset="0"/>
              </a:rPr>
              <a:t> world, the political system is broken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228600" y="36576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4. In the developing world, the optimal choice is to </a:t>
            </a:r>
            <a:r>
              <a:rPr lang="en-US" sz="3200" u="sng">
                <a:latin typeface="Tahoma" charset="0"/>
                <a:cs typeface="Times New Roman" charset="0"/>
              </a:rPr>
              <a:t>not</a:t>
            </a:r>
            <a:r>
              <a:rPr lang="en-US" sz="3200">
                <a:latin typeface="Tahoma" charset="0"/>
                <a:cs typeface="Times New Roman" charset="0"/>
              </a:rPr>
              <a:t> abate 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228600" y="50292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3.  In the </a:t>
            </a:r>
            <a:r>
              <a:rPr lang="en-US" sz="3200" u="sng">
                <a:latin typeface="Tahoma" charset="0"/>
                <a:cs typeface="Times New Roman" charset="0"/>
              </a:rPr>
              <a:t>developing</a:t>
            </a:r>
            <a:r>
              <a:rPr lang="en-US" sz="3200">
                <a:latin typeface="Tahoma" charset="0"/>
                <a:cs typeface="Times New Roman" charset="0"/>
              </a:rPr>
              <a:t> world, the political system is broken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  <p:bldP spid="310276" grpId="0" build="p" autoUpdateAnimBg="0"/>
      <p:bldP spid="310278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pessimistic about GCC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305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2. Global solutions look like foreign aid … and Americans don</a:t>
            </a:r>
            <a:r>
              <a:rPr lang="ja-JP" altLang="en-US">
                <a:latin typeface="Arial"/>
                <a:cs typeface="Times New Roman" charset="0"/>
              </a:rPr>
              <a:t>’</a:t>
            </a:r>
            <a:r>
              <a:rPr lang="en-US">
                <a:cs typeface="Times New Roman" charset="0"/>
              </a:rPr>
              <a:t>t like foreign aid.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228600" y="419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1. Global solutions will require vigorous enforcement and </a:t>
            </a:r>
            <a:r>
              <a:rPr lang="ja-JP" altLang="en-US" sz="3200">
                <a:latin typeface="Arial"/>
                <a:cs typeface="Times New Roman" charset="0"/>
              </a:rPr>
              <a:t>‘</a:t>
            </a:r>
            <a:r>
              <a:rPr lang="en-US" sz="3200">
                <a:latin typeface="Tahoma" charset="0"/>
                <a:cs typeface="Times New Roman" charset="0"/>
              </a:rPr>
              <a:t>there is no global police</a:t>
            </a:r>
            <a:r>
              <a:rPr lang="ja-JP" altLang="en-US" sz="3200">
                <a:latin typeface="Arial"/>
                <a:cs typeface="Times New Roman" charset="0"/>
              </a:rPr>
              <a:t>’</a:t>
            </a:r>
            <a:endParaRPr lang="en-US" sz="3200">
              <a:latin typeface="Tahoma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utoUpdateAnimBg="0"/>
      <p:bldP spid="311300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optimistic about GCC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305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10. Arctic ice is melting and frogs are disappearing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228600" y="37338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9. The national media FINALLY gets it (USA Today, Fox News, Time, …. )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228600" y="4495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ahoma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8. The substitutes are coming, and politicians are starting to like them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en-US" sz="3600"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 autoUpdateAnimBg="0"/>
      <p:bldP spid="312324" grpId="0" build="p" autoUpdateAnimBg="0"/>
      <p:bldP spid="312325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optimistic about GCC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305800" cy="11430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7. National-level NGOs are well organized and effective (e.g., CERES)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228600" y="36576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6. State and local-level NGOs are well organized and effective (e.g., CCAN)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228600" y="42672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ahoma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>
                <a:latin typeface="Tahoma" charset="0"/>
                <a:cs typeface="Times New Roman" charset="0"/>
              </a:rPr>
              <a:t>5. The biggest political flaw in the </a:t>
            </a:r>
            <a:r>
              <a:rPr lang="en-US" sz="3200" u="sng">
                <a:latin typeface="Tahoma" charset="0"/>
                <a:cs typeface="Times New Roman" charset="0"/>
              </a:rPr>
              <a:t>US</a:t>
            </a:r>
            <a:r>
              <a:rPr lang="en-US" sz="3200">
                <a:latin typeface="Tahoma" charset="0"/>
                <a:cs typeface="Times New Roman" charset="0"/>
              </a:rPr>
              <a:t> is under attack</a:t>
            </a:r>
            <a:endParaRPr lang="en-US" sz="3600"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  <p:bldP spid="313348" grpId="0" build="p" autoUpdateAnimBg="0"/>
      <p:bldP spid="313349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optimistic about GCC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4. The biggest political flaw in the </a:t>
            </a:r>
            <a:r>
              <a:rPr lang="en-US" u="sng">
                <a:cs typeface="Times New Roman" charset="0"/>
              </a:rPr>
              <a:t>developing world</a:t>
            </a:r>
            <a:r>
              <a:rPr lang="en-US">
                <a:cs typeface="Times New Roman" charset="0"/>
              </a:rPr>
              <a:t> is under attack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228600" y="37338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 dirty="0">
                <a:latin typeface="Tahoma" charset="0"/>
                <a:cs typeface="Times New Roman" charset="0"/>
              </a:rPr>
              <a:t>3. </a:t>
            </a:r>
            <a:r>
              <a:rPr lang="en-US" sz="3200" dirty="0" smtClean="0">
                <a:latin typeface="Tahoma" charset="0"/>
                <a:cs typeface="Times New Roman" charset="0"/>
              </a:rPr>
              <a:t>Durban </a:t>
            </a:r>
            <a:r>
              <a:rPr lang="en-US" sz="3200" dirty="0">
                <a:latin typeface="Tahoma" charset="0"/>
                <a:cs typeface="Times New Roman" charset="0"/>
              </a:rPr>
              <a:t>is upon us (</a:t>
            </a:r>
            <a:r>
              <a:rPr lang="en-US" sz="3200" dirty="0" smtClean="0">
                <a:latin typeface="Tahoma" charset="0"/>
                <a:cs typeface="Times New Roman" charset="0"/>
              </a:rPr>
              <a:t>2011)</a:t>
            </a:r>
            <a:endParaRPr lang="en-US" sz="3200" dirty="0">
              <a:latin typeface="Tahoma" charset="0"/>
              <a:cs typeface="Times New Roman" charset="0"/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228600" y="4495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Tahoma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3200" dirty="0">
                <a:latin typeface="Tahoma" charset="0"/>
                <a:cs typeface="Times New Roman" charset="0"/>
              </a:rPr>
              <a:t>2. </a:t>
            </a:r>
            <a:r>
              <a:rPr lang="en-US" sz="3200" dirty="0" smtClean="0">
                <a:latin typeface="Tahoma" charset="0"/>
                <a:cs typeface="Times New Roman" charset="0"/>
              </a:rPr>
              <a:t>The growth of regional policies (RGGI and SB32 in California)</a:t>
            </a:r>
            <a:endParaRPr lang="en-US" sz="3600" dirty="0"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  <p:bldP spid="314372" grpId="0" build="p" autoUpdateAnimBg="0"/>
      <p:bldP spid="314373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059737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Top ten reasons to be optimistic about GCC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229600" cy="1371600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1. </a:t>
            </a:r>
            <a:r>
              <a:rPr lang="en-US" dirty="0" smtClean="0">
                <a:cs typeface="Times New Roman" charset="0"/>
              </a:rPr>
              <a:t>Civil society groups dedicated to building </a:t>
            </a:r>
            <a:r>
              <a:rPr lang="en-US" dirty="0">
                <a:cs typeface="Times New Roman" charset="0"/>
              </a:rPr>
              <a:t>a market-friendly, clean energy future</a:t>
            </a: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228600" y="39624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ahoma" charset="0"/>
                <a:cs typeface="Times New Roman" charset="0"/>
              </a:rPr>
              <a:t>   </a:t>
            </a:r>
            <a:r>
              <a:rPr lang="en-US" sz="3200" dirty="0">
                <a:solidFill>
                  <a:srgbClr val="0066FF"/>
                </a:solidFill>
                <a:latin typeface="Tahoma" charset="0"/>
                <a:cs typeface="Times New Roman" charset="0"/>
              </a:rPr>
              <a:t>and (in a tribute to </a:t>
            </a:r>
            <a:r>
              <a:rPr lang="en-US" sz="3200" i="1" dirty="0">
                <a:solidFill>
                  <a:srgbClr val="0066FF"/>
                </a:solidFill>
                <a:latin typeface="Tahoma" charset="0"/>
                <a:cs typeface="Times New Roman" charset="0"/>
              </a:rPr>
              <a:t>Spinal Tap</a:t>
            </a:r>
            <a:r>
              <a:rPr lang="en-US" sz="3200" dirty="0">
                <a:solidFill>
                  <a:srgbClr val="0066FF"/>
                </a:solidFill>
                <a:latin typeface="Tahoma" charset="0"/>
                <a:cs typeface="Times New Roman" charset="0"/>
              </a:rPr>
              <a:t>) …</a:t>
            </a:r>
            <a:endParaRPr lang="en-US" sz="3200" dirty="0">
              <a:latin typeface="Tahoma" charset="0"/>
              <a:cs typeface="Times New Roman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228600" y="46482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Tahoma" charset="0"/>
                <a:cs typeface="Times New Roman" charset="0"/>
              </a:rPr>
              <a:t>   </a:t>
            </a:r>
            <a:r>
              <a:rPr lang="en-US" sz="3200">
                <a:solidFill>
                  <a:srgbClr val="0066FF"/>
                </a:solidFill>
                <a:latin typeface="Tahoma" charset="0"/>
                <a:cs typeface="Times New Roman" charset="0"/>
              </a:rPr>
              <a:t>… the power of Stein</a:t>
            </a:r>
            <a:r>
              <a:rPr lang="ja-JP" altLang="en-US" sz="3200">
                <a:solidFill>
                  <a:srgbClr val="0066FF"/>
                </a:solidFill>
                <a:latin typeface="Arial"/>
                <a:cs typeface="Times New Roman" charset="0"/>
              </a:rPr>
              <a:t>’</a:t>
            </a:r>
            <a:r>
              <a:rPr lang="en-US" sz="3200">
                <a:solidFill>
                  <a:srgbClr val="0066FF"/>
                </a:solidFill>
                <a:latin typeface="Tahoma" charset="0"/>
                <a:cs typeface="Times New Roman" charset="0"/>
              </a:rPr>
              <a:t>s law: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en-US" sz="3200">
              <a:latin typeface="Tahoma" charset="0"/>
              <a:cs typeface="Times New Roman" charset="0"/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228600" y="54102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ja-JP" altLang="en-US" sz="3200">
                <a:solidFill>
                  <a:srgbClr val="0066FF"/>
                </a:solidFill>
                <a:latin typeface="Arial"/>
                <a:cs typeface="Times New Roman" charset="0"/>
              </a:rPr>
              <a:t>“</a:t>
            </a:r>
            <a:r>
              <a:rPr lang="en-US" sz="3200">
                <a:solidFill>
                  <a:srgbClr val="0066FF"/>
                </a:solidFill>
                <a:latin typeface="Tahoma" charset="0"/>
                <a:cs typeface="Times New Roman" charset="0"/>
              </a:rPr>
              <a:t>If something cannot go on for ever,</a:t>
            </a:r>
            <a:br>
              <a:rPr lang="en-US" sz="3200">
                <a:solidFill>
                  <a:srgbClr val="0066FF"/>
                </a:solidFill>
                <a:latin typeface="Tahoma" charset="0"/>
                <a:cs typeface="Times New Roman" charset="0"/>
              </a:rPr>
            </a:br>
            <a:r>
              <a:rPr lang="en-US" sz="3200">
                <a:solidFill>
                  <a:srgbClr val="0066FF"/>
                </a:solidFill>
                <a:latin typeface="Tahoma" charset="0"/>
                <a:cs typeface="Times New Roman" charset="0"/>
              </a:rPr>
              <a:t>	it will stop</a:t>
            </a:r>
            <a:r>
              <a:rPr lang="ja-JP" altLang="en-US" sz="3200">
                <a:solidFill>
                  <a:srgbClr val="0066FF"/>
                </a:solidFill>
                <a:latin typeface="Arial"/>
                <a:cs typeface="Times New Roman" charset="0"/>
              </a:rPr>
              <a:t>”</a:t>
            </a:r>
            <a:r>
              <a:rPr lang="en-US" sz="3200">
                <a:solidFill>
                  <a:srgbClr val="0066FF"/>
                </a:solidFill>
                <a:latin typeface="Tahoma" charset="0"/>
                <a:cs typeface="Times New Roman" charset="0"/>
              </a:rPr>
              <a:t>  Herbert Stein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en-US" sz="3200">
              <a:solidFill>
                <a:srgbClr val="0066FF"/>
              </a:solidFill>
              <a:latin typeface="Tahoma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en-US" sz="3200"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  <p:bldP spid="315396" grpId="0" build="p" autoUpdateAnimBg="0"/>
      <p:bldP spid="315398" grpId="0" build="p" autoUpdateAnimBg="0"/>
      <p:bldP spid="3153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benefits and costs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47888"/>
            <a:ext cx="8305800" cy="671512"/>
          </a:xfrm>
        </p:spPr>
        <p:txBody>
          <a:bodyPr/>
          <a:lstStyle/>
          <a:p>
            <a:r>
              <a:rPr lang="en-US" dirty="0" smtClean="0"/>
              <a:t>Risk assessment and the valuation of life</a:t>
            </a:r>
            <a:endParaRPr lang="en-US" sz="2800" dirty="0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57200" y="2971800"/>
            <a:ext cx="7315200" cy="332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 smtClean="0">
                <a:latin typeface="Tahoma" charset="0"/>
                <a:cs typeface="Tahoma" charset="0"/>
              </a:rPr>
              <a:t> Overall risk = actual risk (1.4/10,000 for car accidents) * number of people exposed (300,000,000) = </a:t>
            </a:r>
            <a:r>
              <a:rPr lang="en-US" sz="2800" dirty="0" smtClean="0">
                <a:latin typeface="Tahoma" charset="0"/>
                <a:cs typeface="Tahoma" charset="0"/>
                <a:hlinkClick r:id="rId4"/>
              </a:rPr>
              <a:t>42,000 deaths</a:t>
            </a:r>
            <a:endParaRPr lang="en-US" sz="2800" dirty="0" smtClean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The role of </a:t>
            </a:r>
            <a:r>
              <a:rPr lang="en-US" sz="2800" i="1" dirty="0" smtClean="0">
                <a:latin typeface="Tahoma" charset="0"/>
                <a:cs typeface="Tahoma" charset="0"/>
              </a:rPr>
              <a:t>perception</a:t>
            </a:r>
            <a:r>
              <a:rPr lang="en-US" sz="2800" dirty="0" smtClean="0">
                <a:latin typeface="Tahoma" charset="0"/>
                <a:cs typeface="Tahoma" charset="0"/>
              </a:rPr>
              <a:t> and </a:t>
            </a:r>
            <a:r>
              <a:rPr lang="en-US" sz="2800" i="1" dirty="0" smtClean="0">
                <a:latin typeface="Tahoma" charset="0"/>
                <a:cs typeface="Tahoma" charset="0"/>
              </a:rPr>
              <a:t>control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i="1" dirty="0">
                <a:latin typeface="Tahoma" charset="0"/>
                <a:cs typeface="Tahoma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Lack of knowledge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</a:t>
            </a:r>
            <a:r>
              <a:rPr lang="en-US" sz="2800" dirty="0" smtClean="0">
                <a:latin typeface="Tahoma" charset="0"/>
                <a:cs typeface="Tahoma" charset="0"/>
              </a:rPr>
              <a:t>Risk aversion and the insurance motive</a:t>
            </a:r>
            <a:endParaRPr lang="en-US" sz="28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8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/>
              <a:t>The total costs of environmental policy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458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Engineering costs </a:t>
            </a:r>
            <a:r>
              <a:rPr lang="en-US" sz="2800" u="sng" dirty="0" smtClean="0">
                <a:latin typeface="Tahoma" charset="0"/>
              </a:rPr>
              <a:t>overstated</a:t>
            </a:r>
            <a:r>
              <a:rPr lang="en-US" sz="2800" dirty="0" smtClean="0">
                <a:latin typeface="Tahoma" charset="0"/>
              </a:rPr>
              <a:t> if …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dirty="0">
                <a:solidFill>
                  <a:schemeClr val="tx2"/>
                </a:solidFill>
                <a:latin typeface="Tahoma" charset="0"/>
              </a:rPr>
              <a:t>Regulation increases productivity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dirty="0">
                <a:solidFill>
                  <a:schemeClr val="tx2"/>
                </a:solidFill>
                <a:latin typeface="Tahoma" charset="0"/>
              </a:rPr>
              <a:t>Creates ‘green jobs’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 smtClean="0">
                <a:latin typeface="Tahoma" charset="0"/>
              </a:rPr>
              <a:t> Engineering costs </a:t>
            </a:r>
            <a:r>
              <a:rPr lang="en-US" sz="2800" u="sng" dirty="0" smtClean="0">
                <a:latin typeface="Tahoma" charset="0"/>
              </a:rPr>
              <a:t>understated</a:t>
            </a:r>
            <a:r>
              <a:rPr lang="en-US" sz="2800" dirty="0" smtClean="0">
                <a:latin typeface="Tahoma" charset="0"/>
              </a:rPr>
              <a:t> if ..</a:t>
            </a:r>
            <a:endParaRPr lang="en-US" sz="2800" dirty="0">
              <a:latin typeface="Tahoma" charset="0"/>
            </a:endParaRPr>
          </a:p>
          <a:p>
            <a:pPr lvl="2">
              <a:spcBef>
                <a:spcPct val="50000"/>
              </a:spcBef>
              <a:buSzPct val="75000"/>
            </a:pPr>
            <a:r>
              <a:rPr lang="en-US" dirty="0">
                <a:solidFill>
                  <a:schemeClr val="tx2"/>
                </a:solidFill>
                <a:latin typeface="Tahoma" charset="0"/>
              </a:rPr>
              <a:t>Regulation </a:t>
            </a:r>
            <a:r>
              <a:rPr lang="en-US" dirty="0" smtClean="0">
                <a:solidFill>
                  <a:schemeClr val="tx2"/>
                </a:solidFill>
                <a:latin typeface="Tahoma" charset="0"/>
              </a:rPr>
              <a:t>decreases productivity</a:t>
            </a:r>
            <a:endParaRPr lang="en-US" dirty="0">
              <a:solidFill>
                <a:schemeClr val="tx2"/>
              </a:solidFill>
              <a:latin typeface="Tahoma" charset="0"/>
            </a:endParaRPr>
          </a:p>
          <a:p>
            <a:pPr lvl="2">
              <a:spcBef>
                <a:spcPct val="50000"/>
              </a:spcBef>
              <a:buSzPct val="75000"/>
            </a:pPr>
            <a:r>
              <a:rPr lang="en-US" dirty="0" smtClean="0">
                <a:solidFill>
                  <a:schemeClr val="tx2"/>
                </a:solidFill>
                <a:latin typeface="Tahoma" charset="0"/>
              </a:rPr>
              <a:t>Increases unemployment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dirty="0" smtClean="0">
                <a:solidFill>
                  <a:schemeClr val="tx2"/>
                </a:solidFill>
                <a:latin typeface="Tahoma" charset="0"/>
              </a:rPr>
              <a:t>Increases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</a:rPr>
              <a:t>moonopoly</a:t>
            </a:r>
            <a:r>
              <a:rPr lang="en-US" dirty="0" smtClean="0">
                <a:solidFill>
                  <a:schemeClr val="tx2"/>
                </a:solidFill>
                <a:latin typeface="Tahoma" charset="0"/>
              </a:rPr>
              <a:t> power</a:t>
            </a:r>
            <a:endParaRPr lang="en-US" dirty="0">
              <a:solidFill>
                <a:schemeClr val="tx2"/>
              </a:solidFill>
              <a:latin typeface="Tahoma" charset="0"/>
            </a:endParaRPr>
          </a:p>
          <a:p>
            <a:pPr lvl="2">
              <a:spcBef>
                <a:spcPct val="50000"/>
              </a:spcBef>
              <a:buSzPct val="75000"/>
            </a:pPr>
            <a:endParaRPr lang="en-US" sz="2800" dirty="0" smtClean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  <p:bldP spid="1925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" y="990600"/>
            <a:ext cx="9104157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 sz="2800" dirty="0"/>
              <a:t>The indirect costs of environmental </a:t>
            </a:r>
            <a:r>
              <a:rPr lang="en-US" sz="2800" dirty="0" smtClean="0"/>
              <a:t>policy?</a:t>
            </a:r>
            <a:endParaRPr lang="en-US" sz="2800" dirty="0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609600" y="26670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Productivity impacts and the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>
                <a:latin typeface="Tahoma" charset="0"/>
              </a:rPr>
              <a:t>Porter Hypothesis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>
                <a:latin typeface="Tahoma" charset="0"/>
              </a:rPr>
              <a:t>		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609600" y="362585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Very little (if any) negative effects (Meyer 1993)</a:t>
            </a:r>
            <a:r>
              <a:rPr lang="en-US" sz="2800">
                <a:latin typeface="Tahoma" charset="0"/>
              </a:rPr>
              <a:t>	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609600" y="4586288"/>
            <a:ext cx="731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The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>
                <a:latin typeface="Tahoma" charset="0"/>
              </a:rPr>
              <a:t>jobs – environment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>
                <a:latin typeface="Tahoma" charset="0"/>
              </a:rPr>
              <a:t> trade-off?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609600" y="5226050"/>
            <a:ext cx="6919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While there are losers, this effect is way over-hyped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6110288"/>
            <a:ext cx="731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Pollution havens?</a:t>
            </a:r>
            <a:endParaRPr lang="en-US" sz="28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 autoUpdateAnimBg="0"/>
      <p:bldP spid="194564" grpId="0" autoUpdateAnimBg="0"/>
      <p:bldP spid="194565" grpId="0" autoUpdateAnimBg="0"/>
      <p:bldP spid="194566" grpId="0" autoUpdateAnimBg="0"/>
      <p:bldP spid="194567" grpId="0" autoUpdateAnimBg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/>
              <a:t>hidden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 costs of environmental policy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Monopoly costs 		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The example of waste management</a:t>
            </a:r>
            <a:endParaRPr lang="en-US" sz="2800">
              <a:latin typeface="Tahoma" charset="0"/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609600" y="41910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Tahoma" charset="0"/>
              </a:rPr>
              <a:t>double-dividend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Tahoma" charset="0"/>
              </a:rPr>
              <a:t> controversy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81000" y="4724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rgbClr val="990000"/>
                </a:solidFill>
                <a:latin typeface="Tahoma" charset="0"/>
              </a:rPr>
              <a:t>1.  Correcting for externalities raises prices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381000" y="53340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2.  Higher prices lower real wages</a:t>
            </a: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381000" y="5957888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3.  Lower real wages means less output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Line 2"/>
          <p:cNvSpPr>
            <a:spLocks noChangeShapeType="1"/>
          </p:cNvSpPr>
          <p:nvPr/>
        </p:nvSpPr>
        <p:spPr bwMode="auto">
          <a:xfrm flipH="1" flipV="1">
            <a:off x="1600200" y="1828800"/>
            <a:ext cx="6248400" cy="34290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>
            <a:off x="1600200" y="3505200"/>
            <a:ext cx="304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4648200" y="3429000"/>
            <a:ext cx="0" cy="2133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162800" y="2133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PMC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38925" y="4098925"/>
            <a:ext cx="113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Demand</a:t>
            </a:r>
          </a:p>
        </p:txBody>
      </p:sp>
      <p:sp>
        <p:nvSpPr>
          <p:cNvPr id="202759" name="Oval 7"/>
          <p:cNvSpPr>
            <a:spLocks noChangeAspect="1" noChangeArrowheads="1"/>
          </p:cNvSpPr>
          <p:nvPr/>
        </p:nvSpPr>
        <p:spPr bwMode="auto">
          <a:xfrm>
            <a:off x="4572000" y="3429000"/>
            <a:ext cx="109538" cy="10953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H="1">
            <a:off x="1524000" y="54864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P</a:t>
            </a:r>
            <a:r>
              <a:rPr lang="en-US" baseline="-25000">
                <a:solidFill>
                  <a:srgbClr val="006699"/>
                </a:solidFill>
              </a:rPr>
              <a:t>0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4446588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0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CC"/>
                </a:solidFill>
              </a:rPr>
              <a:t>SMC = PMC + E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02770" name="AutoShape 18"/>
          <p:cNvSpPr>
            <a:spLocks noChangeArrowheads="1"/>
          </p:cNvSpPr>
          <p:nvPr/>
        </p:nvSpPr>
        <p:spPr bwMode="auto">
          <a:xfrm>
            <a:off x="1524000" y="1752600"/>
            <a:ext cx="3124200" cy="1752600"/>
          </a:xfrm>
          <a:prstGeom prst="rtTriangl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2771" name="AutoShape 19"/>
          <p:cNvSpPr>
            <a:spLocks noChangeArrowheads="1"/>
          </p:cNvSpPr>
          <p:nvPr/>
        </p:nvSpPr>
        <p:spPr bwMode="auto">
          <a:xfrm flipV="1">
            <a:off x="1524000" y="3505200"/>
            <a:ext cx="3124200" cy="1828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1600200" y="1676400"/>
            <a:ext cx="6248400" cy="3581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152400" y="4098925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Producer </a:t>
            </a:r>
            <a:r>
              <a:rPr lang="en-US" sz="2000" dirty="0" smtClean="0"/>
              <a:t>surplus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V="1">
            <a:off x="15240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1219200" y="4419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152400" y="14478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Consumer surplus</a:t>
            </a:r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1143000" y="2057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flipV="1">
            <a:off x="1524000" y="685800"/>
            <a:ext cx="6477000" cy="3733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1905000" y="1219200"/>
            <a:ext cx="3777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 smtClean="0"/>
              <a:t>Society</a:t>
            </a:r>
            <a:r>
              <a:rPr lang="en-US" u="sng" dirty="0" smtClean="0">
                <a:latin typeface="Arial"/>
              </a:rPr>
              <a:t>’</a:t>
            </a:r>
            <a:r>
              <a:rPr lang="en-US" u="sng" dirty="0" smtClean="0"/>
              <a:t>s </a:t>
            </a:r>
            <a:r>
              <a:rPr lang="en-US" u="sng" dirty="0"/>
              <a:t>net </a:t>
            </a:r>
            <a:r>
              <a:rPr lang="en-US" u="sng" dirty="0" smtClean="0"/>
              <a:t>benefits = A - B</a:t>
            </a:r>
            <a:endParaRPr lang="en-US" u="sng" dirty="0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54864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990000"/>
                </a:solidFill>
              </a:rPr>
              <a:t>Corn (bushels/year)</a:t>
            </a: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533400" y="6096000"/>
            <a:ext cx="6800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We can show that a pollution tax increases welfare</a:t>
            </a:r>
            <a:r>
              <a:rPr lang="en-US" dirty="0"/>
              <a:t> </a:t>
            </a:r>
            <a:r>
              <a:rPr lang="en-US" dirty="0" smtClean="0"/>
              <a:t>… </a:t>
            </a:r>
            <a:endParaRPr lang="en-US" u="sng" dirty="0"/>
          </a:p>
        </p:txBody>
      </p:sp>
      <p:sp>
        <p:nvSpPr>
          <p:cNvPr id="202793" name="AutoShape 41"/>
          <p:cNvSpPr>
            <a:spLocks noChangeArrowheads="1"/>
          </p:cNvSpPr>
          <p:nvPr/>
        </p:nvSpPr>
        <p:spPr bwMode="auto">
          <a:xfrm rot="9009512">
            <a:off x="1033074" y="3569995"/>
            <a:ext cx="4152932" cy="782638"/>
          </a:xfrm>
          <a:prstGeom prst="parallelogram">
            <a:avLst>
              <a:gd name="adj" fmla="val 6117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sz="2800" dirty="0"/>
              <a:t>Total pollution</a:t>
            </a:r>
          </a:p>
        </p:txBody>
      </p:sp>
      <p:sp>
        <p:nvSpPr>
          <p:cNvPr id="202794" name="AutoShape 42"/>
          <p:cNvSpPr>
            <a:spLocks noChangeArrowheads="1"/>
          </p:cNvSpPr>
          <p:nvPr/>
        </p:nvSpPr>
        <p:spPr bwMode="auto">
          <a:xfrm rot="5391514" flipH="1">
            <a:off x="1371600" y="1905001"/>
            <a:ext cx="2668587" cy="2360612"/>
          </a:xfrm>
          <a:prstGeom prst="triangle">
            <a:avLst>
              <a:gd name="adj" fmla="val 50384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2798" name="AutoShape 46"/>
          <p:cNvSpPr>
            <a:spLocks/>
          </p:cNvSpPr>
          <p:nvPr/>
        </p:nvSpPr>
        <p:spPr bwMode="auto">
          <a:xfrm>
            <a:off x="6172200" y="1752600"/>
            <a:ext cx="152400" cy="838200"/>
          </a:xfrm>
          <a:prstGeom prst="rightBrace">
            <a:avLst>
              <a:gd name="adj1" fmla="val 45833"/>
              <a:gd name="adj2" fmla="val 2878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9" name="Text Box 47"/>
          <p:cNvSpPr txBox="1">
            <a:spLocks noChangeArrowheads="1"/>
          </p:cNvSpPr>
          <p:nvPr/>
        </p:nvSpPr>
        <p:spPr bwMode="auto">
          <a:xfrm>
            <a:off x="6172200" y="1487269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cost of externality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 rot="16208486">
            <a:off x="3849221" y="2627856"/>
            <a:ext cx="914398" cy="838221"/>
          </a:xfrm>
          <a:prstGeom prst="triangle">
            <a:avLst>
              <a:gd name="adj" fmla="val 45275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67200" y="28194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09800" y="2814935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524000" y="3505200"/>
            <a:ext cx="3200400" cy="18288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591249" y="4567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 autoUpdateAnimBg="0"/>
      <p:bldP spid="202771" grpId="0" animBg="1" autoUpdateAnimBg="0"/>
      <p:bldP spid="202773" grpId="0" autoUpdateAnimBg="0"/>
      <p:bldP spid="202776" grpId="0" animBg="1"/>
      <p:bldP spid="202777" grpId="0" autoUpdateAnimBg="0"/>
      <p:bldP spid="202778" grpId="0" animBg="1"/>
      <p:bldP spid="202784" grpId="0" autoUpdateAnimBg="0"/>
      <p:bldP spid="202786" grpId="0"/>
      <p:bldP spid="202793" grpId="0" animBg="1" autoUpdateAnimBg="0"/>
      <p:bldP spid="202794" grpId="0" animBg="1"/>
      <p:bldP spid="41" grpId="0" animBg="1"/>
      <p:bldP spid="2" grpId="0"/>
      <p:bldP spid="4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Line 2"/>
          <p:cNvSpPr>
            <a:spLocks noChangeShapeType="1"/>
          </p:cNvSpPr>
          <p:nvPr/>
        </p:nvSpPr>
        <p:spPr bwMode="auto">
          <a:xfrm flipH="1" flipV="1">
            <a:off x="1600200" y="1828800"/>
            <a:ext cx="6248400" cy="34290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>
            <a:off x="1600200" y="3505200"/>
            <a:ext cx="304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4648200" y="3429000"/>
            <a:ext cx="0" cy="2133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162800" y="2133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PMC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38925" y="4098925"/>
            <a:ext cx="113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Demand</a:t>
            </a:r>
          </a:p>
        </p:txBody>
      </p:sp>
      <p:sp>
        <p:nvSpPr>
          <p:cNvPr id="202759" name="Oval 7"/>
          <p:cNvSpPr>
            <a:spLocks noChangeAspect="1" noChangeArrowheads="1"/>
          </p:cNvSpPr>
          <p:nvPr/>
        </p:nvSpPr>
        <p:spPr bwMode="auto">
          <a:xfrm>
            <a:off x="4572000" y="3429000"/>
            <a:ext cx="109538" cy="10953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H="1">
            <a:off x="1524000" y="54864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P</a:t>
            </a:r>
            <a:r>
              <a:rPr lang="en-US" baseline="-25000">
                <a:solidFill>
                  <a:srgbClr val="006699"/>
                </a:solidFill>
              </a:rPr>
              <a:t>0</a:t>
            </a:r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3810000" y="3048000"/>
            <a:ext cx="0" cy="2438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1600200" y="3048000"/>
            <a:ext cx="2209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685800" y="2743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P</a:t>
            </a:r>
            <a:r>
              <a:rPr lang="en-US" baseline="-25000">
                <a:solidFill>
                  <a:srgbClr val="006699"/>
                </a:solidFill>
              </a:rPr>
              <a:t>C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4446588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0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36576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5562600" y="7620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CC"/>
                </a:solidFill>
              </a:rPr>
              <a:t>PMC (with tax)</a:t>
            </a:r>
          </a:p>
        </p:txBody>
      </p:sp>
      <p:sp>
        <p:nvSpPr>
          <p:cNvPr id="202769" name="Oval 17"/>
          <p:cNvSpPr>
            <a:spLocks noChangeAspect="1" noChangeArrowheads="1"/>
          </p:cNvSpPr>
          <p:nvPr/>
        </p:nvSpPr>
        <p:spPr bwMode="auto">
          <a:xfrm>
            <a:off x="3776663" y="3929063"/>
            <a:ext cx="109537" cy="109537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0" name="AutoShape 18"/>
          <p:cNvSpPr>
            <a:spLocks noChangeArrowheads="1"/>
          </p:cNvSpPr>
          <p:nvPr/>
        </p:nvSpPr>
        <p:spPr bwMode="auto">
          <a:xfrm>
            <a:off x="1524000" y="1752600"/>
            <a:ext cx="2286000" cy="1295400"/>
          </a:xfrm>
          <a:prstGeom prst="rtTriangl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02771" name="AutoShape 19"/>
          <p:cNvSpPr>
            <a:spLocks noChangeArrowheads="1"/>
          </p:cNvSpPr>
          <p:nvPr/>
        </p:nvSpPr>
        <p:spPr bwMode="auto">
          <a:xfrm flipV="1">
            <a:off x="1524000" y="3962400"/>
            <a:ext cx="2286000" cy="13716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1600200" y="1676400"/>
            <a:ext cx="6248400" cy="3581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152400" y="4098925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Producer </a:t>
            </a:r>
            <a:r>
              <a:rPr lang="en-US" sz="2000" dirty="0" smtClean="0"/>
              <a:t>surplus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V="1">
            <a:off x="15240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1219200" y="4419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152400" y="14478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Consumer surplus</a:t>
            </a:r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1143000" y="2057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flipV="1">
            <a:off x="1524000" y="685800"/>
            <a:ext cx="6477000" cy="3733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2133600" y="1219200"/>
            <a:ext cx="3326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 smtClean="0"/>
              <a:t>Society</a:t>
            </a:r>
            <a:r>
              <a:rPr lang="en-US" u="sng" dirty="0" smtClean="0">
                <a:latin typeface="Arial"/>
              </a:rPr>
              <a:t>’</a:t>
            </a:r>
            <a:r>
              <a:rPr lang="en-US" u="sng" dirty="0" smtClean="0"/>
              <a:t>s </a:t>
            </a:r>
            <a:r>
              <a:rPr lang="en-US" u="sng" dirty="0"/>
              <a:t>net </a:t>
            </a:r>
            <a:r>
              <a:rPr lang="en-US" u="sng" dirty="0" smtClean="0"/>
              <a:t>benefits = A</a:t>
            </a:r>
            <a:endParaRPr lang="en-US" u="sng" dirty="0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54864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990000"/>
                </a:solidFill>
              </a:rPr>
              <a:t>Corn (bushels/year)</a:t>
            </a: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533400" y="6096000"/>
            <a:ext cx="80505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BUT the </a:t>
            </a:r>
            <a:r>
              <a:rPr lang="en-US" dirty="0"/>
              <a:t>pollution tax, which increases welfare, </a:t>
            </a:r>
            <a:r>
              <a:rPr lang="en-US" u="sng" dirty="0"/>
              <a:t>raises </a:t>
            </a:r>
            <a:r>
              <a:rPr lang="en-US" u="sng" dirty="0" smtClean="0"/>
              <a:t>prices …</a:t>
            </a:r>
            <a:endParaRPr lang="en-US" u="sng" dirty="0"/>
          </a:p>
        </p:txBody>
      </p:sp>
      <p:sp>
        <p:nvSpPr>
          <p:cNvPr id="202787" name="Text Box 35"/>
          <p:cNvSpPr txBox="1">
            <a:spLocks noChangeArrowheads="1"/>
          </p:cNvSpPr>
          <p:nvPr/>
        </p:nvSpPr>
        <p:spPr bwMode="auto">
          <a:xfrm>
            <a:off x="685800" y="3733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P</a:t>
            </a:r>
            <a:r>
              <a:rPr lang="en-US" baseline="-25000">
                <a:solidFill>
                  <a:srgbClr val="006699"/>
                </a:solidFill>
              </a:rPr>
              <a:t>S</a:t>
            </a:r>
          </a:p>
        </p:txBody>
      </p:sp>
      <p:sp>
        <p:nvSpPr>
          <p:cNvPr id="202788" name="Rectangle 36"/>
          <p:cNvSpPr>
            <a:spLocks noChangeArrowheads="1"/>
          </p:cNvSpPr>
          <p:nvPr/>
        </p:nvSpPr>
        <p:spPr bwMode="auto">
          <a:xfrm>
            <a:off x="1524000" y="3048000"/>
            <a:ext cx="2286000" cy="914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    </a:t>
            </a:r>
          </a:p>
        </p:txBody>
      </p:sp>
      <p:sp>
        <p:nvSpPr>
          <p:cNvPr id="202790" name="Rectangle 38"/>
          <p:cNvSpPr>
            <a:spLocks noChangeArrowheads="1"/>
          </p:cNvSpPr>
          <p:nvPr/>
        </p:nvSpPr>
        <p:spPr bwMode="auto">
          <a:xfrm>
            <a:off x="76200" y="21336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Tax revenues</a:t>
            </a:r>
          </a:p>
        </p:txBody>
      </p:sp>
      <p:sp>
        <p:nvSpPr>
          <p:cNvPr id="202791" name="Line 39"/>
          <p:cNvSpPr>
            <a:spLocks noChangeShapeType="1"/>
          </p:cNvSpPr>
          <p:nvPr/>
        </p:nvSpPr>
        <p:spPr bwMode="auto">
          <a:xfrm>
            <a:off x="1143000" y="2743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93" name="AutoShape 41"/>
          <p:cNvSpPr>
            <a:spLocks noChangeArrowheads="1"/>
          </p:cNvSpPr>
          <p:nvPr/>
        </p:nvSpPr>
        <p:spPr bwMode="auto">
          <a:xfrm rot="9009512">
            <a:off x="1100138" y="3810000"/>
            <a:ext cx="3141662" cy="782638"/>
          </a:xfrm>
          <a:prstGeom prst="parallelogram">
            <a:avLst>
              <a:gd name="adj" fmla="val 6197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sz="2800"/>
              <a:t>Total pollution</a:t>
            </a:r>
          </a:p>
        </p:txBody>
      </p:sp>
      <p:sp>
        <p:nvSpPr>
          <p:cNvPr id="202794" name="AutoShape 42"/>
          <p:cNvSpPr>
            <a:spLocks noChangeArrowheads="1"/>
          </p:cNvSpPr>
          <p:nvPr/>
        </p:nvSpPr>
        <p:spPr bwMode="auto">
          <a:xfrm rot="5391514" flipH="1">
            <a:off x="1371600" y="1905001"/>
            <a:ext cx="2668587" cy="2360612"/>
          </a:xfrm>
          <a:prstGeom prst="triangle">
            <a:avLst>
              <a:gd name="adj" fmla="val 50384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5" name="Line 43"/>
          <p:cNvSpPr>
            <a:spLocks noChangeShapeType="1"/>
          </p:cNvSpPr>
          <p:nvPr/>
        </p:nvSpPr>
        <p:spPr bwMode="auto">
          <a:xfrm>
            <a:off x="1600200" y="3962400"/>
            <a:ext cx="2209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8" name="AutoShape 46"/>
          <p:cNvSpPr>
            <a:spLocks/>
          </p:cNvSpPr>
          <p:nvPr/>
        </p:nvSpPr>
        <p:spPr bwMode="auto">
          <a:xfrm>
            <a:off x="6172200" y="1752600"/>
            <a:ext cx="152400" cy="838200"/>
          </a:xfrm>
          <a:prstGeom prst="rightBrace">
            <a:avLst>
              <a:gd name="adj1" fmla="val 45833"/>
              <a:gd name="adj2" fmla="val 2878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9" name="Text Box 47"/>
          <p:cNvSpPr txBox="1">
            <a:spLocks noChangeArrowheads="1"/>
          </p:cNvSpPr>
          <p:nvPr/>
        </p:nvSpPr>
        <p:spPr bwMode="auto">
          <a:xfrm>
            <a:off x="6324600" y="156845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FF6600"/>
                </a:solidFill>
              </a:rPr>
              <a:t>Pollution</a:t>
            </a:r>
          </a:p>
          <a:p>
            <a:r>
              <a:rPr lang="en-US" sz="1800">
                <a:solidFill>
                  <a:srgbClr val="FF6600"/>
                </a:solidFill>
              </a:rPr>
              <a:t>tax</a:t>
            </a: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3048000" y="16764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3800" y="3276601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DWL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209800" y="2814935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8573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 autoUpdateAnimBg="0"/>
      <p:bldP spid="202771" grpId="0" animBg="1" autoUpdateAnimBg="0"/>
      <p:bldP spid="202773" grpId="0" autoUpdateAnimBg="0"/>
      <p:bldP spid="202776" grpId="0" animBg="1"/>
      <p:bldP spid="202777" grpId="0" autoUpdateAnimBg="0"/>
      <p:bldP spid="202778" grpId="0" animBg="1"/>
      <p:bldP spid="202784" grpId="0" autoUpdateAnimBg="0"/>
      <p:bldP spid="202786" grpId="0"/>
      <p:bldP spid="202788" grpId="0" animBg="1" autoUpdateAnimBg="0"/>
      <p:bldP spid="202790" grpId="0" autoUpdateAnimBg="0"/>
      <p:bldP spid="202791" grpId="0" animBg="1"/>
      <p:bldP spid="202793" grpId="0" animBg="1" autoUpdateAnimBg="0"/>
      <p:bldP spid="202794" grpId="0" animBg="1"/>
      <p:bldP spid="40" grpId="0" animBg="1"/>
      <p:bldP spid="2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/>
              <a:t>hidden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 costs of environmental policy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Monopoly costs 		</a:t>
            </a: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The example of waste management</a:t>
            </a:r>
            <a:endParaRPr lang="en-US" sz="2800">
              <a:latin typeface="Tahoma" charset="0"/>
            </a:endParaRP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609600" y="41910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Tahoma" charset="0"/>
              </a:rPr>
              <a:t>double-dividend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Tahoma" charset="0"/>
              </a:rPr>
              <a:t> controversy</a:t>
            </a: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381000" y="4724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1.  Correcting for externalities raises prices</a:t>
            </a: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381000" y="53340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rgbClr val="990000"/>
                </a:solidFill>
                <a:latin typeface="Tahoma" charset="0"/>
              </a:rPr>
              <a:t>2.</a:t>
            </a:r>
            <a:r>
              <a:rPr lang="en-US" sz="2800">
                <a:solidFill>
                  <a:schemeClr val="tx2"/>
                </a:solidFill>
                <a:latin typeface="Tahoma" charset="0"/>
              </a:rPr>
              <a:t>  </a:t>
            </a:r>
            <a:r>
              <a:rPr lang="en-US" sz="2800">
                <a:solidFill>
                  <a:srgbClr val="990000"/>
                </a:solidFill>
                <a:latin typeface="Tahoma" charset="0"/>
              </a:rPr>
              <a:t>Higher prices lower real wages</a:t>
            </a:r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381000" y="5957888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rgbClr val="990000"/>
                </a:solidFill>
                <a:latin typeface="Tahoma" charset="0"/>
              </a:rPr>
              <a:t>3.  Lower real wages means less output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Line 2"/>
          <p:cNvSpPr>
            <a:spLocks noChangeShapeType="1"/>
          </p:cNvSpPr>
          <p:nvPr/>
        </p:nvSpPr>
        <p:spPr bwMode="auto">
          <a:xfrm flipV="1">
            <a:off x="1600200" y="1676400"/>
            <a:ext cx="6248400" cy="3581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19" name="Line 3"/>
          <p:cNvSpPr>
            <a:spLocks noChangeShapeType="1"/>
          </p:cNvSpPr>
          <p:nvPr/>
        </p:nvSpPr>
        <p:spPr bwMode="auto">
          <a:xfrm flipH="1" flipV="1">
            <a:off x="1600200" y="1828800"/>
            <a:ext cx="6248400" cy="34290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0" name="Line 4"/>
          <p:cNvSpPr>
            <a:spLocks noChangeShapeType="1"/>
          </p:cNvSpPr>
          <p:nvPr/>
        </p:nvSpPr>
        <p:spPr bwMode="auto">
          <a:xfrm>
            <a:off x="1600200" y="3505200"/>
            <a:ext cx="304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1" name="Line 5"/>
          <p:cNvSpPr>
            <a:spLocks noChangeShapeType="1"/>
          </p:cNvSpPr>
          <p:nvPr/>
        </p:nvSpPr>
        <p:spPr bwMode="auto">
          <a:xfrm>
            <a:off x="4648200" y="3429000"/>
            <a:ext cx="0" cy="2133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2" name="Text Box 6"/>
          <p:cNvSpPr txBox="1">
            <a:spLocks noChangeArrowheads="1"/>
          </p:cNvSpPr>
          <p:nvPr/>
        </p:nvSpPr>
        <p:spPr bwMode="auto">
          <a:xfrm>
            <a:off x="7239000" y="20574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Labor supply</a:t>
            </a:r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3048000" y="1524000"/>
            <a:ext cx="1666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/>
              <a:t>D (without </a:t>
            </a:r>
            <a:r>
              <a:rPr lang="en-US" sz="2000" b="1" u="sng" dirty="0"/>
              <a:t>payroll</a:t>
            </a:r>
            <a:r>
              <a:rPr lang="en-US" sz="2000" b="1" dirty="0"/>
              <a:t> tax)</a:t>
            </a:r>
          </a:p>
        </p:txBody>
      </p:sp>
      <p:sp>
        <p:nvSpPr>
          <p:cNvPr id="905224" name="Line 8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5225" name="Line 9"/>
          <p:cNvSpPr>
            <a:spLocks noChangeShapeType="1"/>
          </p:cNvSpPr>
          <p:nvPr/>
        </p:nvSpPr>
        <p:spPr bwMode="auto">
          <a:xfrm flipH="1">
            <a:off x="1524000" y="54864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5226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W</a:t>
            </a:r>
            <a:r>
              <a:rPr lang="en-US" baseline="-25000">
                <a:solidFill>
                  <a:srgbClr val="006699"/>
                </a:solidFill>
              </a:rPr>
              <a:t>0</a:t>
            </a:r>
          </a:p>
        </p:txBody>
      </p:sp>
      <p:sp>
        <p:nvSpPr>
          <p:cNvPr id="905227" name="Line 11"/>
          <p:cNvSpPr>
            <a:spLocks noChangeShapeType="1"/>
          </p:cNvSpPr>
          <p:nvPr/>
        </p:nvSpPr>
        <p:spPr bwMode="auto">
          <a:xfrm>
            <a:off x="3810000" y="3048000"/>
            <a:ext cx="0" cy="2438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8" name="Line 12"/>
          <p:cNvSpPr>
            <a:spLocks noChangeShapeType="1"/>
          </p:cNvSpPr>
          <p:nvPr/>
        </p:nvSpPr>
        <p:spPr bwMode="auto">
          <a:xfrm>
            <a:off x="1600200" y="3048000"/>
            <a:ext cx="2209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9" name="Text Box 13"/>
          <p:cNvSpPr txBox="1">
            <a:spLocks noChangeArrowheads="1"/>
          </p:cNvSpPr>
          <p:nvPr/>
        </p:nvSpPr>
        <p:spPr bwMode="auto">
          <a:xfrm>
            <a:off x="685800" y="2743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W</a:t>
            </a:r>
            <a:r>
              <a:rPr lang="en-US" baseline="-25000">
                <a:solidFill>
                  <a:srgbClr val="006699"/>
                </a:solidFill>
              </a:rPr>
              <a:t>1</a:t>
            </a:r>
          </a:p>
        </p:txBody>
      </p:sp>
      <p:sp>
        <p:nvSpPr>
          <p:cNvPr id="905230" name="Text Box 14"/>
          <p:cNvSpPr txBox="1">
            <a:spLocks noChangeArrowheads="1"/>
          </p:cNvSpPr>
          <p:nvPr/>
        </p:nvSpPr>
        <p:spPr bwMode="auto">
          <a:xfrm>
            <a:off x="4446588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0</a:t>
            </a:r>
          </a:p>
        </p:txBody>
      </p:sp>
      <p:sp>
        <p:nvSpPr>
          <p:cNvPr id="905231" name="Text Box 15"/>
          <p:cNvSpPr txBox="1">
            <a:spLocks noChangeArrowheads="1"/>
          </p:cNvSpPr>
          <p:nvPr/>
        </p:nvSpPr>
        <p:spPr bwMode="auto">
          <a:xfrm>
            <a:off x="36576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905232" name="Text Box 16"/>
          <p:cNvSpPr txBox="1">
            <a:spLocks noChangeArrowheads="1"/>
          </p:cNvSpPr>
          <p:nvPr/>
        </p:nvSpPr>
        <p:spPr bwMode="auto">
          <a:xfrm>
            <a:off x="54864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990000"/>
                </a:solidFill>
              </a:rPr>
              <a:t>Labor (hours)</a:t>
            </a:r>
          </a:p>
        </p:txBody>
      </p:sp>
      <p:sp>
        <p:nvSpPr>
          <p:cNvPr id="905233" name="Text Box 17"/>
          <p:cNvSpPr txBox="1">
            <a:spLocks noChangeArrowheads="1"/>
          </p:cNvSpPr>
          <p:nvPr/>
        </p:nvSpPr>
        <p:spPr bwMode="auto">
          <a:xfrm>
            <a:off x="152400" y="990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u="sng">
                <a:solidFill>
                  <a:srgbClr val="990000"/>
                </a:solidFill>
              </a:rPr>
              <a:t>Nominal</a:t>
            </a:r>
            <a:r>
              <a:rPr lang="en-US" sz="2000">
                <a:solidFill>
                  <a:srgbClr val="990000"/>
                </a:solidFill>
              </a:rPr>
              <a:t> wage ($ per hour)</a:t>
            </a:r>
          </a:p>
        </p:txBody>
      </p:sp>
      <p:sp>
        <p:nvSpPr>
          <p:cNvPr id="905234" name="Line 18"/>
          <p:cNvSpPr>
            <a:spLocks noChangeShapeType="1"/>
          </p:cNvSpPr>
          <p:nvPr/>
        </p:nvSpPr>
        <p:spPr bwMode="auto">
          <a:xfrm flipH="1" flipV="1">
            <a:off x="1752600" y="2895600"/>
            <a:ext cx="4648200" cy="25146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35" name="AutoShape 19"/>
          <p:cNvSpPr>
            <a:spLocks noChangeArrowheads="1"/>
          </p:cNvSpPr>
          <p:nvPr/>
        </p:nvSpPr>
        <p:spPr bwMode="auto">
          <a:xfrm rot="5400000">
            <a:off x="3771900" y="3086100"/>
            <a:ext cx="914400" cy="838200"/>
          </a:xfrm>
          <a:prstGeom prst="triangle">
            <a:avLst>
              <a:gd name="adj" fmla="val 5086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sz="1800"/>
              <a:t>DWL</a:t>
            </a:r>
          </a:p>
        </p:txBody>
      </p:sp>
      <p:sp>
        <p:nvSpPr>
          <p:cNvPr id="905236" name="Text Box 20"/>
          <p:cNvSpPr txBox="1">
            <a:spLocks noChangeArrowheads="1"/>
          </p:cNvSpPr>
          <p:nvPr/>
        </p:nvSpPr>
        <p:spPr bwMode="auto">
          <a:xfrm>
            <a:off x="6019800" y="3790890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D</a:t>
            </a:r>
            <a:r>
              <a:rPr lang="en-US" sz="2000" b="1" dirty="0">
                <a:cs typeface="Times New Roman" charset="0"/>
              </a:rPr>
              <a:t>'</a:t>
            </a:r>
            <a:r>
              <a:rPr lang="en-US" sz="2000" b="1" dirty="0"/>
              <a:t> (with </a:t>
            </a:r>
            <a:r>
              <a:rPr lang="en-US" sz="2000" b="1" u="sng" dirty="0"/>
              <a:t>payroll</a:t>
            </a:r>
            <a:r>
              <a:rPr lang="en-US" sz="2000" b="1" dirty="0"/>
              <a:t> tax)</a:t>
            </a:r>
          </a:p>
        </p:txBody>
      </p:sp>
      <p:sp>
        <p:nvSpPr>
          <p:cNvPr id="905237" name="Line 21"/>
          <p:cNvSpPr>
            <a:spLocks noChangeShapeType="1"/>
          </p:cNvSpPr>
          <p:nvPr/>
        </p:nvSpPr>
        <p:spPr bwMode="auto">
          <a:xfrm flipH="1">
            <a:off x="2743200" y="22098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5238" name="Line 22"/>
          <p:cNvSpPr>
            <a:spLocks noChangeShapeType="1"/>
          </p:cNvSpPr>
          <p:nvPr/>
        </p:nvSpPr>
        <p:spPr bwMode="auto">
          <a:xfrm flipH="1">
            <a:off x="5715000" y="41910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33400" y="6096000"/>
            <a:ext cx="8073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The double dividend should come from lowering the payroll tax</a:t>
            </a:r>
            <a:endParaRPr 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7" grpId="0" animBg="1"/>
      <p:bldP spid="905228" grpId="0" animBg="1"/>
      <p:bldP spid="905229" grpId="0" autoUpdateAnimBg="0"/>
      <p:bldP spid="905231" grpId="0" autoUpdateAnimBg="0"/>
      <p:bldP spid="905234" grpId="0" animBg="1"/>
      <p:bldP spid="905235" grpId="0" animBg="1" autoUpdateAnimBg="0"/>
      <p:bldP spid="905236" grpId="0" autoUpdateAnimBg="0"/>
      <p:bldP spid="905238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Measuring benefits and costs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3581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benefits and costs of </a:t>
            </a:r>
            <a:r>
              <a:rPr lang="en-US" sz="2800" dirty="0" smtClean="0"/>
              <a:t>wilderness preservation in Vermont</a:t>
            </a:r>
            <a:endParaRPr lang="en-US" sz="2400" dirty="0"/>
          </a:p>
        </p:txBody>
      </p:sp>
      <p:pic>
        <p:nvPicPr>
          <p:cNvPr id="179212" name="Picture 12" descr="Index placeho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981200"/>
            <a:ext cx="44497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Line 2"/>
          <p:cNvSpPr>
            <a:spLocks noChangeShapeType="1"/>
          </p:cNvSpPr>
          <p:nvPr/>
        </p:nvSpPr>
        <p:spPr bwMode="auto">
          <a:xfrm flipV="1">
            <a:off x="1600200" y="1676400"/>
            <a:ext cx="6248400" cy="3581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67" name="Line 3"/>
          <p:cNvSpPr>
            <a:spLocks noChangeShapeType="1"/>
          </p:cNvSpPr>
          <p:nvPr/>
        </p:nvSpPr>
        <p:spPr bwMode="auto">
          <a:xfrm flipH="1" flipV="1">
            <a:off x="1600200" y="1828800"/>
            <a:ext cx="6248400" cy="34290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68" name="Line 4"/>
          <p:cNvSpPr>
            <a:spLocks noChangeShapeType="1"/>
          </p:cNvSpPr>
          <p:nvPr/>
        </p:nvSpPr>
        <p:spPr bwMode="auto">
          <a:xfrm>
            <a:off x="1600200" y="3505200"/>
            <a:ext cx="304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69" name="Line 5"/>
          <p:cNvSpPr>
            <a:spLocks noChangeShapeType="1"/>
          </p:cNvSpPr>
          <p:nvPr/>
        </p:nvSpPr>
        <p:spPr bwMode="auto">
          <a:xfrm>
            <a:off x="4648200" y="3429000"/>
            <a:ext cx="0" cy="2133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70" name="Text Box 6"/>
          <p:cNvSpPr txBox="1">
            <a:spLocks noChangeArrowheads="1"/>
          </p:cNvSpPr>
          <p:nvPr/>
        </p:nvSpPr>
        <p:spPr bwMode="auto">
          <a:xfrm>
            <a:off x="7239000" y="20574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Labor supply</a:t>
            </a:r>
          </a:p>
        </p:txBody>
      </p:sp>
      <p:sp>
        <p:nvSpPr>
          <p:cNvPr id="907271" name="Line 7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7272" name="Line 8"/>
          <p:cNvSpPr>
            <a:spLocks noChangeShapeType="1"/>
          </p:cNvSpPr>
          <p:nvPr/>
        </p:nvSpPr>
        <p:spPr bwMode="auto">
          <a:xfrm flipH="1">
            <a:off x="1524000" y="54864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7273" name="Text Box 9"/>
          <p:cNvSpPr txBox="1">
            <a:spLocks noChangeArrowheads="1"/>
          </p:cNvSpPr>
          <p:nvPr/>
        </p:nvSpPr>
        <p:spPr bwMode="auto">
          <a:xfrm>
            <a:off x="6858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W</a:t>
            </a:r>
            <a:r>
              <a:rPr lang="en-US" baseline="-25000">
                <a:solidFill>
                  <a:srgbClr val="006699"/>
                </a:solidFill>
              </a:rPr>
              <a:t>0</a:t>
            </a:r>
          </a:p>
        </p:txBody>
      </p:sp>
      <p:sp>
        <p:nvSpPr>
          <p:cNvPr id="907274" name="Line 10"/>
          <p:cNvSpPr>
            <a:spLocks noChangeShapeType="1"/>
          </p:cNvSpPr>
          <p:nvPr/>
        </p:nvSpPr>
        <p:spPr bwMode="auto">
          <a:xfrm>
            <a:off x="3810000" y="3048000"/>
            <a:ext cx="0" cy="2438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75" name="Line 11"/>
          <p:cNvSpPr>
            <a:spLocks noChangeShapeType="1"/>
          </p:cNvSpPr>
          <p:nvPr/>
        </p:nvSpPr>
        <p:spPr bwMode="auto">
          <a:xfrm>
            <a:off x="1524000" y="3962400"/>
            <a:ext cx="2286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76" name="Text Box 12"/>
          <p:cNvSpPr txBox="1">
            <a:spLocks noChangeArrowheads="1"/>
          </p:cNvSpPr>
          <p:nvPr/>
        </p:nvSpPr>
        <p:spPr bwMode="auto">
          <a:xfrm>
            <a:off x="6858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W</a:t>
            </a:r>
            <a:r>
              <a:rPr lang="en-US" baseline="-25000">
                <a:solidFill>
                  <a:srgbClr val="006699"/>
                </a:solidFill>
              </a:rPr>
              <a:t>1</a:t>
            </a:r>
          </a:p>
        </p:txBody>
      </p:sp>
      <p:sp>
        <p:nvSpPr>
          <p:cNvPr id="907277" name="Text Box 13"/>
          <p:cNvSpPr txBox="1">
            <a:spLocks noChangeArrowheads="1"/>
          </p:cNvSpPr>
          <p:nvPr/>
        </p:nvSpPr>
        <p:spPr bwMode="auto">
          <a:xfrm>
            <a:off x="4446588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0</a:t>
            </a:r>
          </a:p>
        </p:txBody>
      </p:sp>
      <p:sp>
        <p:nvSpPr>
          <p:cNvPr id="907278" name="Text Box 14"/>
          <p:cNvSpPr txBox="1">
            <a:spLocks noChangeArrowheads="1"/>
          </p:cNvSpPr>
          <p:nvPr/>
        </p:nvSpPr>
        <p:spPr bwMode="auto">
          <a:xfrm>
            <a:off x="36576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907279" name="Text Box 15"/>
          <p:cNvSpPr txBox="1">
            <a:spLocks noChangeArrowheads="1"/>
          </p:cNvSpPr>
          <p:nvPr/>
        </p:nvSpPr>
        <p:spPr bwMode="auto">
          <a:xfrm>
            <a:off x="54864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990000"/>
                </a:solidFill>
              </a:rPr>
              <a:t>Labor (hours)</a:t>
            </a:r>
          </a:p>
        </p:txBody>
      </p:sp>
      <p:sp>
        <p:nvSpPr>
          <p:cNvPr id="907280" name="Text Box 16"/>
          <p:cNvSpPr txBox="1">
            <a:spLocks noChangeArrowheads="1"/>
          </p:cNvSpPr>
          <p:nvPr/>
        </p:nvSpPr>
        <p:spPr bwMode="auto">
          <a:xfrm>
            <a:off x="152400" y="990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u="sng">
                <a:solidFill>
                  <a:srgbClr val="990000"/>
                </a:solidFill>
              </a:rPr>
              <a:t>Nominal</a:t>
            </a:r>
            <a:r>
              <a:rPr lang="en-US" sz="2000">
                <a:solidFill>
                  <a:srgbClr val="990000"/>
                </a:solidFill>
              </a:rPr>
              <a:t> wage ($ per hour)</a:t>
            </a:r>
          </a:p>
        </p:txBody>
      </p:sp>
      <p:sp>
        <p:nvSpPr>
          <p:cNvPr id="907281" name="Line 17"/>
          <p:cNvSpPr>
            <a:spLocks noChangeShapeType="1"/>
          </p:cNvSpPr>
          <p:nvPr/>
        </p:nvSpPr>
        <p:spPr bwMode="auto">
          <a:xfrm flipH="1" flipV="1">
            <a:off x="1752600" y="2895600"/>
            <a:ext cx="4648200" cy="25146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82" name="Text Box 18"/>
          <p:cNvSpPr txBox="1">
            <a:spLocks noChangeArrowheads="1"/>
          </p:cNvSpPr>
          <p:nvPr/>
        </p:nvSpPr>
        <p:spPr bwMode="auto">
          <a:xfrm>
            <a:off x="5638800" y="31242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990000"/>
                </a:solidFill>
              </a:rPr>
              <a:t>D</a:t>
            </a:r>
            <a:r>
              <a:rPr lang="en-US" sz="2000" b="1">
                <a:solidFill>
                  <a:srgbClr val="990000"/>
                </a:solidFill>
                <a:cs typeface="Times New Roman" charset="0"/>
              </a:rPr>
              <a:t>''</a:t>
            </a:r>
            <a:r>
              <a:rPr lang="en-US" sz="2000" b="1">
                <a:solidFill>
                  <a:srgbClr val="990000"/>
                </a:solidFill>
              </a:rPr>
              <a:t> (lower tax)</a:t>
            </a:r>
          </a:p>
        </p:txBody>
      </p:sp>
      <p:sp>
        <p:nvSpPr>
          <p:cNvPr id="907283" name="AutoShape 19"/>
          <p:cNvSpPr>
            <a:spLocks noChangeArrowheads="1"/>
          </p:cNvSpPr>
          <p:nvPr/>
        </p:nvSpPr>
        <p:spPr bwMode="auto">
          <a:xfrm rot="5400000">
            <a:off x="3771900" y="3086100"/>
            <a:ext cx="914400" cy="838200"/>
          </a:xfrm>
          <a:prstGeom prst="triangle">
            <a:avLst>
              <a:gd name="adj" fmla="val 5086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sz="1800"/>
              <a:t>DWL</a:t>
            </a:r>
          </a:p>
        </p:txBody>
      </p:sp>
      <p:sp>
        <p:nvSpPr>
          <p:cNvPr id="907284" name="Line 20"/>
          <p:cNvSpPr>
            <a:spLocks noChangeShapeType="1"/>
          </p:cNvSpPr>
          <p:nvPr/>
        </p:nvSpPr>
        <p:spPr bwMode="auto">
          <a:xfrm flipH="1" flipV="1">
            <a:off x="1676400" y="2362200"/>
            <a:ext cx="4648200" cy="2514600"/>
          </a:xfrm>
          <a:prstGeom prst="line">
            <a:avLst/>
          </a:prstGeom>
          <a:noFill/>
          <a:ln w="22225">
            <a:solidFill>
              <a:srgbClr val="99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85" name="Line 21"/>
          <p:cNvSpPr>
            <a:spLocks noChangeShapeType="1"/>
          </p:cNvSpPr>
          <p:nvPr/>
        </p:nvSpPr>
        <p:spPr bwMode="auto">
          <a:xfrm flipV="1">
            <a:off x="1600200" y="1295400"/>
            <a:ext cx="4800600" cy="2743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86" name="Text Box 22"/>
          <p:cNvSpPr txBox="1">
            <a:spLocks noChangeArrowheads="1"/>
          </p:cNvSpPr>
          <p:nvPr/>
        </p:nvSpPr>
        <p:spPr bwMode="auto">
          <a:xfrm>
            <a:off x="6477000" y="8382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00CC"/>
                </a:solidFill>
              </a:rPr>
              <a:t>Labor supply (higher prices)</a:t>
            </a:r>
          </a:p>
        </p:txBody>
      </p:sp>
      <p:sp>
        <p:nvSpPr>
          <p:cNvPr id="907287" name="Oval 23"/>
          <p:cNvSpPr>
            <a:spLocks noChangeAspect="1" noChangeArrowheads="1"/>
          </p:cNvSpPr>
          <p:nvPr/>
        </p:nvSpPr>
        <p:spPr bwMode="auto">
          <a:xfrm>
            <a:off x="3124200" y="3090863"/>
            <a:ext cx="109538" cy="109537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88" name="Text Box 24"/>
          <p:cNvSpPr txBox="1">
            <a:spLocks noChangeArrowheads="1"/>
          </p:cNvSpPr>
          <p:nvPr/>
        </p:nvSpPr>
        <p:spPr bwMode="auto">
          <a:xfrm>
            <a:off x="2998788" y="5486400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Q</a:t>
            </a:r>
            <a:r>
              <a:rPr lang="en-US" b="1" baseline="-2500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907289" name="Line 25"/>
          <p:cNvSpPr>
            <a:spLocks noChangeShapeType="1"/>
          </p:cNvSpPr>
          <p:nvPr/>
        </p:nvSpPr>
        <p:spPr bwMode="auto">
          <a:xfrm>
            <a:off x="3200400" y="3124200"/>
            <a:ext cx="0" cy="2362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90" name="AutoShape 26"/>
          <p:cNvSpPr>
            <a:spLocks noChangeArrowheads="1"/>
          </p:cNvSpPr>
          <p:nvPr/>
        </p:nvSpPr>
        <p:spPr bwMode="auto">
          <a:xfrm rot="-5400000">
            <a:off x="2667000" y="3200400"/>
            <a:ext cx="1676400" cy="609600"/>
          </a:xfrm>
          <a:custGeom>
            <a:avLst/>
            <a:gdLst>
              <a:gd name="G0" fmla="+- 4643 0 0"/>
              <a:gd name="G1" fmla="+- 21600 0 4643"/>
              <a:gd name="G2" fmla="*/ 4643 1 2"/>
              <a:gd name="G3" fmla="+- 21600 0 G2"/>
              <a:gd name="G4" fmla="+/ 4643 21600 2"/>
              <a:gd name="G5" fmla="+/ G1 0 2"/>
              <a:gd name="G6" fmla="*/ 21600 21600 4643"/>
              <a:gd name="G7" fmla="*/ G6 1 2"/>
              <a:gd name="G8" fmla="+- 21600 0 G7"/>
              <a:gd name="G9" fmla="*/ 21600 1 2"/>
              <a:gd name="G10" fmla="+- 4643 0 G9"/>
              <a:gd name="G11" fmla="?: G10 G8 0"/>
              <a:gd name="G12" fmla="?: G10 G7 21600"/>
              <a:gd name="T0" fmla="*/ 19278 w 21600"/>
              <a:gd name="T1" fmla="*/ 10800 h 21600"/>
              <a:gd name="T2" fmla="*/ 10800 w 21600"/>
              <a:gd name="T3" fmla="*/ 21600 h 21600"/>
              <a:gd name="T4" fmla="*/ 2322 w 21600"/>
              <a:gd name="T5" fmla="*/ 10800 h 21600"/>
              <a:gd name="T6" fmla="*/ 10800 w 21600"/>
              <a:gd name="T7" fmla="*/ 0 h 21600"/>
              <a:gd name="T8" fmla="*/ 4122 w 21600"/>
              <a:gd name="T9" fmla="*/ 4122 h 21600"/>
              <a:gd name="T10" fmla="*/ 17478 w 21600"/>
              <a:gd name="T11" fmla="*/ 1747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43" y="21600"/>
                </a:lnTo>
                <a:lnTo>
                  <a:pt x="1695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91" name="Line 27"/>
          <p:cNvSpPr>
            <a:spLocks noChangeShapeType="1"/>
          </p:cNvSpPr>
          <p:nvPr/>
        </p:nvSpPr>
        <p:spPr bwMode="auto">
          <a:xfrm>
            <a:off x="3200400" y="2209800"/>
            <a:ext cx="228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7292" name="Text Box 28"/>
          <p:cNvSpPr txBox="1">
            <a:spLocks noChangeArrowheads="1"/>
          </p:cNvSpPr>
          <p:nvPr/>
        </p:nvSpPr>
        <p:spPr bwMode="auto">
          <a:xfrm>
            <a:off x="1524000" y="9144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Net increase of DWL in labor market</a:t>
            </a:r>
          </a:p>
        </p:txBody>
      </p:sp>
      <p:sp>
        <p:nvSpPr>
          <p:cNvPr id="907293" name="Text Box 29"/>
          <p:cNvSpPr txBox="1">
            <a:spLocks noChangeArrowheads="1"/>
          </p:cNvSpPr>
          <p:nvPr/>
        </p:nvSpPr>
        <p:spPr bwMode="auto">
          <a:xfrm>
            <a:off x="228600" y="6248400"/>
            <a:ext cx="874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But with </a:t>
            </a:r>
            <a:r>
              <a:rPr lang="en-US" dirty="0"/>
              <a:t>higher prices, the last dollar earned at work is worth less ….  </a:t>
            </a:r>
          </a:p>
        </p:txBody>
      </p:sp>
      <p:sp>
        <p:nvSpPr>
          <p:cNvPr id="907298" name="Line 34"/>
          <p:cNvSpPr>
            <a:spLocks noChangeShapeType="1"/>
          </p:cNvSpPr>
          <p:nvPr/>
        </p:nvSpPr>
        <p:spPr bwMode="auto">
          <a:xfrm flipH="1">
            <a:off x="5334000" y="3733800"/>
            <a:ext cx="304800" cy="4572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7299" name="Text Box 35"/>
          <p:cNvSpPr txBox="1">
            <a:spLocks noChangeArrowheads="1"/>
          </p:cNvSpPr>
          <p:nvPr/>
        </p:nvSpPr>
        <p:spPr bwMode="auto">
          <a:xfrm>
            <a:off x="381000" y="6248400"/>
            <a:ext cx="739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… so, </a:t>
            </a:r>
            <a:r>
              <a:rPr lang="en-US" u="sng" dirty="0"/>
              <a:t>at the margin</a:t>
            </a:r>
            <a:r>
              <a:rPr lang="en-US" dirty="0"/>
              <a:t>, people will work less and relax more.</a:t>
            </a:r>
          </a:p>
        </p:txBody>
      </p:sp>
      <p:sp>
        <p:nvSpPr>
          <p:cNvPr id="907300" name="Line 36"/>
          <p:cNvSpPr>
            <a:spLocks noChangeShapeType="1"/>
          </p:cNvSpPr>
          <p:nvPr/>
        </p:nvSpPr>
        <p:spPr bwMode="auto">
          <a:xfrm>
            <a:off x="1524000" y="3124200"/>
            <a:ext cx="16764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301" name="Text Box 37"/>
          <p:cNvSpPr txBox="1">
            <a:spLocks noChangeArrowheads="1"/>
          </p:cNvSpPr>
          <p:nvPr/>
        </p:nvSpPr>
        <p:spPr bwMode="auto">
          <a:xfrm>
            <a:off x="685800" y="2743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99"/>
                </a:solidFill>
              </a:rPr>
              <a:t>W</a:t>
            </a:r>
            <a:r>
              <a:rPr lang="en-US" baseline="-25000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7868" y="464373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51068" y="5029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="1" dirty="0">
                <a:cs typeface="Times New Roman" charset="0"/>
              </a:rPr>
              <a:t>'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82" grpId="0" autoUpdateAnimBg="0"/>
      <p:bldP spid="907284" grpId="0" animBg="1"/>
      <p:bldP spid="907285" grpId="0" animBg="1"/>
      <p:bldP spid="907286" grpId="0" autoUpdateAnimBg="0"/>
      <p:bldP spid="907287" grpId="0" animBg="1"/>
      <p:bldP spid="907288" grpId="0" autoUpdateAnimBg="0"/>
      <p:bldP spid="907289" grpId="0" animBg="1"/>
      <p:bldP spid="907290" grpId="0" animBg="1"/>
      <p:bldP spid="907291" grpId="0" animBg="1"/>
      <p:bldP spid="907292" grpId="0" autoUpdateAnimBg="0"/>
      <p:bldP spid="907293" grpId="0" autoUpdateAnimBg="0"/>
      <p:bldP spid="907298" grpId="0" animBg="1"/>
      <p:bldP spid="9072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71513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/>
              <a:t>hidden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 costs of environmental policy</a:t>
            </a: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609600" y="26670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Tahoma" charset="0"/>
              </a:rPr>
              <a:t>double-dividend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Tahoma" charset="0"/>
              </a:rPr>
              <a:t> controversy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381000" y="32766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solidFill>
                  <a:schemeClr val="tx2"/>
                </a:solidFill>
                <a:latin typeface="Tahoma" charset="0"/>
              </a:rPr>
              <a:t>Benefit from lowering pollution in the goods market</a:t>
            </a:r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381000" y="42672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Benefit from lowering distortions in the labor market </a:t>
            </a:r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381000" y="522605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Cost from lowering output from labor market </a:t>
            </a:r>
          </a:p>
        </p:txBody>
      </p:sp>
      <p:sp>
        <p:nvSpPr>
          <p:cNvPr id="203787" name="AutoShape 11"/>
          <p:cNvSpPr>
            <a:spLocks/>
          </p:cNvSpPr>
          <p:nvPr/>
        </p:nvSpPr>
        <p:spPr bwMode="auto">
          <a:xfrm>
            <a:off x="1143000" y="3352800"/>
            <a:ext cx="76200" cy="1828800"/>
          </a:xfrm>
          <a:prstGeom prst="lef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-15875" y="4175125"/>
            <a:ext cx="1616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>
                <a:latin typeface="Arial"/>
              </a:rPr>
              <a:t>‘</a:t>
            </a:r>
            <a:r>
              <a:rPr lang="en-US" sz="2000"/>
              <a:t>Double dividend</a:t>
            </a:r>
            <a:r>
              <a:rPr lang="ja-JP" altLang="en-US" sz="2000">
                <a:latin typeface="Arial"/>
              </a:rPr>
              <a:t>’</a:t>
            </a:r>
            <a:endParaRPr lang="en-US" sz="2000"/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1429011" y="6213475"/>
            <a:ext cx="5962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The current debate: </a:t>
            </a:r>
            <a:r>
              <a:rPr lang="en-US" dirty="0" smtClean="0"/>
              <a:t>how big is </a:t>
            </a:r>
            <a:r>
              <a:rPr lang="en-US" dirty="0"/>
              <a:t>the output </a:t>
            </a:r>
            <a:r>
              <a:rPr lang="en-US" dirty="0" smtClean="0"/>
              <a:t>cost?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autoUpdateAnimBg="0"/>
      <p:bldP spid="203784" grpId="0" autoUpdateAnimBg="0"/>
      <p:bldP spid="203786" grpId="0" autoUpdateAnimBg="0"/>
      <p:bldP spid="203787" grpId="0" animBg="1"/>
      <p:bldP spid="203788" grpId="0" autoUpdateAnimBg="0"/>
      <p:bldP spid="20378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 dirty="0" smtClean="0"/>
              <a:t>The use of BC analysis</a:t>
            </a:r>
            <a:endParaRPr lang="en-US" dirty="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Not used (by statute) for air, water and hazardous waste – </a:t>
            </a:r>
            <a:r>
              <a:rPr lang="en-US" sz="2800" i="1" dirty="0" smtClean="0">
                <a:latin typeface="Tahoma" charset="0"/>
              </a:rPr>
              <a:t>safety standard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Used for pesticides, insecticides, and other toxics – </a:t>
            </a:r>
            <a:r>
              <a:rPr lang="en-US" sz="2800" i="1" dirty="0" smtClean="0">
                <a:latin typeface="Tahoma" charset="0"/>
              </a:rPr>
              <a:t>efficiency standard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 smtClean="0">
                <a:latin typeface="Tahoma" charset="0"/>
              </a:rPr>
              <a:t> Yet benefits and costs still estimated and part of public policy debate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September 2011 study </a:t>
            </a:r>
            <a:r>
              <a:rPr lang="en-US" dirty="0" smtClean="0"/>
              <a:t>from the EPI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The combined annual benefits from three major </a:t>
            </a:r>
            <a:r>
              <a:rPr lang="en-US" sz="2400" i="1" dirty="0" smtClean="0"/>
              <a:t>proposed</a:t>
            </a:r>
            <a:r>
              <a:rPr lang="en-US" sz="2400" dirty="0" smtClean="0"/>
              <a:t> rules examined here exceed their costs by $62 billion to $188 billion a year. The benefit/cost ratio ranges from 6-to-1 to 15-to-1.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fully in effect in 2014, the combined costs of the major rules finalized by the Obama administration’s EPA would amount to significantly less than 0.1% of the economy.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7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/>
              <a:t>Some common sense guidelines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eight principles of Arrow </a:t>
            </a:r>
            <a:r>
              <a:rPr lang="en-US" sz="2800" i="1">
                <a:latin typeface="Tahoma" charset="0"/>
              </a:rPr>
              <a:t>et al. </a:t>
            </a:r>
            <a:r>
              <a:rPr lang="en-US" sz="2800">
                <a:latin typeface="Tahoma" charset="0"/>
              </a:rPr>
              <a:t>(1996)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solidFill>
                  <a:schemeClr val="tx2"/>
                </a:solidFill>
                <a:latin typeface="Tahoma" charset="0"/>
              </a:rPr>
              <a:t>1.  Useful for comparing favorable and unfavorable effects</a:t>
            </a:r>
            <a:r>
              <a:rPr lang="en-US" sz="2800" dirty="0">
                <a:latin typeface="Tahoma" charset="0"/>
              </a:rPr>
              <a:t>	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609600" y="4724400"/>
            <a:ext cx="6919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2.  Not precluded from using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609600" y="5576888"/>
            <a:ext cx="6919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3.  Required for major decisions</a:t>
            </a:r>
          </a:p>
        </p:txBody>
      </p:sp>
    </p:spTree>
    <p:extLst>
      <p:ext uri="{BB962C8B-B14F-4D97-AF65-F5344CB8AC3E}">
        <p14:creationId xmlns:p14="http://schemas.microsoft.com/office/powerpoint/2010/main" val="239382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utoUpdateAnimBg="0"/>
      <p:bldP spid="187397" grpId="0" autoUpdateAnimBg="0"/>
      <p:bldP spid="187400" grpId="0" autoUpdateAnimBg="0"/>
      <p:bldP spid="18740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/>
              <a:t>Some common sense guidelines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eight principles of Arrow </a:t>
            </a:r>
            <a:r>
              <a:rPr lang="en-US" sz="2800" i="1">
                <a:latin typeface="Tahoma" charset="0"/>
              </a:rPr>
              <a:t>et al. </a:t>
            </a:r>
            <a:r>
              <a:rPr lang="en-US" sz="2800">
                <a:latin typeface="Tahoma" charset="0"/>
              </a:rPr>
              <a:t>(1996)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4.  Not bound by benefit-cost tests </a:t>
            </a:r>
            <a:r>
              <a:rPr lang="en-US" sz="2800">
                <a:latin typeface="Tahoma" charset="0"/>
              </a:rPr>
              <a:t>	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609600" y="4267200"/>
            <a:ext cx="7467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5.  Benefits and costs quantified wherever possible, with uncertainties identified 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914400" y="5805488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dirty="0">
                <a:solidFill>
                  <a:srgbClr val="006699"/>
                </a:solidFill>
                <a:latin typeface="Tahoma" charset="0"/>
              </a:rPr>
              <a:t>Values of affected individuals </a:t>
            </a:r>
            <a:endParaRPr lang="en-US" dirty="0">
              <a:solidFill>
                <a:srgbClr val="0099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188422" grpId="0" autoUpdateAnimBg="0"/>
      <p:bldP spid="1884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/>
              <a:t>Some common sense guidelines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eight principles of Arrow </a:t>
            </a:r>
            <a:r>
              <a:rPr lang="en-US" sz="2800" i="1">
                <a:latin typeface="Tahoma" charset="0"/>
              </a:rPr>
              <a:t>et al. </a:t>
            </a:r>
            <a:r>
              <a:rPr lang="en-US" sz="2800">
                <a:latin typeface="Tahoma" charset="0"/>
              </a:rPr>
              <a:t>(1996)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6.  External reviews desirable</a:t>
            </a:r>
            <a:r>
              <a:rPr lang="en-US" sz="2800">
                <a:latin typeface="Tahoma" charset="0"/>
              </a:rPr>
              <a:t>	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09600" y="41910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7.  Core set of assumptions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914400" y="48768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>
                <a:solidFill>
                  <a:srgbClr val="006699"/>
                </a:solidFill>
                <a:latin typeface="Tahoma" charset="0"/>
              </a:rPr>
              <a:t>Discount rate, reducing risk of death and accidents, values of improved health</a:t>
            </a:r>
            <a:endParaRPr lang="en-US">
              <a:solidFill>
                <a:srgbClr val="009999"/>
              </a:solidFill>
              <a:latin typeface="Tahoma" charset="0"/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609600" y="58816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8.  Distributional consequences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utoUpdateAnimBg="0"/>
      <p:bldP spid="189446" grpId="0" autoUpdateAnimBg="0"/>
      <p:bldP spid="189447" grpId="0" autoUpdateAnimBg="0"/>
      <p:bldP spid="18944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9050338" cy="1143000"/>
          </a:xfrm>
        </p:spPr>
        <p:txBody>
          <a:bodyPr/>
          <a:lstStyle/>
          <a:p>
            <a:r>
              <a:rPr lang="en-US"/>
              <a:t>The potential use of DDT and GMOs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5088"/>
            <a:ext cx="7696200" cy="4024312"/>
          </a:xfrm>
        </p:spPr>
        <p:txBody>
          <a:bodyPr/>
          <a:lstStyle/>
          <a:p>
            <a:r>
              <a:rPr lang="en-US" sz="2800" b="1">
                <a:cs typeface="Times New Roman" charset="0"/>
              </a:rPr>
              <a:t>What standard is appropriate?</a:t>
            </a:r>
          </a:p>
          <a:p>
            <a:r>
              <a:rPr lang="en-US" sz="2800" b="1">
                <a:cs typeface="Times New Roman" charset="0"/>
              </a:rPr>
              <a:t>What discount rate is appropriate?</a:t>
            </a:r>
          </a:p>
          <a:p>
            <a:r>
              <a:rPr lang="en-US" sz="2800" b="1">
                <a:cs typeface="Times New Roman" charset="0"/>
              </a:rPr>
              <a:t>How measure benefits?</a:t>
            </a:r>
          </a:p>
          <a:p>
            <a:r>
              <a:rPr lang="en-US" sz="2800" b="1">
                <a:cs typeface="Times New Roman" charset="0"/>
              </a:rPr>
              <a:t>How measure costs?</a:t>
            </a:r>
          </a:p>
          <a:p>
            <a:r>
              <a:rPr lang="en-US" sz="2800" b="1">
                <a:cs typeface="Times New Roman" charset="0"/>
              </a:rPr>
              <a:t>Should the cost-effective solution be adopted?</a:t>
            </a:r>
          </a:p>
          <a:p>
            <a:r>
              <a:rPr lang="en-US" sz="2800" b="1" u="sng">
                <a:cs typeface="Times New Roman" charset="0"/>
              </a:rPr>
              <a:t>What do you recommend?</a:t>
            </a:r>
            <a:br>
              <a:rPr lang="en-US" sz="2800" b="1" u="sng">
                <a:cs typeface="Times New Roman" charset="0"/>
              </a:rPr>
            </a:br>
            <a:endParaRPr lang="en-US" sz="2800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/>
              <a:t>Some common sense guidelines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eight principles of Arrow </a:t>
            </a:r>
            <a:r>
              <a:rPr lang="en-US" sz="2800" i="1">
                <a:latin typeface="Tahoma" charset="0"/>
              </a:rPr>
              <a:t>et al. </a:t>
            </a:r>
            <a:r>
              <a:rPr lang="en-US" sz="2800">
                <a:latin typeface="Tahoma" charset="0"/>
              </a:rPr>
              <a:t>(1996)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solidFill>
                  <a:schemeClr val="tx2"/>
                </a:solidFill>
                <a:latin typeface="Tahoma" charset="0"/>
              </a:rPr>
              <a:t>1.  Useful for comparing favorable and unfavorable effects</a:t>
            </a:r>
            <a:r>
              <a:rPr lang="en-US" sz="2800" dirty="0">
                <a:latin typeface="Tahoma" charset="0"/>
              </a:rPr>
              <a:t>	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609600" y="4724400"/>
            <a:ext cx="6919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2.  Not precluded from using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609600" y="5576888"/>
            <a:ext cx="6919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3.  Required for major decisions</a:t>
            </a:r>
          </a:p>
        </p:txBody>
      </p:sp>
    </p:spTree>
    <p:extLst>
      <p:ext uri="{BB962C8B-B14F-4D97-AF65-F5344CB8AC3E}">
        <p14:creationId xmlns:p14="http://schemas.microsoft.com/office/powerpoint/2010/main" val="173000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utoUpdateAnimBg="0"/>
      <p:bldP spid="187397" grpId="0" autoUpdateAnimBg="0"/>
      <p:bldP spid="187400" grpId="0" autoUpdateAnimBg="0"/>
      <p:bldP spid="18740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/>
              <a:t>Some common sense guidelines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eight principles of Arrow </a:t>
            </a:r>
            <a:r>
              <a:rPr lang="en-US" sz="2800" i="1">
                <a:latin typeface="Tahoma" charset="0"/>
              </a:rPr>
              <a:t>et al. </a:t>
            </a:r>
            <a:r>
              <a:rPr lang="en-US" sz="2800">
                <a:latin typeface="Tahoma" charset="0"/>
              </a:rPr>
              <a:t>(1996)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4.  Not bound by benefit-cost tests </a:t>
            </a:r>
            <a:r>
              <a:rPr lang="en-US" sz="2800">
                <a:latin typeface="Tahoma" charset="0"/>
              </a:rPr>
              <a:t>	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609600" y="4267200"/>
            <a:ext cx="7467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5.  Benefits and costs quantified wherever possible, with uncertainties identified 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914400" y="5805488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dirty="0">
                <a:solidFill>
                  <a:srgbClr val="006699"/>
                </a:solidFill>
                <a:latin typeface="Tahoma" charset="0"/>
              </a:rPr>
              <a:t>Values of affected individuals </a:t>
            </a:r>
            <a:endParaRPr lang="en-US" dirty="0">
              <a:solidFill>
                <a:srgbClr val="00999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1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188422" grpId="0" autoUpdateAnimBg="0"/>
      <p:bldP spid="1884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37581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239000" cy="671512"/>
          </a:xfrm>
        </p:spPr>
        <p:txBody>
          <a:bodyPr/>
          <a:lstStyle/>
          <a:p>
            <a:r>
              <a:rPr lang="en-US" dirty="0"/>
              <a:t>How do we distinguish between </a:t>
            </a:r>
            <a:r>
              <a:rPr lang="en-US" u="sng" dirty="0"/>
              <a:t>market</a:t>
            </a:r>
            <a:r>
              <a:rPr lang="en-US" dirty="0"/>
              <a:t> and </a:t>
            </a:r>
            <a:r>
              <a:rPr lang="en-US" u="sng" dirty="0"/>
              <a:t>nonmarket</a:t>
            </a:r>
            <a:r>
              <a:rPr lang="en-US" dirty="0"/>
              <a:t> benefits of wilderness in VT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2400" dirty="0" smtClean="0"/>
              <a:t>Market benefits can be measured from market activity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Non-market benefits must be measured by ‘revealed’ or ‘stated’ preference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/>
              <a:t>Some common sense guidelines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eight principles of Arrow </a:t>
            </a:r>
            <a:r>
              <a:rPr lang="en-US" sz="2800" i="1">
                <a:latin typeface="Tahoma" charset="0"/>
              </a:rPr>
              <a:t>et al. </a:t>
            </a:r>
            <a:r>
              <a:rPr lang="en-US" sz="2800">
                <a:latin typeface="Tahoma" charset="0"/>
              </a:rPr>
              <a:t>(1996)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609600" y="3505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6.  External reviews desirable</a:t>
            </a:r>
            <a:r>
              <a:rPr lang="en-US" sz="2800">
                <a:latin typeface="Tahoma" charset="0"/>
              </a:rPr>
              <a:t>	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09600" y="41910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7.  Core set of assumptions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914400" y="48768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>
                <a:solidFill>
                  <a:srgbClr val="006699"/>
                </a:solidFill>
                <a:latin typeface="Tahoma" charset="0"/>
              </a:rPr>
              <a:t>Discount rate, reducing risk of death and accidents, values of improved health</a:t>
            </a:r>
            <a:endParaRPr lang="en-US">
              <a:solidFill>
                <a:srgbClr val="009999"/>
              </a:solidFill>
              <a:latin typeface="Tahoma" charset="0"/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609600" y="58816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8.  Distributional consequences</a:t>
            </a:r>
          </a:p>
        </p:txBody>
      </p:sp>
    </p:spTree>
    <p:extLst>
      <p:ext uri="{BB962C8B-B14F-4D97-AF65-F5344CB8AC3E}">
        <p14:creationId xmlns:p14="http://schemas.microsoft.com/office/powerpoint/2010/main" val="216403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utoUpdateAnimBg="0"/>
      <p:bldP spid="189446" grpId="0" autoUpdateAnimBg="0"/>
      <p:bldP spid="189447" grpId="0" autoUpdateAnimBg="0"/>
      <p:bldP spid="18944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 dirty="0" smtClean="0"/>
              <a:t>The case of Obama EPA rules </a:t>
            </a:r>
            <a:endParaRPr lang="en-US" dirty="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What are the main conclusions of the EPI report?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What </a:t>
            </a:r>
            <a:r>
              <a:rPr lang="en-US" sz="2800" i="1" dirty="0" smtClean="0">
                <a:latin typeface="Tahoma" charset="0"/>
              </a:rPr>
              <a:t>other approaches </a:t>
            </a:r>
            <a:r>
              <a:rPr lang="en-US" sz="2800" dirty="0" smtClean="0">
                <a:latin typeface="Tahoma" charset="0"/>
              </a:rPr>
              <a:t>could be used to assess the effectiveness of these rules </a:t>
            </a:r>
            <a:r>
              <a:rPr lang="en-US" sz="2800" i="1" dirty="0" smtClean="0">
                <a:latin typeface="Tahoma" charset="0"/>
              </a:rPr>
              <a:t>besides </a:t>
            </a:r>
            <a:r>
              <a:rPr lang="en-US" sz="2800" dirty="0" smtClean="0">
                <a:latin typeface="Tahoma" charset="0"/>
              </a:rPr>
              <a:t>benefit-cost analysis?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Should these approaches be used as a substitute or a complement to </a:t>
            </a:r>
            <a:r>
              <a:rPr lang="en-US" sz="2800" dirty="0">
                <a:latin typeface="Tahoma" charset="0"/>
              </a:rPr>
              <a:t>benefit-cost </a:t>
            </a:r>
            <a:r>
              <a:rPr lang="en-US" sz="2800" dirty="0" smtClean="0">
                <a:latin typeface="Tahoma" charset="0"/>
              </a:rPr>
              <a:t>analysis?  Defend your answer.</a:t>
            </a:r>
            <a:endParaRPr lang="en-US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8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costs of policies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671512"/>
          </a:xfrm>
        </p:spPr>
        <p:txBody>
          <a:bodyPr/>
          <a:lstStyle/>
          <a:p>
            <a:r>
              <a:rPr lang="en-US" dirty="0" smtClean="0"/>
              <a:t>Controlling the impacts of consumption</a:t>
            </a:r>
            <a:endParaRPr lang="en-US" dirty="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2895600"/>
            <a:ext cx="8001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Consumption tax?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Mandated vacations?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Regulation of advertising?  </a:t>
            </a:r>
            <a:endParaRPr lang="en-US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9050338" cy="1143000"/>
          </a:xfrm>
        </p:spPr>
        <p:txBody>
          <a:bodyPr/>
          <a:lstStyle/>
          <a:p>
            <a:r>
              <a:rPr lang="en-US"/>
              <a:t>The potential use of DDT and GMOs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5088"/>
            <a:ext cx="7696200" cy="4024312"/>
          </a:xfrm>
        </p:spPr>
        <p:txBody>
          <a:bodyPr/>
          <a:lstStyle/>
          <a:p>
            <a:r>
              <a:rPr lang="en-US" sz="2800" b="1">
                <a:cs typeface="Times New Roman" charset="0"/>
              </a:rPr>
              <a:t>What standard is appropriate?</a:t>
            </a:r>
          </a:p>
          <a:p>
            <a:r>
              <a:rPr lang="en-US" sz="2800" b="1">
                <a:cs typeface="Times New Roman" charset="0"/>
              </a:rPr>
              <a:t>What discount rate is appropriate?</a:t>
            </a:r>
          </a:p>
          <a:p>
            <a:r>
              <a:rPr lang="en-US" sz="2800" b="1">
                <a:cs typeface="Times New Roman" charset="0"/>
              </a:rPr>
              <a:t>How measure benefits?</a:t>
            </a:r>
          </a:p>
          <a:p>
            <a:r>
              <a:rPr lang="en-US" sz="2800" b="1">
                <a:cs typeface="Times New Roman" charset="0"/>
              </a:rPr>
              <a:t>How measure costs?</a:t>
            </a:r>
          </a:p>
          <a:p>
            <a:r>
              <a:rPr lang="en-US" sz="2800" b="1">
                <a:cs typeface="Times New Roman" charset="0"/>
              </a:rPr>
              <a:t>Should the cost-effective solution be adopted?</a:t>
            </a:r>
          </a:p>
          <a:p>
            <a:r>
              <a:rPr lang="en-US" sz="2800" b="1" u="sng">
                <a:cs typeface="Times New Roman" charset="0"/>
              </a:rPr>
              <a:t>What do you recommend?</a:t>
            </a:r>
            <a:br>
              <a:rPr lang="en-US" sz="2800" b="1" u="sng">
                <a:cs typeface="Times New Roman" charset="0"/>
              </a:rPr>
            </a:b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val="46779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Incentive-based regulation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 smtClean="0">
                <a:latin typeface="Times New Roman" charset="0"/>
                <a:cs typeface="Times New Roman" charset="0"/>
              </a:rPr>
              <a:t>A three-</a:t>
            </a:r>
            <a:r>
              <a:rPr lang="en-US" b="1" i="1" dirty="0">
                <a:latin typeface="Times New Roman" charset="0"/>
                <a:cs typeface="Times New Roman" charset="0"/>
              </a:rPr>
              <a:t>step approach </a:t>
            </a:r>
            <a:endParaRPr lang="en-US" dirty="0"/>
          </a:p>
        </p:txBody>
      </p:sp>
      <p:sp>
        <p:nvSpPr>
          <p:cNvPr id="1175556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1.  Set standard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Tahoma" charset="0"/>
                <a:cs typeface="Tahoma" charset="0"/>
              </a:rPr>
              <a:t>Efficiency, safety or ecological sustainability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2.  Recognize limits of governance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latin typeface="Tahoma" charset="0"/>
                <a:cs typeface="Tahoma" charset="0"/>
              </a:rPr>
              <a:t>Imperfect information, </a:t>
            </a:r>
            <a:r>
              <a:rPr lang="en-US" sz="2800" u="sng" dirty="0">
                <a:latin typeface="Tahoma" charset="0"/>
                <a:cs typeface="Tahoma" charset="0"/>
              </a:rPr>
              <a:t>political influence</a:t>
            </a:r>
            <a:r>
              <a:rPr lang="en-US" sz="2800" dirty="0">
                <a:latin typeface="Tahoma" charset="0"/>
                <a:cs typeface="Tahoma" charset="0"/>
              </a:rPr>
              <a:t>, inadequate enforcement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3.  Look for ways to do better!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u="sng" dirty="0">
                <a:latin typeface="Tahoma" charset="0"/>
                <a:cs typeface="Tahoma" charset="0"/>
              </a:rPr>
              <a:t>IB policies</a:t>
            </a:r>
            <a:r>
              <a:rPr lang="en-US" sz="2800" dirty="0">
                <a:latin typeface="Tahoma" charset="0"/>
                <a:cs typeface="Tahoma" charset="0"/>
              </a:rPr>
              <a:t> and clean technology</a:t>
            </a:r>
            <a:endParaRPr lang="en-US" sz="3200" b="1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7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5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5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5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5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5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5" grpId="0" build="p" autoUpdateAnimBg="0"/>
      <p:bldP spid="1175556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Incentive-based regulation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1204912"/>
          </a:xfrm>
        </p:spPr>
        <p:txBody>
          <a:bodyPr/>
          <a:lstStyle/>
          <a:p>
            <a:r>
              <a:rPr lang="en-US" dirty="0"/>
              <a:t>One of the most significant successes of economics since 1970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85800" y="4387850"/>
            <a:ext cx="77724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dirty="0">
                <a:latin typeface="Tahoma" charset="0"/>
              </a:rPr>
              <a:t>A dramatic, </a:t>
            </a:r>
            <a:r>
              <a:rPr lang="en-US" sz="3200" u="sng" dirty="0">
                <a:latin typeface="Tahoma" charset="0"/>
              </a:rPr>
              <a:t>encouraging</a:t>
            </a:r>
            <a:r>
              <a:rPr lang="en-US" sz="3200" dirty="0">
                <a:latin typeface="Tahoma" charset="0"/>
              </a:rPr>
              <a:t> learning curve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533400" y="3352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4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>
                <a:latin typeface="Tahoma" charset="0"/>
              </a:rPr>
              <a:t>At Earth Day 1970, economists were ready!</a:t>
            </a:r>
            <a:r>
              <a:rPr lang="ja-JP" altLang="en-US" sz="2800" dirty="0">
                <a:latin typeface="Arial"/>
              </a:rPr>
              <a:t>’</a:t>
            </a:r>
            <a:endParaRPr lang="en-US" sz="2800" dirty="0">
              <a:latin typeface="Tahoma" charset="0"/>
            </a:endParaRP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533400" y="5226050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4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In 2011, </a:t>
            </a:r>
            <a:r>
              <a:rPr lang="en-US" sz="2800" dirty="0">
                <a:latin typeface="Tahoma" charset="0"/>
              </a:rPr>
              <a:t>economists are wiser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  <p:bldP spid="214020" grpId="0" autoUpdateAnimBg="0"/>
      <p:bldP spid="214021" grpId="0" autoUpdateAnimBg="0"/>
      <p:bldP spid="21402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747712"/>
          </a:xfrm>
        </p:spPr>
        <p:txBody>
          <a:bodyPr/>
          <a:lstStyle/>
          <a:p>
            <a:r>
              <a:rPr lang="en-US"/>
              <a:t>The typical C&amp;C system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533400" y="28194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Identify the polluting activity and polluters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533400" y="3505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Designate </a:t>
            </a:r>
            <a:r>
              <a:rPr lang="en-US" sz="2800" dirty="0" smtClean="0">
                <a:latin typeface="Tahoma" charset="0"/>
              </a:rPr>
              <a:t>an</a:t>
            </a:r>
            <a:r>
              <a:rPr lang="ja-JP" altLang="en-US" sz="2800" dirty="0" smtClean="0">
                <a:latin typeface="Arial"/>
              </a:rPr>
              <a:t>‘</a:t>
            </a:r>
            <a:r>
              <a:rPr lang="en-US" sz="2800" dirty="0">
                <a:latin typeface="Tahoma" charset="0"/>
              </a:rPr>
              <a:t>ambient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>
                <a:latin typeface="Tahoma" charset="0"/>
              </a:rPr>
              <a:t> standard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533400" y="4205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Mandate types of technology</a:t>
            </a: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533400" y="5410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Very frequent in USA since 1970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968375" y="6049963"/>
            <a:ext cx="7318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FF"/>
                </a:solidFill>
              </a:rPr>
              <a:t>Example: the original Clean Air Act (CAA)</a:t>
            </a:r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838200" y="4876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</a:pPr>
            <a:r>
              <a:rPr lang="en-US">
                <a:solidFill>
                  <a:srgbClr val="3333FF"/>
                </a:solidFill>
                <a:latin typeface="Tahoma" charset="0"/>
              </a:rPr>
              <a:t>Best Available Control Technology (BACT)</a:t>
            </a:r>
            <a:endParaRPr lang="en-US">
              <a:solidFill>
                <a:srgbClr val="0066FF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utoUpdateAnimBg="0"/>
      <p:bldP spid="263172" grpId="0" autoUpdateAnimBg="0"/>
      <p:bldP spid="263173" grpId="0" autoUpdateAnimBg="0"/>
      <p:bldP spid="263174" grpId="0" autoUpdateAnimBg="0"/>
      <p:bldP spid="263175" grpId="0" autoUpdateAnimBg="0"/>
      <p:bldP spid="263176" grpId="0" autoUpdateAnimBg="0"/>
      <p:bldP spid="26317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958850" y="1847850"/>
            <a:ext cx="6981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b="1"/>
          </a:p>
          <a:p>
            <a:pPr eaLnBrk="0" hangingPunct="0"/>
            <a:endParaRPr kumimoji="1" lang="en-US"/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687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/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1433512"/>
          </a:xfrm>
        </p:spPr>
        <p:txBody>
          <a:bodyPr lIns="0" tIns="457200" rIns="0" bIns="457200"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latin typeface="Arial" charset="0"/>
              </a:rPr>
              <a:t>The cost effectiveness rule (p. </a:t>
            </a:r>
            <a:r>
              <a:rPr lang="en-US" b="1" dirty="0" smtClean="0">
                <a:latin typeface="Arial" charset="0"/>
              </a:rPr>
              <a:t>304)</a:t>
            </a:r>
            <a:endParaRPr lang="en-US" b="1" dirty="0">
              <a:latin typeface="Arial" charset="0"/>
            </a:endParaRPr>
          </a:p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Cost effectiveness is achieved if and only if the marginal cost of reduction is equal for each pollution source</a:t>
            </a:r>
            <a:r>
              <a:rPr lang="ja-JP" altLang="en-US" dirty="0">
                <a:latin typeface="Arial"/>
              </a:rPr>
              <a:t>’</a:t>
            </a:r>
            <a:endParaRPr lang="en-US" dirty="0"/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Incentive-based regulation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747712"/>
          </a:xfrm>
        </p:spPr>
        <p:txBody>
          <a:bodyPr/>
          <a:lstStyle/>
          <a:p>
            <a:r>
              <a:rPr lang="en-US"/>
              <a:t>The evolution of IB policy instruments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914400" y="2971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Green (Pigouvian) taxes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914400" y="35956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Tradable permits 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914400" y="4510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Information–based regulation</a:t>
            </a:r>
          </a:p>
        </p:txBody>
      </p:sp>
      <p:sp>
        <p:nvSpPr>
          <p:cNvPr id="215049" name="AutoShape 9"/>
          <p:cNvSpPr>
            <a:spLocks/>
          </p:cNvSpPr>
          <p:nvPr/>
        </p:nvSpPr>
        <p:spPr bwMode="auto">
          <a:xfrm>
            <a:off x="1066800" y="31242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052" name="AutoShape 12"/>
          <p:cNvSpPr>
            <a:spLocks/>
          </p:cNvSpPr>
          <p:nvPr/>
        </p:nvSpPr>
        <p:spPr bwMode="auto">
          <a:xfrm>
            <a:off x="1066800" y="42672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/>
      <p:bldP spid="215045" grpId="0" autoUpdateAnimBg="0"/>
      <p:bldP spid="215046" grpId="0" autoUpdateAnimBg="0"/>
      <p:bldP spid="215047" grpId="0" autoUpdateAnimBg="0"/>
      <p:bldP spid="215049" grpId="0" animBg="1" autoUpdateAnimBg="0"/>
      <p:bldP spid="21505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747712"/>
          </a:xfrm>
        </p:spPr>
        <p:txBody>
          <a:bodyPr/>
          <a:lstStyle/>
          <a:p>
            <a:r>
              <a:rPr lang="en-US"/>
              <a:t>Green taxes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533400" y="2971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Calculate the marginal social damage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533400" y="35956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Tax the polluting activity at that rate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533400" y="4205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Use revenues to offset other taxes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533400" y="4800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More frequent in EU and developing world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968375" y="5668963"/>
            <a:ext cx="622438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Example: </a:t>
            </a:r>
            <a:r>
              <a:rPr lang="en-US" sz="3200" dirty="0" smtClean="0">
                <a:solidFill>
                  <a:srgbClr val="3333FF"/>
                </a:solidFill>
              </a:rPr>
              <a:t>Australia’s new </a:t>
            </a:r>
            <a:r>
              <a:rPr lang="en-US" sz="3200" dirty="0" smtClean="0">
                <a:solidFill>
                  <a:srgbClr val="3333FF"/>
                </a:solidFill>
                <a:hlinkClick r:id="rId4"/>
              </a:rPr>
              <a:t>carbon tax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  <p:bldP spid="216068" grpId="0" autoUpdateAnimBg="0"/>
      <p:bldP spid="216069" grpId="0" autoUpdateAnimBg="0"/>
      <p:bldP spid="216070" grpId="0" autoUpdateAnimBg="0"/>
      <p:bldP spid="216071" grpId="0" autoUpdateAnimBg="0"/>
      <p:bldP spid="2160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71688"/>
            <a:ext cx="8534400" cy="671512"/>
          </a:xfrm>
        </p:spPr>
        <p:txBody>
          <a:bodyPr/>
          <a:lstStyle/>
          <a:p>
            <a:r>
              <a:rPr lang="en-US"/>
              <a:t>The nonmarket benefits of wilderness in VT</a:t>
            </a:r>
            <a:endParaRPr lang="en-US" sz="2800"/>
          </a:p>
        </p:txBody>
      </p:sp>
      <p:sp>
        <p:nvSpPr>
          <p:cNvPr id="894980" name="Rectangle 4"/>
          <p:cNvSpPr>
            <a:spLocks noChangeArrowheads="1"/>
          </p:cNvSpPr>
          <p:nvPr/>
        </p:nvSpPr>
        <p:spPr bwMode="auto">
          <a:xfrm>
            <a:off x="609600" y="26670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USE value		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609600" y="3276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Logging vs. recreation</a:t>
            </a:r>
            <a:r>
              <a:rPr lang="en-US" sz="2800">
                <a:latin typeface="Tahoma" charset="0"/>
              </a:rPr>
              <a:t>	</a:t>
            </a: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609600" y="38862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OPTION value</a:t>
            </a:r>
          </a:p>
        </p:txBody>
      </p:sp>
      <p:sp>
        <p:nvSpPr>
          <p:cNvPr id="894983" name="Rectangle 7"/>
          <p:cNvSpPr>
            <a:spLocks noChangeArrowheads="1"/>
          </p:cNvSpPr>
          <p:nvPr/>
        </p:nvSpPr>
        <p:spPr bwMode="auto">
          <a:xfrm>
            <a:off x="623888" y="4495800"/>
            <a:ext cx="6919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The possibility of keystone species</a:t>
            </a:r>
          </a:p>
        </p:txBody>
      </p: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609600" y="51816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EXISTENCE value</a:t>
            </a:r>
          </a:p>
        </p:txBody>
      </p:sp>
      <p:sp>
        <p:nvSpPr>
          <p:cNvPr id="894985" name="Rectangle 9"/>
          <p:cNvSpPr>
            <a:spLocks noChangeArrowheads="1"/>
          </p:cNvSpPr>
          <p:nvPr/>
        </p:nvSpPr>
        <p:spPr bwMode="auto">
          <a:xfrm>
            <a:off x="623888" y="5805488"/>
            <a:ext cx="6919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Our obligation to a </a:t>
            </a:r>
            <a:r>
              <a:rPr lang="ja-JP" altLang="en-US" sz="2800">
                <a:solidFill>
                  <a:schemeClr val="tx2"/>
                </a:solidFill>
                <a:latin typeface="Arial"/>
              </a:rPr>
              <a:t>‘</a:t>
            </a:r>
            <a:r>
              <a:rPr lang="en-US" sz="2800">
                <a:solidFill>
                  <a:schemeClr val="tx2"/>
                </a:solidFill>
                <a:latin typeface="Tahoma" charset="0"/>
              </a:rPr>
              <a:t>connected</a:t>
            </a:r>
            <a:r>
              <a:rPr lang="ja-JP" altLang="en-US" sz="2800">
                <a:solidFill>
                  <a:schemeClr val="tx2"/>
                </a:solidFill>
                <a:latin typeface="Arial"/>
              </a:rPr>
              <a:t>’</a:t>
            </a:r>
            <a:r>
              <a:rPr lang="en-US" sz="2800">
                <a:solidFill>
                  <a:schemeClr val="tx2"/>
                </a:solidFill>
                <a:latin typeface="Tahoma" charset="0"/>
              </a:rPr>
              <a:t> earth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build="p" autoUpdateAnimBg="0"/>
      <p:bldP spid="894980" grpId="0" autoUpdateAnimBg="0"/>
      <p:bldP spid="894981" grpId="0" autoUpdateAnimBg="0"/>
      <p:bldP spid="894982" grpId="0" autoUpdateAnimBg="0"/>
      <p:bldP spid="894983" grpId="0" autoUpdateAnimBg="0"/>
      <p:bldP spid="894984" grpId="0" autoUpdateAnimBg="0"/>
      <p:bldP spid="89498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747712"/>
          </a:xfrm>
        </p:spPr>
        <p:txBody>
          <a:bodyPr/>
          <a:lstStyle/>
          <a:p>
            <a:r>
              <a:rPr lang="en-US"/>
              <a:t>Tradable permits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533400" y="2971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Calculate the desired quantity of emissions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533400" y="35956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Issue and/or sell this amount of permits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533400" y="4205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Monitor market and enforce activity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533400" y="4800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Growing rapidly in US and developing world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762000" y="5486400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Example: CO</a:t>
            </a:r>
            <a:r>
              <a:rPr lang="en-US" sz="3200" baseline="-25000" dirty="0">
                <a:solidFill>
                  <a:srgbClr val="3333FF"/>
                </a:solidFill>
              </a:rPr>
              <a:t>2</a:t>
            </a:r>
            <a:r>
              <a:rPr lang="en-US" sz="3200" dirty="0">
                <a:solidFill>
                  <a:srgbClr val="3333FF"/>
                </a:solidFill>
              </a:rPr>
              <a:t> emissions in the EU …. a</a:t>
            </a:r>
            <a:r>
              <a:rPr lang="en-US" sz="3200" dirty="0" smtClean="0">
                <a:solidFill>
                  <a:srgbClr val="3333FF"/>
                </a:solidFill>
              </a:rPr>
              <a:t>nd in </a:t>
            </a:r>
            <a:r>
              <a:rPr lang="en-US" sz="3200" dirty="0">
                <a:solidFill>
                  <a:srgbClr val="3333FF"/>
                </a:solidFill>
              </a:rPr>
              <a:t>New England </a:t>
            </a:r>
            <a:r>
              <a:rPr lang="en-US" sz="3200" dirty="0" smtClean="0">
                <a:solidFill>
                  <a:srgbClr val="3333FF"/>
                </a:solidFill>
              </a:rPr>
              <a:t>(RGGI) and </a:t>
            </a:r>
            <a:r>
              <a:rPr lang="en-US" sz="3200" dirty="0" smtClean="0">
                <a:solidFill>
                  <a:srgbClr val="3333FF"/>
                </a:solidFill>
                <a:hlinkClick r:id="rId4"/>
              </a:rPr>
              <a:t>California</a:t>
            </a:r>
            <a:r>
              <a:rPr lang="en-US" sz="3200" dirty="0" smtClean="0">
                <a:solidFill>
                  <a:srgbClr val="3333FF"/>
                </a:solidFill>
              </a:rPr>
              <a:t> (AB 32)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  <p:bldP spid="233476" grpId="0" autoUpdateAnimBg="0"/>
      <p:bldP spid="233477" grpId="0" autoUpdateAnimBg="0"/>
      <p:bldP spid="233478" grpId="0" autoUpdateAnimBg="0"/>
      <p:bldP spid="233479" grpId="0" autoUpdateAnimBg="0"/>
      <p:bldP spid="23348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958850" y="1847850"/>
            <a:ext cx="6981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b="1"/>
          </a:p>
          <a:p>
            <a:pPr eaLnBrk="0" hangingPunct="0"/>
            <a:endParaRPr kumimoji="1" lang="en-US"/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687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1433512"/>
          </a:xfrm>
        </p:spPr>
        <p:txBody>
          <a:bodyPr lIns="0" tIns="457200" rIns="0" bIns="457200"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latin typeface="Arial" charset="0"/>
              </a:rPr>
              <a:t>The cost effectiveness rule (p. </a:t>
            </a:r>
            <a:r>
              <a:rPr lang="en-US" b="1" dirty="0" smtClean="0">
                <a:latin typeface="Arial" charset="0"/>
              </a:rPr>
              <a:t>304)</a:t>
            </a:r>
            <a:endParaRPr lang="en-US" dirty="0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685800" y="3290888"/>
            <a:ext cx="7772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57200" rIns="0" bIns="457200"/>
          <a:lstStyle/>
          <a:p>
            <a:pPr marL="342900" indent="-342900">
              <a:spcBef>
                <a:spcPts val="1200"/>
              </a:spcBef>
              <a:spcAft>
                <a:spcPts val="300"/>
              </a:spcAft>
              <a:buFontTx/>
              <a:buBlip>
                <a:blip r:embed="rId3"/>
              </a:buBlip>
            </a:pPr>
            <a:r>
              <a:rPr lang="en-US" sz="3200" b="1" dirty="0">
                <a:latin typeface="Arial" charset="0"/>
              </a:rPr>
              <a:t>The </a:t>
            </a:r>
            <a:r>
              <a:rPr lang="en-US" sz="3200" b="1" dirty="0" err="1">
                <a:latin typeface="Arial" charset="0"/>
              </a:rPr>
              <a:t>Coase</a:t>
            </a:r>
            <a:r>
              <a:rPr lang="en-US" sz="3200" b="1" dirty="0">
                <a:latin typeface="Arial" charset="0"/>
              </a:rPr>
              <a:t> corollary (p. </a:t>
            </a:r>
            <a:r>
              <a:rPr lang="en-US" sz="3200" b="1" dirty="0" smtClean="0">
                <a:latin typeface="Arial" charset="0"/>
              </a:rPr>
              <a:t>311)</a:t>
            </a:r>
            <a:endParaRPr lang="en-US" sz="3200" b="1" dirty="0">
              <a:latin typeface="Arial" charset="0"/>
            </a:endParaRPr>
          </a:p>
          <a:p>
            <a:pPr marL="742950" lvl="1" indent="-285750">
              <a:spcBef>
                <a:spcPts val="1200"/>
              </a:spcBef>
              <a:spcAft>
                <a:spcPts val="300"/>
              </a:spcAft>
              <a:buSzPct val="75000"/>
              <a:buFontTx/>
              <a:buBlip>
                <a:blip r:embed="rId4"/>
              </a:buBlip>
            </a:pPr>
            <a:r>
              <a:rPr lang="ja-JP" altLang="en-US" sz="2800" dirty="0">
                <a:latin typeface="Arial"/>
              </a:rPr>
              <a:t>“</a:t>
            </a:r>
            <a:r>
              <a:rPr lang="en-US" sz="2800" dirty="0">
                <a:latin typeface="Tahoma" charset="0"/>
              </a:rPr>
              <a:t>If there is a well-functioning permit market, a cost-effective outcome will be achieved by a marketable permit system </a:t>
            </a:r>
            <a:r>
              <a:rPr lang="en-US" sz="2800" i="1" dirty="0">
                <a:latin typeface="Tahoma" charset="0"/>
              </a:rPr>
              <a:t>regardless</a:t>
            </a:r>
            <a:r>
              <a:rPr lang="en-US" sz="2800" dirty="0">
                <a:latin typeface="Tahoma" charset="0"/>
              </a:rPr>
              <a:t> of the initial allocation of permits.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958850" y="1847850"/>
            <a:ext cx="6981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b="1"/>
          </a:p>
          <a:p>
            <a:pPr eaLnBrk="0" hangingPunct="0"/>
            <a:endParaRPr kumimoji="1" lang="en-US"/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687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433513"/>
          </a:xfrm>
        </p:spPr>
        <p:txBody>
          <a:bodyPr lIns="0" tIns="457200" rIns="0" bIns="457200"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>
                <a:latin typeface="Arial" charset="0"/>
              </a:rPr>
              <a:t>Costs with taxes and permits </a:t>
            </a: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685800" y="2590800"/>
            <a:ext cx="7315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57200" rIns="0" bIns="457200"/>
          <a:lstStyle/>
          <a:p>
            <a:pPr marL="742950" lvl="1" indent="-285750">
              <a:spcBef>
                <a:spcPts val="1200"/>
              </a:spcBef>
              <a:spcAft>
                <a:spcPts val="300"/>
              </a:spcAft>
              <a:buSzPct val="75000"/>
              <a:buFontTx/>
              <a:buBlip>
                <a:blip r:embed="rId3"/>
              </a:buBlip>
            </a:pPr>
            <a:r>
              <a:rPr lang="en-US" sz="2800" b="1">
                <a:latin typeface="Arial" charset="0"/>
              </a:rPr>
              <a:t>Two firms: </a:t>
            </a:r>
            <a:r>
              <a:rPr lang="ja-JP" altLang="en-US" sz="2800" b="1">
                <a:latin typeface="Arial"/>
              </a:rPr>
              <a:t>‘</a:t>
            </a:r>
            <a:r>
              <a:rPr lang="en-US" sz="2800" b="1">
                <a:latin typeface="Arial" charset="0"/>
              </a:rPr>
              <a:t>green</a:t>
            </a:r>
            <a:r>
              <a:rPr lang="ja-JP" altLang="en-US" sz="2800" b="1">
                <a:latin typeface="Arial"/>
              </a:rPr>
              <a:t>’</a:t>
            </a:r>
            <a:r>
              <a:rPr lang="en-US" sz="2800" b="1">
                <a:latin typeface="Arial" charset="0"/>
              </a:rPr>
              <a:t> (25 tons of emissions) and </a:t>
            </a:r>
            <a:r>
              <a:rPr lang="ja-JP" altLang="en-US" sz="2800" b="1">
                <a:latin typeface="Arial"/>
              </a:rPr>
              <a:t>‘</a:t>
            </a:r>
            <a:r>
              <a:rPr lang="en-US" sz="2800" b="1">
                <a:latin typeface="Arial" charset="0"/>
              </a:rPr>
              <a:t>brown</a:t>
            </a:r>
            <a:r>
              <a:rPr lang="ja-JP" altLang="en-US" sz="2800" b="1">
                <a:latin typeface="Arial"/>
              </a:rPr>
              <a:t>’</a:t>
            </a:r>
            <a:r>
              <a:rPr lang="en-US" sz="2800" b="1">
                <a:latin typeface="Arial" charset="0"/>
              </a:rPr>
              <a:t> (150 tons of emissions)</a:t>
            </a:r>
          </a:p>
          <a:p>
            <a:pPr marL="742950" lvl="1" indent="-285750">
              <a:spcBef>
                <a:spcPts val="1200"/>
              </a:spcBef>
              <a:spcAft>
                <a:spcPts val="300"/>
              </a:spcAft>
              <a:buSzPct val="75000"/>
              <a:buFontTx/>
              <a:buBlip>
                <a:blip r:embed="rId3"/>
              </a:buBlip>
            </a:pPr>
            <a:r>
              <a:rPr lang="en-US" sz="2800" b="1">
                <a:latin typeface="Arial" charset="0"/>
              </a:rPr>
              <a:t>Social goal: reduce emissions from 175 tons to 100 tons</a:t>
            </a:r>
          </a:p>
          <a:p>
            <a:pPr marL="742950" lvl="1" indent="-285750">
              <a:spcBef>
                <a:spcPts val="1200"/>
              </a:spcBef>
              <a:spcAft>
                <a:spcPts val="300"/>
              </a:spcAft>
              <a:buSzPct val="75000"/>
              <a:buFontTx/>
              <a:buBlip>
                <a:blip r:embed="rId3"/>
              </a:buBlip>
            </a:pPr>
            <a:r>
              <a:rPr lang="en-US" sz="2800" b="1">
                <a:latin typeface="Arial" charset="0"/>
              </a:rPr>
              <a:t>Two alternatives: tax at $60 per ton or give 50 (per ton) permits to each firm</a:t>
            </a:r>
            <a:endParaRPr lang="en-US" sz="28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Line 2"/>
          <p:cNvSpPr>
            <a:spLocks noChangeShapeType="1"/>
          </p:cNvSpPr>
          <p:nvPr/>
        </p:nvSpPr>
        <p:spPr bwMode="auto">
          <a:xfrm>
            <a:off x="685800" y="5937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1" name="Line 3"/>
          <p:cNvSpPr>
            <a:spLocks noChangeShapeType="1"/>
          </p:cNvSpPr>
          <p:nvPr/>
        </p:nvSpPr>
        <p:spPr bwMode="auto">
          <a:xfrm>
            <a:off x="685800" y="5699125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 rot="-10800000" flipH="1" flipV="1">
            <a:off x="152400" y="10509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2438400" y="2651125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MAC</a:t>
            </a:r>
            <a:r>
              <a:rPr lang="en-US" sz="3000" baseline="-25000">
                <a:latin typeface="Tahoma" charset="0"/>
              </a:rPr>
              <a:t>G</a:t>
            </a:r>
          </a:p>
        </p:txBody>
      </p:sp>
      <p:sp>
        <p:nvSpPr>
          <p:cNvPr id="401414" name="Line 6"/>
          <p:cNvSpPr>
            <a:spLocks noChangeShapeType="1"/>
          </p:cNvSpPr>
          <p:nvPr/>
        </p:nvSpPr>
        <p:spPr bwMode="auto">
          <a:xfrm flipH="1">
            <a:off x="1676400" y="3184525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685800" y="5775325"/>
            <a:ext cx="754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latin typeface="Tahoma" charset="0"/>
              </a:rPr>
              <a:t>                                 Q</a:t>
            </a:r>
            <a:r>
              <a:rPr lang="en-US" baseline="-25000">
                <a:latin typeface="Tahoma" charset="0"/>
              </a:rPr>
              <a:t>e </a:t>
            </a:r>
            <a:r>
              <a:rPr lang="en-US">
                <a:latin typeface="Tahoma" charset="0"/>
              </a:rPr>
              <a:t>= 25</a:t>
            </a:r>
            <a:endParaRPr lang="en-US" sz="3000">
              <a:latin typeface="Tahoma" charset="0"/>
              <a:sym typeface="Wingdings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3000">
              <a:latin typeface="Tahoma" charset="0"/>
              <a:sym typeface="Wingdings" charset="0"/>
            </a:endParaRPr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>
            <a:off x="7848600" y="5937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 rot="-10800000" flipH="1" flipV="1">
            <a:off x="8001000" y="10509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1418" name="Line 10"/>
          <p:cNvSpPr>
            <a:spLocks noChangeShapeType="1"/>
          </p:cNvSpPr>
          <p:nvPr/>
        </p:nvSpPr>
        <p:spPr bwMode="auto">
          <a:xfrm>
            <a:off x="685800" y="3260725"/>
            <a:ext cx="3886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685800" y="4175125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0" y="39465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$60</a:t>
            </a:r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2209800" y="42513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2" name="Text Box 14"/>
          <p:cNvSpPr txBox="1">
            <a:spLocks noChangeArrowheads="1"/>
          </p:cNvSpPr>
          <p:nvPr/>
        </p:nvSpPr>
        <p:spPr bwMode="auto">
          <a:xfrm>
            <a:off x="0" y="30321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$100</a:t>
            </a:r>
          </a:p>
        </p:txBody>
      </p:sp>
      <p:sp>
        <p:nvSpPr>
          <p:cNvPr id="401423" name="Line 15"/>
          <p:cNvSpPr>
            <a:spLocks noChangeShapeType="1"/>
          </p:cNvSpPr>
          <p:nvPr/>
        </p:nvSpPr>
        <p:spPr bwMode="auto">
          <a:xfrm>
            <a:off x="4648200" y="41751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876800" y="636905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66FF33"/>
                </a:solidFill>
                <a:sym typeface="Wingdings" charset="0"/>
              </a:rPr>
              <a:t> </a:t>
            </a:r>
            <a:r>
              <a:rPr lang="en-US" sz="2000">
                <a:solidFill>
                  <a:srgbClr val="66FF33"/>
                </a:solidFill>
              </a:rPr>
              <a:t>Quantity of emissions</a:t>
            </a:r>
          </a:p>
        </p:txBody>
      </p:sp>
      <p:sp>
        <p:nvSpPr>
          <p:cNvPr id="401425" name="Text Box 17"/>
          <p:cNvSpPr txBox="1">
            <a:spLocks noChangeArrowheads="1"/>
          </p:cNvSpPr>
          <p:nvPr/>
        </p:nvSpPr>
        <p:spPr bwMode="auto">
          <a:xfrm>
            <a:off x="1524000" y="990600"/>
            <a:ext cx="584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Costs for green firm with </a:t>
            </a:r>
            <a:r>
              <a:rPr lang="en-US" b="1" u="sng">
                <a:solidFill>
                  <a:srgbClr val="33CC33"/>
                </a:solidFill>
              </a:rPr>
              <a:t>taxes</a:t>
            </a:r>
            <a:r>
              <a:rPr lang="en-US" b="1">
                <a:solidFill>
                  <a:srgbClr val="33CC33"/>
                </a:solidFill>
              </a:rPr>
              <a:t> and permits</a:t>
            </a:r>
          </a:p>
        </p:txBody>
      </p:sp>
      <p:sp>
        <p:nvSpPr>
          <p:cNvPr id="401426" name="Rectangle 18"/>
          <p:cNvSpPr>
            <a:spLocks noChangeArrowheads="1"/>
          </p:cNvSpPr>
          <p:nvPr/>
        </p:nvSpPr>
        <p:spPr bwMode="auto">
          <a:xfrm>
            <a:off x="685800" y="4191000"/>
            <a:ext cx="1524000" cy="1524000"/>
          </a:xfrm>
          <a:prstGeom prst="rect">
            <a:avLst/>
          </a:prstGeom>
          <a:noFill/>
          <a:ln w="38100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7" name="AutoShape 19"/>
          <p:cNvSpPr>
            <a:spLocks noChangeArrowheads="1"/>
          </p:cNvSpPr>
          <p:nvPr/>
        </p:nvSpPr>
        <p:spPr bwMode="auto">
          <a:xfrm>
            <a:off x="2209800" y="4191000"/>
            <a:ext cx="2362200" cy="1524000"/>
          </a:xfrm>
          <a:prstGeom prst="rtTriangle">
            <a:avLst/>
          </a:prstGeom>
          <a:noFill/>
          <a:ln w="38100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8" name="Text Box 20"/>
          <p:cNvSpPr txBox="1">
            <a:spLocks noChangeArrowheads="1"/>
          </p:cNvSpPr>
          <p:nvPr/>
        </p:nvSpPr>
        <p:spPr bwMode="auto">
          <a:xfrm>
            <a:off x="2971800" y="1524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/>
              <a:t>Tax payments = $60*10 = - $600</a:t>
            </a:r>
          </a:p>
        </p:txBody>
      </p:sp>
      <p:sp>
        <p:nvSpPr>
          <p:cNvPr id="401429" name="Text Box 21"/>
          <p:cNvSpPr txBox="1">
            <a:spLocks noChangeArrowheads="1"/>
          </p:cNvSpPr>
          <p:nvPr/>
        </p:nvSpPr>
        <p:spPr bwMode="auto">
          <a:xfrm>
            <a:off x="2870200" y="1905000"/>
            <a:ext cx="497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Abatement cost = $60*15*1/2 = - $450</a:t>
            </a:r>
          </a:p>
        </p:txBody>
      </p:sp>
      <p:sp>
        <p:nvSpPr>
          <p:cNvPr id="401430" name="Text Box 22"/>
          <p:cNvSpPr txBox="1">
            <a:spLocks noChangeArrowheads="1"/>
          </p:cNvSpPr>
          <p:nvPr/>
        </p:nvSpPr>
        <p:spPr bwMode="auto">
          <a:xfrm>
            <a:off x="5119688" y="2286000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u="sng"/>
              <a:t>Total cost = - $1050</a:t>
            </a:r>
          </a:p>
        </p:txBody>
      </p:sp>
      <p:sp>
        <p:nvSpPr>
          <p:cNvPr id="401431" name="Text Box 23"/>
          <p:cNvSpPr txBox="1">
            <a:spLocks noChangeArrowheads="1"/>
          </p:cNvSpPr>
          <p:nvPr/>
        </p:nvSpPr>
        <p:spPr bwMode="auto">
          <a:xfrm>
            <a:off x="609600" y="5791200"/>
            <a:ext cx="754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latin typeface="Tahoma" charset="0"/>
              </a:rPr>
              <a:t>           Q</a:t>
            </a:r>
            <a:r>
              <a:rPr lang="en-US" b="1" baseline="-25000">
                <a:latin typeface="Tahoma" charset="0"/>
              </a:rPr>
              <a:t>e</a:t>
            </a:r>
            <a:r>
              <a:rPr lang="en-US" baseline="30000">
                <a:latin typeface="Tahoma" charset="0"/>
              </a:rPr>
              <a:t>*</a:t>
            </a:r>
            <a:r>
              <a:rPr lang="en-US">
                <a:latin typeface="Tahoma" charset="0"/>
              </a:rPr>
              <a:t> = 10</a:t>
            </a:r>
            <a:endParaRPr lang="en-US" sz="3000">
              <a:latin typeface="Tahoma" charset="0"/>
              <a:sym typeface="Wingdings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3000">
              <a:latin typeface="Tahoma" charset="0"/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9" grpId="0" animBg="1"/>
      <p:bldP spid="401420" grpId="0" autoUpdateAnimBg="0"/>
      <p:bldP spid="401421" grpId="0" animBg="1"/>
      <p:bldP spid="401423" grpId="0" animBg="1"/>
      <p:bldP spid="401426" grpId="0" animBg="1"/>
      <p:bldP spid="401427" grpId="0" animBg="1"/>
      <p:bldP spid="401428" grpId="0" autoUpdateAnimBg="0"/>
      <p:bldP spid="401429" grpId="0" autoUpdateAnimBg="0"/>
      <p:bldP spid="401430" grpId="0" autoUpdateAnimBg="0"/>
      <p:bldP spid="4014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Line 1026"/>
          <p:cNvSpPr>
            <a:spLocks noChangeShapeType="1"/>
          </p:cNvSpPr>
          <p:nvPr/>
        </p:nvSpPr>
        <p:spPr bwMode="auto">
          <a:xfrm>
            <a:off x="685800" y="8985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59" name="Line 1027"/>
          <p:cNvSpPr>
            <a:spLocks noChangeShapeType="1"/>
          </p:cNvSpPr>
          <p:nvPr/>
        </p:nvSpPr>
        <p:spPr bwMode="auto">
          <a:xfrm>
            <a:off x="685800" y="6003925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0" name="Text Box 1028"/>
          <p:cNvSpPr txBox="1">
            <a:spLocks noChangeArrowheads="1"/>
          </p:cNvSpPr>
          <p:nvPr/>
        </p:nvSpPr>
        <p:spPr bwMode="auto">
          <a:xfrm rot="-10800000" flipH="1" flipV="1">
            <a:off x="76200" y="7461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3461" name="Text Box 1029"/>
          <p:cNvSpPr txBox="1">
            <a:spLocks noChangeArrowheads="1"/>
          </p:cNvSpPr>
          <p:nvPr/>
        </p:nvSpPr>
        <p:spPr bwMode="auto">
          <a:xfrm>
            <a:off x="1066800" y="2667000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MAC</a:t>
            </a:r>
            <a:r>
              <a:rPr lang="en-US" sz="3000" baseline="-25000">
                <a:latin typeface="Tahoma" charset="0"/>
              </a:rPr>
              <a:t>K</a:t>
            </a:r>
          </a:p>
        </p:txBody>
      </p:sp>
      <p:sp>
        <p:nvSpPr>
          <p:cNvPr id="403462" name="Line 1030"/>
          <p:cNvSpPr>
            <a:spLocks noChangeShapeType="1"/>
          </p:cNvSpPr>
          <p:nvPr/>
        </p:nvSpPr>
        <p:spPr bwMode="auto">
          <a:xfrm>
            <a:off x="2209800" y="3048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3" name="Text Box 1031"/>
          <p:cNvSpPr txBox="1">
            <a:spLocks noChangeArrowheads="1"/>
          </p:cNvSpPr>
          <p:nvPr/>
        </p:nvSpPr>
        <p:spPr bwMode="auto">
          <a:xfrm>
            <a:off x="685800" y="6080125"/>
            <a:ext cx="754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latin typeface="Tahoma" charset="0"/>
              </a:rPr>
              <a:t>                                        Q</a:t>
            </a:r>
            <a:r>
              <a:rPr lang="en-US" b="1" baseline="-25000">
                <a:latin typeface="Tahoma" charset="0"/>
              </a:rPr>
              <a:t>e</a:t>
            </a:r>
            <a:r>
              <a:rPr lang="en-US" baseline="30000">
                <a:latin typeface="Tahoma" charset="0"/>
              </a:rPr>
              <a:t>**</a:t>
            </a:r>
            <a:r>
              <a:rPr lang="en-US" baseline="-25000"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= 90           Q</a:t>
            </a:r>
            <a:r>
              <a:rPr lang="en-US" baseline="-25000">
                <a:latin typeface="Tahoma" charset="0"/>
              </a:rPr>
              <a:t>e </a:t>
            </a:r>
            <a:r>
              <a:rPr lang="en-US">
                <a:latin typeface="Tahoma" charset="0"/>
              </a:rPr>
              <a:t>= 150</a:t>
            </a:r>
            <a:endParaRPr lang="en-US" sz="3000">
              <a:latin typeface="Tahoma" charset="0"/>
              <a:sym typeface="Wingdings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3000">
              <a:latin typeface="Tahoma" charset="0"/>
              <a:sym typeface="Wingdings" charset="0"/>
            </a:endParaRPr>
          </a:p>
        </p:txBody>
      </p:sp>
      <p:sp>
        <p:nvSpPr>
          <p:cNvPr id="403464" name="Line 1032"/>
          <p:cNvSpPr>
            <a:spLocks noChangeShapeType="1"/>
          </p:cNvSpPr>
          <p:nvPr/>
        </p:nvSpPr>
        <p:spPr bwMode="auto">
          <a:xfrm>
            <a:off x="7848600" y="8985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5" name="Text Box 1033"/>
          <p:cNvSpPr txBox="1">
            <a:spLocks noChangeArrowheads="1"/>
          </p:cNvSpPr>
          <p:nvPr/>
        </p:nvSpPr>
        <p:spPr bwMode="auto">
          <a:xfrm rot="-10800000" flipH="1" flipV="1">
            <a:off x="8001000" y="11271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3466" name="Line 1034"/>
          <p:cNvSpPr>
            <a:spLocks noChangeShapeType="1"/>
          </p:cNvSpPr>
          <p:nvPr/>
        </p:nvSpPr>
        <p:spPr bwMode="auto">
          <a:xfrm>
            <a:off x="685800" y="1584325"/>
            <a:ext cx="71628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7" name="Line 1035"/>
          <p:cNvSpPr>
            <a:spLocks noChangeShapeType="1"/>
          </p:cNvSpPr>
          <p:nvPr/>
        </p:nvSpPr>
        <p:spPr bwMode="auto">
          <a:xfrm>
            <a:off x="685800" y="4479925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8" name="Text Box 1036"/>
          <p:cNvSpPr txBox="1">
            <a:spLocks noChangeArrowheads="1"/>
          </p:cNvSpPr>
          <p:nvPr/>
        </p:nvSpPr>
        <p:spPr bwMode="auto">
          <a:xfrm>
            <a:off x="0" y="42513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$60</a:t>
            </a:r>
          </a:p>
        </p:txBody>
      </p:sp>
      <p:sp>
        <p:nvSpPr>
          <p:cNvPr id="403470" name="Text Box 1038"/>
          <p:cNvSpPr txBox="1">
            <a:spLocks noChangeArrowheads="1"/>
          </p:cNvSpPr>
          <p:nvPr/>
        </p:nvSpPr>
        <p:spPr bwMode="auto">
          <a:xfrm>
            <a:off x="0" y="13557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$150</a:t>
            </a:r>
          </a:p>
        </p:txBody>
      </p:sp>
      <p:sp>
        <p:nvSpPr>
          <p:cNvPr id="403471" name="Line 1039"/>
          <p:cNvSpPr>
            <a:spLocks noChangeShapeType="1"/>
          </p:cNvSpPr>
          <p:nvPr/>
        </p:nvSpPr>
        <p:spPr bwMode="auto">
          <a:xfrm>
            <a:off x="5410200" y="44799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2" name="Text Box 1040"/>
          <p:cNvSpPr txBox="1">
            <a:spLocks noChangeArrowheads="1"/>
          </p:cNvSpPr>
          <p:nvPr/>
        </p:nvSpPr>
        <p:spPr bwMode="auto">
          <a:xfrm rot="-10800000" flipH="1" flipV="1">
            <a:off x="8001000" y="10509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3473" name="Text Box 1041"/>
          <p:cNvSpPr txBox="1">
            <a:spLocks noChangeArrowheads="1"/>
          </p:cNvSpPr>
          <p:nvPr/>
        </p:nvSpPr>
        <p:spPr bwMode="auto">
          <a:xfrm>
            <a:off x="1524000" y="990600"/>
            <a:ext cx="596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Costs for brown firm with </a:t>
            </a:r>
            <a:r>
              <a:rPr lang="en-US" b="1" u="sng">
                <a:solidFill>
                  <a:schemeClr val="tx2"/>
                </a:solidFill>
              </a:rPr>
              <a:t>taxes</a:t>
            </a:r>
            <a:r>
              <a:rPr lang="en-US" b="1">
                <a:solidFill>
                  <a:schemeClr val="tx2"/>
                </a:solidFill>
              </a:rPr>
              <a:t> and permits</a:t>
            </a:r>
          </a:p>
        </p:txBody>
      </p:sp>
      <p:sp>
        <p:nvSpPr>
          <p:cNvPr id="403474" name="Text Box 1042"/>
          <p:cNvSpPr txBox="1">
            <a:spLocks noChangeArrowheads="1"/>
          </p:cNvSpPr>
          <p:nvPr/>
        </p:nvSpPr>
        <p:spPr bwMode="auto">
          <a:xfrm>
            <a:off x="2971800" y="1524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/>
              <a:t>Tax payments = $60*90 = $5400</a:t>
            </a:r>
          </a:p>
        </p:txBody>
      </p:sp>
      <p:sp>
        <p:nvSpPr>
          <p:cNvPr id="403475" name="Text Box 1043"/>
          <p:cNvSpPr txBox="1">
            <a:spLocks noChangeArrowheads="1"/>
          </p:cNvSpPr>
          <p:nvPr/>
        </p:nvSpPr>
        <p:spPr bwMode="auto">
          <a:xfrm>
            <a:off x="2895600" y="1905000"/>
            <a:ext cx="495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Abatement cost = $60*60*1/2 = $1800</a:t>
            </a:r>
          </a:p>
        </p:txBody>
      </p:sp>
      <p:sp>
        <p:nvSpPr>
          <p:cNvPr id="403476" name="Text Box 1044"/>
          <p:cNvSpPr txBox="1">
            <a:spLocks noChangeArrowheads="1"/>
          </p:cNvSpPr>
          <p:nvPr/>
        </p:nvSpPr>
        <p:spPr bwMode="auto">
          <a:xfrm>
            <a:off x="5297488" y="2286000"/>
            <a:ext cx="254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u="sng"/>
              <a:t>Total cost = $7200</a:t>
            </a:r>
          </a:p>
        </p:txBody>
      </p:sp>
      <p:sp>
        <p:nvSpPr>
          <p:cNvPr id="403477" name="Rectangle 1045"/>
          <p:cNvSpPr>
            <a:spLocks noChangeArrowheads="1"/>
          </p:cNvSpPr>
          <p:nvPr/>
        </p:nvSpPr>
        <p:spPr bwMode="auto">
          <a:xfrm>
            <a:off x="685800" y="4495800"/>
            <a:ext cx="4724400" cy="1524000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8" name="AutoShape 1046"/>
          <p:cNvSpPr>
            <a:spLocks noChangeArrowheads="1"/>
          </p:cNvSpPr>
          <p:nvPr/>
        </p:nvSpPr>
        <p:spPr bwMode="auto">
          <a:xfrm>
            <a:off x="5410200" y="4495800"/>
            <a:ext cx="2362200" cy="1524000"/>
          </a:xfrm>
          <a:prstGeom prst="rtTriangle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Line 2"/>
          <p:cNvSpPr>
            <a:spLocks noChangeShapeType="1"/>
          </p:cNvSpPr>
          <p:nvPr/>
        </p:nvSpPr>
        <p:spPr bwMode="auto">
          <a:xfrm>
            <a:off x="685800" y="5937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5" name="Line 3"/>
          <p:cNvSpPr>
            <a:spLocks noChangeShapeType="1"/>
          </p:cNvSpPr>
          <p:nvPr/>
        </p:nvSpPr>
        <p:spPr bwMode="auto">
          <a:xfrm>
            <a:off x="685800" y="5699125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 rot="-10800000" flipH="1" flipV="1">
            <a:off x="152400" y="10509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2438400" y="2651125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MAC</a:t>
            </a:r>
            <a:r>
              <a:rPr lang="en-US" sz="3000" baseline="-25000">
                <a:latin typeface="Tahoma" charset="0"/>
              </a:rPr>
              <a:t>G</a:t>
            </a:r>
          </a:p>
        </p:txBody>
      </p:sp>
      <p:sp>
        <p:nvSpPr>
          <p:cNvPr id="402438" name="Line 6"/>
          <p:cNvSpPr>
            <a:spLocks noChangeShapeType="1"/>
          </p:cNvSpPr>
          <p:nvPr/>
        </p:nvSpPr>
        <p:spPr bwMode="auto">
          <a:xfrm flipH="1">
            <a:off x="1676400" y="3184525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685800" y="5775325"/>
            <a:ext cx="754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latin typeface="Tahoma" charset="0"/>
              </a:rPr>
              <a:t>           Q</a:t>
            </a:r>
            <a:r>
              <a:rPr lang="en-US" b="1" baseline="-25000">
                <a:latin typeface="Tahoma" charset="0"/>
              </a:rPr>
              <a:t>e</a:t>
            </a:r>
            <a:r>
              <a:rPr lang="en-US" baseline="30000">
                <a:latin typeface="Tahoma" charset="0"/>
              </a:rPr>
              <a:t>*</a:t>
            </a:r>
            <a:r>
              <a:rPr lang="en-US">
                <a:latin typeface="Tahoma" charset="0"/>
              </a:rPr>
              <a:t> = 10         Q</a:t>
            </a:r>
            <a:r>
              <a:rPr lang="en-US" baseline="-25000">
                <a:latin typeface="Tahoma" charset="0"/>
              </a:rPr>
              <a:t>e </a:t>
            </a:r>
            <a:r>
              <a:rPr lang="en-US">
                <a:latin typeface="Tahoma" charset="0"/>
              </a:rPr>
              <a:t>= 25                     Q</a:t>
            </a:r>
            <a:r>
              <a:rPr lang="en-US" baseline="-25000">
                <a:latin typeface="Tahoma" charset="0"/>
              </a:rPr>
              <a:t>p </a:t>
            </a:r>
            <a:r>
              <a:rPr lang="en-US">
                <a:latin typeface="Tahoma" charset="0"/>
              </a:rPr>
              <a:t>= 50</a:t>
            </a:r>
            <a:endParaRPr lang="en-US" sz="3000">
              <a:latin typeface="Tahoma" charset="0"/>
              <a:sym typeface="Wingdings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3000">
              <a:latin typeface="Tahoma" charset="0"/>
              <a:sym typeface="Wingdings" charset="0"/>
            </a:endParaRPr>
          </a:p>
        </p:txBody>
      </p:sp>
      <p:sp>
        <p:nvSpPr>
          <p:cNvPr id="402440" name="Line 8"/>
          <p:cNvSpPr>
            <a:spLocks noChangeShapeType="1"/>
          </p:cNvSpPr>
          <p:nvPr/>
        </p:nvSpPr>
        <p:spPr bwMode="auto">
          <a:xfrm>
            <a:off x="7848600" y="5937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 rot="-10800000" flipH="1" flipV="1">
            <a:off x="8001000" y="10509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685800" y="3260725"/>
            <a:ext cx="3886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3" name="Line 11"/>
          <p:cNvSpPr>
            <a:spLocks noChangeShapeType="1"/>
          </p:cNvSpPr>
          <p:nvPr/>
        </p:nvSpPr>
        <p:spPr bwMode="auto">
          <a:xfrm>
            <a:off x="685800" y="4175125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0" y="39465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$60</a:t>
            </a:r>
          </a:p>
        </p:txBody>
      </p:sp>
      <p:sp>
        <p:nvSpPr>
          <p:cNvPr id="402445" name="Line 13"/>
          <p:cNvSpPr>
            <a:spLocks noChangeShapeType="1"/>
          </p:cNvSpPr>
          <p:nvPr/>
        </p:nvSpPr>
        <p:spPr bwMode="auto">
          <a:xfrm>
            <a:off x="2209800" y="42513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0" y="30321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$100</a:t>
            </a:r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>
            <a:off x="4648200" y="41751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4876800" y="636905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66FF33"/>
                </a:solidFill>
                <a:sym typeface="Wingdings" charset="0"/>
              </a:rPr>
              <a:t> </a:t>
            </a:r>
            <a:r>
              <a:rPr lang="en-US" sz="2000">
                <a:solidFill>
                  <a:srgbClr val="66FF33"/>
                </a:solidFill>
              </a:rPr>
              <a:t>Quantity of emissions</a:t>
            </a: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1524000" y="990600"/>
            <a:ext cx="584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Costs for green firm with taxes and </a:t>
            </a:r>
            <a:r>
              <a:rPr lang="en-US" b="1" u="sng">
                <a:solidFill>
                  <a:srgbClr val="33CC33"/>
                </a:solidFill>
              </a:rPr>
              <a:t>permits</a:t>
            </a:r>
          </a:p>
        </p:txBody>
      </p:sp>
      <p:sp>
        <p:nvSpPr>
          <p:cNvPr id="402450" name="Rectangle 18"/>
          <p:cNvSpPr>
            <a:spLocks noChangeArrowheads="1"/>
          </p:cNvSpPr>
          <p:nvPr/>
        </p:nvSpPr>
        <p:spPr bwMode="auto">
          <a:xfrm>
            <a:off x="2209800" y="4191000"/>
            <a:ext cx="5638800" cy="1524000"/>
          </a:xfrm>
          <a:prstGeom prst="rect">
            <a:avLst/>
          </a:prstGeom>
          <a:noFill/>
          <a:ln w="38100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1" name="AutoShape 19"/>
          <p:cNvSpPr>
            <a:spLocks noChangeArrowheads="1"/>
          </p:cNvSpPr>
          <p:nvPr/>
        </p:nvSpPr>
        <p:spPr bwMode="auto">
          <a:xfrm>
            <a:off x="2209800" y="4191000"/>
            <a:ext cx="2362200" cy="1524000"/>
          </a:xfrm>
          <a:prstGeom prst="rtTriangle">
            <a:avLst/>
          </a:prstGeom>
          <a:noFill/>
          <a:ln w="38100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2" name="Text Box 20"/>
          <p:cNvSpPr txBox="1">
            <a:spLocks noChangeArrowheads="1"/>
          </p:cNvSpPr>
          <p:nvPr/>
        </p:nvSpPr>
        <p:spPr bwMode="auto">
          <a:xfrm>
            <a:off x="2971800" y="1524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/>
              <a:t>Permit sales= $60*40 = + $2400</a:t>
            </a:r>
          </a:p>
        </p:txBody>
      </p:sp>
      <p:sp>
        <p:nvSpPr>
          <p:cNvPr id="402453" name="Text Box 21"/>
          <p:cNvSpPr txBox="1">
            <a:spLocks noChangeArrowheads="1"/>
          </p:cNvSpPr>
          <p:nvPr/>
        </p:nvSpPr>
        <p:spPr bwMode="auto">
          <a:xfrm>
            <a:off x="2870200" y="1905000"/>
            <a:ext cx="497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Abatement cost = $60*15*1/2 = - $450</a:t>
            </a:r>
          </a:p>
        </p:txBody>
      </p:sp>
      <p:sp>
        <p:nvSpPr>
          <p:cNvPr id="402454" name="Text Box 22"/>
          <p:cNvSpPr txBox="1">
            <a:spLocks noChangeArrowheads="1"/>
          </p:cNvSpPr>
          <p:nvPr/>
        </p:nvSpPr>
        <p:spPr bwMode="auto">
          <a:xfrm>
            <a:off x="4524375" y="2286000"/>
            <a:ext cx="332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u="sng"/>
              <a:t>Total revenue = + $1950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0" grpId="0" animBg="1"/>
      <p:bldP spid="402451" grpId="0" animBg="1"/>
      <p:bldP spid="402452" grpId="0" autoUpdateAnimBg="0"/>
      <p:bldP spid="402453" grpId="0" autoUpdateAnimBg="0"/>
      <p:bldP spid="40245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Line 1026"/>
          <p:cNvSpPr>
            <a:spLocks noChangeShapeType="1"/>
          </p:cNvSpPr>
          <p:nvPr/>
        </p:nvSpPr>
        <p:spPr bwMode="auto">
          <a:xfrm>
            <a:off x="685800" y="8985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3" name="Line 1027"/>
          <p:cNvSpPr>
            <a:spLocks noChangeShapeType="1"/>
          </p:cNvSpPr>
          <p:nvPr/>
        </p:nvSpPr>
        <p:spPr bwMode="auto">
          <a:xfrm>
            <a:off x="685800" y="6003925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4" name="Text Box 1028"/>
          <p:cNvSpPr txBox="1">
            <a:spLocks noChangeArrowheads="1"/>
          </p:cNvSpPr>
          <p:nvPr/>
        </p:nvSpPr>
        <p:spPr bwMode="auto">
          <a:xfrm rot="-10800000" flipH="1" flipV="1">
            <a:off x="76200" y="7461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4485" name="Text Box 1029"/>
          <p:cNvSpPr txBox="1">
            <a:spLocks noChangeArrowheads="1"/>
          </p:cNvSpPr>
          <p:nvPr/>
        </p:nvSpPr>
        <p:spPr bwMode="auto">
          <a:xfrm>
            <a:off x="1066800" y="2667000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MAC</a:t>
            </a:r>
            <a:r>
              <a:rPr lang="en-US" sz="3000" baseline="-25000">
                <a:latin typeface="Tahoma" charset="0"/>
              </a:rPr>
              <a:t>K</a:t>
            </a:r>
          </a:p>
        </p:txBody>
      </p:sp>
      <p:sp>
        <p:nvSpPr>
          <p:cNvPr id="404486" name="Line 1030"/>
          <p:cNvSpPr>
            <a:spLocks noChangeShapeType="1"/>
          </p:cNvSpPr>
          <p:nvPr/>
        </p:nvSpPr>
        <p:spPr bwMode="auto">
          <a:xfrm>
            <a:off x="2209800" y="3048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7" name="Text Box 1031"/>
          <p:cNvSpPr txBox="1">
            <a:spLocks noChangeArrowheads="1"/>
          </p:cNvSpPr>
          <p:nvPr/>
        </p:nvSpPr>
        <p:spPr bwMode="auto">
          <a:xfrm>
            <a:off x="685800" y="6080125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>
                <a:latin typeface="Tahoma" charset="0"/>
              </a:rPr>
              <a:t>        Q</a:t>
            </a:r>
            <a:r>
              <a:rPr lang="en-US" baseline="-25000">
                <a:latin typeface="Tahoma" charset="0"/>
              </a:rPr>
              <a:t>p</a:t>
            </a:r>
            <a:r>
              <a:rPr lang="en-US">
                <a:latin typeface="Tahoma" charset="0"/>
              </a:rPr>
              <a:t> = 50                     Q</a:t>
            </a:r>
            <a:r>
              <a:rPr lang="en-US" b="1" baseline="-25000">
                <a:latin typeface="Tahoma" charset="0"/>
              </a:rPr>
              <a:t>e</a:t>
            </a:r>
            <a:r>
              <a:rPr lang="en-US" baseline="30000">
                <a:latin typeface="Tahoma" charset="0"/>
              </a:rPr>
              <a:t>**</a:t>
            </a:r>
            <a:r>
              <a:rPr lang="en-US" baseline="-25000"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= 90           Q</a:t>
            </a:r>
            <a:r>
              <a:rPr lang="en-US" baseline="-25000">
                <a:latin typeface="Tahoma" charset="0"/>
              </a:rPr>
              <a:t>e </a:t>
            </a:r>
            <a:r>
              <a:rPr lang="en-US">
                <a:latin typeface="Tahoma" charset="0"/>
              </a:rPr>
              <a:t>= 150</a:t>
            </a:r>
            <a:endParaRPr lang="en-US" sz="3000">
              <a:latin typeface="Tahoma" charset="0"/>
              <a:sym typeface="Wingdings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3000">
              <a:latin typeface="Tahoma" charset="0"/>
              <a:sym typeface="Wingdings" charset="0"/>
            </a:endParaRPr>
          </a:p>
        </p:txBody>
      </p:sp>
      <p:sp>
        <p:nvSpPr>
          <p:cNvPr id="404488" name="Line 1032"/>
          <p:cNvSpPr>
            <a:spLocks noChangeShapeType="1"/>
          </p:cNvSpPr>
          <p:nvPr/>
        </p:nvSpPr>
        <p:spPr bwMode="auto">
          <a:xfrm>
            <a:off x="7848600" y="8985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9" name="Text Box 1033"/>
          <p:cNvSpPr txBox="1">
            <a:spLocks noChangeArrowheads="1"/>
          </p:cNvSpPr>
          <p:nvPr/>
        </p:nvSpPr>
        <p:spPr bwMode="auto">
          <a:xfrm rot="-10800000" flipH="1" flipV="1">
            <a:off x="8001000" y="11271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4490" name="Line 1034"/>
          <p:cNvSpPr>
            <a:spLocks noChangeShapeType="1"/>
          </p:cNvSpPr>
          <p:nvPr/>
        </p:nvSpPr>
        <p:spPr bwMode="auto">
          <a:xfrm>
            <a:off x="685800" y="1584325"/>
            <a:ext cx="71628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1" name="Line 1035"/>
          <p:cNvSpPr>
            <a:spLocks noChangeShapeType="1"/>
          </p:cNvSpPr>
          <p:nvPr/>
        </p:nvSpPr>
        <p:spPr bwMode="auto">
          <a:xfrm>
            <a:off x="685800" y="4479925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2" name="Text Box 1036"/>
          <p:cNvSpPr txBox="1">
            <a:spLocks noChangeArrowheads="1"/>
          </p:cNvSpPr>
          <p:nvPr/>
        </p:nvSpPr>
        <p:spPr bwMode="auto">
          <a:xfrm>
            <a:off x="0" y="42513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$60</a:t>
            </a:r>
          </a:p>
        </p:txBody>
      </p:sp>
      <p:sp>
        <p:nvSpPr>
          <p:cNvPr id="404493" name="Line 1037"/>
          <p:cNvSpPr>
            <a:spLocks noChangeShapeType="1"/>
          </p:cNvSpPr>
          <p:nvPr/>
        </p:nvSpPr>
        <p:spPr bwMode="auto">
          <a:xfrm>
            <a:off x="2209800" y="45561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4" name="Text Box 1038"/>
          <p:cNvSpPr txBox="1">
            <a:spLocks noChangeArrowheads="1"/>
          </p:cNvSpPr>
          <p:nvPr/>
        </p:nvSpPr>
        <p:spPr bwMode="auto">
          <a:xfrm>
            <a:off x="0" y="13557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$150</a:t>
            </a:r>
          </a:p>
        </p:txBody>
      </p:sp>
      <p:sp>
        <p:nvSpPr>
          <p:cNvPr id="404495" name="Line 1039"/>
          <p:cNvSpPr>
            <a:spLocks noChangeShapeType="1"/>
          </p:cNvSpPr>
          <p:nvPr/>
        </p:nvSpPr>
        <p:spPr bwMode="auto">
          <a:xfrm>
            <a:off x="5410200" y="44799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6" name="Text Box 1040"/>
          <p:cNvSpPr txBox="1">
            <a:spLocks noChangeArrowheads="1"/>
          </p:cNvSpPr>
          <p:nvPr/>
        </p:nvSpPr>
        <p:spPr bwMode="auto">
          <a:xfrm rot="-10800000" flipH="1" flipV="1">
            <a:off x="8001000" y="1050925"/>
            <a:ext cx="392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>
                <a:latin typeface="Tahoma" charset="0"/>
              </a:rPr>
              <a:t>$</a:t>
            </a:r>
          </a:p>
        </p:txBody>
      </p:sp>
      <p:sp>
        <p:nvSpPr>
          <p:cNvPr id="404497" name="Text Box 1041"/>
          <p:cNvSpPr txBox="1">
            <a:spLocks noChangeArrowheads="1"/>
          </p:cNvSpPr>
          <p:nvPr/>
        </p:nvSpPr>
        <p:spPr bwMode="auto">
          <a:xfrm>
            <a:off x="1524000" y="990600"/>
            <a:ext cx="596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Costs for brown firm with taxes and </a:t>
            </a:r>
            <a:r>
              <a:rPr lang="en-US" b="1" u="sng">
                <a:solidFill>
                  <a:schemeClr val="tx2"/>
                </a:solidFill>
              </a:rPr>
              <a:t>permits</a:t>
            </a:r>
          </a:p>
        </p:txBody>
      </p:sp>
      <p:sp>
        <p:nvSpPr>
          <p:cNvPr id="404498" name="Text Box 1042"/>
          <p:cNvSpPr txBox="1">
            <a:spLocks noChangeArrowheads="1"/>
          </p:cNvSpPr>
          <p:nvPr/>
        </p:nvSpPr>
        <p:spPr bwMode="auto">
          <a:xfrm>
            <a:off x="2971800" y="1524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/>
              <a:t>Permit cost = $60*40 = $2400</a:t>
            </a:r>
          </a:p>
        </p:txBody>
      </p:sp>
      <p:sp>
        <p:nvSpPr>
          <p:cNvPr id="404499" name="Text Box 1043"/>
          <p:cNvSpPr txBox="1">
            <a:spLocks noChangeArrowheads="1"/>
          </p:cNvSpPr>
          <p:nvPr/>
        </p:nvSpPr>
        <p:spPr bwMode="auto">
          <a:xfrm>
            <a:off x="2895600" y="1905000"/>
            <a:ext cx="495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Abatement cost = $60*60*1/2 = $1800</a:t>
            </a:r>
          </a:p>
        </p:txBody>
      </p:sp>
      <p:sp>
        <p:nvSpPr>
          <p:cNvPr id="404500" name="Text Box 1044"/>
          <p:cNvSpPr txBox="1">
            <a:spLocks noChangeArrowheads="1"/>
          </p:cNvSpPr>
          <p:nvPr/>
        </p:nvSpPr>
        <p:spPr bwMode="auto">
          <a:xfrm>
            <a:off x="5297488" y="2286000"/>
            <a:ext cx="254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u="sng"/>
              <a:t>Total cost = $4200</a:t>
            </a:r>
          </a:p>
        </p:txBody>
      </p:sp>
      <p:sp>
        <p:nvSpPr>
          <p:cNvPr id="404501" name="Rectangle 1045"/>
          <p:cNvSpPr>
            <a:spLocks noChangeArrowheads="1"/>
          </p:cNvSpPr>
          <p:nvPr/>
        </p:nvSpPr>
        <p:spPr bwMode="auto">
          <a:xfrm>
            <a:off x="2209800" y="4495800"/>
            <a:ext cx="3200400" cy="1524000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2" name="AutoShape 1046"/>
          <p:cNvSpPr>
            <a:spLocks noChangeArrowheads="1"/>
          </p:cNvSpPr>
          <p:nvPr/>
        </p:nvSpPr>
        <p:spPr bwMode="auto">
          <a:xfrm>
            <a:off x="5410200" y="4495800"/>
            <a:ext cx="2362200" cy="1524000"/>
          </a:xfrm>
          <a:prstGeom prst="rtTriangle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8" grpId="0" autoUpdateAnimBg="0"/>
      <p:bldP spid="404500" grpId="0" autoUpdateAnimBg="0"/>
      <p:bldP spid="40450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Line 2"/>
          <p:cNvSpPr>
            <a:spLocks noChangeShapeType="1"/>
          </p:cNvSpPr>
          <p:nvPr/>
        </p:nvSpPr>
        <p:spPr bwMode="auto">
          <a:xfrm flipH="1" flipV="1">
            <a:off x="1066800" y="2057400"/>
            <a:ext cx="6705600" cy="36576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6562725" y="4632325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MAC</a:t>
            </a:r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990600" y="1676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 flipH="1">
            <a:off x="990600" y="57150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7620000" y="5715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20</a:t>
            </a:r>
            <a:endParaRPr lang="en-US" baseline="-25000">
              <a:solidFill>
                <a:srgbClr val="990000"/>
              </a:solidFill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81000" y="6324600"/>
            <a:ext cx="782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Long-run cost savings and pollution reduction with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green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tax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4648200" y="57912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990000"/>
                </a:solidFill>
                <a:sym typeface="Wingdings" charset="0"/>
              </a:rPr>
              <a:t> </a:t>
            </a:r>
            <a:r>
              <a:rPr lang="en-US" sz="2000">
                <a:solidFill>
                  <a:srgbClr val="990000"/>
                </a:solidFill>
              </a:rPr>
              <a:t>Quantity of emissions</a:t>
            </a:r>
          </a:p>
        </p:txBody>
      </p:sp>
      <p:sp>
        <p:nvSpPr>
          <p:cNvPr id="247817" name="Oval 9"/>
          <p:cNvSpPr>
            <a:spLocks noChangeAspect="1" noChangeArrowheads="1"/>
          </p:cNvSpPr>
          <p:nvPr/>
        </p:nvSpPr>
        <p:spPr bwMode="auto">
          <a:xfrm>
            <a:off x="7662863" y="5638800"/>
            <a:ext cx="109537" cy="10953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273050" y="1489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$</a:t>
            </a: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838200" y="5715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0</a:t>
            </a:r>
            <a:endParaRPr lang="en-US" baseline="-25000">
              <a:solidFill>
                <a:srgbClr val="990000"/>
              </a:solidFill>
            </a:endParaRP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0" y="4130675"/>
            <a:ext cx="106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Tax ($10)</a:t>
            </a:r>
            <a:endParaRPr lang="en-US" baseline="-25000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>
            <a:off x="7696200" y="1676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54102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CA</a:t>
            </a:r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990600" y="4419600"/>
            <a:ext cx="4419600" cy="1295400"/>
          </a:xfrm>
          <a:prstGeom prst="rect">
            <a:avLst/>
          </a:prstGeom>
          <a:noFill/>
          <a:ln w="38100">
            <a:solidFill>
              <a:srgbClr val="99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990600" y="44958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Tax payments</a:t>
            </a:r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2286000" y="1219200"/>
            <a:ext cx="538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The brown firm asks: should we go </a:t>
            </a:r>
            <a:r>
              <a:rPr lang="en-US">
                <a:solidFill>
                  <a:srgbClr val="33CC33"/>
                </a:solidFill>
              </a:rPr>
              <a:t>green?</a:t>
            </a:r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 flipH="1" flipV="1">
            <a:off x="990600" y="3733800"/>
            <a:ext cx="6781800" cy="1981200"/>
          </a:xfrm>
          <a:prstGeom prst="line">
            <a:avLst/>
          </a:prstGeom>
          <a:noFill/>
          <a:ln w="222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990600" y="4419600"/>
            <a:ext cx="2209800" cy="1295400"/>
          </a:xfrm>
          <a:prstGeom prst="rect">
            <a:avLst/>
          </a:prstGeom>
          <a:noFill/>
          <a:ln w="38100">
            <a:solidFill>
              <a:srgbClr val="99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AutoShape 24"/>
          <p:cNvSpPr>
            <a:spLocks noChangeArrowheads="1"/>
          </p:cNvSpPr>
          <p:nvPr/>
        </p:nvSpPr>
        <p:spPr bwMode="auto">
          <a:xfrm>
            <a:off x="3200400" y="4419600"/>
            <a:ext cx="4572000" cy="1295400"/>
          </a:xfrm>
          <a:prstGeom prst="rtTriangle">
            <a:avLst/>
          </a:prstGeom>
          <a:noFill/>
          <a:ln w="38100">
            <a:solidFill>
              <a:srgbClr val="99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AutoShape 25"/>
          <p:cNvSpPr>
            <a:spLocks noChangeArrowheads="1"/>
          </p:cNvSpPr>
          <p:nvPr/>
        </p:nvSpPr>
        <p:spPr bwMode="auto">
          <a:xfrm rot="950531">
            <a:off x="3124200" y="4419600"/>
            <a:ext cx="4606925" cy="609600"/>
          </a:xfrm>
          <a:prstGeom prst="triangle">
            <a:avLst>
              <a:gd name="adj" fmla="val 47977"/>
            </a:avLst>
          </a:prstGeom>
          <a:noFill/>
          <a:ln w="38100">
            <a:solidFill>
              <a:srgbClr val="0066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Line 26"/>
          <p:cNvSpPr>
            <a:spLocks noChangeShapeType="1"/>
          </p:cNvSpPr>
          <p:nvPr/>
        </p:nvSpPr>
        <p:spPr bwMode="auto">
          <a:xfrm flipH="1">
            <a:off x="5638800" y="3733800"/>
            <a:ext cx="1066800" cy="609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7835" name="Text Box 27"/>
          <p:cNvSpPr txBox="1">
            <a:spLocks noChangeArrowheads="1"/>
          </p:cNvSpPr>
          <p:nvPr/>
        </p:nvSpPr>
        <p:spPr bwMode="auto">
          <a:xfrm>
            <a:off x="4937125" y="3276600"/>
            <a:ext cx="263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Annual cost savings</a:t>
            </a:r>
          </a:p>
        </p:txBody>
      </p:sp>
      <p:sp>
        <p:nvSpPr>
          <p:cNvPr id="247837" name="Rectangle 29"/>
          <p:cNvSpPr>
            <a:spLocks noChangeArrowheads="1"/>
          </p:cNvSpPr>
          <p:nvPr/>
        </p:nvSpPr>
        <p:spPr bwMode="auto">
          <a:xfrm>
            <a:off x="2286000" y="1600200"/>
            <a:ext cx="444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Should they make this investment?</a:t>
            </a:r>
            <a:endParaRPr lang="en-US">
              <a:solidFill>
                <a:srgbClr val="33CC33"/>
              </a:solidFill>
            </a:endParaRPr>
          </a:p>
        </p:txBody>
      </p:sp>
      <p:sp>
        <p:nvSpPr>
          <p:cNvPr id="247838" name="Rectangle 30"/>
          <p:cNvSpPr>
            <a:spLocks noChangeArrowheads="1"/>
          </p:cNvSpPr>
          <p:nvPr/>
        </p:nvSpPr>
        <p:spPr bwMode="auto">
          <a:xfrm>
            <a:off x="2286000" y="1981200"/>
            <a:ext cx="455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990000"/>
                </a:solidFill>
              </a:rPr>
              <a:t>If the NPV of Benefits &gt; Initial cost</a:t>
            </a:r>
            <a:endParaRPr lang="en-US" u="sng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9" grpId="0" autoUpdateAnimBg="0"/>
      <p:bldP spid="247830" grpId="0" animBg="1"/>
      <p:bldP spid="247831" grpId="0" animBg="1"/>
      <p:bldP spid="247832" grpId="0" animBg="1"/>
      <p:bldP spid="247833" grpId="0" animBg="1"/>
      <p:bldP spid="247834" grpId="0" animBg="1"/>
      <p:bldP spid="247835" grpId="0" autoUpdateAnimBg="0"/>
      <p:bldP spid="247837" grpId="0" autoUpdateAnimBg="0"/>
      <p:bldP spid="24783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sz="3600"/>
              <a:t>Potential problems with IB-systems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71888"/>
            <a:ext cx="7772400" cy="595312"/>
          </a:xfrm>
        </p:spPr>
        <p:txBody>
          <a:bodyPr/>
          <a:lstStyle/>
          <a:p>
            <a:r>
              <a:rPr lang="en-US" sz="2800"/>
              <a:t>Thin markets and high transactions costs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685800" y="2667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Monitoring and compliance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685800" y="2057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ja-JP" altLang="en-US" sz="2800">
                <a:latin typeface="Arial"/>
              </a:rPr>
              <a:t>“</a:t>
            </a:r>
            <a:r>
              <a:rPr lang="en-US" sz="2800">
                <a:latin typeface="Tahoma" charset="0"/>
              </a:rPr>
              <a:t>Hot spots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>
                <a:latin typeface="Tahoma" charset="0"/>
              </a:rPr>
              <a:t> (non-uniformly mixed pollutants)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685800" y="4205288"/>
            <a:ext cx="77724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Development of market power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685800" y="4800600"/>
            <a:ext cx="77724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Relocation effect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685800" y="5348288"/>
            <a:ext cx="77724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The potential of limited permit </a:t>
            </a:r>
            <a:r>
              <a:rPr lang="en-US" sz="2800" dirty="0" smtClean="0">
                <a:latin typeface="Tahoma" charset="0"/>
              </a:rPr>
              <a:t>life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41325" y="1504950"/>
            <a:ext cx="3819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>
                <a:latin typeface="Tahoma" charset="0"/>
              </a:rPr>
              <a:t>Both</a:t>
            </a:r>
            <a:r>
              <a:rPr lang="en-US" sz="2800">
                <a:latin typeface="Tahoma" charset="0"/>
              </a:rPr>
              <a:t> taxes and permits</a:t>
            </a: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438150" y="3138488"/>
            <a:ext cx="211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ahoma" charset="0"/>
              </a:rPr>
              <a:t>Permits </a:t>
            </a:r>
            <a:r>
              <a:rPr lang="en-US" sz="2800" u="sng" dirty="0">
                <a:latin typeface="Tahoma" charset="0"/>
              </a:rPr>
              <a:t>only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  <p:bldP spid="232452" grpId="0" autoUpdateAnimBg="0"/>
      <p:bldP spid="232453" grpId="0" autoUpdateAnimBg="0"/>
      <p:bldP spid="232454" grpId="0" autoUpdateAnimBg="0"/>
      <p:bldP spid="232455" grpId="0" autoUpdateAnimBg="0"/>
      <p:bldP spid="232457" grpId="0" autoUpdateAnimBg="0"/>
      <p:bldP spid="232459" grpId="0" autoUpdateAnimBg="0"/>
      <p:bldP spid="23246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sz="3600"/>
              <a:t>Potential problems with IB-systems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00288"/>
            <a:ext cx="7772400" cy="595312"/>
          </a:xfrm>
        </p:spPr>
        <p:txBody>
          <a:bodyPr/>
          <a:lstStyle/>
          <a:p>
            <a:r>
              <a:rPr lang="en-US" sz="2800" dirty="0" smtClean="0"/>
              <a:t>The need to change the tax rate</a:t>
            </a:r>
            <a:endParaRPr lang="en-US" sz="2800" dirty="0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685800" y="2833688"/>
            <a:ext cx="77724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dirty="0" smtClean="0">
                <a:latin typeface="Tahoma" charset="0"/>
              </a:rPr>
              <a:t>The political setting (in the USA)</a:t>
            </a:r>
            <a:endParaRPr lang="en-US" sz="2800" dirty="0">
              <a:latin typeface="Tahoma" charset="0"/>
            </a:endParaRP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438150" y="1766888"/>
            <a:ext cx="1838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ahoma" charset="0"/>
              </a:rPr>
              <a:t>Taxes </a:t>
            </a:r>
            <a:r>
              <a:rPr lang="en-US" sz="2800" u="sng" dirty="0" smtClean="0">
                <a:latin typeface="Tahoma" charset="0"/>
              </a:rPr>
              <a:t>only</a:t>
            </a:r>
            <a:endParaRPr lang="en-US" sz="2800" u="sng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8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utoUpdateAnimBg="0"/>
      <p:bldP spid="232454" grpId="0" autoUpdateAnimBg="0"/>
      <p:bldP spid="23246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Line 2"/>
          <p:cNvSpPr>
            <a:spLocks noChangeShapeType="1"/>
          </p:cNvSpPr>
          <p:nvPr/>
        </p:nvSpPr>
        <p:spPr bwMode="auto">
          <a:xfrm flipH="1" flipV="1">
            <a:off x="1600200" y="1828800"/>
            <a:ext cx="6248400" cy="34290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4648200" y="3429000"/>
            <a:ext cx="0" cy="2133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867400" y="3429000"/>
            <a:ext cx="1133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/>
              <a:t>Demand = WTP </a:t>
            </a:r>
            <a:endParaRPr lang="en-US" sz="2000" b="1" dirty="0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H="1">
            <a:off x="1524000" y="54864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3810000" y="3048000"/>
            <a:ext cx="0" cy="2438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4446588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36576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2413526" y="990600"/>
            <a:ext cx="4673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 smtClean="0"/>
              <a:t>Consumer surplus from preservation</a:t>
            </a:r>
            <a:endParaRPr lang="en-US" u="sng" dirty="0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51816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 smtClean="0">
                <a:solidFill>
                  <a:srgbClr val="990000"/>
                </a:solidFill>
              </a:rPr>
              <a:t>Acres of wilderness</a:t>
            </a:r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1371600" y="6096000"/>
            <a:ext cx="6993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WTP for increase in public good ≈ </a:t>
            </a:r>
            <a:r>
              <a:rPr lang="en-US" dirty="0" err="1" smtClean="0"/>
              <a:t>Δ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onsumer surplus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1752600"/>
            <a:ext cx="2286000" cy="3733800"/>
            <a:chOff x="1524000" y="1752600"/>
            <a:chExt cx="2286000" cy="3733800"/>
          </a:xfrm>
        </p:grpSpPr>
        <p:sp>
          <p:nvSpPr>
            <p:cNvPr id="202770" name="AutoShape 18"/>
            <p:cNvSpPr>
              <a:spLocks noChangeArrowheads="1"/>
            </p:cNvSpPr>
            <p:nvPr/>
          </p:nvSpPr>
          <p:spPr bwMode="auto">
            <a:xfrm>
              <a:off x="1524000" y="1752600"/>
              <a:ext cx="2286000" cy="1295400"/>
            </a:xfrm>
            <a:prstGeom prst="rtTriangle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1524000" y="3048000"/>
              <a:ext cx="2286000" cy="24384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810000" y="3505200"/>
            <a:ext cx="838200" cy="1981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8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6" grpId="0"/>
      <p:bldP spid="202767" grpId="0"/>
      <p:bldP spid="202786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747712"/>
          </a:xfrm>
        </p:spPr>
        <p:txBody>
          <a:bodyPr/>
          <a:lstStyle/>
          <a:p>
            <a:r>
              <a:rPr lang="en-US" dirty="0" smtClean="0"/>
              <a:t>How to deal with uncertainty?</a:t>
            </a:r>
            <a:endParaRPr lang="en-US" dirty="0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609600" y="2971800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When the </a:t>
            </a:r>
            <a:r>
              <a:rPr lang="en-US" sz="2800" u="sng" dirty="0" smtClean="0">
                <a:latin typeface="Tahoma" charset="0"/>
              </a:rPr>
              <a:t>marginal benefit of abatement is relatively steep </a:t>
            </a:r>
            <a:r>
              <a:rPr lang="en-US" sz="2800" dirty="0" smtClean="0">
                <a:latin typeface="Tahoma" charset="0"/>
              </a:rPr>
              <a:t>… you want to ‘stick your landing!’ </a:t>
            </a:r>
            <a:endParaRPr lang="en-US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/>
      <p:bldP spid="21504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Line 2"/>
          <p:cNvSpPr>
            <a:spLocks noChangeShapeType="1"/>
          </p:cNvSpPr>
          <p:nvPr/>
        </p:nvSpPr>
        <p:spPr bwMode="auto">
          <a:xfrm flipV="1">
            <a:off x="1524000" y="3505200"/>
            <a:ext cx="6858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03" name="Text Box 3"/>
          <p:cNvSpPr txBox="1">
            <a:spLocks noChangeArrowheads="1"/>
          </p:cNvSpPr>
          <p:nvPr/>
        </p:nvSpPr>
        <p:spPr bwMode="auto">
          <a:xfrm>
            <a:off x="5029200" y="838200"/>
            <a:ext cx="3252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F0000"/>
                </a:solidFill>
              </a:rPr>
              <a:t>MC of reduction is constant (&lt;$10) </a:t>
            </a:r>
            <a:r>
              <a:rPr lang="en-US" sz="2000" b="1" u="sng" dirty="0">
                <a:solidFill>
                  <a:srgbClr val="FF0000"/>
                </a:solidFill>
              </a:rPr>
              <a:t>but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uncertain – and the authority choose a $5 tax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77604" name="Text Box 4"/>
          <p:cNvSpPr txBox="1">
            <a:spLocks noChangeArrowheads="1"/>
          </p:cNvSpPr>
          <p:nvPr/>
        </p:nvSpPr>
        <p:spPr bwMode="auto">
          <a:xfrm>
            <a:off x="1524000" y="822325"/>
            <a:ext cx="281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990000"/>
                </a:solidFill>
              </a:rPr>
              <a:t>Taxes or permits when the </a:t>
            </a:r>
            <a:r>
              <a:rPr lang="en-US" sz="2000" b="1" u="sng">
                <a:solidFill>
                  <a:srgbClr val="990000"/>
                </a:solidFill>
              </a:rPr>
              <a:t>marginal benefit of abatement</a:t>
            </a:r>
            <a:r>
              <a:rPr lang="en-US" sz="2000" b="1">
                <a:solidFill>
                  <a:srgbClr val="990000"/>
                </a:solidFill>
              </a:rPr>
              <a:t> is relatively steep?</a:t>
            </a:r>
          </a:p>
        </p:txBody>
      </p:sp>
      <p:sp>
        <p:nvSpPr>
          <p:cNvPr id="1177605" name="Line 5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606" name="Line 6"/>
          <p:cNvSpPr>
            <a:spLocks noChangeShapeType="1"/>
          </p:cNvSpPr>
          <p:nvPr/>
        </p:nvSpPr>
        <p:spPr bwMode="auto">
          <a:xfrm flipH="1">
            <a:off x="1524000" y="54864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607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T = $5 </a:t>
            </a:r>
            <a:endParaRPr lang="en-US" baseline="-25000">
              <a:solidFill>
                <a:srgbClr val="0000FF"/>
              </a:solidFill>
            </a:endParaRPr>
          </a:p>
        </p:txBody>
      </p:sp>
      <p:sp>
        <p:nvSpPr>
          <p:cNvPr id="1177608" name="Text Box 8"/>
          <p:cNvSpPr txBox="1">
            <a:spLocks noChangeArrowheads="1"/>
          </p:cNvSpPr>
          <p:nvPr/>
        </p:nvSpPr>
        <p:spPr bwMode="auto">
          <a:xfrm>
            <a:off x="4071938" y="5562600"/>
            <a:ext cx="122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* </a:t>
            </a:r>
            <a:r>
              <a:rPr lang="en-US" dirty="0"/>
              <a:t>= </a:t>
            </a:r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1177609" name="Text Box 9"/>
          <p:cNvSpPr txBox="1">
            <a:spLocks noChangeArrowheads="1"/>
          </p:cNvSpPr>
          <p:nvPr/>
        </p:nvSpPr>
        <p:spPr bwMode="auto">
          <a:xfrm>
            <a:off x="1524000" y="60960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Quantity of abatement</a:t>
            </a:r>
          </a:p>
        </p:txBody>
      </p:sp>
      <p:sp>
        <p:nvSpPr>
          <p:cNvPr id="1177610" name="Text Box 10"/>
          <p:cNvSpPr txBox="1">
            <a:spLocks noChangeArrowheads="1"/>
          </p:cNvSpPr>
          <p:nvPr/>
        </p:nvSpPr>
        <p:spPr bwMode="auto">
          <a:xfrm>
            <a:off x="381000" y="106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$</a:t>
            </a:r>
          </a:p>
        </p:txBody>
      </p:sp>
      <p:grpSp>
        <p:nvGrpSpPr>
          <p:cNvPr id="1177611" name="Group 11"/>
          <p:cNvGrpSpPr>
            <a:grpSpLocks/>
          </p:cNvGrpSpPr>
          <p:nvPr/>
        </p:nvGrpSpPr>
        <p:grpSpPr bwMode="auto">
          <a:xfrm>
            <a:off x="1524000" y="2133600"/>
            <a:ext cx="6781800" cy="3352800"/>
            <a:chOff x="960" y="1344"/>
            <a:chExt cx="4272" cy="2112"/>
          </a:xfrm>
        </p:grpSpPr>
        <p:sp>
          <p:nvSpPr>
            <p:cNvPr id="1177612" name="Line 12"/>
            <p:cNvSpPr>
              <a:spLocks noChangeShapeType="1"/>
            </p:cNvSpPr>
            <p:nvPr/>
          </p:nvSpPr>
          <p:spPr bwMode="auto">
            <a:xfrm flipH="1" flipV="1">
              <a:off x="960" y="1344"/>
              <a:ext cx="1968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13" name="Line 13"/>
            <p:cNvSpPr>
              <a:spLocks noChangeShapeType="1"/>
            </p:cNvSpPr>
            <p:nvPr/>
          </p:nvSpPr>
          <p:spPr bwMode="auto">
            <a:xfrm flipH="1">
              <a:off x="2928" y="1344"/>
              <a:ext cx="0" cy="211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14" name="Line 14"/>
            <p:cNvSpPr>
              <a:spLocks noChangeShapeType="1"/>
            </p:cNvSpPr>
            <p:nvPr/>
          </p:nvSpPr>
          <p:spPr bwMode="auto">
            <a:xfrm flipH="1" flipV="1">
              <a:off x="2928" y="3456"/>
              <a:ext cx="2304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15" name="Line 15"/>
          <p:cNvSpPr>
            <a:spLocks noChangeShapeType="1"/>
          </p:cNvSpPr>
          <p:nvPr/>
        </p:nvSpPr>
        <p:spPr bwMode="auto">
          <a:xfrm>
            <a:off x="1524000" y="2743200"/>
            <a:ext cx="6858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16" name="Line 16"/>
          <p:cNvSpPr>
            <a:spLocks noChangeShapeType="1"/>
          </p:cNvSpPr>
          <p:nvPr/>
        </p:nvSpPr>
        <p:spPr bwMode="auto">
          <a:xfrm flipV="1">
            <a:off x="1524000" y="4343400"/>
            <a:ext cx="6858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17" name="Text Box 17"/>
          <p:cNvSpPr txBox="1">
            <a:spLocks noChangeArrowheads="1"/>
          </p:cNvSpPr>
          <p:nvPr/>
        </p:nvSpPr>
        <p:spPr bwMode="auto">
          <a:xfrm>
            <a:off x="0" y="2514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MAC = $6</a:t>
            </a:r>
            <a:r>
              <a:rPr lang="en-US"/>
              <a:t> </a:t>
            </a:r>
            <a:endParaRPr lang="en-US" baseline="-25000"/>
          </a:p>
        </p:txBody>
      </p:sp>
      <p:sp>
        <p:nvSpPr>
          <p:cNvPr id="1177618" name="Text Box 18"/>
          <p:cNvSpPr txBox="1">
            <a:spLocks noChangeArrowheads="1"/>
          </p:cNvSpPr>
          <p:nvPr/>
        </p:nvSpPr>
        <p:spPr bwMode="auto">
          <a:xfrm>
            <a:off x="0" y="4038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MAC = $4</a:t>
            </a:r>
            <a:r>
              <a:rPr lang="en-US"/>
              <a:t> </a:t>
            </a:r>
            <a:endParaRPr lang="en-US" baseline="-25000"/>
          </a:p>
        </p:txBody>
      </p:sp>
      <p:sp>
        <p:nvSpPr>
          <p:cNvPr id="1177619" name="Rectangle 19"/>
          <p:cNvSpPr>
            <a:spLocks noChangeArrowheads="1"/>
          </p:cNvSpPr>
          <p:nvPr/>
        </p:nvSpPr>
        <p:spPr bwMode="auto">
          <a:xfrm>
            <a:off x="6049963" y="6096000"/>
            <a:ext cx="2408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Quantity of emissions</a:t>
            </a:r>
            <a:endParaRPr lang="en-US" sz="2000">
              <a:sym typeface="Wingdings" charset="0"/>
            </a:endParaRPr>
          </a:p>
        </p:txBody>
      </p:sp>
      <p:sp>
        <p:nvSpPr>
          <p:cNvPr id="1177620" name="Line 20"/>
          <p:cNvSpPr>
            <a:spLocks noChangeShapeType="1"/>
          </p:cNvSpPr>
          <p:nvPr/>
        </p:nvSpPr>
        <p:spPr bwMode="auto">
          <a:xfrm flipH="1">
            <a:off x="5486400" y="6324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621" name="Line 21"/>
          <p:cNvSpPr>
            <a:spLocks noChangeShapeType="1"/>
          </p:cNvSpPr>
          <p:nvPr/>
        </p:nvSpPr>
        <p:spPr bwMode="auto">
          <a:xfrm>
            <a:off x="3962400" y="63246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623" name="Text Box 23"/>
          <p:cNvSpPr txBox="1">
            <a:spLocks noChangeArrowheads="1"/>
          </p:cNvSpPr>
          <p:nvPr/>
        </p:nvSpPr>
        <p:spPr bwMode="auto">
          <a:xfrm>
            <a:off x="914400" y="5562600"/>
            <a:ext cx="1227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0 </a:t>
            </a:r>
            <a:r>
              <a:rPr lang="en-US"/>
              <a:t>= 150</a:t>
            </a:r>
          </a:p>
        </p:txBody>
      </p:sp>
      <p:sp>
        <p:nvSpPr>
          <p:cNvPr id="1177624" name="Text Box 24"/>
          <p:cNvSpPr txBox="1">
            <a:spLocks noChangeArrowheads="1"/>
          </p:cNvSpPr>
          <p:nvPr/>
        </p:nvSpPr>
        <p:spPr bwMode="auto">
          <a:xfrm>
            <a:off x="5053013" y="1447800"/>
            <a:ext cx="3252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/>
              <a:t>How many emissions if the MAC is $6?</a:t>
            </a:r>
          </a:p>
        </p:txBody>
      </p:sp>
      <p:sp>
        <p:nvSpPr>
          <p:cNvPr id="1177625" name="Line 25"/>
          <p:cNvSpPr>
            <a:spLocks noChangeShapeType="1"/>
          </p:cNvSpPr>
          <p:nvPr/>
        </p:nvSpPr>
        <p:spPr bwMode="auto">
          <a:xfrm flipH="1">
            <a:off x="1676400" y="28956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626" name="Text Box 26"/>
          <p:cNvSpPr txBox="1">
            <a:spLocks noChangeArrowheads="1"/>
          </p:cNvSpPr>
          <p:nvPr/>
        </p:nvSpPr>
        <p:spPr bwMode="auto">
          <a:xfrm>
            <a:off x="5053013" y="3429000"/>
            <a:ext cx="3252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/>
              <a:t>How many emissions if the MAC is $4?</a:t>
            </a: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7848600" y="39624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628" name="Text Box 28"/>
          <p:cNvSpPr txBox="1">
            <a:spLocks noChangeArrowheads="1"/>
          </p:cNvSpPr>
          <p:nvPr/>
        </p:nvSpPr>
        <p:spPr bwMode="auto">
          <a:xfrm>
            <a:off x="7315200" y="5562600"/>
            <a:ext cx="1227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/>
              <a:t>E</a:t>
            </a:r>
            <a:r>
              <a:rPr lang="en-US" baseline="-25000"/>
              <a:t> </a:t>
            </a:r>
            <a:r>
              <a:rPr lang="en-US"/>
              <a:t>= 0</a:t>
            </a:r>
          </a:p>
        </p:txBody>
      </p:sp>
      <p:sp>
        <p:nvSpPr>
          <p:cNvPr id="1177629" name="Oval 29"/>
          <p:cNvSpPr>
            <a:spLocks noChangeArrowheads="1"/>
          </p:cNvSpPr>
          <p:nvPr/>
        </p:nvSpPr>
        <p:spPr bwMode="auto">
          <a:xfrm>
            <a:off x="8305800" y="5410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30" name="Text Box 30"/>
          <p:cNvSpPr txBox="1">
            <a:spLocks noChangeArrowheads="1"/>
          </p:cNvSpPr>
          <p:nvPr/>
        </p:nvSpPr>
        <p:spPr bwMode="auto">
          <a:xfrm>
            <a:off x="746125" y="19050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$10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447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8305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0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7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7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77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7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2" grpId="0" animBg="1"/>
      <p:bldP spid="1177603" grpId="0" autoUpdateAnimBg="0"/>
      <p:bldP spid="1177607" grpId="0" autoUpdateAnimBg="0"/>
      <p:bldP spid="1177615" grpId="0" animBg="1"/>
      <p:bldP spid="1177616" grpId="0" animBg="1"/>
      <p:bldP spid="1177617" grpId="0" autoUpdateAnimBg="0"/>
      <p:bldP spid="1177618" grpId="0" autoUpdateAnimBg="0"/>
      <p:bldP spid="1177624" grpId="0" autoUpdateAnimBg="0"/>
      <p:bldP spid="1177625" grpId="0" animBg="1"/>
      <p:bldP spid="1177626" grpId="0" autoUpdateAnimBg="0"/>
      <p:bldP spid="1177627" grpId="0" animBg="1"/>
      <p:bldP spid="2" grpId="0" animBg="1"/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747712"/>
          </a:xfrm>
        </p:spPr>
        <p:txBody>
          <a:bodyPr/>
          <a:lstStyle/>
          <a:p>
            <a:r>
              <a:rPr lang="en-US" dirty="0" smtClean="0"/>
              <a:t>How to deal with uncertainty?</a:t>
            </a:r>
            <a:endParaRPr lang="en-US" dirty="0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609600" y="29718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When the </a:t>
            </a:r>
            <a:r>
              <a:rPr lang="en-US" sz="2800" u="sng" dirty="0" smtClean="0">
                <a:latin typeface="Tahoma" charset="0"/>
              </a:rPr>
              <a:t>marginal cost of abatement is relatively steep </a:t>
            </a:r>
            <a:r>
              <a:rPr lang="en-US" sz="2800" dirty="0" smtClean="0">
                <a:latin typeface="Tahoma" charset="0"/>
              </a:rPr>
              <a:t>… you don</a:t>
            </a:r>
            <a:r>
              <a:rPr lang="fr-FR" sz="2800" dirty="0" smtClean="0">
                <a:latin typeface="Tahoma" charset="0"/>
              </a:rPr>
              <a:t>’</a:t>
            </a:r>
            <a:r>
              <a:rPr lang="en-US" sz="2800" dirty="0" smtClean="0">
                <a:latin typeface="Tahoma" charset="0"/>
              </a:rPr>
              <a:t>t want to overpay. </a:t>
            </a:r>
            <a:endParaRPr lang="en-US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/>
      <p:bldP spid="21504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Line 2"/>
          <p:cNvSpPr>
            <a:spLocks noChangeShapeType="1"/>
          </p:cNvSpPr>
          <p:nvPr/>
        </p:nvSpPr>
        <p:spPr bwMode="auto">
          <a:xfrm>
            <a:off x="1828800" y="2667000"/>
            <a:ext cx="6477000" cy="1295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51" name="Line 3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52" name="Line 4"/>
          <p:cNvSpPr>
            <a:spLocks noChangeShapeType="1"/>
          </p:cNvSpPr>
          <p:nvPr/>
        </p:nvSpPr>
        <p:spPr bwMode="auto">
          <a:xfrm flipH="1">
            <a:off x="1524000" y="54864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53" name="Text Box 5"/>
          <p:cNvSpPr txBox="1">
            <a:spLocks noChangeArrowheads="1"/>
          </p:cNvSpPr>
          <p:nvPr/>
        </p:nvSpPr>
        <p:spPr bwMode="auto">
          <a:xfrm>
            <a:off x="914400" y="3200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1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US" baseline="-25000">
              <a:solidFill>
                <a:srgbClr val="0000FF"/>
              </a:solidFill>
            </a:endParaRPr>
          </a:p>
        </p:txBody>
      </p:sp>
      <p:sp>
        <p:nvSpPr>
          <p:cNvPr id="1179654" name="Text Box 6"/>
          <p:cNvSpPr txBox="1">
            <a:spLocks noChangeArrowheads="1"/>
          </p:cNvSpPr>
          <p:nvPr/>
        </p:nvSpPr>
        <p:spPr bwMode="auto">
          <a:xfrm>
            <a:off x="1524000" y="60960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Quantity of abatement</a:t>
            </a:r>
          </a:p>
        </p:txBody>
      </p:sp>
      <p:sp>
        <p:nvSpPr>
          <p:cNvPr id="1179655" name="Text Box 7"/>
          <p:cNvSpPr txBox="1">
            <a:spLocks noChangeArrowheads="1"/>
          </p:cNvSpPr>
          <p:nvPr/>
        </p:nvSpPr>
        <p:spPr bwMode="auto">
          <a:xfrm>
            <a:off x="381000" y="106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$</a:t>
            </a:r>
          </a:p>
        </p:txBody>
      </p:sp>
      <p:sp>
        <p:nvSpPr>
          <p:cNvPr id="1179656" name="Rectangle 8"/>
          <p:cNvSpPr>
            <a:spLocks noChangeArrowheads="1"/>
          </p:cNvSpPr>
          <p:nvPr/>
        </p:nvSpPr>
        <p:spPr bwMode="auto">
          <a:xfrm>
            <a:off x="6049963" y="6096000"/>
            <a:ext cx="2408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Quantity of emissions</a:t>
            </a:r>
            <a:endParaRPr lang="en-US" sz="2000">
              <a:sym typeface="Wingdings" charset="0"/>
            </a:endParaRPr>
          </a:p>
        </p:txBody>
      </p:sp>
      <p:sp>
        <p:nvSpPr>
          <p:cNvPr id="1179657" name="Line 9"/>
          <p:cNvSpPr>
            <a:spLocks noChangeShapeType="1"/>
          </p:cNvSpPr>
          <p:nvPr/>
        </p:nvSpPr>
        <p:spPr bwMode="auto">
          <a:xfrm flipH="1">
            <a:off x="5486400" y="6324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58" name="Line 10"/>
          <p:cNvSpPr>
            <a:spLocks noChangeShapeType="1"/>
          </p:cNvSpPr>
          <p:nvPr/>
        </p:nvSpPr>
        <p:spPr bwMode="auto">
          <a:xfrm>
            <a:off x="3962400" y="63246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59" name="Line 11"/>
          <p:cNvSpPr>
            <a:spLocks noChangeShapeType="1"/>
          </p:cNvSpPr>
          <p:nvPr/>
        </p:nvSpPr>
        <p:spPr bwMode="auto">
          <a:xfrm flipV="1">
            <a:off x="4876800" y="3276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60" name="Line 12"/>
          <p:cNvSpPr>
            <a:spLocks noChangeShapeType="1"/>
          </p:cNvSpPr>
          <p:nvPr/>
        </p:nvSpPr>
        <p:spPr bwMode="auto">
          <a:xfrm flipV="1">
            <a:off x="1524000" y="34290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61" name="Line 13"/>
          <p:cNvSpPr>
            <a:spLocks noChangeShapeType="1"/>
          </p:cNvSpPr>
          <p:nvPr/>
        </p:nvSpPr>
        <p:spPr bwMode="auto">
          <a:xfrm flipV="1">
            <a:off x="3810000" y="1219200"/>
            <a:ext cx="2209800" cy="4038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62" name="Text Box 14"/>
          <p:cNvSpPr txBox="1">
            <a:spLocks noChangeArrowheads="1"/>
          </p:cNvSpPr>
          <p:nvPr/>
        </p:nvSpPr>
        <p:spPr bwMode="auto">
          <a:xfrm>
            <a:off x="5129212" y="842506"/>
            <a:ext cx="3252788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MC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2000" b="1" dirty="0" smtClean="0">
                <a:solidFill>
                  <a:srgbClr val="FF0000"/>
                </a:solidFill>
              </a:rPr>
              <a:t>(actual)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eaLnBrk="0" hangingPunct="0"/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179663" name="Text Box 15"/>
          <p:cNvSpPr txBox="1">
            <a:spLocks noChangeArrowheads="1"/>
          </p:cNvSpPr>
          <p:nvPr/>
        </p:nvSpPr>
        <p:spPr bwMode="auto">
          <a:xfrm>
            <a:off x="4640263" y="5562600"/>
            <a:ext cx="122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Q</a:t>
            </a:r>
            <a:r>
              <a:rPr lang="en-US" baseline="30000"/>
              <a:t>a</a:t>
            </a:r>
            <a:r>
              <a:rPr lang="en-US" baseline="-25000"/>
              <a:t>2</a:t>
            </a:r>
          </a:p>
        </p:txBody>
      </p:sp>
      <p:sp>
        <p:nvSpPr>
          <p:cNvPr id="1179664" name="Line 16"/>
          <p:cNvSpPr>
            <a:spLocks noChangeShapeType="1"/>
          </p:cNvSpPr>
          <p:nvPr/>
        </p:nvSpPr>
        <p:spPr bwMode="auto">
          <a:xfrm flipV="1">
            <a:off x="4367213" y="2590800"/>
            <a:ext cx="1804987" cy="27590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65" name="Text Box 17"/>
          <p:cNvSpPr txBox="1">
            <a:spLocks noChangeArrowheads="1"/>
          </p:cNvSpPr>
          <p:nvPr/>
        </p:nvSpPr>
        <p:spPr bwMode="auto">
          <a:xfrm>
            <a:off x="5434012" y="2133600"/>
            <a:ext cx="3252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MC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 </a:t>
            </a:r>
            <a:r>
              <a:rPr lang="en-US" sz="2000" b="1" dirty="0" smtClean="0">
                <a:solidFill>
                  <a:srgbClr val="FF0000"/>
                </a:solidFill>
              </a:rPr>
              <a:t>(estimate)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79666" name="Line 18"/>
          <p:cNvSpPr>
            <a:spLocks noChangeShapeType="1"/>
          </p:cNvSpPr>
          <p:nvPr/>
        </p:nvSpPr>
        <p:spPr bwMode="auto">
          <a:xfrm flipV="1">
            <a:off x="5638800" y="1524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67" name="Text Box 19"/>
          <p:cNvSpPr txBox="1">
            <a:spLocks noChangeArrowheads="1"/>
          </p:cNvSpPr>
          <p:nvPr/>
        </p:nvSpPr>
        <p:spPr bwMode="auto">
          <a:xfrm>
            <a:off x="5402263" y="5562600"/>
            <a:ext cx="374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Q</a:t>
            </a:r>
            <a:r>
              <a:rPr lang="en-US" baseline="30000"/>
              <a:t>a</a:t>
            </a:r>
            <a:r>
              <a:rPr lang="en-US" baseline="-25000"/>
              <a:t>1 </a:t>
            </a:r>
            <a:r>
              <a:rPr lang="en-US" i="1"/>
              <a:t>= permit allocation</a:t>
            </a:r>
          </a:p>
        </p:txBody>
      </p:sp>
      <p:sp>
        <p:nvSpPr>
          <p:cNvPr id="1179668" name="Text Box 20"/>
          <p:cNvSpPr txBox="1">
            <a:spLocks noChangeArrowheads="1"/>
          </p:cNvSpPr>
          <p:nvPr/>
        </p:nvSpPr>
        <p:spPr bwMode="auto">
          <a:xfrm>
            <a:off x="914400" y="1752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3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US" baseline="-25000">
              <a:solidFill>
                <a:srgbClr val="0000FF"/>
              </a:solidFill>
            </a:endParaRPr>
          </a:p>
        </p:txBody>
      </p:sp>
      <p:sp>
        <p:nvSpPr>
          <p:cNvPr id="1179669" name="Line 21"/>
          <p:cNvSpPr>
            <a:spLocks noChangeShapeType="1"/>
          </p:cNvSpPr>
          <p:nvPr/>
        </p:nvSpPr>
        <p:spPr bwMode="auto">
          <a:xfrm flipV="1">
            <a:off x="1524000" y="1981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79670" name="Group 22"/>
          <p:cNvGrpSpPr>
            <a:grpSpLocks/>
          </p:cNvGrpSpPr>
          <p:nvPr/>
        </p:nvGrpSpPr>
        <p:grpSpPr bwMode="auto">
          <a:xfrm>
            <a:off x="4953000" y="1905000"/>
            <a:ext cx="685800" cy="1524000"/>
            <a:chOff x="3120" y="1200"/>
            <a:chExt cx="432" cy="960"/>
          </a:xfrm>
        </p:grpSpPr>
        <p:sp>
          <p:nvSpPr>
            <p:cNvPr id="1179671" name="AutoShape 23"/>
            <p:cNvSpPr>
              <a:spLocks noChangeArrowheads="1"/>
            </p:cNvSpPr>
            <p:nvPr/>
          </p:nvSpPr>
          <p:spPr bwMode="auto">
            <a:xfrm flipH="1">
              <a:off x="3120" y="1200"/>
              <a:ext cx="432" cy="86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72" name="AutoShape 24"/>
            <p:cNvSpPr>
              <a:spLocks noChangeArrowheads="1"/>
            </p:cNvSpPr>
            <p:nvPr/>
          </p:nvSpPr>
          <p:spPr bwMode="auto">
            <a:xfrm flipH="1" flipV="1">
              <a:off x="3168" y="2064"/>
              <a:ext cx="384" cy="9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9673" name="AutoShape 25"/>
          <p:cNvSpPr>
            <a:spLocks noChangeArrowheads="1"/>
          </p:cNvSpPr>
          <p:nvPr/>
        </p:nvSpPr>
        <p:spPr bwMode="auto">
          <a:xfrm rot="27043444">
            <a:off x="4760913" y="3313113"/>
            <a:ext cx="153987" cy="77787"/>
          </a:xfrm>
          <a:prstGeom prst="triangle">
            <a:avLst>
              <a:gd name="adj" fmla="val 2412"/>
            </a:avLst>
          </a:prstGeom>
          <a:solidFill>
            <a:srgbClr val="66FF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74" name="Text Box 26"/>
          <p:cNvSpPr txBox="1">
            <a:spLocks noChangeArrowheads="1"/>
          </p:cNvSpPr>
          <p:nvPr/>
        </p:nvSpPr>
        <p:spPr bwMode="auto">
          <a:xfrm>
            <a:off x="3810000" y="5562600"/>
            <a:ext cx="1227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Q</a:t>
            </a:r>
            <a:r>
              <a:rPr lang="en-US" baseline="30000"/>
              <a:t>a</a:t>
            </a:r>
            <a:r>
              <a:rPr lang="en-US" baseline="-25000"/>
              <a:t>3</a:t>
            </a:r>
          </a:p>
        </p:txBody>
      </p:sp>
      <p:sp>
        <p:nvSpPr>
          <p:cNvPr id="1179675" name="Line 27"/>
          <p:cNvSpPr>
            <a:spLocks noChangeShapeType="1"/>
          </p:cNvSpPr>
          <p:nvPr/>
        </p:nvSpPr>
        <p:spPr bwMode="auto">
          <a:xfrm flipV="1">
            <a:off x="4800600" y="3276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76" name="Line 28"/>
          <p:cNvSpPr>
            <a:spLocks noChangeShapeType="1"/>
          </p:cNvSpPr>
          <p:nvPr/>
        </p:nvSpPr>
        <p:spPr bwMode="auto">
          <a:xfrm flipV="1">
            <a:off x="4267200" y="5486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9677" name="Text Box 29"/>
          <p:cNvSpPr txBox="1">
            <a:spLocks noChangeArrowheads="1"/>
          </p:cNvSpPr>
          <p:nvPr/>
        </p:nvSpPr>
        <p:spPr bwMode="auto">
          <a:xfrm>
            <a:off x="1395412" y="838200"/>
            <a:ext cx="3633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tx2"/>
                </a:solidFill>
              </a:rPr>
              <a:t>Taxes or permits when </a:t>
            </a:r>
            <a:r>
              <a:rPr lang="en-US" sz="2000" b="1" u="sng" dirty="0">
                <a:solidFill>
                  <a:schemeClr val="tx2"/>
                </a:solidFill>
              </a:rPr>
              <a:t>the marginal costs of abatement</a:t>
            </a:r>
            <a:r>
              <a:rPr lang="en-US" sz="2000" b="1" dirty="0">
                <a:solidFill>
                  <a:schemeClr val="tx2"/>
                </a:solidFill>
              </a:rPr>
              <a:t> are relatively steep?</a:t>
            </a:r>
          </a:p>
        </p:txBody>
      </p:sp>
      <p:sp>
        <p:nvSpPr>
          <p:cNvPr id="1179678" name="Text Box 30"/>
          <p:cNvSpPr txBox="1">
            <a:spLocks noChangeArrowheads="1"/>
          </p:cNvSpPr>
          <p:nvPr/>
        </p:nvSpPr>
        <p:spPr bwMode="auto">
          <a:xfrm>
            <a:off x="2057400" y="2270125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MB</a:t>
            </a:r>
          </a:p>
        </p:txBody>
      </p:sp>
      <p:sp>
        <p:nvSpPr>
          <p:cNvPr id="1179679" name="Text Box 31"/>
          <p:cNvSpPr txBox="1">
            <a:spLocks noChangeArrowheads="1"/>
          </p:cNvSpPr>
          <p:nvPr/>
        </p:nvSpPr>
        <p:spPr bwMode="auto">
          <a:xfrm>
            <a:off x="152400" y="3200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Tax =</a:t>
            </a:r>
            <a:endParaRPr lang="en-US" baseline="-25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7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9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9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9" grpId="0" animBg="1"/>
      <p:bldP spid="1179661" grpId="0" animBg="1"/>
      <p:bldP spid="1179662" grpId="0" autoUpdateAnimBg="0"/>
      <p:bldP spid="1179663" grpId="0" autoUpdateAnimBg="0"/>
      <p:bldP spid="1179665" grpId="0"/>
      <p:bldP spid="1179668" grpId="0" autoUpdateAnimBg="0"/>
      <p:bldP spid="1179669" grpId="0" animBg="1"/>
      <p:bldP spid="1179673" grpId="0" animBg="1"/>
      <p:bldP spid="1179674" grpId="0" autoUpdateAnimBg="0"/>
      <p:bldP spid="1179675" grpId="0" animBg="1"/>
      <p:bldP spid="1179676" grpId="0" animBg="1"/>
      <p:bldP spid="1179677" grpId="0" autoUpdateAnimBg="0"/>
      <p:bldP spid="117967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747712"/>
          </a:xfrm>
        </p:spPr>
        <p:txBody>
          <a:bodyPr/>
          <a:lstStyle/>
          <a:p>
            <a:r>
              <a:rPr lang="en-US" dirty="0" smtClean="0"/>
              <a:t>How to deal with uncertainty?</a:t>
            </a:r>
            <a:endParaRPr lang="en-US" dirty="0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609600" y="2971800"/>
            <a:ext cx="7696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So given the uncertainties and the nature of the MB and MC curves, what would be better for GHG abatement</a:t>
            </a:r>
            <a:r>
              <a:rPr lang="en-US" sz="2800" dirty="0">
                <a:latin typeface="Tahoma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05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/>
      <p:bldP spid="215045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938784"/>
            <a:ext cx="8253662" cy="56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9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Line 2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699" name="Line 3"/>
          <p:cNvSpPr>
            <a:spLocks noChangeShapeType="1"/>
          </p:cNvSpPr>
          <p:nvPr/>
        </p:nvSpPr>
        <p:spPr bwMode="auto">
          <a:xfrm flipH="1">
            <a:off x="1524000" y="54864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00" name="Text Box 4"/>
          <p:cNvSpPr txBox="1">
            <a:spLocks noChangeArrowheads="1"/>
          </p:cNvSpPr>
          <p:nvPr/>
        </p:nvSpPr>
        <p:spPr bwMode="auto">
          <a:xfrm>
            <a:off x="914400" y="3200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T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US" baseline="-25000">
              <a:solidFill>
                <a:srgbClr val="0000FF"/>
              </a:solidFill>
            </a:endParaRPr>
          </a:p>
        </p:txBody>
      </p:sp>
      <p:sp>
        <p:nvSpPr>
          <p:cNvPr id="1181701" name="Text Box 5"/>
          <p:cNvSpPr txBox="1">
            <a:spLocks noChangeArrowheads="1"/>
          </p:cNvSpPr>
          <p:nvPr/>
        </p:nvSpPr>
        <p:spPr bwMode="auto">
          <a:xfrm>
            <a:off x="3352800" y="60960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Quantity of permits</a:t>
            </a:r>
          </a:p>
        </p:txBody>
      </p:sp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$</a:t>
            </a:r>
          </a:p>
        </p:txBody>
      </p:sp>
      <p:sp>
        <p:nvSpPr>
          <p:cNvPr id="1181703" name="Line 7"/>
          <p:cNvSpPr>
            <a:spLocks noChangeShapeType="1"/>
          </p:cNvSpPr>
          <p:nvPr/>
        </p:nvSpPr>
        <p:spPr bwMode="auto">
          <a:xfrm>
            <a:off x="5638800" y="63246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04" name="Line 8"/>
          <p:cNvSpPr>
            <a:spLocks noChangeShapeType="1"/>
          </p:cNvSpPr>
          <p:nvPr/>
        </p:nvSpPr>
        <p:spPr bwMode="auto">
          <a:xfrm flipV="1">
            <a:off x="4876800" y="3276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05" name="Line 9"/>
          <p:cNvSpPr>
            <a:spLocks noChangeShapeType="1"/>
          </p:cNvSpPr>
          <p:nvPr/>
        </p:nvSpPr>
        <p:spPr bwMode="auto">
          <a:xfrm flipV="1">
            <a:off x="1600200" y="32766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4640263" y="5562600"/>
            <a:ext cx="122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Q</a:t>
            </a:r>
            <a:r>
              <a:rPr lang="en-US" baseline="30000"/>
              <a:t>a</a:t>
            </a:r>
            <a:r>
              <a:rPr lang="en-US" baseline="-25000"/>
              <a:t>2</a:t>
            </a:r>
          </a:p>
        </p:txBody>
      </p:sp>
      <p:sp>
        <p:nvSpPr>
          <p:cNvPr id="1181707" name="Text Box 11"/>
          <p:cNvSpPr txBox="1">
            <a:spLocks noChangeArrowheads="1"/>
          </p:cNvSpPr>
          <p:nvPr/>
        </p:nvSpPr>
        <p:spPr bwMode="auto">
          <a:xfrm>
            <a:off x="7010400" y="2895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S</a:t>
            </a:r>
            <a:endParaRPr lang="en-US" sz="2000" b="1" baseline="-25000">
              <a:solidFill>
                <a:srgbClr val="FF0000"/>
              </a:solidFill>
            </a:endParaRPr>
          </a:p>
        </p:txBody>
      </p:sp>
      <p:sp>
        <p:nvSpPr>
          <p:cNvPr id="1181708" name="Line 12"/>
          <p:cNvSpPr>
            <a:spLocks noChangeShapeType="1"/>
          </p:cNvSpPr>
          <p:nvPr/>
        </p:nvSpPr>
        <p:spPr bwMode="auto">
          <a:xfrm flipV="1">
            <a:off x="4876800" y="1524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4648200" y="5562600"/>
            <a:ext cx="374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i="1"/>
              <a:t>100</a:t>
            </a:r>
          </a:p>
        </p:txBody>
      </p:sp>
      <p:sp>
        <p:nvSpPr>
          <p:cNvPr id="1181710" name="Text Box 14"/>
          <p:cNvSpPr txBox="1">
            <a:spLocks noChangeArrowheads="1"/>
          </p:cNvSpPr>
          <p:nvPr/>
        </p:nvSpPr>
        <p:spPr bwMode="auto">
          <a:xfrm>
            <a:off x="914400" y="1752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2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US" baseline="-25000">
              <a:solidFill>
                <a:srgbClr val="0000FF"/>
              </a:solidFill>
            </a:endParaRPr>
          </a:p>
        </p:txBody>
      </p:sp>
      <p:sp>
        <p:nvSpPr>
          <p:cNvPr id="1181711" name="Line 15"/>
          <p:cNvSpPr>
            <a:spLocks noChangeShapeType="1"/>
          </p:cNvSpPr>
          <p:nvPr/>
        </p:nvSpPr>
        <p:spPr bwMode="auto">
          <a:xfrm flipV="1">
            <a:off x="1524000" y="198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609600" y="838200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err="1"/>
              <a:t>Equilibria</a:t>
            </a:r>
            <a:r>
              <a:rPr lang="en-US" sz="2000" b="1" dirty="0"/>
              <a:t> with the hybrid </a:t>
            </a:r>
            <a:r>
              <a:rPr lang="en-US" sz="2000" b="1" dirty="0" smtClean="0"/>
              <a:t>policy (after </a:t>
            </a:r>
            <a:r>
              <a:rPr lang="en-US" sz="2000" b="1" dirty="0" err="1" smtClean="0"/>
              <a:t>Wilcoxen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McKibbin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181713" name="Text Box 17"/>
          <p:cNvSpPr txBox="1">
            <a:spLocks noChangeArrowheads="1"/>
          </p:cNvSpPr>
          <p:nvPr/>
        </p:nvSpPr>
        <p:spPr bwMode="auto">
          <a:xfrm>
            <a:off x="2743200" y="21336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81714" name="Line 18"/>
          <p:cNvSpPr>
            <a:spLocks noChangeShapeType="1"/>
          </p:cNvSpPr>
          <p:nvPr/>
        </p:nvSpPr>
        <p:spPr bwMode="auto">
          <a:xfrm flipV="1">
            <a:off x="4876800" y="3276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15" name="Line 19"/>
          <p:cNvSpPr>
            <a:spLocks noChangeShapeType="1"/>
          </p:cNvSpPr>
          <p:nvPr/>
        </p:nvSpPr>
        <p:spPr bwMode="auto">
          <a:xfrm>
            <a:off x="4876800" y="3276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16" name="Freeform 20"/>
          <p:cNvSpPr>
            <a:spLocks/>
          </p:cNvSpPr>
          <p:nvPr/>
        </p:nvSpPr>
        <p:spPr bwMode="auto">
          <a:xfrm>
            <a:off x="3124200" y="2590800"/>
            <a:ext cx="3733800" cy="2667000"/>
          </a:xfrm>
          <a:custGeom>
            <a:avLst/>
            <a:gdLst>
              <a:gd name="T0" fmla="*/ 0 w 2352"/>
              <a:gd name="T1" fmla="*/ 0 h 1680"/>
              <a:gd name="T2" fmla="*/ 1296 w 2352"/>
              <a:gd name="T3" fmla="*/ 1200 h 1680"/>
              <a:gd name="T4" fmla="*/ 2352 w 2352"/>
              <a:gd name="T5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2" h="1680">
                <a:moveTo>
                  <a:pt x="0" y="0"/>
                </a:moveTo>
                <a:cubicBezTo>
                  <a:pt x="452" y="460"/>
                  <a:pt x="904" y="920"/>
                  <a:pt x="1296" y="1200"/>
                </a:cubicBezTo>
                <a:cubicBezTo>
                  <a:pt x="1688" y="1480"/>
                  <a:pt x="2020" y="1580"/>
                  <a:pt x="2352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17" name="Freeform 21"/>
          <p:cNvSpPr>
            <a:spLocks/>
          </p:cNvSpPr>
          <p:nvPr/>
        </p:nvSpPr>
        <p:spPr bwMode="auto">
          <a:xfrm rot="788434">
            <a:off x="4267200" y="1981200"/>
            <a:ext cx="3733800" cy="2667000"/>
          </a:xfrm>
          <a:custGeom>
            <a:avLst/>
            <a:gdLst>
              <a:gd name="T0" fmla="*/ 0 w 2352"/>
              <a:gd name="T1" fmla="*/ 0 h 1680"/>
              <a:gd name="T2" fmla="*/ 1296 w 2352"/>
              <a:gd name="T3" fmla="*/ 1200 h 1680"/>
              <a:gd name="T4" fmla="*/ 2352 w 2352"/>
              <a:gd name="T5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2" h="1680">
                <a:moveTo>
                  <a:pt x="0" y="0"/>
                </a:moveTo>
                <a:cubicBezTo>
                  <a:pt x="452" y="460"/>
                  <a:pt x="904" y="920"/>
                  <a:pt x="1296" y="1200"/>
                </a:cubicBezTo>
                <a:cubicBezTo>
                  <a:pt x="1688" y="1480"/>
                  <a:pt x="2020" y="1580"/>
                  <a:pt x="2352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1718" name="Text Box 22"/>
          <p:cNvSpPr txBox="1">
            <a:spLocks noChangeArrowheads="1"/>
          </p:cNvSpPr>
          <p:nvPr/>
        </p:nvSpPr>
        <p:spPr bwMode="auto">
          <a:xfrm>
            <a:off x="4267200" y="1143000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81719" name="Text Box 23"/>
          <p:cNvSpPr txBox="1">
            <a:spLocks noChangeArrowheads="1"/>
          </p:cNvSpPr>
          <p:nvPr/>
        </p:nvSpPr>
        <p:spPr bwMode="auto">
          <a:xfrm>
            <a:off x="914400" y="4191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1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US" baseline="-25000">
              <a:solidFill>
                <a:srgbClr val="0000FF"/>
              </a:solidFill>
            </a:endParaRPr>
          </a:p>
        </p:txBody>
      </p:sp>
      <p:sp>
        <p:nvSpPr>
          <p:cNvPr id="1181720" name="Line 24"/>
          <p:cNvSpPr>
            <a:spLocks noChangeShapeType="1"/>
          </p:cNvSpPr>
          <p:nvPr/>
        </p:nvSpPr>
        <p:spPr bwMode="auto">
          <a:xfrm flipV="1">
            <a:off x="1524000" y="4267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0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747713"/>
          </a:xfrm>
          <a:noFill/>
          <a:ln/>
        </p:spPr>
        <p:txBody>
          <a:bodyPr/>
          <a:lstStyle/>
          <a:p>
            <a:r>
              <a:rPr lang="en-US" sz="2800" dirty="0"/>
              <a:t>Profit-maximization under a </a:t>
            </a:r>
            <a:r>
              <a:rPr lang="en-US" sz="2800" dirty="0" smtClean="0"/>
              <a:t>C&amp;C regime</a:t>
            </a:r>
            <a:endParaRPr lang="en-US" sz="2800" dirty="0"/>
          </a:p>
        </p:txBody>
      </p:sp>
      <p:sp>
        <p:nvSpPr>
          <p:cNvPr id="1081347" name="Rectangle 3"/>
          <p:cNvSpPr>
            <a:spLocks noChangeArrowheads="1"/>
          </p:cNvSpPr>
          <p:nvPr/>
        </p:nvSpPr>
        <p:spPr bwMode="auto">
          <a:xfrm>
            <a:off x="76200" y="2711450"/>
            <a:ext cx="8458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Your MAC = N*(a^2), where N is the last digit of your college ID and a is the amount of abatement (e.g., a convex cost curve)</a:t>
            </a:r>
          </a:p>
          <a:p>
            <a:pPr lvl="2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 smtClean="0">
                <a:latin typeface="Tahoma" charset="0"/>
                <a:cs typeface="Tahoma" charset="0"/>
              </a:rPr>
              <a:t> Example – If N = 5: cost of abating 0 units = 0;  1 unit = 5; 2 units = 20, and so on ….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 smtClean="0">
                <a:latin typeface="Tahoma" charset="0"/>
                <a:cs typeface="Tahoma" charset="0"/>
              </a:rPr>
              <a:t> If you’re profit maximizing quantity of abatement = 2, by how much would your costs increase under a C&amp;C policy where you </a:t>
            </a:r>
            <a:r>
              <a:rPr lang="en-US" i="1" dirty="0" smtClean="0">
                <a:latin typeface="Tahoma" charset="0"/>
                <a:cs typeface="Tahoma" charset="0"/>
              </a:rPr>
              <a:t>have to abate </a:t>
            </a:r>
            <a:r>
              <a:rPr lang="en-US" dirty="0" smtClean="0">
                <a:latin typeface="Tahoma" charset="0"/>
                <a:cs typeface="Tahoma" charset="0"/>
              </a:rPr>
              <a:t>by one unit?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1081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trading exercise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6" grpId="0" build="p" autoUpdateAnimBg="0"/>
      <p:bldP spid="1081347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747713"/>
          </a:xfrm>
          <a:noFill/>
          <a:ln/>
        </p:spPr>
        <p:txBody>
          <a:bodyPr/>
          <a:lstStyle/>
          <a:p>
            <a:r>
              <a:rPr lang="en-US" sz="2800" dirty="0"/>
              <a:t>Profit-maximization under a </a:t>
            </a:r>
            <a:r>
              <a:rPr lang="en-US" sz="2800" smtClean="0"/>
              <a:t>C&amp;C regime</a:t>
            </a:r>
            <a:endParaRPr lang="en-US" sz="2800" dirty="0"/>
          </a:p>
        </p:txBody>
      </p:sp>
      <p:sp>
        <p:nvSpPr>
          <p:cNvPr id="1081347" name="Rectangle 3"/>
          <p:cNvSpPr>
            <a:spLocks noChangeArrowheads="1"/>
          </p:cNvSpPr>
          <p:nvPr/>
        </p:nvSpPr>
        <p:spPr bwMode="auto">
          <a:xfrm>
            <a:off x="76200" y="2711450"/>
            <a:ext cx="84582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Your MAC = N*(a^2), where N is the last digit of your college ID and a is the amount of abatement (e.g., a convex cost curve)</a:t>
            </a:r>
          </a:p>
          <a:p>
            <a:pPr lvl="2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 smtClean="0">
                <a:latin typeface="Tahoma" charset="0"/>
                <a:cs typeface="Tahoma" charset="0"/>
              </a:rPr>
              <a:t> Example – If N = 5: cost of abating 0 units = 0;  1 unit = 5; 2 units = 20, and so on ….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 smtClean="0">
                <a:latin typeface="Tahoma" charset="0"/>
                <a:cs typeface="Tahoma" charset="0"/>
              </a:rPr>
              <a:t> If you’re profit maximizing quantity of abatement = 2, how much would you abate if the pollution tax = $0.50? $5.50? $20.50?  $50.50? $100.50   </a:t>
            </a:r>
            <a:endParaRPr lang="en-US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i="1" dirty="0" smtClean="0">
                <a:latin typeface="Tahoma" charset="0"/>
                <a:cs typeface="Tahoma" charset="0"/>
              </a:rPr>
              <a:t> </a:t>
            </a:r>
            <a:r>
              <a:rPr lang="en-US" i="1" u="sng" dirty="0" smtClean="0">
                <a:latin typeface="Tahoma" charset="0"/>
                <a:cs typeface="Tahoma" charset="0"/>
              </a:rPr>
              <a:t>How much did you save compared to a C&amp;C policy?</a:t>
            </a:r>
            <a:endParaRPr lang="en-US" i="1" u="sng" dirty="0">
              <a:latin typeface="Tahoma" charset="0"/>
              <a:cs typeface="Tahoma" charset="0"/>
            </a:endParaRPr>
          </a:p>
        </p:txBody>
      </p:sp>
      <p:sp>
        <p:nvSpPr>
          <p:cNvPr id="1081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trading exercise</a:t>
            </a:r>
          </a:p>
        </p:txBody>
      </p:sp>
    </p:spTree>
    <p:extLst>
      <p:ext uri="{BB962C8B-B14F-4D97-AF65-F5344CB8AC3E}">
        <p14:creationId xmlns:p14="http://schemas.microsoft.com/office/powerpoint/2010/main" val="369549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6" grpId="0" build="p" autoUpdateAnimBg="0"/>
      <p:bldP spid="108134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747713"/>
          </a:xfrm>
          <a:noFill/>
          <a:ln/>
        </p:spPr>
        <p:txBody>
          <a:bodyPr/>
          <a:lstStyle/>
          <a:p>
            <a:r>
              <a:rPr lang="en-US" sz="2800"/>
              <a:t>Profit-maximization under a permit regime</a:t>
            </a:r>
          </a:p>
        </p:txBody>
      </p:sp>
      <p:sp>
        <p:nvSpPr>
          <p:cNvPr id="1081347" name="Rectangle 3"/>
          <p:cNvSpPr>
            <a:spLocks noChangeArrowheads="1"/>
          </p:cNvSpPr>
          <p:nvPr/>
        </p:nvSpPr>
        <p:spPr bwMode="auto">
          <a:xfrm>
            <a:off x="533400" y="2711450"/>
            <a:ext cx="8077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 smtClean="0">
                <a:latin typeface="Tahoma" charset="0"/>
                <a:cs typeface="Tahoma" charset="0"/>
              </a:rPr>
              <a:t> Figure </a:t>
            </a:r>
            <a:r>
              <a:rPr lang="en-US" dirty="0">
                <a:latin typeface="Tahoma" charset="0"/>
                <a:cs typeface="Tahoma" charset="0"/>
              </a:rPr>
              <a:t>out what price you would be willing to accept to </a:t>
            </a:r>
            <a:r>
              <a:rPr lang="en-US" u="sng" dirty="0">
                <a:latin typeface="Tahoma" charset="0"/>
                <a:cs typeface="Tahoma" charset="0"/>
              </a:rPr>
              <a:t>sell your single permit</a:t>
            </a:r>
            <a:r>
              <a:rPr lang="en-US" dirty="0">
                <a:latin typeface="Tahoma" charset="0"/>
                <a:cs typeface="Tahoma" charset="0"/>
              </a:rPr>
              <a:t>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>
                <a:latin typeface="Tahoma" charset="0"/>
                <a:cs typeface="Tahoma" charset="0"/>
              </a:rPr>
              <a:t> Figure out what price you would be willing to pay to </a:t>
            </a:r>
            <a:r>
              <a:rPr lang="en-US" u="sng" dirty="0">
                <a:latin typeface="Tahoma" charset="0"/>
                <a:cs typeface="Tahoma" charset="0"/>
              </a:rPr>
              <a:t>buy a second permit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>
                <a:latin typeface="Tahoma" charset="0"/>
                <a:cs typeface="Tahoma" charset="0"/>
              </a:rPr>
              <a:t> </a:t>
            </a:r>
            <a:r>
              <a:rPr lang="en-US" dirty="0" smtClean="0">
                <a:latin typeface="Tahoma" charset="0"/>
                <a:cs typeface="Tahoma" charset="0"/>
              </a:rPr>
              <a:t>Figure out the price range where </a:t>
            </a:r>
            <a:r>
              <a:rPr lang="en-US" u="sng" dirty="0" smtClean="0">
                <a:latin typeface="Tahoma" charset="0"/>
                <a:cs typeface="Tahoma" charset="0"/>
              </a:rPr>
              <a:t>you </a:t>
            </a:r>
            <a:r>
              <a:rPr lang="en-US" u="sng" dirty="0" err="1" smtClean="0">
                <a:latin typeface="Tahoma" charset="0"/>
                <a:cs typeface="Tahoma" charset="0"/>
              </a:rPr>
              <a:t>wouldn</a:t>
            </a:r>
            <a:r>
              <a:rPr lang="fr-FR" u="sng" dirty="0" smtClean="0">
                <a:latin typeface="Tahoma" charset="0"/>
                <a:cs typeface="Tahoma" charset="0"/>
              </a:rPr>
              <a:t>’</a:t>
            </a:r>
            <a:r>
              <a:rPr lang="en-US" u="sng" dirty="0" smtClean="0">
                <a:latin typeface="Tahoma" charset="0"/>
                <a:cs typeface="Tahoma" charset="0"/>
              </a:rPr>
              <a:t>t trad</a:t>
            </a:r>
            <a:r>
              <a:rPr lang="en-US" dirty="0" smtClean="0">
                <a:latin typeface="Tahoma" charset="0"/>
                <a:cs typeface="Tahoma" charset="0"/>
              </a:rPr>
              <a:t>e</a:t>
            </a:r>
            <a:endParaRPr lang="en-US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dirty="0">
                <a:latin typeface="Tahoma" charset="0"/>
                <a:cs typeface="Tahoma" charset="0"/>
              </a:rPr>
              <a:t> </a:t>
            </a:r>
            <a:r>
              <a:rPr lang="en-US" dirty="0" smtClean="0">
                <a:latin typeface="Tahoma" charset="0"/>
                <a:cs typeface="Tahoma" charset="0"/>
              </a:rPr>
              <a:t>GO!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i="1" dirty="0" smtClean="0">
                <a:latin typeface="Tahoma" charset="0"/>
                <a:cs typeface="Tahoma" charset="0"/>
              </a:rPr>
              <a:t> </a:t>
            </a:r>
            <a:r>
              <a:rPr lang="en-US" i="1" u="sng" dirty="0">
                <a:latin typeface="Tahoma" charset="0"/>
                <a:cs typeface="Tahoma" charset="0"/>
              </a:rPr>
              <a:t>How much did you save compared to a C&amp;C policy</a:t>
            </a:r>
            <a:r>
              <a:rPr lang="en-US" i="1" u="sng" dirty="0" smtClean="0">
                <a:latin typeface="Tahoma" charset="0"/>
                <a:cs typeface="Tahoma" charset="0"/>
              </a:rPr>
              <a:t>?</a:t>
            </a:r>
            <a:endParaRPr lang="en-US" i="1" u="sng" dirty="0">
              <a:latin typeface="Tahoma" charset="0"/>
              <a:cs typeface="Tahoma" charset="0"/>
            </a:endParaRPr>
          </a:p>
        </p:txBody>
      </p:sp>
      <p:sp>
        <p:nvSpPr>
          <p:cNvPr id="1081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trading exercise</a:t>
            </a:r>
          </a:p>
        </p:txBody>
      </p:sp>
    </p:spTree>
    <p:extLst>
      <p:ext uri="{BB962C8B-B14F-4D97-AF65-F5344CB8AC3E}">
        <p14:creationId xmlns:p14="http://schemas.microsoft.com/office/powerpoint/2010/main" val="252016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6" grpId="0" build="p" autoUpdateAnimBg="0"/>
      <p:bldP spid="10813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47888"/>
            <a:ext cx="7772400" cy="671512"/>
          </a:xfrm>
        </p:spPr>
        <p:txBody>
          <a:bodyPr/>
          <a:lstStyle/>
          <a:p>
            <a:r>
              <a:rPr lang="en-US"/>
              <a:t>The benefits of wilderness in VT</a:t>
            </a:r>
            <a:endParaRPr lang="en-US" sz="2800"/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228600" y="2895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travel cost method		</a:t>
            </a: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228600" y="3505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WTP for recreation at Bread Loaf</a:t>
            </a:r>
            <a:r>
              <a:rPr lang="en-US" sz="2800">
                <a:latin typeface="Tahoma" charset="0"/>
              </a:rPr>
              <a:t>	</a:t>
            </a:r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228600" y="4114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</a:rPr>
              <a:t> The hedonic pricing method</a:t>
            </a:r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242888" y="4724400"/>
            <a:ext cx="6919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WTP for housing prices</a:t>
            </a:r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228600" y="54102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contingent valuation method</a:t>
            </a:r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242888" y="6034088"/>
            <a:ext cx="6919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solidFill>
                  <a:schemeClr val="tx2"/>
                </a:solidFill>
                <a:latin typeface="Tahoma" charset="0"/>
              </a:rPr>
              <a:t>WTP for option and existence value </a:t>
            </a:r>
          </a:p>
        </p:txBody>
      </p:sp>
      <p:sp>
        <p:nvSpPr>
          <p:cNvPr id="376842" name="AutoShape 10"/>
          <p:cNvSpPr>
            <a:spLocks/>
          </p:cNvSpPr>
          <p:nvPr/>
        </p:nvSpPr>
        <p:spPr bwMode="auto">
          <a:xfrm flipH="1">
            <a:off x="6477000" y="297180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6781800" y="3657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b="1">
                <a:solidFill>
                  <a:srgbClr val="990000"/>
                </a:solidFill>
                <a:latin typeface="Arial"/>
              </a:rPr>
              <a:t>“</a:t>
            </a:r>
            <a:r>
              <a:rPr lang="en-US" b="1">
                <a:solidFill>
                  <a:srgbClr val="990000"/>
                </a:solidFill>
              </a:rPr>
              <a:t>Revealed preference</a:t>
            </a:r>
            <a:r>
              <a:rPr lang="ja-JP" altLang="en-US" b="1">
                <a:solidFill>
                  <a:srgbClr val="990000"/>
                </a:solidFill>
                <a:latin typeface="Arial"/>
              </a:rPr>
              <a:t>”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376845" name="AutoShape 13"/>
          <p:cNvSpPr>
            <a:spLocks/>
          </p:cNvSpPr>
          <p:nvPr/>
        </p:nvSpPr>
        <p:spPr bwMode="auto">
          <a:xfrm flipH="1">
            <a:off x="6858000" y="55626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7086600" y="573087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b="1">
                <a:solidFill>
                  <a:srgbClr val="990000"/>
                </a:solidFill>
                <a:latin typeface="Arial"/>
              </a:rPr>
              <a:t>“</a:t>
            </a:r>
            <a:r>
              <a:rPr lang="en-US" b="1">
                <a:solidFill>
                  <a:srgbClr val="990000"/>
                </a:solidFill>
              </a:rPr>
              <a:t>Stated preference</a:t>
            </a:r>
            <a:r>
              <a:rPr lang="ja-JP" altLang="en-US" b="1">
                <a:solidFill>
                  <a:srgbClr val="990000"/>
                </a:solidFill>
                <a:latin typeface="Arial"/>
              </a:rPr>
              <a:t>”</a:t>
            </a:r>
            <a:endParaRPr lang="en-US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 autoUpdateAnimBg="0"/>
      <p:bldP spid="376836" grpId="0" autoUpdateAnimBg="0"/>
      <p:bldP spid="376837" grpId="0" autoUpdateAnimBg="0"/>
      <p:bldP spid="376838" grpId="0" autoUpdateAnimBg="0"/>
      <p:bldP spid="376839" grpId="0" autoUpdateAnimBg="0"/>
      <p:bldP spid="376840" grpId="0" autoUpdateAnimBg="0"/>
      <p:bldP spid="376841" grpId="0" autoUpdateAnimBg="0"/>
      <p:bldP spid="376842" grpId="0" animBg="1"/>
      <p:bldP spid="376844" grpId="0" autoUpdateAnimBg="0"/>
      <p:bldP spid="376845" grpId="0" animBg="1"/>
      <p:bldP spid="37684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1204912"/>
          </a:xfrm>
        </p:spPr>
        <p:txBody>
          <a:bodyPr/>
          <a:lstStyle/>
          <a:p>
            <a:r>
              <a:rPr lang="en-US" dirty="0"/>
              <a:t>What can we learn from experience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Success of lead </a:t>
            </a:r>
            <a:r>
              <a:rPr lang="en-US" dirty="0"/>
              <a:t>trading and </a:t>
            </a:r>
            <a:r>
              <a:rPr lang="en-US" dirty="0" smtClean="0"/>
              <a:t>CFCs</a:t>
            </a:r>
          </a:p>
          <a:p>
            <a:pPr lvl="2"/>
            <a:r>
              <a:rPr lang="en-US" dirty="0" smtClean="0"/>
              <a:t>Internal trading, time limit, relative simplicity </a:t>
            </a:r>
            <a:endParaRPr lang="en-US" dirty="0"/>
          </a:p>
          <a:p>
            <a:pPr lvl="1"/>
            <a:r>
              <a:rPr lang="en-US" dirty="0" smtClean="0"/>
              <a:t>The mixed-success of ETP, CA clunkers </a:t>
            </a:r>
            <a:r>
              <a:rPr lang="en-US" dirty="0"/>
              <a:t>and </a:t>
            </a:r>
            <a:r>
              <a:rPr lang="en-US" dirty="0" smtClean="0"/>
              <a:t>RECLAIM</a:t>
            </a:r>
          </a:p>
          <a:p>
            <a:pPr lvl="2"/>
            <a:r>
              <a:rPr lang="en-US" dirty="0" smtClean="0"/>
              <a:t>Thin markets, high transactions costs, relative complexity (hotspots, enforcement, NAAQs)</a:t>
            </a:r>
            <a:endParaRPr lang="en-US" dirty="0"/>
          </a:p>
          <a:p>
            <a:pPr lvl="1"/>
            <a:r>
              <a:rPr lang="en-US" dirty="0"/>
              <a:t>The SO2 – Acid Rain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7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914400"/>
          </a:xfrm>
        </p:spPr>
        <p:txBody>
          <a:bodyPr/>
          <a:lstStyle/>
          <a:p>
            <a:r>
              <a:rPr lang="en-US"/>
              <a:t>The SO</a:t>
            </a:r>
            <a:r>
              <a:rPr lang="en-US" baseline="-25000"/>
              <a:t>2 </a:t>
            </a:r>
            <a:r>
              <a:rPr lang="en-US"/>
              <a:t>trading program</a:t>
            </a: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533400" y="3062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How political support grew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533400" y="4129088"/>
            <a:ext cx="708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essence of the program	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533400" y="51196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results so far</a:t>
            </a: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Cost-effective regulation: permits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 build="p" autoUpdateAnimBg="0"/>
      <p:bldP spid="439299" grpId="0" autoUpdateAnimBg="0"/>
      <p:bldP spid="439300" grpId="0" autoUpdateAnimBg="0"/>
      <p:bldP spid="43930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Incentive-based regulation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1204912"/>
          </a:xfrm>
        </p:spPr>
        <p:txBody>
          <a:bodyPr/>
          <a:lstStyle/>
          <a:p>
            <a:r>
              <a:rPr lang="en-US" dirty="0"/>
              <a:t>What can we learn from experience?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Lead trading and CFCs</a:t>
            </a:r>
          </a:p>
          <a:p>
            <a:pPr lvl="1"/>
            <a:r>
              <a:rPr lang="en-US" dirty="0"/>
              <a:t>ETP and RECLAIM</a:t>
            </a:r>
          </a:p>
          <a:p>
            <a:pPr lvl="1"/>
            <a:r>
              <a:rPr lang="en-US" dirty="0"/>
              <a:t>The SO2 – Acid Rain program</a:t>
            </a:r>
          </a:p>
          <a:p>
            <a:pPr lvl="1"/>
            <a:r>
              <a:rPr lang="en-US" dirty="0"/>
              <a:t>Command and control vs. ITQs in fisheries</a:t>
            </a:r>
          </a:p>
          <a:p>
            <a:pPr lvl="1"/>
            <a:r>
              <a:rPr lang="en-US" dirty="0"/>
              <a:t>RGGI – an update</a:t>
            </a:r>
          </a:p>
          <a:p>
            <a:pPr lvl="1"/>
            <a:r>
              <a:rPr lang="en-US" dirty="0" smtClean="0"/>
              <a:t>Regulation </a:t>
            </a:r>
            <a:r>
              <a:rPr lang="en-US" dirty="0"/>
              <a:t>in </a:t>
            </a:r>
            <a:r>
              <a:rPr lang="en-US" dirty="0" smtClean="0"/>
              <a:t>India (final week)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What do we mean by </a:t>
            </a:r>
            <a:r>
              <a:rPr lang="ja-JP" altLang="en-US" b="1" i="1">
                <a:latin typeface="Arial"/>
                <a:cs typeface="Times New Roman" charset="0"/>
              </a:rPr>
              <a:t>‘</a:t>
            </a:r>
            <a:r>
              <a:rPr lang="en-US" b="1" i="1">
                <a:latin typeface="Times New Roman" charset="0"/>
                <a:cs typeface="Times New Roman" charset="0"/>
              </a:rPr>
              <a:t>energy</a:t>
            </a:r>
            <a:r>
              <a:rPr lang="ja-JP" altLang="en-US" b="1" i="1">
                <a:latin typeface="Arial"/>
                <a:cs typeface="Times New Roman" charset="0"/>
              </a:rPr>
              <a:t>’</a:t>
            </a:r>
            <a:r>
              <a:rPr lang="en-US" b="1" i="1">
                <a:latin typeface="Times New Roman" charset="0"/>
                <a:cs typeface="Times New Roman" charset="0"/>
              </a:rPr>
              <a:t>!?</a:t>
            </a:r>
            <a:endParaRPr lang="en-US" i="1"/>
          </a:p>
        </p:txBody>
      </p:sp>
      <p:sp>
        <p:nvSpPr>
          <p:cNvPr id="1147908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</a:t>
            </a:r>
            <a:r>
              <a:rPr lang="ja-JP" altLang="en-US" sz="2800">
                <a:latin typeface="Tahoma" charset="0"/>
                <a:cs typeface="Tahoma" charset="0"/>
              </a:rPr>
              <a:t>‘</a:t>
            </a:r>
            <a:r>
              <a:rPr lang="en-US" sz="2800">
                <a:latin typeface="Tahoma" charset="0"/>
                <a:cs typeface="Tahoma" charset="0"/>
              </a:rPr>
              <a:t>The ability to do work</a:t>
            </a:r>
            <a:r>
              <a:rPr lang="ja-JP" altLang="en-US" sz="2800">
                <a:latin typeface="Tahoma" charset="0"/>
                <a:cs typeface="Tahoma" charset="0"/>
              </a:rPr>
              <a:t>’</a:t>
            </a:r>
            <a:endParaRPr lang="en-US" sz="280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The history of humanity = the history of energy use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The dilemma of technological improvements </a:t>
            </a:r>
            <a:endParaRPr lang="en-US" sz="3200" b="1" u="sng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7" grpId="0" build="p" autoUpdateAnimBg="0"/>
      <p:bldP spid="1147908" grpId="0" build="p" bldLvl="3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71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419600" cy="487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 21</a:t>
            </a:r>
            <a:r>
              <a:rPr lang="en-US" sz="3600" baseline="30000"/>
              <a:t>st</a:t>
            </a:r>
            <a:r>
              <a:rPr lang="en-US" sz="3600"/>
              <a:t> Century blueprint?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Getting the prices right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A process of </a:t>
            </a:r>
            <a:r>
              <a:rPr lang="ja-JP" altLang="en-US" sz="3200">
                <a:latin typeface="Arial"/>
              </a:rPr>
              <a:t>‘</a:t>
            </a:r>
            <a:r>
              <a:rPr lang="en-US" sz="3200"/>
              <a:t>relocalization</a:t>
            </a:r>
            <a:r>
              <a:rPr lang="ja-JP" altLang="en-US" sz="3200">
                <a:latin typeface="Arial"/>
              </a:rPr>
              <a:t>’</a:t>
            </a:r>
            <a:endParaRPr lang="en-US" sz="3200"/>
          </a:p>
          <a:p>
            <a:pPr lvl="1">
              <a:lnSpc>
                <a:spcPct val="90000"/>
              </a:lnSpc>
            </a:pPr>
            <a:r>
              <a:rPr lang="en-US" sz="3200"/>
              <a:t>A renewed valuation of community</a:t>
            </a:r>
          </a:p>
        </p:txBody>
      </p:sp>
    </p:spTree>
    <p:extLst>
      <p:ext uri="{BB962C8B-B14F-4D97-AF65-F5344CB8AC3E}">
        <p14:creationId xmlns:p14="http://schemas.microsoft.com/office/powerpoint/2010/main" val="328538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2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7683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8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133600"/>
            <a:ext cx="8055721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5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>
                <a:latin typeface="Times New Roman" charset="0"/>
                <a:cs typeface="Times New Roman" charset="0"/>
              </a:rPr>
              <a:t>Goodstein</a:t>
            </a:r>
            <a:r>
              <a:rPr lang="ja-JP" altLang="en-US" b="1" i="1" dirty="0">
                <a:latin typeface="Arial"/>
                <a:cs typeface="Times New Roman" charset="0"/>
              </a:rPr>
              <a:t>’</a:t>
            </a:r>
            <a:r>
              <a:rPr lang="en-US" b="1" i="1" dirty="0">
                <a:latin typeface="Times New Roman" charset="0"/>
                <a:cs typeface="Times New Roman" charset="0"/>
              </a:rPr>
              <a:t>s 3-step approach </a:t>
            </a:r>
            <a:endParaRPr lang="en-US" dirty="0"/>
          </a:p>
        </p:txBody>
      </p:sp>
      <p:sp>
        <p:nvSpPr>
          <p:cNvPr id="1183748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1.  Set standard</a:t>
            </a:r>
          </a:p>
          <a:p>
            <a:pPr lvl="2">
              <a:spcBef>
                <a:spcPct val="20000"/>
              </a:spcBef>
            </a:pPr>
            <a:r>
              <a:rPr lang="en-US" sz="2800">
                <a:latin typeface="Tahoma" charset="0"/>
                <a:cs typeface="Tahoma" charset="0"/>
              </a:rPr>
              <a:t>Efficiency, safety or ecological sustainability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2.  Recognize limits of governance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>
                <a:latin typeface="Tahoma" charset="0"/>
                <a:cs typeface="Tahoma" charset="0"/>
              </a:rPr>
              <a:t>Imperfect information, </a:t>
            </a:r>
            <a:r>
              <a:rPr lang="en-US" sz="2800" u="sng">
                <a:latin typeface="Tahoma" charset="0"/>
                <a:cs typeface="Tahoma" charset="0"/>
              </a:rPr>
              <a:t>political influence</a:t>
            </a:r>
            <a:r>
              <a:rPr lang="en-US" sz="2800">
                <a:latin typeface="Tahoma" charset="0"/>
                <a:cs typeface="Tahoma" charset="0"/>
              </a:rPr>
              <a:t>, inadequate enforcement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3.  Look for ways to do better!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>
                <a:latin typeface="Tahoma" charset="0"/>
                <a:cs typeface="Tahoma" charset="0"/>
              </a:rPr>
              <a:t>IB policies and </a:t>
            </a:r>
            <a:r>
              <a:rPr lang="en-US" sz="2800" u="sng">
                <a:latin typeface="Tahoma" charset="0"/>
                <a:cs typeface="Tahoma" charset="0"/>
              </a:rPr>
              <a:t>clean technology</a:t>
            </a:r>
            <a:endParaRPr lang="en-US" sz="3200" b="1" u="sng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938784"/>
            <a:ext cx="8253662" cy="56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u="sng">
                <a:latin typeface="Times New Roman" charset="0"/>
                <a:cs typeface="Times New Roman" charset="0"/>
              </a:rPr>
              <a:t>Soft Energy Paths</a:t>
            </a:r>
            <a:r>
              <a:rPr lang="en-US" b="1" i="1">
                <a:latin typeface="Times New Roman" charset="0"/>
                <a:cs typeface="Times New Roman" charset="0"/>
              </a:rPr>
              <a:t> (1977)  Amory Lovins</a:t>
            </a:r>
            <a:endParaRPr lang="en-US" i="1"/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The hard energy path</a:t>
            </a:r>
          </a:p>
          <a:p>
            <a:pPr lvl="2">
              <a:spcBef>
                <a:spcPct val="20000"/>
              </a:spcBef>
            </a:pPr>
            <a:r>
              <a:rPr lang="en-US" sz="2800">
                <a:latin typeface="Tahoma" charset="0"/>
                <a:cs typeface="Tahoma" charset="0"/>
              </a:rPr>
              <a:t>Cheap electricity and petroleum – reliance on coal, oil, and nuclear power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The soft energy path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>
                <a:latin typeface="Tahoma" charset="0"/>
                <a:cs typeface="Tahoma" charset="0"/>
              </a:rPr>
              <a:t>Efficient use of clean energy – promotion of renewables (solar and wind) 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Energy paths and </a:t>
            </a:r>
            <a:r>
              <a:rPr lang="en-US" sz="2800" u="sng">
                <a:latin typeface="Tahoma" charset="0"/>
                <a:cs typeface="Tahoma" charset="0"/>
              </a:rPr>
              <a:t>path dependence</a:t>
            </a:r>
            <a:endParaRPr lang="en-US" sz="3200" b="1" u="sng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9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9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9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9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9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5" grpId="0" build="p" autoUpdateAnimBg="0"/>
      <p:bldP spid="1149956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benefits and costs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47888"/>
            <a:ext cx="7772400" cy="671512"/>
          </a:xfrm>
        </p:spPr>
        <p:txBody>
          <a:bodyPr/>
          <a:lstStyle/>
          <a:p>
            <a:r>
              <a:rPr lang="en-US"/>
              <a:t>Five potential biases of the CV method</a:t>
            </a:r>
            <a:endParaRPr lang="en-US" sz="2800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57200" y="2971800"/>
            <a:ext cx="7315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</a:t>
            </a:r>
            <a:r>
              <a:rPr lang="ja-JP" altLang="en-US" sz="2800" dirty="0">
                <a:latin typeface="Tahoma" charset="0"/>
                <a:cs typeface="Tahoma" charset="0"/>
              </a:rPr>
              <a:t>‘</a:t>
            </a:r>
            <a:r>
              <a:rPr lang="en-US" sz="2800" dirty="0">
                <a:latin typeface="Tahoma" charset="0"/>
                <a:cs typeface="Tahoma" charset="0"/>
              </a:rPr>
              <a:t>Prospect theory</a:t>
            </a:r>
            <a:r>
              <a:rPr lang="ja-JP" altLang="en-US" sz="2800" dirty="0">
                <a:latin typeface="Tahoma" charset="0"/>
                <a:cs typeface="Tahoma" charset="0"/>
              </a:rPr>
              <a:t>’</a:t>
            </a:r>
            <a:endParaRPr lang="en-US" sz="2800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</a:pPr>
            <a:endParaRPr lang="en-US" sz="28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 autoUpdateAnimBg="0"/>
      <p:bldP spid="378888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What do we mean by a </a:t>
            </a:r>
            <a:r>
              <a:rPr lang="en-US" b="1" i="1" u="sng">
                <a:latin typeface="Times New Roman" charset="0"/>
                <a:cs typeface="Times New Roman" charset="0"/>
              </a:rPr>
              <a:t>clean technology</a:t>
            </a:r>
            <a:r>
              <a:rPr lang="en-US" b="1" i="1">
                <a:latin typeface="Times New Roman" charset="0"/>
                <a:cs typeface="Times New Roman" charset="0"/>
              </a:rPr>
              <a:t>?</a:t>
            </a:r>
            <a:endParaRPr lang="en-US" i="1"/>
          </a:p>
        </p:txBody>
      </p:sp>
      <p:sp>
        <p:nvSpPr>
          <p:cNvPr id="1152004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1. </a:t>
            </a:r>
            <a:r>
              <a:rPr lang="en-US" sz="2800" dirty="0" smtClean="0">
                <a:latin typeface="Tahoma" charset="0"/>
                <a:cs typeface="Tahoma" charset="0"/>
              </a:rPr>
              <a:t>Provides comparable-quality services</a:t>
            </a:r>
            <a:endParaRPr lang="en-US" sz="2800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2. </a:t>
            </a:r>
            <a:r>
              <a:rPr lang="en-US" sz="2800" dirty="0" smtClean="0">
                <a:latin typeface="Tahoma" charset="0"/>
                <a:cs typeface="Tahoma" charset="0"/>
              </a:rPr>
              <a:t>Cost competitive on a market basis</a:t>
            </a:r>
            <a:endParaRPr lang="en-US" sz="28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autoUpdateAnimBg="0"/>
      <p:bldP spid="1152004" grpId="0" build="p" bldLvl="3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Line 2"/>
          <p:cNvSpPr>
            <a:spLocks noChangeShapeType="1"/>
          </p:cNvSpPr>
          <p:nvPr/>
        </p:nvSpPr>
        <p:spPr bwMode="auto">
          <a:xfrm>
            <a:off x="5334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>
            <a:off x="533400" y="61722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20650" y="1793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$</a:t>
            </a: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6980238" y="6213475"/>
            <a:ext cx="132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Quantity </a:t>
            </a:r>
          </a:p>
        </p:txBody>
      </p:sp>
      <p:sp>
        <p:nvSpPr>
          <p:cNvPr id="1154054" name="Freeform 6"/>
          <p:cNvSpPr>
            <a:spLocks/>
          </p:cNvSpPr>
          <p:nvPr/>
        </p:nvSpPr>
        <p:spPr bwMode="auto">
          <a:xfrm rot="-283245">
            <a:off x="1066800" y="3505200"/>
            <a:ext cx="6324600" cy="2324100"/>
          </a:xfrm>
          <a:custGeom>
            <a:avLst/>
            <a:gdLst>
              <a:gd name="T0" fmla="*/ 0 w 3984"/>
              <a:gd name="T1" fmla="*/ 0 h 1464"/>
              <a:gd name="T2" fmla="*/ 720 w 3984"/>
              <a:gd name="T3" fmla="*/ 1104 h 1464"/>
              <a:gd name="T4" fmla="*/ 2640 w 3984"/>
              <a:gd name="T5" fmla="*/ 1344 h 1464"/>
              <a:gd name="T6" fmla="*/ 3984 w 3984"/>
              <a:gd name="T7" fmla="*/ 384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4" h="1464">
                <a:moveTo>
                  <a:pt x="0" y="0"/>
                </a:moveTo>
                <a:cubicBezTo>
                  <a:pt x="140" y="440"/>
                  <a:pt x="280" y="880"/>
                  <a:pt x="720" y="1104"/>
                </a:cubicBezTo>
                <a:cubicBezTo>
                  <a:pt x="1160" y="1328"/>
                  <a:pt x="2096" y="1464"/>
                  <a:pt x="2640" y="1344"/>
                </a:cubicBezTo>
                <a:cubicBezTo>
                  <a:pt x="3184" y="1224"/>
                  <a:pt x="3760" y="544"/>
                  <a:pt x="3984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2362200" y="1295400"/>
            <a:ext cx="599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Economies of scale in energy production</a:t>
            </a:r>
          </a:p>
        </p:txBody>
      </p:sp>
      <p:sp>
        <p:nvSpPr>
          <p:cNvPr id="1154056" name="Text Box 8"/>
          <p:cNvSpPr txBox="1">
            <a:spLocks noChangeArrowheads="1"/>
          </p:cNvSpPr>
          <p:nvPr/>
        </p:nvSpPr>
        <p:spPr bwMode="auto">
          <a:xfrm>
            <a:off x="1736725" y="2708275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LRATC</a:t>
            </a:r>
          </a:p>
        </p:txBody>
      </p:sp>
      <p:sp>
        <p:nvSpPr>
          <p:cNvPr id="1154057" name="Line 9"/>
          <p:cNvSpPr>
            <a:spLocks noChangeShapeType="1"/>
          </p:cNvSpPr>
          <p:nvPr/>
        </p:nvSpPr>
        <p:spPr bwMode="auto">
          <a:xfrm flipH="1">
            <a:off x="1676400" y="33528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4058" name="Line 10"/>
          <p:cNvSpPr>
            <a:spLocks noChangeShapeType="1"/>
          </p:cNvSpPr>
          <p:nvPr/>
        </p:nvSpPr>
        <p:spPr bwMode="auto">
          <a:xfrm>
            <a:off x="533400" y="5715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4059" name="Text Box 11"/>
          <p:cNvSpPr txBox="1">
            <a:spLocks noChangeArrowheads="1"/>
          </p:cNvSpPr>
          <p:nvPr/>
        </p:nvSpPr>
        <p:spPr bwMode="auto">
          <a:xfrm>
            <a:off x="0" y="5410200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m</a:t>
            </a:r>
          </a:p>
        </p:txBody>
      </p:sp>
      <p:sp>
        <p:nvSpPr>
          <p:cNvPr id="1154060" name="Text Box 12"/>
          <p:cNvSpPr txBox="1">
            <a:spLocks noChangeArrowheads="1"/>
          </p:cNvSpPr>
          <p:nvPr/>
        </p:nvSpPr>
        <p:spPr bwMode="auto">
          <a:xfrm>
            <a:off x="3810000" y="21336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solidFill>
                  <a:srgbClr val="0099C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99CC"/>
                </a:solidFill>
              </a:rPr>
              <a:t>If </a:t>
            </a:r>
            <a:r>
              <a:rPr lang="en-US" dirty="0" smtClean="0">
                <a:solidFill>
                  <a:srgbClr val="0099CC"/>
                </a:solidFill>
              </a:rPr>
              <a:t>can</a:t>
            </a:r>
            <a:r>
              <a:rPr lang="en-US" dirty="0" smtClean="0">
                <a:solidFill>
                  <a:srgbClr val="0099CC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0099CC"/>
                </a:solidFill>
              </a:rPr>
              <a:t>t </a:t>
            </a:r>
            <a:r>
              <a:rPr lang="en-US" dirty="0">
                <a:solidFill>
                  <a:srgbClr val="0099CC"/>
                </a:solidFill>
              </a:rPr>
              <a:t>compete on basis of private costs, </a:t>
            </a:r>
            <a:r>
              <a:rPr lang="en-US" dirty="0" smtClean="0">
                <a:solidFill>
                  <a:srgbClr val="0099CC"/>
                </a:solidFill>
              </a:rPr>
              <a:t>wont </a:t>
            </a:r>
            <a:r>
              <a:rPr lang="en-US" dirty="0">
                <a:solidFill>
                  <a:srgbClr val="0099CC"/>
                </a:solidFill>
              </a:rPr>
              <a:t>be adopted</a:t>
            </a:r>
            <a:r>
              <a:rPr lang="ja-JP" altLang="en-US" dirty="0">
                <a:solidFill>
                  <a:srgbClr val="0099CC"/>
                </a:solidFill>
                <a:latin typeface="Arial"/>
              </a:rPr>
              <a:t>”</a:t>
            </a:r>
            <a:endParaRPr lang="en-US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6" grpId="0" autoUpdateAnimBg="0"/>
      <p:bldP spid="1154057" grpId="0" animBg="1"/>
      <p:bldP spid="1154058" grpId="0" animBg="1"/>
      <p:bldP spid="1154059" grpId="0" autoUpdateAnimBg="0"/>
      <p:bldP spid="115406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What do we mean by a </a:t>
            </a:r>
            <a:r>
              <a:rPr lang="en-US" b="1" i="1" u="sng">
                <a:latin typeface="Times New Roman" charset="0"/>
                <a:cs typeface="Times New Roman" charset="0"/>
              </a:rPr>
              <a:t>clean technology</a:t>
            </a:r>
            <a:r>
              <a:rPr lang="en-US" b="1" i="1">
                <a:latin typeface="Times New Roman" charset="0"/>
                <a:cs typeface="Times New Roman" charset="0"/>
              </a:rPr>
              <a:t>?</a:t>
            </a:r>
            <a:endParaRPr lang="en-US" i="1"/>
          </a:p>
        </p:txBody>
      </p:sp>
      <p:sp>
        <p:nvSpPr>
          <p:cNvPr id="1152004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1. </a:t>
            </a:r>
            <a:r>
              <a:rPr lang="en-US" sz="2800" dirty="0" smtClean="0">
                <a:latin typeface="Tahoma" charset="0"/>
                <a:cs typeface="Tahoma" charset="0"/>
              </a:rPr>
              <a:t>Provides comparable-quality services</a:t>
            </a:r>
            <a:endParaRPr lang="en-US" sz="2800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2. </a:t>
            </a:r>
            <a:r>
              <a:rPr lang="en-US" sz="2800" dirty="0" smtClean="0">
                <a:latin typeface="Tahoma" charset="0"/>
                <a:cs typeface="Tahoma" charset="0"/>
              </a:rPr>
              <a:t>Cost competitive on a market basis</a:t>
            </a:r>
            <a:endParaRPr lang="en-US" sz="2800" dirty="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3. </a:t>
            </a:r>
            <a:r>
              <a:rPr lang="en-US" sz="2800" dirty="0" smtClean="0">
                <a:latin typeface="Tahoma" charset="0"/>
                <a:cs typeface="Tahoma" charset="0"/>
              </a:rPr>
              <a:t>Environmentally superior</a:t>
            </a:r>
            <a:endParaRPr lang="en-US" sz="3200" b="1" u="sng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1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 smtClean="0">
                <a:latin typeface="Times New Roman" charset="0"/>
                <a:cs typeface="Times New Roman" charset="0"/>
              </a:rPr>
              <a:t>Are there market failures?</a:t>
            </a:r>
          </a:p>
          <a:p>
            <a:pPr lvl="1"/>
            <a:r>
              <a:rPr lang="en-US" dirty="0" smtClean="0">
                <a:latin typeface="Tahoma" charset="0"/>
                <a:cs typeface="Tahoma" charset="0"/>
              </a:rPr>
              <a:t>Potential market ‘obstacles’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Lack of information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Sunk costs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Thin markets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Limited access to capital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High discount rates</a:t>
            </a:r>
          </a:p>
          <a:p>
            <a:pPr lvl="1"/>
            <a:r>
              <a:rPr lang="en-US" dirty="0" smtClean="0">
                <a:latin typeface="Tahoma" charset="0"/>
                <a:cs typeface="Tahoma" charset="0"/>
              </a:rPr>
              <a:t>Potential government ‘obstacles’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Awful subsidy policies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Failure of regulation</a:t>
            </a:r>
            <a:endParaRPr lang="en-US" dirty="0">
              <a:latin typeface="Tahoma" charset="0"/>
              <a:cs typeface="Tahoma" charset="0"/>
            </a:endParaRPr>
          </a:p>
          <a:p>
            <a:pPr lvl="2"/>
            <a:endParaRPr lang="en-US" b="1" i="1" dirty="0" smtClean="0">
              <a:latin typeface="Times New Roman" charset="0"/>
              <a:cs typeface="Times New Roman" charset="0"/>
            </a:endParaRPr>
          </a:p>
          <a:p>
            <a:pPr lvl="1"/>
            <a:endParaRPr lang="en-US" b="1" i="1" dirty="0">
              <a:latin typeface="Times New Roman" charset="0"/>
              <a:cs typeface="Times New Roman" charset="0"/>
            </a:endParaRPr>
          </a:p>
          <a:p>
            <a:pPr lvl="2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597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 smtClean="0">
                <a:latin typeface="Times New Roman" charset="0"/>
                <a:cs typeface="Times New Roman" charset="0"/>
              </a:rPr>
              <a:t>Other justifications?</a:t>
            </a:r>
          </a:p>
          <a:p>
            <a:pPr lvl="1"/>
            <a:r>
              <a:rPr lang="en-US" dirty="0" smtClean="0">
                <a:latin typeface="Tahoma" charset="0"/>
                <a:cs typeface="Tahoma" charset="0"/>
              </a:rPr>
              <a:t>Positive externalities</a:t>
            </a:r>
          </a:p>
          <a:p>
            <a:pPr lvl="2"/>
            <a:r>
              <a:rPr lang="en-US" dirty="0" smtClean="0"/>
              <a:t>“Externalities </a:t>
            </a:r>
            <a:r>
              <a:rPr lang="en-US" dirty="0"/>
              <a:t>in R &amp; D—the fact that no single firm has the incentive to invest in research that will benefit everyone in the industry. </a:t>
            </a:r>
            <a:r>
              <a:rPr lang="en-US" i="1" dirty="0"/>
              <a:t>The estimated rate of return to public spending on agricultural research has been between 45 and 60 </a:t>
            </a:r>
            <a:r>
              <a:rPr lang="en-US" i="1" dirty="0" smtClean="0"/>
              <a:t>percent”  (Henderson and Isham 2010)</a:t>
            </a:r>
          </a:p>
          <a:p>
            <a:pPr marL="914400" lvl="2" indent="0">
              <a:buNone/>
            </a:pPr>
            <a:endParaRPr lang="en-US" b="1" i="1" dirty="0" smtClean="0">
              <a:latin typeface="Times New Roman" charset="0"/>
              <a:cs typeface="Times New Roman" charset="0"/>
            </a:endParaRPr>
          </a:p>
          <a:p>
            <a:pPr lvl="1"/>
            <a:endParaRPr lang="en-US" b="1" i="1" dirty="0">
              <a:latin typeface="Times New Roman" charset="0"/>
              <a:cs typeface="Times New Roman" charset="0"/>
            </a:endParaRPr>
          </a:p>
          <a:p>
            <a:pPr lvl="2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731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bldLvl="3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 smtClean="0">
                <a:latin typeface="Times New Roman" charset="0"/>
                <a:cs typeface="Times New Roman" charset="0"/>
              </a:rPr>
              <a:t>To try to get on the winning path ..</a:t>
            </a:r>
          </a:p>
          <a:p>
            <a:pPr lvl="1"/>
            <a:r>
              <a:rPr lang="en-US" dirty="0" smtClean="0">
                <a:latin typeface="Tahoma" charset="0"/>
                <a:cs typeface="Tahoma" charset="0"/>
              </a:rPr>
              <a:t>Level the playing field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Get rid of bad subsidies and internalize negative externalities</a:t>
            </a:r>
          </a:p>
          <a:p>
            <a:pPr lvl="1"/>
            <a:r>
              <a:rPr lang="en-US" dirty="0" smtClean="0"/>
              <a:t>Promote only clear </a:t>
            </a:r>
            <a:r>
              <a:rPr lang="en-US" i="1" dirty="0" smtClean="0"/>
              <a:t>environmental</a:t>
            </a:r>
            <a:r>
              <a:rPr lang="en-US" dirty="0" smtClean="0"/>
              <a:t> winners</a:t>
            </a:r>
          </a:p>
          <a:p>
            <a:pPr lvl="1"/>
            <a:r>
              <a:rPr lang="en-US" dirty="0" smtClean="0"/>
              <a:t>Focus on cost-effectiveness</a:t>
            </a:r>
          </a:p>
          <a:p>
            <a:pPr marL="914400" lvl="2" indent="0">
              <a:buNone/>
            </a:pPr>
            <a:endParaRPr lang="en-US" b="1" i="1" dirty="0" smtClean="0">
              <a:latin typeface="Times New Roman" charset="0"/>
              <a:cs typeface="Times New Roman" charset="0"/>
            </a:endParaRPr>
          </a:p>
          <a:p>
            <a:pPr lvl="1"/>
            <a:endParaRPr lang="en-US" b="1" i="1" dirty="0">
              <a:latin typeface="Times New Roman" charset="0"/>
              <a:cs typeface="Times New Roman" charset="0"/>
            </a:endParaRPr>
          </a:p>
          <a:p>
            <a:pPr lvl="2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330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 smtClean="0">
                <a:latin typeface="Times New Roman" charset="0"/>
                <a:cs typeface="Times New Roman" charset="0"/>
              </a:rPr>
              <a:t>Specific steps to get on the path</a:t>
            </a:r>
          </a:p>
          <a:p>
            <a:pPr lvl="1"/>
            <a:r>
              <a:rPr lang="en-US" dirty="0" smtClean="0">
                <a:latin typeface="Tahoma" charset="0"/>
                <a:cs typeface="Tahoma" charset="0"/>
              </a:rPr>
              <a:t>R&amp;D funding</a:t>
            </a:r>
          </a:p>
          <a:p>
            <a:pPr lvl="2"/>
            <a:r>
              <a:rPr lang="en-US" dirty="0" smtClean="0">
                <a:latin typeface="Tahoma" charset="0"/>
                <a:cs typeface="Tahoma" charset="0"/>
              </a:rPr>
              <a:t>‘</a:t>
            </a:r>
            <a:r>
              <a:rPr lang="en-US" dirty="0" smtClean="0"/>
              <a:t>The </a:t>
            </a:r>
            <a:r>
              <a:rPr lang="en-US" dirty="0"/>
              <a:t>Breakthrough Institute, a forceful advocate for “making clean energy cheap,” recommends R &amp; D investments in the United States of at least $15 billion annually</a:t>
            </a:r>
            <a:r>
              <a:rPr lang="en-US" dirty="0" smtClean="0"/>
              <a:t>.’  (Henderson and Isham 2010)</a:t>
            </a:r>
            <a:endParaRPr lang="en-US" dirty="0" smtClean="0">
              <a:latin typeface="Tahoma" charset="0"/>
              <a:cs typeface="Tahoma" charset="0"/>
            </a:endParaRPr>
          </a:p>
          <a:p>
            <a:pPr lvl="1"/>
            <a:r>
              <a:rPr lang="en-US" dirty="0" smtClean="0"/>
              <a:t>Technology forcing standards</a:t>
            </a:r>
          </a:p>
          <a:p>
            <a:pPr lvl="2"/>
            <a:r>
              <a:rPr lang="en-US" dirty="0" smtClean="0"/>
              <a:t>Recent changes in the CAFE standards</a:t>
            </a:r>
          </a:p>
          <a:p>
            <a:pPr lvl="3"/>
            <a:r>
              <a:rPr lang="en-US" b="1" i="1" dirty="0" smtClean="0">
                <a:latin typeface="Times New Roman" charset="0"/>
                <a:cs typeface="Times New Roman" charset="0"/>
              </a:rPr>
              <a:t>35.5 mpg by 2016</a:t>
            </a:r>
          </a:p>
          <a:p>
            <a:pPr lvl="3"/>
            <a:r>
              <a:rPr lang="en-US" b="1" i="1" dirty="0" smtClean="0">
                <a:latin typeface="Times New Roman" charset="0"/>
                <a:cs typeface="Times New Roman" charset="0"/>
              </a:rPr>
              <a:t>54.5 mpg by 2025 – this is huge!</a:t>
            </a:r>
          </a:p>
          <a:p>
            <a:pPr lvl="3"/>
            <a:endParaRPr lang="en-US" b="1" i="1" dirty="0" smtClean="0">
              <a:latin typeface="Times New Roman" charset="0"/>
              <a:cs typeface="Times New Roman" charset="0"/>
            </a:endParaRPr>
          </a:p>
          <a:p>
            <a:pPr lvl="1"/>
            <a:endParaRPr lang="en-US" b="1" i="1" dirty="0">
              <a:latin typeface="Times New Roman" charset="0"/>
              <a:cs typeface="Times New Roman" charset="0"/>
            </a:endParaRPr>
          </a:p>
          <a:p>
            <a:pPr lvl="2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209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 smtClean="0">
                <a:latin typeface="Times New Roman" charset="0"/>
                <a:cs typeface="Times New Roman" charset="0"/>
              </a:rPr>
              <a:t>Specific steps to get on the path</a:t>
            </a:r>
          </a:p>
          <a:p>
            <a:pPr lvl="1"/>
            <a:r>
              <a:rPr lang="en-US" dirty="0" smtClean="0">
                <a:latin typeface="Tahoma" charset="0"/>
                <a:cs typeface="Tahoma" charset="0"/>
              </a:rPr>
              <a:t>Infrastructure investment</a:t>
            </a:r>
          </a:p>
          <a:p>
            <a:pPr lvl="2"/>
            <a:r>
              <a:rPr lang="en-US" dirty="0" smtClean="0"/>
              <a:t>The promise of the ‘</a:t>
            </a:r>
            <a:r>
              <a:rPr lang="en-US" dirty="0" err="1" smtClean="0"/>
              <a:t>smartgrid</a:t>
            </a:r>
            <a:r>
              <a:rPr lang="en-US" dirty="0" smtClean="0"/>
              <a:t>’</a:t>
            </a:r>
          </a:p>
          <a:p>
            <a:pPr lvl="1"/>
            <a:r>
              <a:rPr lang="en-US" b="1" i="1" dirty="0" smtClean="0">
                <a:latin typeface="Times New Roman" charset="0"/>
                <a:cs typeface="Times New Roman" charset="0"/>
              </a:rPr>
              <a:t>Producer subsidies</a:t>
            </a:r>
          </a:p>
          <a:p>
            <a:pPr lvl="2"/>
            <a:r>
              <a:rPr lang="en-US" b="1" i="1" dirty="0" smtClean="0">
                <a:latin typeface="Times New Roman" charset="0"/>
                <a:cs typeface="Times New Roman" charset="0"/>
              </a:rPr>
              <a:t>Price preferences and procurement contracts</a:t>
            </a:r>
          </a:p>
          <a:p>
            <a:pPr lvl="3"/>
            <a:r>
              <a:rPr lang="en-US" b="1" i="1" dirty="0" smtClean="0">
                <a:latin typeface="Times New Roman" charset="0"/>
                <a:cs typeface="Times New Roman" charset="0"/>
              </a:rPr>
              <a:t>The leadership of the Defense Department</a:t>
            </a:r>
          </a:p>
          <a:p>
            <a:pPr lvl="1"/>
            <a:endParaRPr lang="en-US" b="1" i="1" dirty="0">
              <a:latin typeface="Times New Roman" charset="0"/>
              <a:cs typeface="Times New Roman" charset="0"/>
            </a:endParaRPr>
          </a:p>
          <a:p>
            <a:pPr lvl="2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140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>
                <a:latin typeface="Times New Roman" charset="0"/>
                <a:cs typeface="Times New Roman" charset="0"/>
              </a:rPr>
              <a:t>The current energy picture in the USA</a:t>
            </a:r>
            <a:endParaRPr lang="en-US" i="1" dirty="0"/>
          </a:p>
        </p:txBody>
      </p:sp>
      <p:sp>
        <p:nvSpPr>
          <p:cNvPr id="1158148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Energy consumption/capita over 20 </a:t>
            </a:r>
            <a:r>
              <a:rPr lang="en-US" sz="2800" dirty="0" smtClean="0">
                <a:latin typeface="Tahoma" charset="0"/>
                <a:cs typeface="Tahoma" charset="0"/>
              </a:rPr>
              <a:t>years determined by </a:t>
            </a:r>
            <a:r>
              <a:rPr lang="en-US" sz="2800" dirty="0">
                <a:latin typeface="Tahoma" charset="0"/>
                <a:cs typeface="Tahoma" charset="0"/>
              </a:rPr>
              <a:t>oil shocks, economic growth, and policies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 smtClean="0">
                <a:latin typeface="Tahoma" charset="0"/>
                <a:cs typeface="Tahoma" charset="0"/>
              </a:rPr>
              <a:t>Three </a:t>
            </a:r>
            <a:r>
              <a:rPr lang="en-US" sz="2800" dirty="0">
                <a:latin typeface="Tahoma" charset="0"/>
                <a:cs typeface="Tahoma" charset="0"/>
              </a:rPr>
              <a:t>core </a:t>
            </a:r>
            <a:r>
              <a:rPr lang="en-US" sz="2800" dirty="0" smtClean="0">
                <a:latin typeface="Tahoma" charset="0"/>
                <a:cs typeface="Tahoma" charset="0"/>
              </a:rPr>
              <a:t>problems: relative </a:t>
            </a:r>
            <a:r>
              <a:rPr lang="en-US" sz="2800" dirty="0">
                <a:latin typeface="Tahoma" charset="0"/>
                <a:cs typeface="Tahoma" charset="0"/>
              </a:rPr>
              <a:t>abundance of </a:t>
            </a:r>
            <a:r>
              <a:rPr lang="en-US" sz="2800" dirty="0" smtClean="0">
                <a:latin typeface="Tahoma" charset="0"/>
                <a:cs typeface="Tahoma" charset="0"/>
              </a:rPr>
              <a:t>cheap dirty energy, </a:t>
            </a:r>
            <a:r>
              <a:rPr lang="en-US" sz="2800" dirty="0">
                <a:latin typeface="Tahoma" charset="0"/>
                <a:cs typeface="Tahoma" charset="0"/>
              </a:rPr>
              <a:t>consumer preferences, and political influence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8" grpId="0" build="p" bldLvl="2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81512"/>
              </p:ext>
            </p:extLst>
          </p:nvPr>
        </p:nvGraphicFramePr>
        <p:xfrm>
          <a:off x="228600" y="1295400"/>
          <a:ext cx="8077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6096000"/>
            <a:ext cx="7772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latin typeface="Times New Roman" charset="0"/>
                <a:cs typeface="Times New Roman" charset="0"/>
              </a:rPr>
              <a:t>Net generation by energy source: 1997 (Electric Power Monthly)</a:t>
            </a:r>
            <a:endParaRPr lang="en-US" sz="2000" i="1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97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Line 2"/>
          <p:cNvSpPr>
            <a:spLocks noChangeShapeType="1"/>
          </p:cNvSpPr>
          <p:nvPr/>
        </p:nvSpPr>
        <p:spPr bwMode="auto">
          <a:xfrm flipH="1" flipV="1">
            <a:off x="1600200" y="1828800"/>
            <a:ext cx="6248400" cy="34290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4648200" y="3429000"/>
            <a:ext cx="0" cy="2133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867400" y="3429000"/>
            <a:ext cx="1133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/>
              <a:t>Demand = WTA? </a:t>
            </a:r>
            <a:endParaRPr lang="en-US" sz="2000" b="1" dirty="0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524000" y="14478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H="1">
            <a:off x="1524000" y="54864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3810000" y="3048000"/>
            <a:ext cx="0" cy="2438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4446588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36576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2413526" y="990600"/>
            <a:ext cx="4673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 smtClean="0"/>
              <a:t>Consumer surplus from preservation</a:t>
            </a:r>
            <a:endParaRPr lang="en-US" u="sng" dirty="0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51816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 smtClean="0">
                <a:solidFill>
                  <a:srgbClr val="990000"/>
                </a:solidFill>
              </a:rPr>
              <a:t>Acres of wilderness</a:t>
            </a:r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838200" y="6096000"/>
            <a:ext cx="767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How might this contrast to </a:t>
            </a:r>
            <a:r>
              <a:rPr lang="en-US" i="1" dirty="0" smtClean="0"/>
              <a:t>WTA</a:t>
            </a:r>
            <a:r>
              <a:rPr lang="en-US" dirty="0" smtClean="0"/>
              <a:t> from going from Q</a:t>
            </a:r>
            <a:r>
              <a:rPr lang="en-US" baseline="-25000" dirty="0" smtClean="0"/>
              <a:t>1</a:t>
            </a:r>
            <a:r>
              <a:rPr lang="en-US" dirty="0" smtClean="0"/>
              <a:t> to Q</a:t>
            </a:r>
            <a:r>
              <a:rPr lang="en-US" baseline="-25000" dirty="0" smtClean="0"/>
              <a:t>0</a:t>
            </a:r>
            <a:r>
              <a:rPr lang="en-US" dirty="0" smtClean="0"/>
              <a:t>?</a:t>
            </a:r>
            <a:endParaRPr lang="en-US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1752600"/>
            <a:ext cx="2286000" cy="3733800"/>
            <a:chOff x="1524000" y="1752600"/>
            <a:chExt cx="2286000" cy="3733800"/>
          </a:xfrm>
        </p:grpSpPr>
        <p:sp>
          <p:nvSpPr>
            <p:cNvPr id="202770" name="AutoShape 18"/>
            <p:cNvSpPr>
              <a:spLocks noChangeArrowheads="1"/>
            </p:cNvSpPr>
            <p:nvPr/>
          </p:nvSpPr>
          <p:spPr bwMode="auto">
            <a:xfrm>
              <a:off x="1524000" y="1752600"/>
              <a:ext cx="2286000" cy="1295400"/>
            </a:xfrm>
            <a:prstGeom prst="rtTriangle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1524000" y="3048000"/>
              <a:ext cx="2286000" cy="24384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810000" y="3505200"/>
            <a:ext cx="838200" cy="1981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3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961415"/>
              </p:ext>
            </p:extLst>
          </p:nvPr>
        </p:nvGraphicFramePr>
        <p:xfrm>
          <a:off x="228600" y="1219200"/>
          <a:ext cx="8077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819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 dirty="0">
                <a:latin typeface="Times New Roman" charset="0"/>
                <a:cs typeface="Times New Roman" charset="0"/>
              </a:rPr>
              <a:t>Technology options: electricity and heat</a:t>
            </a:r>
            <a:endParaRPr lang="en-US" i="1" dirty="0"/>
          </a:p>
        </p:txBody>
      </p:sp>
      <p:sp>
        <p:nvSpPr>
          <p:cNvPr id="1160196" name="Rectangle 4"/>
          <p:cNvSpPr>
            <a:spLocks noChangeArrowheads="1"/>
          </p:cNvSpPr>
          <p:nvPr/>
        </p:nvSpPr>
        <p:spPr bwMode="auto">
          <a:xfrm>
            <a:off x="228600" y="2514600"/>
            <a:ext cx="8229600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1. Demand side management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Tahoma" charset="0"/>
                <a:cs typeface="Tahoma" charset="0"/>
              </a:rPr>
              <a:t>Not conservation, but delivering same service with less energy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Tahoma" charset="0"/>
                <a:cs typeface="Tahoma" charset="0"/>
              </a:rPr>
              <a:t>The example </a:t>
            </a:r>
            <a:r>
              <a:rPr lang="en-US" sz="2800" dirty="0" smtClean="0">
                <a:latin typeface="Tahoma" charset="0"/>
                <a:cs typeface="Tahoma" charset="0"/>
              </a:rPr>
              <a:t>of </a:t>
            </a:r>
            <a:r>
              <a:rPr lang="en-US" sz="2800" dirty="0" smtClean="0">
                <a:latin typeface="Tahoma" charset="0"/>
                <a:cs typeface="Tahoma" charset="0"/>
                <a:hlinkClick r:id="rId4"/>
              </a:rPr>
              <a:t>Efficiency Vermont</a:t>
            </a:r>
            <a:endParaRPr lang="en-US" sz="2800" dirty="0">
              <a:latin typeface="Tahoma" charset="0"/>
              <a:cs typeface="Tahoma" charset="0"/>
            </a:endParaRPr>
          </a:p>
        </p:txBody>
      </p:sp>
      <p:sp>
        <p:nvSpPr>
          <p:cNvPr id="1160197" name="Text Box 5"/>
          <p:cNvSpPr txBox="1">
            <a:spLocks noChangeArrowheads="1"/>
          </p:cNvSpPr>
          <p:nvPr/>
        </p:nvSpPr>
        <p:spPr bwMode="auto">
          <a:xfrm>
            <a:off x="1447800" y="5410200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66FF"/>
                </a:solidFill>
              </a:rPr>
              <a:t>What about the supply side?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6" grpId="0" build="p" bldLvl="3" autoUpdateAnimBg="0"/>
      <p:bldP spid="1160197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Technology options: electricity and heat</a:t>
            </a:r>
            <a:endParaRPr lang="en-US" i="1"/>
          </a:p>
        </p:txBody>
      </p:sp>
      <p:sp>
        <p:nvSpPr>
          <p:cNvPr id="1164292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1. Demand side management</a:t>
            </a:r>
          </a:p>
          <a:p>
            <a:pPr lvl="2">
              <a:spcBef>
                <a:spcPct val="20000"/>
              </a:spcBef>
            </a:pPr>
            <a:r>
              <a:rPr lang="en-US" sz="2800">
                <a:latin typeface="Tahoma" charset="0"/>
                <a:cs typeface="Tahoma" charset="0"/>
              </a:rPr>
              <a:t>Not conservation, but delivering same service with less energy</a:t>
            </a:r>
          </a:p>
        </p:txBody>
      </p:sp>
      <p:sp>
        <p:nvSpPr>
          <p:cNvPr id="1164293" name="Rectangle 5"/>
          <p:cNvSpPr>
            <a:spLocks noChangeArrowheads="1"/>
          </p:cNvSpPr>
          <p:nvPr/>
        </p:nvSpPr>
        <p:spPr bwMode="auto">
          <a:xfrm>
            <a:off x="228600" y="4127500"/>
            <a:ext cx="8229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2. Coal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latin typeface="Tahoma" charset="0"/>
                <a:cs typeface="Tahoma" charset="0"/>
              </a:rPr>
              <a:t>Acid rain, air pollution, underground mining, strip mining, and </a:t>
            </a:r>
            <a:r>
              <a:rPr lang="en-US" sz="2800" dirty="0" smtClean="0">
                <a:latin typeface="Tahoma" charset="0"/>
                <a:cs typeface="Tahoma" charset="0"/>
              </a:rPr>
              <a:t>transport .. </a:t>
            </a:r>
            <a:r>
              <a:rPr lang="en-US" sz="2800" i="1" dirty="0">
                <a:latin typeface="Tahoma" charset="0"/>
                <a:cs typeface="Tahoma" charset="0"/>
              </a:rPr>
              <a:t>a</a:t>
            </a:r>
            <a:r>
              <a:rPr lang="en-US" sz="2800" i="1" dirty="0" smtClean="0">
                <a:latin typeface="Tahoma" charset="0"/>
                <a:cs typeface="Tahoma" charset="0"/>
              </a:rPr>
              <a:t>nd GHG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b="1" u="sng" dirty="0" smtClean="0">
                <a:latin typeface="Tahoma" charset="0"/>
                <a:cs typeface="Tahoma" charset="0"/>
              </a:rPr>
              <a:t>THE BIGGEST CHALLENGE WE FACE</a:t>
            </a:r>
            <a:endParaRPr lang="en-US" sz="3200" b="1" u="sng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4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4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4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3" grpId="0" build="p" bldLvl="3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Technology options: electricity and heat</a:t>
            </a:r>
            <a:endParaRPr lang="en-US" i="1"/>
          </a:p>
        </p:txBody>
      </p:sp>
      <p:sp>
        <p:nvSpPr>
          <p:cNvPr id="1166340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34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3. Nuclear power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Tahoma" charset="0"/>
                <a:cs typeface="Tahoma" charset="0"/>
              </a:rPr>
              <a:t>No GHG emissions, but problems of </a:t>
            </a:r>
            <a:r>
              <a:rPr lang="en-US" sz="2800" dirty="0" smtClean="0">
                <a:latin typeface="Tahoma" charset="0"/>
                <a:cs typeface="Tahoma" charset="0"/>
              </a:rPr>
              <a:t>safety, high</a:t>
            </a:r>
            <a:r>
              <a:rPr lang="en-US" sz="2800" dirty="0">
                <a:latin typeface="Tahoma" charset="0"/>
                <a:cs typeface="Tahoma" charset="0"/>
              </a:rPr>
              <a:t>-level and low-level wastes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 dirty="0">
                <a:latin typeface="Tahoma" charset="0"/>
                <a:cs typeface="Tahoma" charset="0"/>
              </a:rPr>
              <a:t> 4. Natural gas (methane)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latin typeface="Tahoma" charset="0"/>
                <a:cs typeface="Tahoma" charset="0"/>
              </a:rPr>
              <a:t>Low sulfur and less CO</a:t>
            </a:r>
            <a:r>
              <a:rPr lang="en-US" sz="2800" baseline="-25000" dirty="0">
                <a:latin typeface="Tahoma" charset="0"/>
                <a:cs typeface="Tahoma" charset="0"/>
              </a:rPr>
              <a:t>2</a:t>
            </a:r>
            <a:r>
              <a:rPr lang="en-US" sz="2800" dirty="0">
                <a:latin typeface="Tahoma" charset="0"/>
                <a:cs typeface="Tahoma" charset="0"/>
              </a:rPr>
              <a:t>, but also a </a:t>
            </a:r>
            <a:r>
              <a:rPr lang="en-US" sz="2800" dirty="0" smtClean="0">
                <a:latin typeface="Tahoma" charset="0"/>
                <a:cs typeface="Tahoma" charset="0"/>
              </a:rPr>
              <a:t>GHG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b="1" u="sng" dirty="0" smtClean="0">
                <a:latin typeface="Tahoma" charset="0"/>
                <a:cs typeface="Tahoma" charset="0"/>
              </a:rPr>
              <a:t>FRACKING IS HERE TO STAY</a:t>
            </a:r>
            <a:endParaRPr lang="en-US" sz="3200" b="1" u="sng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6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6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0" grpId="0" build="p" bldLvl="3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Technology options: electricity and heat</a:t>
            </a:r>
            <a:endParaRPr lang="en-US" i="1"/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228600" y="2514600"/>
            <a:ext cx="8229600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 dirty="0">
                <a:latin typeface="Tahoma" charset="0"/>
                <a:cs typeface="Tahoma" charset="0"/>
              </a:rPr>
              <a:t> 5. Hydroelectric power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Tahoma" charset="0"/>
                <a:cs typeface="Tahoma" charset="0"/>
              </a:rPr>
              <a:t>No GHG emissions, but problems of ecosystem damage and social equity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 dirty="0">
                <a:latin typeface="Tahoma" charset="0"/>
                <a:cs typeface="Tahoma" charset="0"/>
              </a:rPr>
              <a:t> 6. Passive solar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latin typeface="Tahoma" charset="0"/>
                <a:cs typeface="Tahoma" charset="0"/>
              </a:rPr>
              <a:t>Heating water and </a:t>
            </a:r>
            <a:r>
              <a:rPr lang="en-US" sz="2800" dirty="0" smtClean="0">
                <a:latin typeface="Tahoma" charset="0"/>
                <a:cs typeface="Tahoma" charset="0"/>
              </a:rPr>
              <a:t>homes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b="1" u="sng" dirty="0" smtClean="0">
                <a:latin typeface="Tahoma" charset="0"/>
                <a:cs typeface="Tahoma" charset="0"/>
              </a:rPr>
              <a:t>GREAT NEWS – COSTS COMING DOWN</a:t>
            </a:r>
            <a:endParaRPr lang="en-US" sz="3200" b="1" u="sng" dirty="0">
              <a:cs typeface="Times New Roman" charset="0"/>
            </a:endParaRPr>
          </a:p>
          <a:p>
            <a:pPr lvl="2">
              <a:spcBef>
                <a:spcPct val="50000"/>
              </a:spcBef>
              <a:buSzPct val="75000"/>
            </a:pPr>
            <a:endParaRPr lang="en-US" sz="28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8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8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8" grpId="0" build="p" bldLvl="3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Technology options: electricity and heat</a:t>
            </a:r>
            <a:endParaRPr lang="en-US" i="1"/>
          </a:p>
        </p:txBody>
      </p:sp>
      <p:sp>
        <p:nvSpPr>
          <p:cNvPr id="1169412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 dirty="0">
                <a:latin typeface="Tahoma" charset="0"/>
                <a:cs typeface="Tahoma" charset="0"/>
              </a:rPr>
              <a:t> 7. Active solar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Tahoma" charset="0"/>
                <a:cs typeface="Tahoma" charset="0"/>
              </a:rPr>
              <a:t>Solar thermal and photovoltaic power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 dirty="0">
                <a:latin typeface="Tahoma" charset="0"/>
                <a:cs typeface="Tahoma" charset="0"/>
              </a:rPr>
              <a:t> 8. Wind power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latin typeface="Tahoma" charset="0"/>
                <a:cs typeface="Tahoma" charset="0"/>
              </a:rPr>
              <a:t>No GHG emissions, but problems of aesthetics [NOT BIRDS!</a:t>
            </a:r>
            <a:r>
              <a:rPr lang="en-US" sz="2800" dirty="0" smtClean="0">
                <a:latin typeface="Tahoma" charset="0"/>
                <a:cs typeface="Tahoma" charset="0"/>
              </a:rPr>
              <a:t>]</a:t>
            </a:r>
            <a:endParaRPr lang="en-US" sz="2800" b="1" u="sng" dirty="0">
              <a:latin typeface="Tahoma" charset="0"/>
              <a:cs typeface="Tahoma" charset="0"/>
            </a:endParaRPr>
          </a:p>
          <a:p>
            <a:pPr lvl="2">
              <a:spcBef>
                <a:spcPct val="20000"/>
              </a:spcBef>
            </a:pPr>
            <a:r>
              <a:rPr lang="en-US" sz="3200" b="1" u="sng" dirty="0" smtClean="0">
                <a:latin typeface="Tahoma" charset="0"/>
                <a:cs typeface="Tahoma" charset="0"/>
              </a:rPr>
              <a:t>COSTS LOW, PROMISE HIGH</a:t>
            </a:r>
            <a:endParaRPr lang="en-US" sz="3600" b="1" u="sng" dirty="0">
              <a:cs typeface="Times New Roman" charset="0"/>
            </a:endParaRPr>
          </a:p>
          <a:p>
            <a:pPr lvl="2">
              <a:spcBef>
                <a:spcPct val="20000"/>
              </a:spcBef>
            </a:pPr>
            <a:endParaRPr lang="en-US" sz="3200" b="1" u="sng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2" grpId="0" build="p" bldLvl="3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challenges: energy &amp; poverty</a:t>
            </a:r>
            <a:endParaRPr lang="en-US" sz="4000" dirty="0"/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671513"/>
          </a:xfrm>
        </p:spPr>
        <p:txBody>
          <a:bodyPr/>
          <a:lstStyle/>
          <a:p>
            <a:r>
              <a:rPr lang="en-US" b="1" i="1">
                <a:latin typeface="Times New Roman" charset="0"/>
                <a:cs typeface="Times New Roman" charset="0"/>
              </a:rPr>
              <a:t>Policy options: electricity and heat</a:t>
            </a:r>
            <a:endParaRPr lang="en-US" i="1"/>
          </a:p>
        </p:txBody>
      </p:sp>
      <p:sp>
        <p:nvSpPr>
          <p:cNvPr id="1170436" name="Rectangle 4"/>
          <p:cNvSpPr>
            <a:spLocks noChangeArrowheads="1"/>
          </p:cNvSpPr>
          <p:nvPr/>
        </p:nvSpPr>
        <p:spPr bwMode="auto">
          <a:xfrm>
            <a:off x="228600" y="2514600"/>
            <a:ext cx="800100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>
                <a:latin typeface="Tahoma" charset="0"/>
                <a:cs typeface="Tahoma" charset="0"/>
              </a:rPr>
              <a:t> Step 1.  Pick winners</a:t>
            </a:r>
          </a:p>
          <a:p>
            <a:pPr lvl="2">
              <a:spcBef>
                <a:spcPct val="20000"/>
              </a:spcBef>
            </a:pPr>
            <a:r>
              <a:rPr lang="en-US" sz="2800">
                <a:latin typeface="Tahoma" charset="0"/>
                <a:cs typeface="Tahoma" charset="0"/>
              </a:rPr>
              <a:t>Efficiency, wind and photovoltaics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>
                <a:latin typeface="Tahoma" charset="0"/>
                <a:cs typeface="Tahoma" charset="0"/>
              </a:rPr>
              <a:t> Step 2.  Level the playing field</a:t>
            </a:r>
          </a:p>
          <a:p>
            <a:pPr lvl="2">
              <a:spcBef>
                <a:spcPct val="20000"/>
              </a:spcBef>
            </a:pPr>
            <a:r>
              <a:rPr lang="en-US" sz="2800">
                <a:latin typeface="Tahoma" charset="0"/>
                <a:cs typeface="Tahoma" charset="0"/>
              </a:rPr>
              <a:t>STOP SUBSIDIZING FOSSIL FUELS!!!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2"/>
              </a:buBlip>
            </a:pPr>
            <a:r>
              <a:rPr lang="en-US" sz="2800">
                <a:latin typeface="Tahoma" charset="0"/>
                <a:cs typeface="Tahoma" charset="0"/>
              </a:rPr>
              <a:t> Step 3.  Directly promote clean technologies</a:t>
            </a:r>
          </a:p>
          <a:p>
            <a:pPr lvl="2">
              <a:spcBef>
                <a:spcPct val="20000"/>
              </a:spcBef>
            </a:pPr>
            <a:r>
              <a:rPr lang="en-US" sz="2800">
                <a:latin typeface="Tahoma" charset="0"/>
                <a:cs typeface="Tahoma" charset="0"/>
              </a:rPr>
              <a:t>The challenges of equity, strategic behavior, free riding and rebound effects.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0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0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0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0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0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6" grpId="0" build="p" bldLvl="3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897937" cy="1143000"/>
          </a:xfrm>
        </p:spPr>
        <p:txBody>
          <a:bodyPr/>
          <a:lstStyle/>
          <a:p>
            <a:r>
              <a:rPr lang="en-US" sz="4000"/>
              <a:t>Poverty, growth and the environment</a:t>
            </a:r>
          </a:p>
        </p:txBody>
      </p:sp>
      <p:sp>
        <p:nvSpPr>
          <p:cNvPr id="951299" name="Rectangle 3"/>
          <p:cNvSpPr>
            <a:spLocks noChangeArrowheads="1"/>
          </p:cNvSpPr>
          <p:nvPr/>
        </p:nvSpPr>
        <p:spPr bwMode="auto">
          <a:xfrm>
            <a:off x="381000" y="43434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Natural capital</a:t>
            </a:r>
          </a:p>
        </p:txBody>
      </p:sp>
      <p:sp>
        <p:nvSpPr>
          <p:cNvPr id="951300" name="AutoShape 4"/>
          <p:cNvSpPr>
            <a:spLocks noChangeArrowheads="1"/>
          </p:cNvSpPr>
          <p:nvPr/>
        </p:nvSpPr>
        <p:spPr bwMode="auto">
          <a:xfrm>
            <a:off x="3429000" y="2819400"/>
            <a:ext cx="990600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01" name="AutoShape 5"/>
          <p:cNvSpPr>
            <a:spLocks noChangeArrowheads="1"/>
          </p:cNvSpPr>
          <p:nvPr/>
        </p:nvSpPr>
        <p:spPr bwMode="auto">
          <a:xfrm rot="110524" flipV="1">
            <a:off x="3429000" y="4648200"/>
            <a:ext cx="990600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02" name="Rectangle 6"/>
          <p:cNvSpPr>
            <a:spLocks noChangeArrowheads="1"/>
          </p:cNvSpPr>
          <p:nvPr/>
        </p:nvSpPr>
        <p:spPr bwMode="auto">
          <a:xfrm>
            <a:off x="3200400" y="3505200"/>
            <a:ext cx="1752600" cy="99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Economic</a:t>
            </a:r>
            <a:br>
              <a:rPr lang="en-US"/>
            </a:br>
            <a:r>
              <a:rPr lang="en-US"/>
              <a:t>Activity</a:t>
            </a:r>
          </a:p>
        </p:txBody>
      </p:sp>
      <p:sp>
        <p:nvSpPr>
          <p:cNvPr id="951303" name="Rectangle 7"/>
          <p:cNvSpPr>
            <a:spLocks noChangeArrowheads="1"/>
          </p:cNvSpPr>
          <p:nvPr/>
        </p:nvSpPr>
        <p:spPr bwMode="auto">
          <a:xfrm>
            <a:off x="381000" y="53340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Social capital</a:t>
            </a:r>
          </a:p>
        </p:txBody>
      </p:sp>
      <p:sp>
        <p:nvSpPr>
          <p:cNvPr id="951304" name="Rectangle 8"/>
          <p:cNvSpPr>
            <a:spLocks noChangeArrowheads="1"/>
          </p:cNvSpPr>
          <p:nvPr/>
        </p:nvSpPr>
        <p:spPr bwMode="auto">
          <a:xfrm>
            <a:off x="381000" y="32766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Human capital</a:t>
            </a:r>
          </a:p>
        </p:txBody>
      </p:sp>
      <p:sp>
        <p:nvSpPr>
          <p:cNvPr id="951305" name="Rectangle 9"/>
          <p:cNvSpPr>
            <a:spLocks noChangeArrowheads="1"/>
          </p:cNvSpPr>
          <p:nvPr/>
        </p:nvSpPr>
        <p:spPr bwMode="auto">
          <a:xfrm>
            <a:off x="381000" y="23622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Physical capital</a:t>
            </a:r>
          </a:p>
        </p:txBody>
      </p:sp>
      <p:sp>
        <p:nvSpPr>
          <p:cNvPr id="951306" name="Rectangle 10"/>
          <p:cNvSpPr>
            <a:spLocks noChangeArrowheads="1"/>
          </p:cNvSpPr>
          <p:nvPr/>
        </p:nvSpPr>
        <p:spPr bwMode="auto">
          <a:xfrm>
            <a:off x="381000" y="4343400"/>
            <a:ext cx="1905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Sources</a:t>
            </a:r>
          </a:p>
        </p:txBody>
      </p:sp>
      <p:sp>
        <p:nvSpPr>
          <p:cNvPr id="951307" name="Rectangle 11"/>
          <p:cNvSpPr>
            <a:spLocks noChangeArrowheads="1"/>
          </p:cNvSpPr>
          <p:nvPr/>
        </p:nvSpPr>
        <p:spPr bwMode="auto">
          <a:xfrm>
            <a:off x="6096000" y="43434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Natural capital</a:t>
            </a:r>
          </a:p>
        </p:txBody>
      </p:sp>
      <p:sp>
        <p:nvSpPr>
          <p:cNvPr id="951308" name="Rectangle 12"/>
          <p:cNvSpPr>
            <a:spLocks noChangeArrowheads="1"/>
          </p:cNvSpPr>
          <p:nvPr/>
        </p:nvSpPr>
        <p:spPr bwMode="auto">
          <a:xfrm>
            <a:off x="6096000" y="53340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Social capital</a:t>
            </a:r>
          </a:p>
        </p:txBody>
      </p:sp>
      <p:sp>
        <p:nvSpPr>
          <p:cNvPr id="951309" name="Rectangle 13"/>
          <p:cNvSpPr>
            <a:spLocks noChangeArrowheads="1"/>
          </p:cNvSpPr>
          <p:nvPr/>
        </p:nvSpPr>
        <p:spPr bwMode="auto">
          <a:xfrm>
            <a:off x="6096000" y="32766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Human capital</a:t>
            </a:r>
          </a:p>
        </p:txBody>
      </p:sp>
      <p:sp>
        <p:nvSpPr>
          <p:cNvPr id="951310" name="Rectangle 14"/>
          <p:cNvSpPr>
            <a:spLocks noChangeArrowheads="1"/>
          </p:cNvSpPr>
          <p:nvPr/>
        </p:nvSpPr>
        <p:spPr bwMode="auto">
          <a:xfrm>
            <a:off x="6096000" y="2362200"/>
            <a:ext cx="1905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Physical capital</a:t>
            </a:r>
          </a:p>
        </p:txBody>
      </p:sp>
      <p:sp>
        <p:nvSpPr>
          <p:cNvPr id="951311" name="AutoShape 15"/>
          <p:cNvSpPr>
            <a:spLocks noChangeArrowheads="1"/>
          </p:cNvSpPr>
          <p:nvPr/>
        </p:nvSpPr>
        <p:spPr bwMode="auto">
          <a:xfrm>
            <a:off x="2514600" y="2819400"/>
            <a:ext cx="457200" cy="2362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AutoShape 16"/>
          <p:cNvSpPr>
            <a:spLocks noChangeArrowheads="1"/>
          </p:cNvSpPr>
          <p:nvPr/>
        </p:nvSpPr>
        <p:spPr bwMode="auto">
          <a:xfrm>
            <a:off x="5257800" y="2895600"/>
            <a:ext cx="457200" cy="2362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76200" y="6248400"/>
            <a:ext cx="893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 extensive overuse of sources and sinks inevitable with rapid growth? </a:t>
            </a:r>
          </a:p>
        </p:txBody>
      </p:sp>
      <p:sp>
        <p:nvSpPr>
          <p:cNvPr id="951314" name="Rectangle 18"/>
          <p:cNvSpPr>
            <a:spLocks noChangeArrowheads="1"/>
          </p:cNvSpPr>
          <p:nvPr/>
        </p:nvSpPr>
        <p:spPr bwMode="auto">
          <a:xfrm>
            <a:off x="6096000" y="4343400"/>
            <a:ext cx="1905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Sinks</a:t>
            </a:r>
          </a:p>
        </p:txBody>
      </p:sp>
    </p:spTree>
    <p:extLst>
      <p:ext uri="{BB962C8B-B14F-4D97-AF65-F5344CB8AC3E}">
        <p14:creationId xmlns:p14="http://schemas.microsoft.com/office/powerpoint/2010/main" val="235347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3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747713"/>
          </a:xfrm>
        </p:spPr>
        <p:txBody>
          <a:bodyPr/>
          <a:lstStyle/>
          <a:p>
            <a:r>
              <a:rPr lang="en-US"/>
              <a:t>The IPAT equation (Paul Ehrlich 1971)</a:t>
            </a:r>
          </a:p>
        </p:txBody>
      </p:sp>
      <p:sp>
        <p:nvSpPr>
          <p:cNvPr id="975875" name="Rectangle 3"/>
          <p:cNvSpPr>
            <a:spLocks noChangeArrowheads="1"/>
          </p:cNvSpPr>
          <p:nvPr/>
        </p:nvSpPr>
        <p:spPr bwMode="auto">
          <a:xfrm>
            <a:off x="533400" y="2971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Environmental </a:t>
            </a:r>
            <a:r>
              <a:rPr lang="en-US" sz="2800" u="sng">
                <a:latin typeface="Tahoma" charset="0"/>
              </a:rPr>
              <a:t>I</a:t>
            </a:r>
            <a:r>
              <a:rPr lang="en-US" sz="2800">
                <a:latin typeface="Tahoma" charset="0"/>
              </a:rPr>
              <a:t>mpact = </a:t>
            </a:r>
          </a:p>
        </p:txBody>
      </p:sp>
      <p:sp>
        <p:nvSpPr>
          <p:cNvPr id="975876" name="Rectangle 4"/>
          <p:cNvSpPr>
            <a:spLocks noChangeArrowheads="1"/>
          </p:cNvSpPr>
          <p:nvPr/>
        </p:nvSpPr>
        <p:spPr bwMode="auto">
          <a:xfrm>
            <a:off x="533400" y="3505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P</a:t>
            </a:r>
            <a:r>
              <a:rPr lang="en-US" sz="2800">
                <a:latin typeface="Tahoma" charset="0"/>
              </a:rPr>
              <a:t>opulation (6 billion people) </a:t>
            </a:r>
          </a:p>
        </p:txBody>
      </p:sp>
      <p:sp>
        <p:nvSpPr>
          <p:cNvPr id="975877" name="Rectangle 5"/>
          <p:cNvSpPr>
            <a:spLocks noChangeArrowheads="1"/>
          </p:cNvSpPr>
          <p:nvPr/>
        </p:nvSpPr>
        <p:spPr bwMode="auto">
          <a:xfrm>
            <a:off x="533400" y="403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A</a:t>
            </a:r>
            <a:r>
              <a:rPr lang="en-US" sz="2800">
                <a:latin typeface="Tahoma" charset="0"/>
              </a:rPr>
              <a:t>ffluence (0.1 cars per person)  </a:t>
            </a:r>
          </a:p>
        </p:txBody>
      </p:sp>
      <p:sp>
        <p:nvSpPr>
          <p:cNvPr id="975878" name="Rectangle 6"/>
          <p:cNvSpPr>
            <a:spLocks noChangeArrowheads="1"/>
          </p:cNvSpPr>
          <p:nvPr/>
        </p:nvSpPr>
        <p:spPr bwMode="auto">
          <a:xfrm>
            <a:off x="533400" y="45862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 u="sng">
                <a:latin typeface="Tahoma" charset="0"/>
              </a:rPr>
              <a:t>T</a:t>
            </a:r>
            <a:r>
              <a:rPr lang="en-US" sz="2800">
                <a:latin typeface="Tahoma" charset="0"/>
              </a:rPr>
              <a:t>echnology (5.4 tons CO</a:t>
            </a:r>
            <a:r>
              <a:rPr lang="en-US" sz="2800" baseline="-25000">
                <a:latin typeface="Tahoma" charset="0"/>
              </a:rPr>
              <a:t>2</a:t>
            </a:r>
            <a:r>
              <a:rPr lang="en-US" sz="2800">
                <a:latin typeface="Tahoma" charset="0"/>
              </a:rPr>
              <a:t> per car)</a:t>
            </a:r>
          </a:p>
        </p:txBody>
      </p:sp>
      <p:sp>
        <p:nvSpPr>
          <p:cNvPr id="975880" name="Rectangle 8"/>
          <p:cNvSpPr>
            <a:spLocks noChangeArrowheads="1"/>
          </p:cNvSpPr>
          <p:nvPr/>
        </p:nvSpPr>
        <p:spPr bwMode="auto">
          <a:xfrm>
            <a:off x="533400" y="51196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</a:t>
            </a:r>
            <a:r>
              <a:rPr lang="en-US" sz="2800">
                <a:latin typeface="Tahoma" charset="0"/>
                <a:sym typeface="Wingdings" charset="0"/>
              </a:rPr>
              <a:t> 3.45 billion tons CO</a:t>
            </a:r>
            <a:r>
              <a:rPr lang="en-US" sz="2800" baseline="-25000">
                <a:latin typeface="Tahoma" charset="0"/>
                <a:sym typeface="Wingdings" charset="0"/>
              </a:rPr>
              <a:t>2</a:t>
            </a:r>
            <a:r>
              <a:rPr lang="en-US" sz="2800">
                <a:latin typeface="Tahoma" charset="0"/>
                <a:sym typeface="Wingdings" charset="0"/>
              </a:rPr>
              <a:t> per year</a:t>
            </a:r>
            <a:endParaRPr lang="en-US" sz="2800">
              <a:latin typeface="Tahoma" charset="0"/>
            </a:endParaRPr>
          </a:p>
        </p:txBody>
      </p:sp>
      <p:sp>
        <p:nvSpPr>
          <p:cNvPr id="97588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 build="p" autoUpdateAnimBg="0"/>
      <p:bldP spid="975875" grpId="0" autoUpdateAnimBg="0"/>
      <p:bldP spid="975876" grpId="0" autoUpdateAnimBg="0"/>
      <p:bldP spid="975877" grpId="0" autoUpdateAnimBg="0"/>
      <p:bldP spid="975878" grpId="0" autoUpdateAnimBg="0"/>
      <p:bldP spid="975880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747713"/>
          </a:xfrm>
        </p:spPr>
        <p:txBody>
          <a:bodyPr/>
          <a:lstStyle/>
          <a:p>
            <a:r>
              <a:rPr lang="en-US" sz="2800"/>
              <a:t>The stages of economic growth (Rostow)</a:t>
            </a:r>
          </a:p>
        </p:txBody>
      </p:sp>
      <p:sp>
        <p:nvSpPr>
          <p:cNvPr id="953347" name="Rectangle 3"/>
          <p:cNvSpPr>
            <a:spLocks noChangeArrowheads="1"/>
          </p:cNvSpPr>
          <p:nvPr/>
        </p:nvSpPr>
        <p:spPr bwMode="auto">
          <a:xfrm>
            <a:off x="533400" y="28194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Agricultural economy </a:t>
            </a:r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533400" y="35814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Manufacturing economy</a:t>
            </a:r>
          </a:p>
        </p:txBody>
      </p:sp>
      <p:sp>
        <p:nvSpPr>
          <p:cNvPr id="953349" name="Rectangle 5"/>
          <p:cNvSpPr>
            <a:spLocks noChangeArrowheads="1"/>
          </p:cNvSpPr>
          <p:nvPr/>
        </p:nvSpPr>
        <p:spPr bwMode="auto">
          <a:xfrm>
            <a:off x="533400" y="43434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Service economy  </a:t>
            </a:r>
          </a:p>
        </p:txBody>
      </p:sp>
      <p:sp>
        <p:nvSpPr>
          <p:cNvPr id="95335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  <p:sp>
        <p:nvSpPr>
          <p:cNvPr id="953352" name="Rectangle 8"/>
          <p:cNvSpPr>
            <a:spLocks noChangeArrowheads="1"/>
          </p:cNvSpPr>
          <p:nvPr/>
        </p:nvSpPr>
        <p:spPr bwMode="auto">
          <a:xfrm>
            <a:off x="533400" y="51054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Information-based economy  </a:t>
            </a:r>
          </a:p>
        </p:txBody>
      </p:sp>
    </p:spTree>
    <p:extLst>
      <p:ext uri="{BB962C8B-B14F-4D97-AF65-F5344CB8AC3E}">
        <p14:creationId xmlns:p14="http://schemas.microsoft.com/office/powerpoint/2010/main" val="381311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6" grpId="0" build="p" autoUpdateAnimBg="0"/>
      <p:bldP spid="953347" grpId="0" autoUpdateAnimBg="0"/>
      <p:bldP spid="953348" grpId="0" autoUpdateAnimBg="0"/>
      <p:bldP spid="953349" grpId="0" autoUpdateAnimBg="0"/>
      <p:bldP spid="9533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benefits and costs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47888"/>
            <a:ext cx="7772400" cy="671512"/>
          </a:xfrm>
        </p:spPr>
        <p:txBody>
          <a:bodyPr/>
          <a:lstStyle/>
          <a:p>
            <a:r>
              <a:rPr lang="en-US" dirty="0"/>
              <a:t>Five potential biases of the CV method</a:t>
            </a:r>
            <a:endParaRPr lang="en-US" sz="2800" dirty="0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57200" y="2971800"/>
            <a:ext cx="73152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</a:t>
            </a:r>
            <a:r>
              <a:rPr lang="ja-JP" altLang="en-US" sz="2800">
                <a:latin typeface="Tahoma" charset="0"/>
                <a:cs typeface="Tahoma" charset="0"/>
              </a:rPr>
              <a:t>‘</a:t>
            </a:r>
            <a:r>
              <a:rPr lang="en-US" sz="2800">
                <a:latin typeface="Tahoma" charset="0"/>
                <a:cs typeface="Tahoma" charset="0"/>
              </a:rPr>
              <a:t>Prospect theory</a:t>
            </a:r>
            <a:r>
              <a:rPr lang="ja-JP" altLang="en-US" sz="2800">
                <a:latin typeface="Tahoma" charset="0"/>
                <a:cs typeface="Tahoma" charset="0"/>
              </a:rPr>
              <a:t>’</a:t>
            </a:r>
            <a:endParaRPr lang="en-US" sz="2800">
              <a:latin typeface="Tahoma" charset="0"/>
              <a:cs typeface="Tahoma" charset="0"/>
            </a:endParaRP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Free-riding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Strategic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Embeddedness</a:t>
            </a:r>
          </a:p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  <a:cs typeface="Tahoma" charset="0"/>
              </a:rPr>
              <a:t> Hypothetical</a:t>
            </a:r>
          </a:p>
          <a:p>
            <a:pPr lvl="1">
              <a:spcBef>
                <a:spcPct val="50000"/>
              </a:spcBef>
              <a:buSzPct val="75000"/>
            </a:pPr>
            <a:endParaRPr lang="en-US" sz="280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1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747713"/>
          </a:xfrm>
        </p:spPr>
        <p:txBody>
          <a:bodyPr/>
          <a:lstStyle/>
          <a:p>
            <a:r>
              <a:rPr lang="en-US"/>
              <a:t>The Bruntland Commision</a:t>
            </a:r>
          </a:p>
        </p:txBody>
      </p:sp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533400" y="27432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Population and human resources</a:t>
            </a: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533400" y="3367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Food security</a:t>
            </a:r>
          </a:p>
        </p:txBody>
      </p:sp>
      <p:sp>
        <p:nvSpPr>
          <p:cNvPr id="955397" name="Rectangle 5"/>
          <p:cNvSpPr>
            <a:spLocks noChangeArrowheads="1"/>
          </p:cNvSpPr>
          <p:nvPr/>
        </p:nvSpPr>
        <p:spPr bwMode="auto">
          <a:xfrm>
            <a:off x="533400" y="39624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Improved technology</a:t>
            </a:r>
          </a:p>
        </p:txBody>
      </p:sp>
      <p:sp>
        <p:nvSpPr>
          <p:cNvPr id="955398" name="Rectangle 6"/>
          <p:cNvSpPr>
            <a:spLocks noChangeArrowheads="1"/>
          </p:cNvSpPr>
          <p:nvPr/>
        </p:nvSpPr>
        <p:spPr bwMode="auto">
          <a:xfrm>
            <a:off x="533400" y="4572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Resource conservation</a:t>
            </a: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  <p:sp>
        <p:nvSpPr>
          <p:cNvPr id="955400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The obligation of the wealthy: to promote poverty alleviation and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15824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4" grpId="0" build="p" autoUpdateAnimBg="0"/>
      <p:bldP spid="955395" grpId="0" autoUpdateAnimBg="0"/>
      <p:bldP spid="955396" grpId="0" autoUpdateAnimBg="0"/>
      <p:bldP spid="955397" grpId="0" autoUpdateAnimBg="0"/>
      <p:bldP spid="955398" grpId="0" autoUpdateAnimBg="0"/>
      <p:bldP spid="955400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747713"/>
          </a:xfrm>
        </p:spPr>
        <p:txBody>
          <a:bodyPr/>
          <a:lstStyle/>
          <a:p>
            <a:r>
              <a:rPr lang="en-US" sz="2800"/>
              <a:t>The link between poverty and the environment</a:t>
            </a:r>
          </a:p>
        </p:txBody>
      </p:sp>
      <p:sp>
        <p:nvSpPr>
          <p:cNvPr id="957443" name="Rectangle 3"/>
          <p:cNvSpPr>
            <a:spLocks noChangeArrowheads="1"/>
          </p:cNvSpPr>
          <p:nvPr/>
        </p:nvSpPr>
        <p:spPr bwMode="auto">
          <a:xfrm>
            <a:off x="533400" y="2667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Poverty </a:t>
            </a:r>
            <a:r>
              <a:rPr lang="en-US" sz="2800">
                <a:latin typeface="Tahoma" charset="0"/>
                <a:sym typeface="Wingdings" charset="0"/>
              </a:rPr>
              <a:t> </a:t>
            </a:r>
            <a:r>
              <a:rPr lang="en-US" sz="2800">
                <a:latin typeface="Tahoma" charset="0"/>
              </a:rPr>
              <a:t>environmental problems</a:t>
            </a:r>
          </a:p>
        </p:txBody>
      </p:sp>
      <p:sp>
        <p:nvSpPr>
          <p:cNvPr id="9574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  <p:sp>
        <p:nvSpPr>
          <p:cNvPr id="957445" name="Rectangle 5"/>
          <p:cNvSpPr>
            <a:spLocks noChangeArrowheads="1"/>
          </p:cNvSpPr>
          <p:nvPr/>
        </p:nvSpPr>
        <p:spPr bwMode="auto">
          <a:xfrm>
            <a:off x="533400" y="3367088"/>
            <a:ext cx="80772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>
                <a:latin typeface="Tahoma" charset="0"/>
              </a:rPr>
              <a:t>Drinking water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>
                <a:latin typeface="Tahoma" charset="0"/>
              </a:rPr>
              <a:t>Sewage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>
                <a:latin typeface="Tahoma" charset="0"/>
              </a:rPr>
              <a:t>Indoor air pollution</a:t>
            </a:r>
          </a:p>
        </p:txBody>
      </p:sp>
    </p:spTree>
    <p:extLst>
      <p:ext uri="{BB962C8B-B14F-4D97-AF65-F5344CB8AC3E}">
        <p14:creationId xmlns:p14="http://schemas.microsoft.com/office/powerpoint/2010/main" val="402002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2" grpId="0" build="p" autoUpdateAnimBg="0"/>
      <p:bldP spid="957443" grpId="0" autoUpdateAnimBg="0"/>
      <p:bldP spid="957445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Line 2"/>
          <p:cNvSpPr>
            <a:spLocks noChangeShapeType="1"/>
          </p:cNvSpPr>
          <p:nvPr/>
        </p:nvSpPr>
        <p:spPr bwMode="auto">
          <a:xfrm>
            <a:off x="914400" y="1600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9491" name="Line 3"/>
          <p:cNvSpPr>
            <a:spLocks noChangeShapeType="1"/>
          </p:cNvSpPr>
          <p:nvPr/>
        </p:nvSpPr>
        <p:spPr bwMode="auto">
          <a:xfrm>
            <a:off x="914400" y="57912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9492" name="Freeform 4"/>
          <p:cNvSpPr>
            <a:spLocks/>
          </p:cNvSpPr>
          <p:nvPr/>
        </p:nvSpPr>
        <p:spPr bwMode="auto">
          <a:xfrm>
            <a:off x="1447800" y="1600200"/>
            <a:ext cx="5943600" cy="3733800"/>
          </a:xfrm>
          <a:custGeom>
            <a:avLst/>
            <a:gdLst>
              <a:gd name="T0" fmla="*/ 0 w 3888"/>
              <a:gd name="T1" fmla="*/ 0 h 2688"/>
              <a:gd name="T2" fmla="*/ 2400 w 3888"/>
              <a:gd name="T3" fmla="*/ 2160 h 2688"/>
              <a:gd name="T4" fmla="*/ 3888 w 3888"/>
              <a:gd name="T5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8" h="2688">
                <a:moveTo>
                  <a:pt x="0" y="0"/>
                </a:moveTo>
                <a:cubicBezTo>
                  <a:pt x="876" y="856"/>
                  <a:pt x="1752" y="1712"/>
                  <a:pt x="2400" y="2160"/>
                </a:cubicBezTo>
                <a:cubicBezTo>
                  <a:pt x="3048" y="2608"/>
                  <a:pt x="3468" y="2648"/>
                  <a:pt x="3888" y="268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2209800" y="939800"/>
            <a:ext cx="4437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Population without safe water</a:t>
            </a: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898525" y="5853113"/>
            <a:ext cx="490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$100                             $1,000                                $10,000</a:t>
            </a: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4489450" y="6172200"/>
            <a:ext cx="404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 capita income (logarithmic)</a:t>
            </a: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328613" y="1676400"/>
            <a:ext cx="428625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sz="1600"/>
              <a:t>100%      80%        60%        40%       20% </a:t>
            </a:r>
          </a:p>
        </p:txBody>
      </p:sp>
    </p:spTree>
    <p:extLst>
      <p:ext uri="{BB962C8B-B14F-4D97-AF65-F5344CB8AC3E}">
        <p14:creationId xmlns:p14="http://schemas.microsoft.com/office/powerpoint/2010/main" val="322372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Line 2"/>
          <p:cNvSpPr>
            <a:spLocks noChangeShapeType="1"/>
          </p:cNvSpPr>
          <p:nvPr/>
        </p:nvSpPr>
        <p:spPr bwMode="auto">
          <a:xfrm>
            <a:off x="914400" y="1600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1539" name="Line 3"/>
          <p:cNvSpPr>
            <a:spLocks noChangeShapeType="1"/>
          </p:cNvSpPr>
          <p:nvPr/>
        </p:nvSpPr>
        <p:spPr bwMode="auto">
          <a:xfrm>
            <a:off x="914400" y="57912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1540" name="Freeform 4"/>
          <p:cNvSpPr>
            <a:spLocks/>
          </p:cNvSpPr>
          <p:nvPr/>
        </p:nvSpPr>
        <p:spPr bwMode="auto">
          <a:xfrm>
            <a:off x="1524000" y="2133600"/>
            <a:ext cx="5867400" cy="3200400"/>
          </a:xfrm>
          <a:custGeom>
            <a:avLst/>
            <a:gdLst>
              <a:gd name="T0" fmla="*/ 0 w 3888"/>
              <a:gd name="T1" fmla="*/ 0 h 2688"/>
              <a:gd name="T2" fmla="*/ 2400 w 3888"/>
              <a:gd name="T3" fmla="*/ 2160 h 2688"/>
              <a:gd name="T4" fmla="*/ 3888 w 3888"/>
              <a:gd name="T5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8" h="2688">
                <a:moveTo>
                  <a:pt x="0" y="0"/>
                </a:moveTo>
                <a:cubicBezTo>
                  <a:pt x="876" y="856"/>
                  <a:pt x="1752" y="1712"/>
                  <a:pt x="2400" y="2160"/>
                </a:cubicBezTo>
                <a:cubicBezTo>
                  <a:pt x="3048" y="2608"/>
                  <a:pt x="3468" y="2648"/>
                  <a:pt x="3888" y="268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1676400" y="939800"/>
            <a:ext cx="667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Urban population without adequate sanitation</a:t>
            </a: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898525" y="5853113"/>
            <a:ext cx="490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$100                             $1,000                                $10,000</a:t>
            </a:r>
          </a:p>
        </p:txBody>
      </p:sp>
      <p:sp>
        <p:nvSpPr>
          <p:cNvPr id="961543" name="Text Box 7"/>
          <p:cNvSpPr txBox="1">
            <a:spLocks noChangeArrowheads="1"/>
          </p:cNvSpPr>
          <p:nvPr/>
        </p:nvSpPr>
        <p:spPr bwMode="auto">
          <a:xfrm>
            <a:off x="4489450" y="6172200"/>
            <a:ext cx="404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 capita income (logarithmic)</a:t>
            </a:r>
          </a:p>
        </p:txBody>
      </p:sp>
      <p:sp>
        <p:nvSpPr>
          <p:cNvPr id="961544" name="Text Box 8"/>
          <p:cNvSpPr txBox="1">
            <a:spLocks noChangeArrowheads="1"/>
          </p:cNvSpPr>
          <p:nvPr/>
        </p:nvSpPr>
        <p:spPr bwMode="auto">
          <a:xfrm>
            <a:off x="328613" y="1676400"/>
            <a:ext cx="4286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en-US" sz="1600"/>
              <a:t>70%    60%          40%          20%</a:t>
            </a:r>
          </a:p>
        </p:txBody>
      </p:sp>
    </p:spTree>
    <p:extLst>
      <p:ext uri="{BB962C8B-B14F-4D97-AF65-F5344CB8AC3E}">
        <p14:creationId xmlns:p14="http://schemas.microsoft.com/office/powerpoint/2010/main" val="249151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747713"/>
          </a:xfrm>
        </p:spPr>
        <p:txBody>
          <a:bodyPr/>
          <a:lstStyle/>
          <a:p>
            <a:r>
              <a:rPr lang="en-US" sz="2800"/>
              <a:t>The link between poverty and the environment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533400" y="2667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Poverty </a:t>
            </a:r>
            <a:r>
              <a:rPr lang="en-US" sz="2800">
                <a:latin typeface="Tahoma" charset="0"/>
                <a:sym typeface="Wingdings" charset="0"/>
              </a:rPr>
              <a:t> </a:t>
            </a:r>
            <a:r>
              <a:rPr lang="en-US" sz="2800">
                <a:latin typeface="Tahoma" charset="0"/>
              </a:rPr>
              <a:t>environmental problems</a:t>
            </a:r>
          </a:p>
        </p:txBody>
      </p:sp>
      <p:sp>
        <p:nvSpPr>
          <p:cNvPr id="9635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  <p:sp>
        <p:nvSpPr>
          <p:cNvPr id="963589" name="Rectangle 5"/>
          <p:cNvSpPr>
            <a:spLocks noChangeArrowheads="1"/>
          </p:cNvSpPr>
          <p:nvPr/>
        </p:nvSpPr>
        <p:spPr bwMode="auto">
          <a:xfrm>
            <a:off x="533400" y="3367088"/>
            <a:ext cx="8077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latin typeface="Tahoma" charset="0"/>
              </a:rPr>
              <a:t>Drinking water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latin typeface="Tahoma" charset="0"/>
              </a:rPr>
              <a:t>Sewage</a:t>
            </a:r>
          </a:p>
          <a:p>
            <a:pPr lvl="2">
              <a:spcBef>
                <a:spcPct val="50000"/>
              </a:spcBef>
              <a:buSzPct val="75000"/>
            </a:pPr>
            <a:r>
              <a:rPr lang="en-US" sz="2800" dirty="0">
                <a:latin typeface="Tahoma" charset="0"/>
              </a:rPr>
              <a:t>Indoor air pollution  </a:t>
            </a:r>
            <a:br>
              <a:rPr lang="en-US" sz="2800" dirty="0">
                <a:latin typeface="Tahoma" charset="0"/>
              </a:rPr>
            </a:br>
            <a:r>
              <a:rPr lang="en-US" sz="2800" dirty="0">
                <a:latin typeface="Tahoma" charset="0"/>
              </a:rPr>
              <a:t>   (</a:t>
            </a:r>
            <a:r>
              <a:rPr lang="en-US" sz="2800" dirty="0" err="1">
                <a:latin typeface="Tahoma" charset="0"/>
              </a:rPr>
              <a:t>Bailis</a:t>
            </a:r>
            <a:r>
              <a:rPr lang="en-US" sz="2800" dirty="0">
                <a:latin typeface="Tahoma" charset="0"/>
              </a:rPr>
              <a:t> et al, </a:t>
            </a:r>
            <a:r>
              <a:rPr lang="en-US" sz="2800" i="1" dirty="0">
                <a:latin typeface="Tahoma" charset="0"/>
              </a:rPr>
              <a:t>Science</a:t>
            </a:r>
            <a:r>
              <a:rPr lang="en-US" sz="2800" dirty="0">
                <a:latin typeface="Tahoma" charset="0"/>
              </a:rPr>
              <a:t>, April 2005</a:t>
            </a:r>
            <a:r>
              <a:rPr lang="en-US" sz="2800" dirty="0" smtClean="0">
                <a:latin typeface="Tahoma" charset="0"/>
              </a:rPr>
              <a:t>)</a:t>
            </a:r>
          </a:p>
          <a:p>
            <a:pPr lvl="1">
              <a:spcBef>
                <a:spcPct val="50000"/>
              </a:spcBef>
              <a:buSzPct val="75000"/>
            </a:pPr>
            <a:r>
              <a:rPr lang="en-US" i="1" dirty="0"/>
              <a:t>Under a business-as-usual (BAU) scenario, household indoor air pollution will cause an estimated 9.8 million premature deaths by the year 2030.</a:t>
            </a:r>
            <a:endParaRPr lang="en-US" i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8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747713"/>
          </a:xfrm>
        </p:spPr>
        <p:txBody>
          <a:bodyPr/>
          <a:lstStyle/>
          <a:p>
            <a:r>
              <a:rPr lang="en-US" sz="2800"/>
              <a:t>The link between poverty and the environment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533400" y="2667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Poverty </a:t>
            </a:r>
            <a:r>
              <a:rPr lang="en-US" sz="2800">
                <a:latin typeface="Tahoma" charset="0"/>
                <a:sym typeface="Wingdings" charset="0"/>
              </a:rPr>
              <a:t> </a:t>
            </a:r>
            <a:r>
              <a:rPr lang="en-US" sz="2800">
                <a:latin typeface="Tahoma" charset="0"/>
              </a:rPr>
              <a:t>environmental problems</a:t>
            </a:r>
          </a:p>
        </p:txBody>
      </p:sp>
      <p:sp>
        <p:nvSpPr>
          <p:cNvPr id="965636" name="Rectangle 4"/>
          <p:cNvSpPr>
            <a:spLocks noChangeArrowheads="1"/>
          </p:cNvSpPr>
          <p:nvPr/>
        </p:nvSpPr>
        <p:spPr bwMode="auto">
          <a:xfrm>
            <a:off x="533400" y="3276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poor can not afford conservation </a:t>
            </a:r>
          </a:p>
        </p:txBody>
      </p:sp>
      <p:sp>
        <p:nvSpPr>
          <p:cNvPr id="9656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6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2" name="Picture 2" descr="Aerial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6118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1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747713"/>
          </a:xfrm>
        </p:spPr>
        <p:txBody>
          <a:bodyPr/>
          <a:lstStyle/>
          <a:p>
            <a:r>
              <a:rPr lang="en-US" sz="2800"/>
              <a:t>The link between poverty and the environment</a:t>
            </a:r>
          </a:p>
        </p:txBody>
      </p:sp>
      <p:sp>
        <p:nvSpPr>
          <p:cNvPr id="969731" name="Rectangle 3"/>
          <p:cNvSpPr>
            <a:spLocks noChangeArrowheads="1"/>
          </p:cNvSpPr>
          <p:nvPr/>
        </p:nvSpPr>
        <p:spPr bwMode="auto">
          <a:xfrm>
            <a:off x="533400" y="2667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Poverty </a:t>
            </a:r>
            <a:r>
              <a:rPr lang="en-US" sz="2800">
                <a:latin typeface="Tahoma" charset="0"/>
                <a:sym typeface="Wingdings" charset="0"/>
              </a:rPr>
              <a:t> </a:t>
            </a:r>
            <a:r>
              <a:rPr lang="en-US" sz="2800">
                <a:latin typeface="Tahoma" charset="0"/>
              </a:rPr>
              <a:t>environmental problems</a:t>
            </a:r>
          </a:p>
        </p:txBody>
      </p:sp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533400" y="3276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poor can not afford conservation </a:t>
            </a:r>
          </a:p>
        </p:txBody>
      </p:sp>
      <p:sp>
        <p:nvSpPr>
          <p:cNvPr id="969733" name="Rectangle 5"/>
          <p:cNvSpPr>
            <a:spLocks noChangeArrowheads="1"/>
          </p:cNvSpPr>
          <p:nvPr/>
        </p:nvSpPr>
        <p:spPr bwMode="auto">
          <a:xfrm>
            <a:off x="533400" y="39004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rich demand more pollution control  </a:t>
            </a:r>
          </a:p>
        </p:txBody>
      </p:sp>
      <p:sp>
        <p:nvSpPr>
          <p:cNvPr id="96973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3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  <p:sp>
        <p:nvSpPr>
          <p:cNvPr id="971779" name="Line 3"/>
          <p:cNvSpPr>
            <a:spLocks noChangeShapeType="1"/>
          </p:cNvSpPr>
          <p:nvPr/>
        </p:nvSpPr>
        <p:spPr bwMode="auto">
          <a:xfrm>
            <a:off x="914400" y="2362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1780" name="Line 4"/>
          <p:cNvSpPr>
            <a:spLocks noChangeShapeType="1"/>
          </p:cNvSpPr>
          <p:nvPr/>
        </p:nvSpPr>
        <p:spPr bwMode="auto">
          <a:xfrm>
            <a:off x="914400" y="6019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1781" name="Freeform 5"/>
          <p:cNvSpPr>
            <a:spLocks/>
          </p:cNvSpPr>
          <p:nvPr/>
        </p:nvSpPr>
        <p:spPr bwMode="auto">
          <a:xfrm>
            <a:off x="914400" y="3263900"/>
            <a:ext cx="6172200" cy="2755900"/>
          </a:xfrm>
          <a:custGeom>
            <a:avLst/>
            <a:gdLst>
              <a:gd name="T0" fmla="*/ 0 w 3888"/>
              <a:gd name="T1" fmla="*/ 1736 h 1736"/>
              <a:gd name="T2" fmla="*/ 1632 w 3888"/>
              <a:gd name="T3" fmla="*/ 8 h 1736"/>
              <a:gd name="T4" fmla="*/ 3888 w 3888"/>
              <a:gd name="T5" fmla="*/ 1688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8" h="1736">
                <a:moveTo>
                  <a:pt x="0" y="1736"/>
                </a:moveTo>
                <a:cubicBezTo>
                  <a:pt x="492" y="876"/>
                  <a:pt x="984" y="16"/>
                  <a:pt x="1632" y="8"/>
                </a:cubicBezTo>
                <a:cubicBezTo>
                  <a:pt x="2280" y="0"/>
                  <a:pt x="3512" y="1408"/>
                  <a:pt x="3888" y="1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1782" name="Line 6"/>
          <p:cNvSpPr>
            <a:spLocks noChangeShapeType="1"/>
          </p:cNvSpPr>
          <p:nvPr/>
        </p:nvSpPr>
        <p:spPr bwMode="auto">
          <a:xfrm>
            <a:off x="3505200" y="22860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1783" name="Text Box 7"/>
          <p:cNvSpPr txBox="1">
            <a:spLocks noChangeArrowheads="1"/>
          </p:cNvSpPr>
          <p:nvPr/>
        </p:nvSpPr>
        <p:spPr bwMode="auto">
          <a:xfrm>
            <a:off x="2678113" y="6034088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$2500 - $3000</a:t>
            </a:r>
          </a:p>
        </p:txBody>
      </p:sp>
      <p:sp>
        <p:nvSpPr>
          <p:cNvPr id="971784" name="Text Box 8"/>
          <p:cNvSpPr txBox="1">
            <a:spLocks noChangeArrowheads="1"/>
          </p:cNvSpPr>
          <p:nvPr/>
        </p:nvSpPr>
        <p:spPr bwMode="auto">
          <a:xfrm>
            <a:off x="6880225" y="6003925"/>
            <a:ext cx="142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GDP/Capita</a:t>
            </a:r>
          </a:p>
        </p:txBody>
      </p:sp>
      <p:sp>
        <p:nvSpPr>
          <p:cNvPr id="971785" name="Text Box 9"/>
          <p:cNvSpPr txBox="1">
            <a:spLocks noChangeArrowheads="1"/>
          </p:cNvSpPr>
          <p:nvPr/>
        </p:nvSpPr>
        <p:spPr bwMode="auto">
          <a:xfrm>
            <a:off x="76200" y="1828800"/>
            <a:ext cx="99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Urban SO</a:t>
            </a:r>
            <a:r>
              <a:rPr lang="en-US" baseline="-25000"/>
              <a:t>2</a:t>
            </a:r>
          </a:p>
        </p:txBody>
      </p:sp>
      <p:sp>
        <p:nvSpPr>
          <p:cNvPr id="971786" name="Text Box 10"/>
          <p:cNvSpPr txBox="1">
            <a:spLocks noChangeArrowheads="1"/>
          </p:cNvSpPr>
          <p:nvPr/>
        </p:nvSpPr>
        <p:spPr bwMode="auto">
          <a:xfrm>
            <a:off x="5089525" y="1870075"/>
            <a:ext cx="291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 i="1">
                <a:latin typeface="Arial"/>
              </a:rPr>
              <a:t>‘</a:t>
            </a:r>
            <a:r>
              <a:rPr lang="en-US" b="1" i="1"/>
              <a:t>The Environmental Kuznets Curve</a:t>
            </a:r>
            <a:r>
              <a:rPr lang="ja-JP" altLang="en-US" b="1" i="1">
                <a:latin typeface="Arial"/>
              </a:rPr>
              <a:t>’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03920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1" grpId="0" animBg="1"/>
      <p:bldP spid="971782" grpId="0" animBg="1"/>
      <p:bldP spid="971783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747713"/>
          </a:xfrm>
        </p:spPr>
        <p:txBody>
          <a:bodyPr/>
          <a:lstStyle/>
          <a:p>
            <a:r>
              <a:rPr lang="en-US" sz="2800"/>
              <a:t>The link between poverty and the environment</a:t>
            </a:r>
          </a:p>
        </p:txBody>
      </p:sp>
      <p:sp>
        <p:nvSpPr>
          <p:cNvPr id="973827" name="Rectangle 3"/>
          <p:cNvSpPr>
            <a:spLocks noChangeArrowheads="1"/>
          </p:cNvSpPr>
          <p:nvPr/>
        </p:nvSpPr>
        <p:spPr bwMode="auto">
          <a:xfrm>
            <a:off x="533400" y="2667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Poverty </a:t>
            </a:r>
            <a:r>
              <a:rPr lang="en-US" sz="2800">
                <a:latin typeface="Tahoma" charset="0"/>
                <a:sym typeface="Wingdings" charset="0"/>
              </a:rPr>
              <a:t> </a:t>
            </a:r>
            <a:r>
              <a:rPr lang="en-US" sz="2800">
                <a:latin typeface="Tahoma" charset="0"/>
              </a:rPr>
              <a:t>environmental problems</a:t>
            </a:r>
          </a:p>
        </p:txBody>
      </p:sp>
      <p:sp>
        <p:nvSpPr>
          <p:cNvPr id="973828" name="Rectangle 4"/>
          <p:cNvSpPr>
            <a:spLocks noChangeArrowheads="1"/>
          </p:cNvSpPr>
          <p:nvPr/>
        </p:nvSpPr>
        <p:spPr bwMode="auto">
          <a:xfrm>
            <a:off x="533400" y="3276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poor can not afford conservation </a:t>
            </a:r>
          </a:p>
        </p:txBody>
      </p:sp>
      <p:sp>
        <p:nvSpPr>
          <p:cNvPr id="973829" name="Rectangle 5"/>
          <p:cNvSpPr>
            <a:spLocks noChangeArrowheads="1"/>
          </p:cNvSpPr>
          <p:nvPr/>
        </p:nvSpPr>
        <p:spPr bwMode="auto">
          <a:xfrm>
            <a:off x="533400" y="39004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The rich demand more pollution control  </a:t>
            </a:r>
          </a:p>
        </p:txBody>
      </p:sp>
      <p:sp>
        <p:nvSpPr>
          <p:cNvPr id="973830" name="Rectangle 6"/>
          <p:cNvSpPr>
            <a:spLocks noChangeArrowheads="1"/>
          </p:cNvSpPr>
          <p:nvPr/>
        </p:nvSpPr>
        <p:spPr bwMode="auto">
          <a:xfrm>
            <a:off x="533400" y="4586288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sz="2800">
                <a:latin typeface="Tahoma" charset="0"/>
              </a:rPr>
              <a:t> Increased income </a:t>
            </a:r>
            <a:r>
              <a:rPr lang="en-US" sz="2800">
                <a:latin typeface="Tahoma" charset="0"/>
                <a:sym typeface="Wingdings" charset="0"/>
              </a:rPr>
              <a:t> slower population </a:t>
            </a:r>
            <a:br>
              <a:rPr lang="en-US" sz="2800">
                <a:latin typeface="Tahoma" charset="0"/>
                <a:sym typeface="Wingdings" charset="0"/>
              </a:rPr>
            </a:br>
            <a:r>
              <a:rPr lang="en-US" sz="2800">
                <a:latin typeface="Tahoma" charset="0"/>
                <a:sym typeface="Wingdings" charset="0"/>
              </a:rPr>
              <a:t>   growth</a:t>
            </a:r>
            <a:endParaRPr lang="en-US" sz="2800">
              <a:latin typeface="Tahoma" charset="0"/>
            </a:endParaRPr>
          </a:p>
        </p:txBody>
      </p:sp>
      <p:sp>
        <p:nvSpPr>
          <p:cNvPr id="97383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Poverty, growth and the environment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6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 autoUpdateAnimBg="0"/>
    </p:bld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16389</TotalTime>
  <Words>4512</Words>
  <Application>Microsoft Macintosh PowerPoint</Application>
  <PresentationFormat>On-screen Show (4:3)</PresentationFormat>
  <Paragraphs>790</Paragraphs>
  <Slides>109</Slides>
  <Notes>92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Global</vt:lpstr>
      <vt:lpstr>Welcome     back!</vt:lpstr>
      <vt:lpstr>Measuring benefits and costs</vt:lpstr>
      <vt:lpstr>Measuring benefits and costs</vt:lpstr>
      <vt:lpstr>Measuring benefits and costs</vt:lpstr>
      <vt:lpstr>PowerPoint Presentation</vt:lpstr>
      <vt:lpstr>Measuring benefits and costs</vt:lpstr>
      <vt:lpstr>Measuring benefits and costs</vt:lpstr>
      <vt:lpstr>PowerPoint Presentation</vt:lpstr>
      <vt:lpstr>Measuring benefits and costs</vt:lpstr>
      <vt:lpstr>Measuring benefits and costs</vt:lpstr>
      <vt:lpstr>Measuring benefits and costs</vt:lpstr>
      <vt:lpstr>Measuring benefits and costs</vt:lpstr>
      <vt:lpstr>PowerPoint Presentation</vt:lpstr>
      <vt:lpstr>Measuring benefits and costs</vt:lpstr>
      <vt:lpstr>Measuring benefits and costs</vt:lpstr>
      <vt:lpstr>PowerPoint Presentation</vt:lpstr>
      <vt:lpstr>PowerPoint Presentation</vt:lpstr>
      <vt:lpstr>Measuring benefits and costs</vt:lpstr>
      <vt:lpstr>PowerPoint Presentation</vt:lpstr>
      <vt:lpstr>PowerPoint Presentation</vt:lpstr>
      <vt:lpstr>Measuring benefits and costs</vt:lpstr>
      <vt:lpstr>Benefits and costs of policies</vt:lpstr>
      <vt:lpstr>Benefits and costs of policies</vt:lpstr>
      <vt:lpstr>Benefits and costs of policies</vt:lpstr>
      <vt:lpstr>Benefits and costs of policies</vt:lpstr>
      <vt:lpstr>Benefits and costs of policies</vt:lpstr>
      <vt:lpstr>The potential use of DDT and GMOs</vt:lpstr>
      <vt:lpstr>Benefits and costs of policies</vt:lpstr>
      <vt:lpstr>Benefits and costs of policies</vt:lpstr>
      <vt:lpstr>Benefits and costs of policies</vt:lpstr>
      <vt:lpstr>Benefits and costs of policies</vt:lpstr>
      <vt:lpstr>Benefits and costs of policies</vt:lpstr>
      <vt:lpstr>The potential use of DDT and GMOs</vt:lpstr>
      <vt:lpstr>Incentive-based regulation</vt:lpstr>
      <vt:lpstr>Incentive-based regulation</vt:lpstr>
      <vt:lpstr>Incentive-based regulation</vt:lpstr>
      <vt:lpstr>Incentive-based regulation</vt:lpstr>
      <vt:lpstr>Incentive-based regulation</vt:lpstr>
      <vt:lpstr>Incentive-based regulation</vt:lpstr>
      <vt:lpstr>Incentive-based regulation</vt:lpstr>
      <vt:lpstr>Incentive-based regulation</vt:lpstr>
      <vt:lpstr>Incentive-based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problems with IB-systems</vt:lpstr>
      <vt:lpstr>Potential problems with IB-systems</vt:lpstr>
      <vt:lpstr>Incentive-based regulation</vt:lpstr>
      <vt:lpstr>PowerPoint Presentation</vt:lpstr>
      <vt:lpstr>Incentive-based regulation</vt:lpstr>
      <vt:lpstr>PowerPoint Presentation</vt:lpstr>
      <vt:lpstr>Incentive-based regulation</vt:lpstr>
      <vt:lpstr>PowerPoint Presentation</vt:lpstr>
      <vt:lpstr>PowerPoint Presentation</vt:lpstr>
      <vt:lpstr>Our trading exercise</vt:lpstr>
      <vt:lpstr>Our trading exercise</vt:lpstr>
      <vt:lpstr>Our trading exercise</vt:lpstr>
      <vt:lpstr>Incentive-based regulation</vt:lpstr>
      <vt:lpstr>Cost-effective regulation: permits</vt:lpstr>
      <vt:lpstr>Incentive-based regulation</vt:lpstr>
      <vt:lpstr>Global challenges: energy &amp; poverty</vt:lpstr>
      <vt:lpstr>PowerPoint Presentation</vt:lpstr>
      <vt:lpstr>Global challenges: energy &amp; poverty</vt:lpstr>
      <vt:lpstr>Global challenges: energy &amp; poverty</vt:lpstr>
      <vt:lpstr>Global challenges: energy &amp; poverty</vt:lpstr>
      <vt:lpstr>PowerPoint Presentation</vt:lpstr>
      <vt:lpstr>Global challenges: energy &amp; poverty</vt:lpstr>
      <vt:lpstr>Global challenges: energy &amp; poverty</vt:lpstr>
      <vt:lpstr>PowerPoint Presentation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Global challenges: energy &amp; poverty</vt:lpstr>
      <vt:lpstr>Poverty, growth and the environment</vt:lpstr>
      <vt:lpstr>Poverty, growth and the environment</vt:lpstr>
      <vt:lpstr>Poverty, growth and the environment</vt:lpstr>
      <vt:lpstr>Poverty, growth and the environment</vt:lpstr>
      <vt:lpstr>Poverty, growth and the environment</vt:lpstr>
      <vt:lpstr>PowerPoint Presentation</vt:lpstr>
      <vt:lpstr>PowerPoint Presentation</vt:lpstr>
      <vt:lpstr>Poverty, growth and the environment</vt:lpstr>
      <vt:lpstr>Poverty, growth and the environment</vt:lpstr>
      <vt:lpstr>PowerPoint Presentation</vt:lpstr>
      <vt:lpstr>Poverty, growth and the environment</vt:lpstr>
      <vt:lpstr>Poverty, growth and the environment</vt:lpstr>
      <vt:lpstr>Poverty, growth and the environment</vt:lpstr>
      <vt:lpstr>Poverty, growth and the environment</vt:lpstr>
      <vt:lpstr>Poverty, growth and the environment</vt:lpstr>
      <vt:lpstr>Top ten reasons to be pessimistic about GCC</vt:lpstr>
      <vt:lpstr>Top ten reasons to be pessimistic about GCC</vt:lpstr>
      <vt:lpstr>Top ten reasons to be pessimistic about GCC</vt:lpstr>
      <vt:lpstr>Top ten reasons to be pessimistic about GCC</vt:lpstr>
      <vt:lpstr>Top ten reasons to be optimistic about GCC</vt:lpstr>
      <vt:lpstr>Top ten reasons to be optimistic about GCC</vt:lpstr>
      <vt:lpstr>Top ten reasons to be optimistic about GCC</vt:lpstr>
      <vt:lpstr>Top ten reasons to be optimistic about GCC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John Isham</dc:creator>
  <cp:lastModifiedBy>Jonathan Isham</cp:lastModifiedBy>
  <cp:revision>552</cp:revision>
  <cp:lastPrinted>1601-01-01T00:00:00Z</cp:lastPrinted>
  <dcterms:created xsi:type="dcterms:W3CDTF">2002-02-04T20:04:23Z</dcterms:created>
  <dcterms:modified xsi:type="dcterms:W3CDTF">2011-12-13T00:42:46Z</dcterms:modified>
</cp:coreProperties>
</file>