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1"/>
  </p:notesMasterIdLst>
  <p:handoutMasterIdLst>
    <p:handoutMasterId r:id="rId42"/>
  </p:handoutMasterIdLst>
  <p:sldIdLst>
    <p:sldId id="920" r:id="rId2"/>
    <p:sldId id="932" r:id="rId3"/>
    <p:sldId id="936" r:id="rId4"/>
    <p:sldId id="948" r:id="rId5"/>
    <p:sldId id="950" r:id="rId6"/>
    <p:sldId id="951" r:id="rId7"/>
    <p:sldId id="952" r:id="rId8"/>
    <p:sldId id="953" r:id="rId9"/>
    <p:sldId id="947" r:id="rId10"/>
    <p:sldId id="919" r:id="rId11"/>
    <p:sldId id="954" r:id="rId12"/>
    <p:sldId id="921" r:id="rId13"/>
    <p:sldId id="934" r:id="rId14"/>
    <p:sldId id="935" r:id="rId15"/>
    <p:sldId id="943" r:id="rId16"/>
    <p:sldId id="922" r:id="rId17"/>
    <p:sldId id="939" r:id="rId18"/>
    <p:sldId id="940" r:id="rId19"/>
    <p:sldId id="941" r:id="rId20"/>
    <p:sldId id="942" r:id="rId21"/>
    <p:sldId id="944" r:id="rId22"/>
    <p:sldId id="945" r:id="rId23"/>
    <p:sldId id="946" r:id="rId24"/>
    <p:sldId id="937" r:id="rId25"/>
    <p:sldId id="923" r:id="rId26"/>
    <p:sldId id="918" r:id="rId27"/>
    <p:sldId id="930" r:id="rId28"/>
    <p:sldId id="931" r:id="rId29"/>
    <p:sldId id="925" r:id="rId30"/>
    <p:sldId id="956" r:id="rId31"/>
    <p:sldId id="927" r:id="rId32"/>
    <p:sldId id="928" r:id="rId33"/>
    <p:sldId id="929" r:id="rId34"/>
    <p:sldId id="955" r:id="rId35"/>
    <p:sldId id="933" r:id="rId36"/>
    <p:sldId id="924" r:id="rId37"/>
    <p:sldId id="949" r:id="rId38"/>
    <p:sldId id="926" r:id="rId39"/>
    <p:sldId id="938" r:id="rId40"/>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3399FF"/>
    <a:srgbClr val="9999FF"/>
    <a:srgbClr val="6600FF"/>
    <a:srgbClr val="0099CC"/>
    <a:srgbClr val="6666FF"/>
    <a:srgbClr val="33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17" autoAdjust="0"/>
    <p:restoredTop sz="94595" autoAdjust="0"/>
  </p:normalViewPr>
  <p:slideViewPr>
    <p:cSldViewPr>
      <p:cViewPr varScale="1">
        <p:scale>
          <a:sx n="107" d="100"/>
          <a:sy n="107" d="100"/>
        </p:scale>
        <p:origin x="-168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48"/>
    </p:cViewPr>
  </p:sorterViewPr>
  <p:notesViewPr>
    <p:cSldViewPr>
      <p:cViewPr varScale="1">
        <p:scale>
          <a:sx n="61" d="100"/>
          <a:sy n="61" d="100"/>
        </p:scale>
        <p:origin x="-1698" y="-6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252668705832"/>
          <c:y val="0.178190907777066"/>
          <c:w val="0.867361111111111"/>
          <c:h val="0.631970691163605"/>
        </c:manualLayout>
      </c:layout>
      <c:barChart>
        <c:barDir val="col"/>
        <c:grouping val="clustered"/>
        <c:varyColors val="0"/>
        <c:ser>
          <c:idx val="0"/>
          <c:order val="0"/>
          <c:tx>
            <c:strRef>
              <c:f>Sheet1!$H$2:$H$3</c:f>
              <c:strCache>
                <c:ptCount val="1"/>
                <c:pt idx="0">
                  <c:v>Conventional Car on Gasoline</c:v>
                </c:pt>
              </c:strCache>
            </c:strRef>
          </c:tx>
          <c:invertIfNegative val="0"/>
          <c:cat>
            <c:strRef>
              <c:f>Sheet1!$G$4:$G$5</c:f>
              <c:strCache>
                <c:ptCount val="2"/>
                <c:pt idx="0">
                  <c:v>Carbon Dioxide Emissions (grams/mile)</c:v>
                </c:pt>
                <c:pt idx="1">
                  <c:v>Greenhouse Gases (GHG) emissions (grams/mile)</c:v>
                </c:pt>
              </c:strCache>
            </c:strRef>
          </c:cat>
          <c:val>
            <c:numRef>
              <c:f>Sheet1!$H$4:$H$5</c:f>
              <c:numCache>
                <c:formatCode>General</c:formatCode>
                <c:ptCount val="2"/>
                <c:pt idx="0">
                  <c:v>449.0</c:v>
                </c:pt>
                <c:pt idx="1">
                  <c:v>473.0</c:v>
                </c:pt>
              </c:numCache>
            </c:numRef>
          </c:val>
        </c:ser>
        <c:ser>
          <c:idx val="1"/>
          <c:order val="1"/>
          <c:tx>
            <c:strRef>
              <c:f>Sheet1!$I$2:$I$3</c:f>
              <c:strCache>
                <c:ptCount val="1"/>
                <c:pt idx="0">
                  <c:v>Electric Car</c:v>
                </c:pt>
              </c:strCache>
            </c:strRef>
          </c:tx>
          <c:invertIfNegative val="0"/>
          <c:cat>
            <c:strRef>
              <c:f>Sheet1!$G$4:$G$5</c:f>
              <c:strCache>
                <c:ptCount val="2"/>
                <c:pt idx="0">
                  <c:v>Carbon Dioxide Emissions (grams/mile)</c:v>
                </c:pt>
                <c:pt idx="1">
                  <c:v>Greenhouse Gases (GHG) emissions (grams/mile)</c:v>
                </c:pt>
              </c:strCache>
            </c:strRef>
          </c:cat>
          <c:val>
            <c:numRef>
              <c:f>Sheet1!$I$4:$I$5</c:f>
              <c:numCache>
                <c:formatCode>General</c:formatCode>
                <c:ptCount val="2"/>
                <c:pt idx="0">
                  <c:v>371.0</c:v>
                </c:pt>
                <c:pt idx="1">
                  <c:v>384.0</c:v>
                </c:pt>
              </c:numCache>
            </c:numRef>
          </c:val>
        </c:ser>
        <c:dLbls>
          <c:showLegendKey val="0"/>
          <c:showVal val="1"/>
          <c:showCatName val="0"/>
          <c:showSerName val="0"/>
          <c:showPercent val="0"/>
          <c:showBubbleSize val="0"/>
        </c:dLbls>
        <c:gapWidth val="75"/>
        <c:axId val="569037944"/>
        <c:axId val="569155864"/>
      </c:barChart>
      <c:catAx>
        <c:axId val="569037944"/>
        <c:scaling>
          <c:orientation val="minMax"/>
        </c:scaling>
        <c:delete val="0"/>
        <c:axPos val="b"/>
        <c:majorTickMark val="none"/>
        <c:minorTickMark val="none"/>
        <c:tickLblPos val="nextTo"/>
        <c:crossAx val="569155864"/>
        <c:crosses val="autoZero"/>
        <c:auto val="1"/>
        <c:lblAlgn val="ctr"/>
        <c:lblOffset val="100"/>
        <c:noMultiLvlLbl val="0"/>
      </c:catAx>
      <c:valAx>
        <c:axId val="569155864"/>
        <c:scaling>
          <c:orientation val="minMax"/>
        </c:scaling>
        <c:delete val="0"/>
        <c:axPos val="l"/>
        <c:numFmt formatCode="General" sourceLinked="1"/>
        <c:majorTickMark val="none"/>
        <c:minorTickMark val="none"/>
        <c:tickLblPos val="nextTo"/>
        <c:crossAx val="569037944"/>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5475"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5476"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5477"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C926E4D4-10F0-A940-B292-F7D8CF0099BD}" type="slidenum">
              <a:rPr lang="en-US"/>
              <a:pPr/>
              <a:t>‹#›</a:t>
            </a:fld>
            <a:endParaRPr lang="en-US"/>
          </a:p>
        </p:txBody>
      </p:sp>
    </p:spTree>
    <p:extLst>
      <p:ext uri="{BB962C8B-B14F-4D97-AF65-F5344CB8AC3E}">
        <p14:creationId xmlns:p14="http://schemas.microsoft.com/office/powerpoint/2010/main" val="2836848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0899"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09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2"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0903"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C722AEFB-4A8B-9244-8951-01F418B84C10}" type="slidenum">
              <a:rPr lang="en-US"/>
              <a:pPr/>
              <a:t>‹#›</a:t>
            </a:fld>
            <a:endParaRPr lang="en-US"/>
          </a:p>
        </p:txBody>
      </p:sp>
    </p:spTree>
    <p:extLst>
      <p:ext uri="{BB962C8B-B14F-4D97-AF65-F5344CB8AC3E}">
        <p14:creationId xmlns:p14="http://schemas.microsoft.com/office/powerpoint/2010/main" val="906954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Tahoma"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ahoma"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ahoma"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ahoma"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continentaldrift.net/2006/03/17/briquette-press-saving-trees-and-peopl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4DEBF12-307F-5A47-887A-305FF802496A}" type="slidenum">
              <a:rPr lang="en-US" sz="1200"/>
              <a:pPr eaLnBrk="1" hangingPunct="1"/>
              <a:t>5</a:t>
            </a:fld>
            <a:endParaRPr lang="en-US" sz="1200"/>
          </a:p>
        </p:txBody>
      </p:sp>
      <p:sp>
        <p:nvSpPr>
          <p:cNvPr id="7171" name="Rectangle 1"/>
          <p:cNvSpPr>
            <a:spLocks noGrp="1" noRot="1" noChangeAspect="1" noChangeArrowheads="1" noTextEdit="1"/>
          </p:cNvSpPr>
          <p:nvPr>
            <p:ph type="sldImg"/>
          </p:nvPr>
        </p:nvSpPr>
        <p:spPr>
          <a:ln/>
        </p:spPr>
      </p:sp>
      <p:sp>
        <p:nvSpPr>
          <p:cNvPr id="717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sz="1600">
                <a:solidFill>
                  <a:srgbClr val="000000"/>
                </a:solidFill>
                <a:latin typeface="Arial" charset="0"/>
              </a:rPr>
              <a:t>HI TEAM! I DIDN"T REALLY KNOW WHAT TO DO WITH CONCLUSIONS IS THAT FINE?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57B52FB-AF44-C441-95E3-3135E089310B}" type="slidenum">
              <a:rPr lang="en-US" sz="1200"/>
              <a:pPr eaLnBrk="1" hangingPunct="1"/>
              <a:t>13</a:t>
            </a:fld>
            <a:endParaRPr lang="en-US" sz="1200"/>
          </a:p>
        </p:txBody>
      </p:sp>
      <p:sp>
        <p:nvSpPr>
          <p:cNvPr id="5123" name="Rectangle 1"/>
          <p:cNvSpPr>
            <a:spLocks noGrp="1" noRot="1" noChangeAspect="1" noChangeArrowheads="1" noTextEdit="1"/>
          </p:cNvSpPr>
          <p:nvPr>
            <p:ph type="sldImg"/>
          </p:nvPr>
        </p:nvSpPr>
        <p:spPr>
          <a:ln/>
        </p:spPr>
      </p:sp>
      <p:sp>
        <p:nvSpPr>
          <p:cNvPr id="5124"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0" tIns="0" rIns="0" bIns="0"/>
          <a:lstStyle/>
          <a:p>
            <a:pPr eaLnBrk="1" hangingPunct="1">
              <a:lnSpc>
                <a:spcPct val="95000"/>
              </a:lnSpc>
              <a:spcBef>
                <a:spcPct val="0"/>
              </a:spcBef>
            </a:pPr>
            <a:endParaRPr lang="en-US" sz="160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4F8A2B0-173E-3449-846E-E705A87B43A5}" type="slidenum">
              <a:rPr lang="en-US" sz="1200"/>
              <a:pPr eaLnBrk="1" hangingPunct="1"/>
              <a:t>14</a:t>
            </a:fld>
            <a:endParaRPr lang="en-US" sz="1200"/>
          </a:p>
        </p:txBody>
      </p:sp>
      <p:sp>
        <p:nvSpPr>
          <p:cNvPr id="6147" name="Rectangle 1"/>
          <p:cNvSpPr>
            <a:spLocks noGrp="1" noRot="1" noChangeAspect="1" noChangeArrowheads="1" noTextEdit="1"/>
          </p:cNvSpPr>
          <p:nvPr>
            <p:ph type="sldImg"/>
          </p:nvPr>
        </p:nvSpPr>
        <p:spPr>
          <a:ln/>
        </p:spPr>
      </p:sp>
      <p:sp>
        <p:nvSpPr>
          <p:cNvPr id="6148"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lnSpc>
                <a:spcPct val="95000"/>
              </a:lnSpc>
              <a:spcBef>
                <a:spcPct val="0"/>
              </a:spcBef>
            </a:pPr>
            <a:r>
              <a:rPr lang="en-US" sz="1600" u="sng">
                <a:solidFill>
                  <a:srgbClr val="0000FF"/>
                </a:solidFill>
                <a:latin typeface="Arial" charset="0"/>
                <a:hlinkClick r:id="rId3"/>
              </a:rPr>
              <a:t>http://www.continentaldrift.net/2006/03/17/briquette-press-saving-trees-and-people/</a:t>
            </a:r>
            <a:endParaRPr lang="en-US" sz="1600">
              <a:solidFill>
                <a:srgbClr val="000000"/>
              </a:solidFill>
              <a:latin typeface="Arial" charset="0"/>
            </a:endParaRPr>
          </a:p>
          <a:p>
            <a:pPr eaLnBrk="1" hangingPunct="1">
              <a:lnSpc>
                <a:spcPct val="95000"/>
              </a:lnSpc>
              <a:spcBef>
                <a:spcPct val="0"/>
              </a:spcBef>
            </a:pPr>
            <a:endParaRPr lang="en-US" sz="1600">
              <a:solidFill>
                <a:srgbClr val="000000"/>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22AEFB-4A8B-9244-8951-01F418B84C10}" type="slidenum">
              <a:rPr lang="en-US" smtClean="0"/>
              <a:pPr/>
              <a:t>35</a:t>
            </a:fld>
            <a:endParaRPr lang="en-US"/>
          </a:p>
        </p:txBody>
      </p:sp>
    </p:spTree>
    <p:extLst>
      <p:ext uri="{BB962C8B-B14F-4D97-AF65-F5344CB8AC3E}">
        <p14:creationId xmlns:p14="http://schemas.microsoft.com/office/powerpoint/2010/main" val="122071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722AEFB-4A8B-9244-8951-01F418B84C10}" type="slidenum">
              <a:rPr lang="en-US" smtClean="0"/>
              <a:pPr/>
              <a:t>37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5F5A4-40AB-DF47-B5C4-D3BF7DB021CF}" type="slidenum">
              <a:rPr lang="es-ES_tradnl"/>
              <a:pPr/>
              <a:t>39</a:t>
            </a:fld>
            <a:endParaRPr lang="es-ES_tradnl"/>
          </a:p>
        </p:txBody>
      </p:sp>
      <p:sp>
        <p:nvSpPr>
          <p:cNvPr id="4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6248" name="Group 168"/>
          <p:cNvGrpSpPr>
            <a:grpSpLocks/>
          </p:cNvGrpSpPr>
          <p:nvPr/>
        </p:nvGrpSpPr>
        <p:grpSpPr bwMode="auto">
          <a:xfrm>
            <a:off x="0" y="-19050"/>
            <a:ext cx="9144000" cy="6877050"/>
            <a:chOff x="0" y="-12"/>
            <a:chExt cx="5760" cy="4332"/>
          </a:xfrm>
        </p:grpSpPr>
        <p:sp>
          <p:nvSpPr>
            <p:cNvPr id="46243" name="Rectangle 16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6246" name="Group 166"/>
            <p:cNvGrpSpPr>
              <a:grpSpLocks/>
            </p:cNvGrpSpPr>
            <p:nvPr userDrawn="1"/>
          </p:nvGrpSpPr>
          <p:grpSpPr bwMode="auto">
            <a:xfrm>
              <a:off x="0" y="-12"/>
              <a:ext cx="5760" cy="1045"/>
              <a:chOff x="0" y="-9"/>
              <a:chExt cx="5760" cy="1045"/>
            </a:xfrm>
          </p:grpSpPr>
          <p:sp>
            <p:nvSpPr>
              <p:cNvPr id="46087" name="Freeform 7"/>
              <p:cNvSpPr>
                <a:spLocks/>
              </p:cNvSpPr>
              <p:nvPr userDrawn="1"/>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Lst>
                <a:ahLst/>
                <a:cxnLst>
                  <a:cxn ang="0">
                    <a:pos x="T0" y="T1"/>
                  </a:cxn>
                  <a:cxn ang="0">
                    <a:pos x="T2" y="T3"/>
                  </a:cxn>
                  <a:cxn ang="0">
                    <a:pos x="T4" y="T5"/>
                  </a:cxn>
                  <a:cxn ang="0">
                    <a:pos x="T6" y="T7"/>
                  </a:cxn>
                  <a:cxn ang="0">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6245" name="Group 165"/>
              <p:cNvGrpSpPr>
                <a:grpSpLocks/>
              </p:cNvGrpSpPr>
              <p:nvPr userDrawn="1"/>
            </p:nvGrpSpPr>
            <p:grpSpPr bwMode="auto">
              <a:xfrm>
                <a:off x="333" y="-9"/>
                <a:ext cx="5176" cy="1044"/>
                <a:chOff x="333" y="-9"/>
                <a:chExt cx="5176" cy="1044"/>
              </a:xfrm>
            </p:grpSpPr>
            <p:sp>
              <p:nvSpPr>
                <p:cNvPr id="46090" name="Freeform 10"/>
                <p:cNvSpPr>
                  <a:spLocks/>
                </p:cNvSpPr>
                <p:nvPr userDrawn="1"/>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1" name="Freeform 11"/>
                <p:cNvSpPr>
                  <a:spLocks/>
                </p:cNvSpPr>
                <p:nvPr userDrawn="1"/>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2" name="Freeform 12"/>
                <p:cNvSpPr>
                  <a:spLocks/>
                </p:cNvSpPr>
                <p:nvPr userDrawn="1"/>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3" name="Freeform 13"/>
                <p:cNvSpPr>
                  <a:spLocks/>
                </p:cNvSpPr>
                <p:nvPr userDrawn="1"/>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4" name="Freeform 14"/>
                <p:cNvSpPr>
                  <a:spLocks/>
                </p:cNvSpPr>
                <p:nvPr userDrawn="1"/>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5" name="Freeform 15"/>
                <p:cNvSpPr>
                  <a:spLocks/>
                </p:cNvSpPr>
                <p:nvPr userDrawn="1"/>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6" name="Freeform 16"/>
                <p:cNvSpPr>
                  <a:spLocks/>
                </p:cNvSpPr>
                <p:nvPr userDrawn="1"/>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7" name="Freeform 17"/>
                <p:cNvSpPr>
                  <a:spLocks/>
                </p:cNvSpPr>
                <p:nvPr userDrawn="1"/>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8" name="Freeform 18"/>
                <p:cNvSpPr>
                  <a:spLocks/>
                </p:cNvSpPr>
                <p:nvPr userDrawn="1"/>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9" name="Freeform 19"/>
                <p:cNvSpPr>
                  <a:spLocks/>
                </p:cNvSpPr>
                <p:nvPr userDrawn="1"/>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0" name="Freeform 20"/>
                <p:cNvSpPr>
                  <a:spLocks/>
                </p:cNvSpPr>
                <p:nvPr userDrawn="1"/>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1" name="Freeform 21"/>
                <p:cNvSpPr>
                  <a:spLocks/>
                </p:cNvSpPr>
                <p:nvPr userDrawn="1"/>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2" name="Freeform 22"/>
                <p:cNvSpPr>
                  <a:spLocks/>
                </p:cNvSpPr>
                <p:nvPr userDrawn="1"/>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3" name="Freeform 23"/>
                <p:cNvSpPr>
                  <a:spLocks/>
                </p:cNvSpPr>
                <p:nvPr userDrawn="1"/>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4" name="Freeform 24"/>
                <p:cNvSpPr>
                  <a:spLocks/>
                </p:cNvSpPr>
                <p:nvPr userDrawn="1"/>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5" name="Freeform 25"/>
                <p:cNvSpPr>
                  <a:spLocks/>
                </p:cNvSpPr>
                <p:nvPr userDrawn="1"/>
              </p:nvSpPr>
              <p:spPr bwMode="ltGray">
                <a:xfrm>
                  <a:off x="2984" y="732"/>
                  <a:ext cx="19" cy="14"/>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6" name="Freeform 26"/>
                <p:cNvSpPr>
                  <a:spLocks/>
                </p:cNvSpPr>
                <p:nvPr userDrawn="1"/>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7" name="Freeform 27"/>
                <p:cNvSpPr>
                  <a:spLocks/>
                </p:cNvSpPr>
                <p:nvPr userDrawn="1"/>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8" name="Freeform 28"/>
                <p:cNvSpPr>
                  <a:spLocks/>
                </p:cNvSpPr>
                <p:nvPr userDrawn="1"/>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9" name="Freeform 29"/>
                <p:cNvSpPr>
                  <a:spLocks/>
                </p:cNvSpPr>
                <p:nvPr userDrawn="1"/>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0" name="Freeform 30"/>
                <p:cNvSpPr>
                  <a:spLocks/>
                </p:cNvSpPr>
                <p:nvPr userDrawn="1"/>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1" name="Freeform 31"/>
                <p:cNvSpPr>
                  <a:spLocks/>
                </p:cNvSpPr>
                <p:nvPr userDrawn="1"/>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2" name="Freeform 32"/>
                <p:cNvSpPr>
                  <a:spLocks/>
                </p:cNvSpPr>
                <p:nvPr userDrawn="1"/>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3" name="Freeform 33"/>
                <p:cNvSpPr>
                  <a:spLocks/>
                </p:cNvSpPr>
                <p:nvPr userDrawn="1"/>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4" name="Freeform 34"/>
                <p:cNvSpPr>
                  <a:spLocks/>
                </p:cNvSpPr>
                <p:nvPr userDrawn="1"/>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5" name="Freeform 35"/>
                <p:cNvSpPr>
                  <a:spLocks/>
                </p:cNvSpPr>
                <p:nvPr userDrawn="1"/>
              </p:nvSpPr>
              <p:spPr bwMode="ltGray">
                <a:xfrm>
                  <a:off x="3577" y="490"/>
                  <a:ext cx="36" cy="39"/>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6" name="Freeform 36"/>
                <p:cNvSpPr>
                  <a:spLocks/>
                </p:cNvSpPr>
                <p:nvPr userDrawn="1"/>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7" name="Freeform 37"/>
                <p:cNvSpPr>
                  <a:spLocks/>
                </p:cNvSpPr>
                <p:nvPr userDrawn="1"/>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8" name="Freeform 38"/>
                <p:cNvSpPr>
                  <a:spLocks/>
                </p:cNvSpPr>
                <p:nvPr userDrawn="1"/>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9" name="Freeform 39"/>
                <p:cNvSpPr>
                  <a:spLocks/>
                </p:cNvSpPr>
                <p:nvPr userDrawn="1"/>
              </p:nvSpPr>
              <p:spPr bwMode="ltGray">
                <a:xfrm>
                  <a:off x="4794" y="480"/>
                  <a:ext cx="56" cy="3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0" name="Freeform 40"/>
                <p:cNvSpPr>
                  <a:spLocks/>
                </p:cNvSpPr>
                <p:nvPr userDrawn="1"/>
              </p:nvSpPr>
              <p:spPr bwMode="ltGray">
                <a:xfrm>
                  <a:off x="4757" y="375"/>
                  <a:ext cx="37" cy="44"/>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1" name="Freeform 41"/>
                <p:cNvSpPr>
                  <a:spLocks/>
                </p:cNvSpPr>
                <p:nvPr userDrawn="1"/>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2" name="Freeform 42"/>
                <p:cNvSpPr>
                  <a:spLocks/>
                </p:cNvSpPr>
                <p:nvPr userDrawn="1"/>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3" name="Freeform 43"/>
                <p:cNvSpPr>
                  <a:spLocks/>
                </p:cNvSpPr>
                <p:nvPr userDrawn="1"/>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4" name="Freeform 44"/>
                <p:cNvSpPr>
                  <a:spLocks/>
                </p:cNvSpPr>
                <p:nvPr userDrawn="1"/>
              </p:nvSpPr>
              <p:spPr bwMode="ltGray">
                <a:xfrm>
                  <a:off x="2853" y="74"/>
                  <a:ext cx="42" cy="25"/>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5" name="Freeform 45"/>
                <p:cNvSpPr>
                  <a:spLocks/>
                </p:cNvSpPr>
                <p:nvPr userDrawn="1"/>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6" name="Freeform 46"/>
                <p:cNvSpPr>
                  <a:spLocks/>
                </p:cNvSpPr>
                <p:nvPr userDrawn="1"/>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7" name="Freeform 47"/>
                <p:cNvSpPr>
                  <a:spLocks/>
                </p:cNvSpPr>
                <p:nvPr userDrawn="1"/>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8" name="Freeform 48"/>
                <p:cNvSpPr>
                  <a:spLocks/>
                </p:cNvSpPr>
                <p:nvPr userDrawn="1"/>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9" name="Freeform 49"/>
                <p:cNvSpPr>
                  <a:spLocks/>
                </p:cNvSpPr>
                <p:nvPr userDrawn="1"/>
              </p:nvSpPr>
              <p:spPr bwMode="ltGray">
                <a:xfrm>
                  <a:off x="2677" y="233"/>
                  <a:ext cx="14" cy="10"/>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0" name="Freeform 50"/>
                <p:cNvSpPr>
                  <a:spLocks/>
                </p:cNvSpPr>
                <p:nvPr userDrawn="1"/>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1" name="Freeform 51"/>
                <p:cNvSpPr>
                  <a:spLocks/>
                </p:cNvSpPr>
                <p:nvPr userDrawn="1"/>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2" name="Freeform 52"/>
                <p:cNvSpPr>
                  <a:spLocks/>
                </p:cNvSpPr>
                <p:nvPr userDrawn="1"/>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3" name="Freeform 53"/>
                <p:cNvSpPr>
                  <a:spLocks/>
                </p:cNvSpPr>
                <p:nvPr userDrawn="1"/>
              </p:nvSpPr>
              <p:spPr bwMode="ltGray">
                <a:xfrm>
                  <a:off x="2513" y="402"/>
                  <a:ext cx="21" cy="24"/>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4" name="Freeform 54"/>
                <p:cNvSpPr>
                  <a:spLocks/>
                </p:cNvSpPr>
                <p:nvPr userDrawn="1"/>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5" name="Freeform 55"/>
                <p:cNvSpPr>
                  <a:spLocks/>
                </p:cNvSpPr>
                <p:nvPr userDrawn="1"/>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6" name="Freeform 56"/>
                <p:cNvSpPr>
                  <a:spLocks/>
                </p:cNvSpPr>
                <p:nvPr userDrawn="1"/>
              </p:nvSpPr>
              <p:spPr bwMode="ltGray">
                <a:xfrm>
                  <a:off x="1400" y="896"/>
                  <a:ext cx="16" cy="29"/>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7" name="Freeform 57"/>
                <p:cNvSpPr>
                  <a:spLocks/>
                </p:cNvSpPr>
                <p:nvPr userDrawn="1"/>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8" name="Freeform 58"/>
                <p:cNvSpPr>
                  <a:spLocks/>
                </p:cNvSpPr>
                <p:nvPr userDrawn="1"/>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9" name="Freeform 59"/>
                <p:cNvSpPr>
                  <a:spLocks/>
                </p:cNvSpPr>
                <p:nvPr userDrawn="1"/>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0" name="Freeform 60"/>
                <p:cNvSpPr>
                  <a:spLocks/>
                </p:cNvSpPr>
                <p:nvPr userDrawn="1"/>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1" name="Freeform 61"/>
                <p:cNvSpPr>
                  <a:spLocks/>
                </p:cNvSpPr>
                <p:nvPr userDrawn="1"/>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2" name="Freeform 62"/>
                <p:cNvSpPr>
                  <a:spLocks/>
                </p:cNvSpPr>
                <p:nvPr userDrawn="1"/>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3" name="Freeform 63"/>
                <p:cNvSpPr>
                  <a:spLocks/>
                </p:cNvSpPr>
                <p:nvPr userDrawn="1"/>
              </p:nvSpPr>
              <p:spPr bwMode="ltGray">
                <a:xfrm>
                  <a:off x="1081" y="226"/>
                  <a:ext cx="75" cy="14"/>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4" name="Freeform 64"/>
                <p:cNvSpPr>
                  <a:spLocks/>
                </p:cNvSpPr>
                <p:nvPr userDrawn="1"/>
              </p:nvSpPr>
              <p:spPr bwMode="ltGray">
                <a:xfrm>
                  <a:off x="1210" y="223"/>
                  <a:ext cx="42" cy="37"/>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5" name="Freeform 65"/>
                <p:cNvSpPr>
                  <a:spLocks/>
                </p:cNvSpPr>
                <p:nvPr userDrawn="1"/>
              </p:nvSpPr>
              <p:spPr bwMode="ltGray">
                <a:xfrm>
                  <a:off x="865" y="123"/>
                  <a:ext cx="33" cy="24"/>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6239" name="Group 159"/>
              <p:cNvGrpSpPr>
                <a:grpSpLocks/>
              </p:cNvGrpSpPr>
              <p:nvPr userDrawn="1"/>
            </p:nvGrpSpPr>
            <p:grpSpPr bwMode="auto">
              <a:xfrm>
                <a:off x="7" y="6"/>
                <a:ext cx="5739" cy="1022"/>
                <a:chOff x="1056" y="111"/>
                <a:chExt cx="2448" cy="418"/>
              </a:xfrm>
            </p:grpSpPr>
            <p:sp>
              <p:nvSpPr>
                <p:cNvPr id="46190" name="Line 110"/>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2" name="Line 112"/>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3" name="Line 113"/>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4" name="Line 114"/>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5" name="Line 115"/>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6" name="Line 116"/>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7" name="Line 117"/>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8" name="Line 118"/>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9" name="Line 119"/>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00" name="Line 120"/>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01" name="Line 121"/>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6240" name="Group 160"/>
              <p:cNvGrpSpPr>
                <a:grpSpLocks/>
              </p:cNvGrpSpPr>
              <p:nvPr userDrawn="1"/>
            </p:nvGrpSpPr>
            <p:grpSpPr bwMode="auto">
              <a:xfrm>
                <a:off x="363" y="1"/>
                <a:ext cx="4919" cy="1034"/>
                <a:chOff x="1208" y="109"/>
                <a:chExt cx="2098" cy="423"/>
              </a:xfrm>
            </p:grpSpPr>
            <p:sp>
              <p:nvSpPr>
                <p:cNvPr id="46212" name="Line 132"/>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13" name="Line 133"/>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14" name="Line 134"/>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15" name="Line 135"/>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5" name="Line 145"/>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6" name="Line 146"/>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7" name="Line 147"/>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8" name="Line 148"/>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9" name="Line 149"/>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0" name="Line 150"/>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1" name="Line 151"/>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2" name="Line 152"/>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3" name="Line 153"/>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4" name="Line 154"/>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5" name="Line 155"/>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pic>
          <p:nvPicPr>
            <p:cNvPr id="46238" name="Picture 158" descr="earth"/>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extLst>
              <a:ext uri="{909E8E84-426E-40dd-AFC4-6F175D3DCCD1}">
                <a14:hiddenFill xmlns:a14="http://schemas.microsoft.com/office/drawing/2010/main">
                  <a:solidFill>
                    <a:srgbClr val="FFFFFF"/>
                  </a:solidFill>
                </a14:hiddenFill>
              </a:ext>
            </a:extLst>
          </p:spPr>
        </p:pic>
      </p:grpSp>
      <p:sp>
        <p:nvSpPr>
          <p:cNvPr id="46082" name="Rectangle 2"/>
          <p:cNvSpPr>
            <a:spLocks noGrp="1" noChangeArrowheads="1"/>
          </p:cNvSpPr>
          <p:nvPr>
            <p:ph type="ctrTitle"/>
          </p:nvPr>
        </p:nvSpPr>
        <p:spPr>
          <a:xfrm>
            <a:off x="1828800" y="1828800"/>
            <a:ext cx="6934200" cy="2362200"/>
          </a:xfrm>
        </p:spPr>
        <p:txBody>
          <a:bodyPr/>
          <a:lstStyle>
            <a:lvl1pPr>
              <a:defRPr/>
            </a:lvl1pPr>
          </a:lstStyle>
          <a:p>
            <a:pPr lvl="0"/>
            <a:r>
              <a:rPr lang="en-US" noProof="0" smtClean="0"/>
              <a:t>Click to edit Master title style</a:t>
            </a:r>
          </a:p>
        </p:txBody>
      </p:sp>
      <p:sp>
        <p:nvSpPr>
          <p:cNvPr id="46083"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noProof="0" smtClean="0"/>
              <a:t>Click to edit Master subtitle style</a:t>
            </a:r>
          </a:p>
        </p:txBody>
      </p:sp>
      <p:sp>
        <p:nvSpPr>
          <p:cNvPr id="46084" name="Rectangle 4"/>
          <p:cNvSpPr>
            <a:spLocks noGrp="1" noChangeArrowheads="1"/>
          </p:cNvSpPr>
          <p:nvPr>
            <p:ph type="dt" sz="half" idx="2"/>
          </p:nvPr>
        </p:nvSpPr>
        <p:spPr>
          <a:xfrm>
            <a:off x="533400" y="6324600"/>
            <a:ext cx="1905000" cy="457200"/>
          </a:xfrm>
        </p:spPr>
        <p:txBody>
          <a:bodyPr/>
          <a:lstStyle>
            <a:lvl1pPr>
              <a:defRPr/>
            </a:lvl1pPr>
          </a:lstStyle>
          <a:p>
            <a:endParaRPr lang="en-US"/>
          </a:p>
        </p:txBody>
      </p:sp>
      <p:sp>
        <p:nvSpPr>
          <p:cNvPr id="46085" name="Rectangle 5"/>
          <p:cNvSpPr>
            <a:spLocks noGrp="1" noChangeArrowheads="1"/>
          </p:cNvSpPr>
          <p:nvPr>
            <p:ph type="ftr" sz="quarter" idx="3"/>
          </p:nvPr>
        </p:nvSpPr>
        <p:spPr>
          <a:xfrm>
            <a:off x="3200400" y="6324600"/>
            <a:ext cx="2895600" cy="457200"/>
          </a:xfrm>
        </p:spPr>
        <p:txBody>
          <a:bodyPr/>
          <a:lstStyle>
            <a:lvl1pPr>
              <a:defRPr/>
            </a:lvl1pPr>
          </a:lstStyle>
          <a:p>
            <a:endParaRPr lang="en-US"/>
          </a:p>
        </p:txBody>
      </p:sp>
      <p:sp>
        <p:nvSpPr>
          <p:cNvPr id="46086" name="Rectangle 6"/>
          <p:cNvSpPr>
            <a:spLocks noGrp="1" noChangeArrowheads="1"/>
          </p:cNvSpPr>
          <p:nvPr>
            <p:ph type="sldNum" sz="quarter" idx="4"/>
          </p:nvPr>
        </p:nvSpPr>
        <p:spPr>
          <a:xfrm>
            <a:off x="6858000" y="6324600"/>
            <a:ext cx="1905000" cy="457200"/>
          </a:xfrm>
        </p:spPr>
        <p:txBody>
          <a:bodyPr/>
          <a:lstStyle>
            <a:lvl1pPr>
              <a:defRPr/>
            </a:lvl1pPr>
          </a:lstStyle>
          <a:p>
            <a:fld id="{134257A4-3E28-9840-828C-3F1E56EEB68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645F90-00C9-7B49-A5C6-32F99C45E7E2}" type="slidenum">
              <a:rPr lang="en-US"/>
              <a:pPr/>
              <a:t>‹#›</a:t>
            </a:fld>
            <a:endParaRPr lang="en-US"/>
          </a:p>
        </p:txBody>
      </p:sp>
    </p:spTree>
    <p:extLst>
      <p:ext uri="{BB962C8B-B14F-4D97-AF65-F5344CB8AC3E}">
        <p14:creationId xmlns:p14="http://schemas.microsoft.com/office/powerpoint/2010/main" val="2684860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11965D-EB69-C247-871F-6BF0867A9BE0}" type="slidenum">
              <a:rPr lang="en-US"/>
              <a:pPr/>
              <a:t>‹#›</a:t>
            </a:fld>
            <a:endParaRPr lang="en-US"/>
          </a:p>
        </p:txBody>
      </p:sp>
    </p:spTree>
    <p:extLst>
      <p:ext uri="{BB962C8B-B14F-4D97-AF65-F5344CB8AC3E}">
        <p14:creationId xmlns:p14="http://schemas.microsoft.com/office/powerpoint/2010/main" val="425956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a:lstStyle/>
          <a:p>
            <a:endParaRPr lang="en-US"/>
          </a:p>
        </p:txBody>
      </p:sp>
      <p:sp>
        <p:nvSpPr>
          <p:cNvPr id="4" name="Date Placeholder 3"/>
          <p:cNvSpPr>
            <a:spLocks noGrp="1"/>
          </p:cNvSpPr>
          <p:nvPr>
            <p:ph type="dt" sz="half" idx="10"/>
          </p:nvPr>
        </p:nvSpPr>
        <p:spPr>
          <a:xfrm>
            <a:off x="685800" y="63246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p:spPr>
        <p:txBody>
          <a:bodyPr/>
          <a:lstStyle>
            <a:lvl1pPr>
              <a:defRPr/>
            </a:lvl1pPr>
          </a:lstStyle>
          <a:p>
            <a:fld id="{9933D409-A9D9-2548-B931-899D19B4DE27}" type="slidenum">
              <a:rPr lang="en-US"/>
              <a:pPr/>
              <a:t>‹#›</a:t>
            </a:fld>
            <a:endParaRPr lang="en-US"/>
          </a:p>
        </p:txBody>
      </p:sp>
    </p:spTree>
    <p:extLst>
      <p:ext uri="{BB962C8B-B14F-4D97-AF65-F5344CB8AC3E}">
        <p14:creationId xmlns:p14="http://schemas.microsoft.com/office/powerpoint/2010/main" val="120938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p:spPr>
        <p:txBody>
          <a:bodyPr/>
          <a:lstStyle/>
          <a:p>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D0143FC4-432F-3148-A891-B877476A27E4}" type="slidenum">
              <a:rPr lang="en-US"/>
              <a:pPr/>
              <a:t>‹#›</a:t>
            </a:fld>
            <a:endParaRPr lang="en-US"/>
          </a:p>
        </p:txBody>
      </p:sp>
    </p:spTree>
    <p:extLst>
      <p:ext uri="{BB962C8B-B14F-4D97-AF65-F5344CB8AC3E}">
        <p14:creationId xmlns:p14="http://schemas.microsoft.com/office/powerpoint/2010/main" val="671845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478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814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3246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3246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324600"/>
            <a:ext cx="1905000" cy="457200"/>
          </a:xfrm>
        </p:spPr>
        <p:txBody>
          <a:bodyPr/>
          <a:lstStyle>
            <a:lvl1pPr>
              <a:defRPr/>
            </a:lvl1pPr>
          </a:lstStyle>
          <a:p>
            <a:fld id="{39B20C3B-9704-9B44-83AF-C49C9A4B3612}" type="slidenum">
              <a:rPr lang="en-US"/>
              <a:pPr/>
              <a:t>‹#›</a:t>
            </a:fld>
            <a:endParaRPr lang="en-US"/>
          </a:p>
        </p:txBody>
      </p:sp>
    </p:spTree>
    <p:extLst>
      <p:ext uri="{BB962C8B-B14F-4D97-AF65-F5344CB8AC3E}">
        <p14:creationId xmlns:p14="http://schemas.microsoft.com/office/powerpoint/2010/main" val="240133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573E3E-52B3-BB41-BF99-A11D1C42E7CB}" type="slidenum">
              <a:rPr lang="en-US"/>
              <a:pPr/>
              <a:t>‹#›</a:t>
            </a:fld>
            <a:endParaRPr lang="en-US"/>
          </a:p>
        </p:txBody>
      </p:sp>
    </p:spTree>
    <p:extLst>
      <p:ext uri="{BB962C8B-B14F-4D97-AF65-F5344CB8AC3E}">
        <p14:creationId xmlns:p14="http://schemas.microsoft.com/office/powerpoint/2010/main" val="354403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A5DE1A-5CC4-CD40-986C-268E261BD5AD}" type="slidenum">
              <a:rPr lang="en-US"/>
              <a:pPr/>
              <a:t>‹#›</a:t>
            </a:fld>
            <a:endParaRPr lang="en-US"/>
          </a:p>
        </p:txBody>
      </p:sp>
    </p:spTree>
    <p:extLst>
      <p:ext uri="{BB962C8B-B14F-4D97-AF65-F5344CB8AC3E}">
        <p14:creationId xmlns:p14="http://schemas.microsoft.com/office/powerpoint/2010/main" val="178311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5503FD-EAA9-2442-BDF9-AA730FDEBC2A}" type="slidenum">
              <a:rPr lang="en-US"/>
              <a:pPr/>
              <a:t>‹#›</a:t>
            </a:fld>
            <a:endParaRPr lang="en-US"/>
          </a:p>
        </p:txBody>
      </p:sp>
    </p:spTree>
    <p:extLst>
      <p:ext uri="{BB962C8B-B14F-4D97-AF65-F5344CB8AC3E}">
        <p14:creationId xmlns:p14="http://schemas.microsoft.com/office/powerpoint/2010/main" val="372666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17F14B2-788D-9646-AD34-2E3C27A91448}" type="slidenum">
              <a:rPr lang="en-US"/>
              <a:pPr/>
              <a:t>‹#›</a:t>
            </a:fld>
            <a:endParaRPr lang="en-US"/>
          </a:p>
        </p:txBody>
      </p:sp>
    </p:spTree>
    <p:extLst>
      <p:ext uri="{BB962C8B-B14F-4D97-AF65-F5344CB8AC3E}">
        <p14:creationId xmlns:p14="http://schemas.microsoft.com/office/powerpoint/2010/main" val="270788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F49F40-84F7-5F4A-ADB8-9B91B93C2C5C}" type="slidenum">
              <a:rPr lang="en-US"/>
              <a:pPr/>
              <a:t>‹#›</a:t>
            </a:fld>
            <a:endParaRPr lang="en-US"/>
          </a:p>
        </p:txBody>
      </p:sp>
    </p:spTree>
    <p:extLst>
      <p:ext uri="{BB962C8B-B14F-4D97-AF65-F5344CB8AC3E}">
        <p14:creationId xmlns:p14="http://schemas.microsoft.com/office/powerpoint/2010/main" val="428450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10C76D-5F35-B24E-8FD6-DA37AABC6D38}" type="slidenum">
              <a:rPr lang="en-US"/>
              <a:pPr/>
              <a:t>‹#›</a:t>
            </a:fld>
            <a:endParaRPr lang="en-US"/>
          </a:p>
        </p:txBody>
      </p:sp>
    </p:spTree>
    <p:extLst>
      <p:ext uri="{BB962C8B-B14F-4D97-AF65-F5344CB8AC3E}">
        <p14:creationId xmlns:p14="http://schemas.microsoft.com/office/powerpoint/2010/main" val="250124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BD9871-EB31-074E-88DF-0F0F11CE5DF3}" type="slidenum">
              <a:rPr lang="en-US"/>
              <a:pPr/>
              <a:t>‹#›</a:t>
            </a:fld>
            <a:endParaRPr lang="en-US"/>
          </a:p>
        </p:txBody>
      </p:sp>
    </p:spTree>
    <p:extLst>
      <p:ext uri="{BB962C8B-B14F-4D97-AF65-F5344CB8AC3E}">
        <p14:creationId xmlns:p14="http://schemas.microsoft.com/office/powerpoint/2010/main" val="337537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9EEA94-A909-AE41-9F1C-F10B0B491D69}" type="slidenum">
              <a:rPr lang="en-US"/>
              <a:pPr/>
              <a:t>‹#›</a:t>
            </a:fld>
            <a:endParaRPr lang="en-US"/>
          </a:p>
        </p:txBody>
      </p:sp>
    </p:spTree>
    <p:extLst>
      <p:ext uri="{BB962C8B-B14F-4D97-AF65-F5344CB8AC3E}">
        <p14:creationId xmlns:p14="http://schemas.microsoft.com/office/powerpoint/2010/main" val="23323963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2" name="Rectangle 4"/>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2533"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2534" name="Rectangle 6"/>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lvl1pPr>
          </a:lstStyle>
          <a:p>
            <a:fld id="{38C254BC-9EDD-1C4C-85A9-F08933601657}" type="slidenum">
              <a:rPr lang="en-US"/>
              <a:pPr/>
              <a:t>‹#›</a:t>
            </a:fld>
            <a:endParaRPr lang="en-US"/>
          </a:p>
        </p:txBody>
      </p:sp>
      <p:grpSp>
        <p:nvGrpSpPr>
          <p:cNvPr id="22691" name="Group 163"/>
          <p:cNvGrpSpPr>
            <a:grpSpLocks/>
          </p:cNvGrpSpPr>
          <p:nvPr/>
        </p:nvGrpSpPr>
        <p:grpSpPr bwMode="auto">
          <a:xfrm>
            <a:off x="261938" y="87313"/>
            <a:ext cx="8488362" cy="831850"/>
            <a:chOff x="165" y="55"/>
            <a:chExt cx="5347" cy="524"/>
          </a:xfrm>
        </p:grpSpPr>
        <p:grpSp>
          <p:nvGrpSpPr>
            <p:cNvPr id="22690" name="Group 162"/>
            <p:cNvGrpSpPr>
              <a:grpSpLocks/>
            </p:cNvGrpSpPr>
            <p:nvPr userDrawn="1"/>
          </p:nvGrpSpPr>
          <p:grpSpPr bwMode="auto">
            <a:xfrm>
              <a:off x="664" y="104"/>
              <a:ext cx="4848" cy="432"/>
              <a:chOff x="664" y="104"/>
              <a:chExt cx="4848" cy="432"/>
            </a:xfrm>
          </p:grpSpPr>
          <p:sp>
            <p:nvSpPr>
              <p:cNvPr id="22536" name="Freeform 8"/>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Lst>
                <a:ahLst/>
                <a:cxnLst>
                  <a:cxn ang="0">
                    <a:pos x="T0" y="T1"/>
                  </a:cxn>
                  <a:cxn ang="0">
                    <a:pos x="T2" y="T3"/>
                  </a:cxn>
                  <a:cxn ang="0">
                    <a:pos x="T4" y="T5"/>
                  </a:cxn>
                  <a:cxn ang="0">
                    <a:pos x="T6" y="T7"/>
                  </a:cxn>
                  <a:cxn ang="0">
                    <a:pos x="T8" y="T9"/>
                  </a:cxn>
                  <a:cxn ang="0">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2537" name="Group 9"/>
              <p:cNvGrpSpPr>
                <a:grpSpLocks/>
              </p:cNvGrpSpPr>
              <p:nvPr/>
            </p:nvGrpSpPr>
            <p:grpSpPr bwMode="auto">
              <a:xfrm>
                <a:off x="1195" y="104"/>
                <a:ext cx="3827" cy="429"/>
                <a:chOff x="1021" y="240"/>
                <a:chExt cx="3827" cy="429"/>
              </a:xfrm>
            </p:grpSpPr>
            <p:grpSp>
              <p:nvGrpSpPr>
                <p:cNvPr id="22538" name="Group 10"/>
                <p:cNvGrpSpPr>
                  <a:grpSpLocks/>
                </p:cNvGrpSpPr>
                <p:nvPr/>
              </p:nvGrpSpPr>
              <p:grpSpPr bwMode="auto">
                <a:xfrm>
                  <a:off x="1021" y="241"/>
                  <a:ext cx="2208" cy="427"/>
                  <a:chOff x="1021" y="241"/>
                  <a:chExt cx="2208" cy="427"/>
                </a:xfrm>
              </p:grpSpPr>
              <p:sp>
                <p:nvSpPr>
                  <p:cNvPr id="22539" name="Freeform 11"/>
                  <p:cNvSpPr>
                    <a:spLocks/>
                  </p:cNvSpPr>
                  <p:nvPr/>
                </p:nvSpPr>
                <p:spPr bwMode="ltGray">
                  <a:xfrm>
                    <a:off x="2257" y="633"/>
                    <a:ext cx="7" cy="8"/>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0" name="Freeform 12"/>
                  <p:cNvSpPr>
                    <a:spLocks/>
                  </p:cNvSpPr>
                  <p:nvPr/>
                </p:nvSpPr>
                <p:spPr bwMode="ltGray">
                  <a:xfrm>
                    <a:off x="2332" y="660"/>
                    <a:ext cx="9" cy="8"/>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1" name="Freeform 13"/>
                  <p:cNvSpPr>
                    <a:spLocks/>
                  </p:cNvSpPr>
                  <p:nvPr/>
                </p:nvSpPr>
                <p:spPr bwMode="ltGray">
                  <a:xfrm>
                    <a:off x="2120"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2" name="Freeform 14"/>
                  <p:cNvSpPr>
                    <a:spLocks/>
                  </p:cNvSpPr>
                  <p:nvPr/>
                </p:nvSpPr>
                <p:spPr bwMode="ltGray">
                  <a:xfrm>
                    <a:off x="1967"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3" name="Freeform 15"/>
                  <p:cNvSpPr>
                    <a:spLocks/>
                  </p:cNvSpPr>
                  <p:nvPr/>
                </p:nvSpPr>
                <p:spPr bwMode="ltGray">
                  <a:xfrm>
                    <a:off x="1921"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4" name="Freeform 16"/>
                  <p:cNvSpPr>
                    <a:spLocks/>
                  </p:cNvSpPr>
                  <p:nvPr/>
                </p:nvSpPr>
                <p:spPr bwMode="ltGray">
                  <a:xfrm>
                    <a:off x="1892"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5" name="Freeform 17"/>
                  <p:cNvSpPr>
                    <a:spLocks/>
                  </p:cNvSpPr>
                  <p:nvPr/>
                </p:nvSpPr>
                <p:spPr bwMode="ltGray">
                  <a:xfrm>
                    <a:off x="1735"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6" name="Freeform 18"/>
                  <p:cNvSpPr>
                    <a:spLocks/>
                  </p:cNvSpPr>
                  <p:nvPr/>
                </p:nvSpPr>
                <p:spPr bwMode="ltGray">
                  <a:xfrm>
                    <a:off x="1827"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7" name="Freeform 19"/>
                  <p:cNvSpPr>
                    <a:spLocks/>
                  </p:cNvSpPr>
                  <p:nvPr/>
                </p:nvSpPr>
                <p:spPr bwMode="ltGray">
                  <a:xfrm>
                    <a:off x="1892"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8" name="Freeform 20"/>
                  <p:cNvSpPr>
                    <a:spLocks/>
                  </p:cNvSpPr>
                  <p:nvPr/>
                </p:nvSpPr>
                <p:spPr bwMode="ltGray">
                  <a:xfrm>
                    <a:off x="1890"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9" name="Freeform 21"/>
                  <p:cNvSpPr>
                    <a:spLocks/>
                  </p:cNvSpPr>
                  <p:nvPr/>
                </p:nvSpPr>
                <p:spPr bwMode="ltGray">
                  <a:xfrm>
                    <a:off x="1944"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0" name="Freeform 22"/>
                  <p:cNvSpPr>
                    <a:spLocks/>
                  </p:cNvSpPr>
                  <p:nvPr/>
                </p:nvSpPr>
                <p:spPr bwMode="ltGray">
                  <a:xfrm>
                    <a:off x="1948"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1" name="Freeform 23"/>
                  <p:cNvSpPr>
                    <a:spLocks/>
                  </p:cNvSpPr>
                  <p:nvPr/>
                </p:nvSpPr>
                <p:spPr bwMode="ltGray">
                  <a:xfrm>
                    <a:off x="1969"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2" name="Freeform 24"/>
                  <p:cNvSpPr>
                    <a:spLocks/>
                  </p:cNvSpPr>
                  <p:nvPr/>
                </p:nvSpPr>
                <p:spPr bwMode="ltGray">
                  <a:xfrm>
                    <a:off x="1976"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3" name="Freeform 25"/>
                  <p:cNvSpPr>
                    <a:spLocks/>
                  </p:cNvSpPr>
                  <p:nvPr/>
                </p:nvSpPr>
                <p:spPr bwMode="ltGray">
                  <a:xfrm>
                    <a:off x="2082"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4" name="Freeform 26"/>
                  <p:cNvSpPr>
                    <a:spLocks/>
                  </p:cNvSpPr>
                  <p:nvPr/>
                </p:nvSpPr>
                <p:spPr bwMode="ltGray">
                  <a:xfrm>
                    <a:off x="2152"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5" name="Freeform 27"/>
                  <p:cNvSpPr>
                    <a:spLocks/>
                  </p:cNvSpPr>
                  <p:nvPr/>
                </p:nvSpPr>
                <p:spPr bwMode="ltGray">
                  <a:xfrm>
                    <a:off x="2194" y="584"/>
                    <a:ext cx="11" cy="8"/>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6" name="Freeform 28"/>
                  <p:cNvSpPr>
                    <a:spLocks/>
                  </p:cNvSpPr>
                  <p:nvPr/>
                </p:nvSpPr>
                <p:spPr bwMode="ltGray">
                  <a:xfrm>
                    <a:off x="2059"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7" name="Freeform 29"/>
                  <p:cNvSpPr>
                    <a:spLocks/>
                  </p:cNvSpPr>
                  <p:nvPr/>
                </p:nvSpPr>
                <p:spPr bwMode="ltGray">
                  <a:xfrm>
                    <a:off x="1988"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8" name="Freeform 30"/>
                  <p:cNvSpPr>
                    <a:spLocks/>
                  </p:cNvSpPr>
                  <p:nvPr/>
                </p:nvSpPr>
                <p:spPr bwMode="ltGray">
                  <a:xfrm>
                    <a:off x="1910"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9" name="Freeform 31"/>
                  <p:cNvSpPr>
                    <a:spLocks/>
                  </p:cNvSpPr>
                  <p:nvPr/>
                </p:nvSpPr>
                <p:spPr bwMode="ltGray">
                  <a:xfrm>
                    <a:off x="1899"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0" name="Freeform 32"/>
                  <p:cNvSpPr>
                    <a:spLocks/>
                  </p:cNvSpPr>
                  <p:nvPr/>
                </p:nvSpPr>
                <p:spPr bwMode="ltGray">
                  <a:xfrm>
                    <a:off x="1909"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1" name="Freeform 33"/>
                  <p:cNvSpPr>
                    <a:spLocks/>
                  </p:cNvSpPr>
                  <p:nvPr/>
                </p:nvSpPr>
                <p:spPr bwMode="ltGray">
                  <a:xfrm>
                    <a:off x="1881"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2" name="Freeform 34"/>
                  <p:cNvSpPr>
                    <a:spLocks/>
                  </p:cNvSpPr>
                  <p:nvPr/>
                </p:nvSpPr>
                <p:spPr bwMode="ltGray">
                  <a:xfrm>
                    <a:off x="2930" y="489"/>
                    <a:ext cx="299" cy="179"/>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3" name="Freeform 35"/>
                  <p:cNvSpPr>
                    <a:spLocks/>
                  </p:cNvSpPr>
                  <p:nvPr/>
                </p:nvSpPr>
                <p:spPr bwMode="ltGray">
                  <a:xfrm>
                    <a:off x="2534" y="242"/>
                    <a:ext cx="420" cy="283"/>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4" name="Freeform 36"/>
                  <p:cNvSpPr>
                    <a:spLocks/>
                  </p:cNvSpPr>
                  <p:nvPr/>
                </p:nvSpPr>
                <p:spPr bwMode="ltGray">
                  <a:xfrm>
                    <a:off x="2405" y="445"/>
                    <a:ext cx="15" cy="16"/>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5" name="Freeform 37"/>
                  <p:cNvSpPr>
                    <a:spLocks/>
                  </p:cNvSpPr>
                  <p:nvPr/>
                </p:nvSpPr>
                <p:spPr bwMode="ltGray">
                  <a:xfrm>
                    <a:off x="2393" y="439"/>
                    <a:ext cx="16" cy="12"/>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6" name="Freeform 38"/>
                  <p:cNvSpPr>
                    <a:spLocks/>
                  </p:cNvSpPr>
                  <p:nvPr/>
                </p:nvSpPr>
                <p:spPr bwMode="ltGray">
                  <a:xfrm>
                    <a:off x="2878" y="406"/>
                    <a:ext cx="73" cy="33"/>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7" name="Freeform 39"/>
                  <p:cNvSpPr>
                    <a:spLocks/>
                  </p:cNvSpPr>
                  <p:nvPr/>
                </p:nvSpPr>
                <p:spPr bwMode="ltGray">
                  <a:xfrm>
                    <a:off x="2955" y="433"/>
                    <a:ext cx="59" cy="15"/>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8" name="Freeform 40"/>
                  <p:cNvSpPr>
                    <a:spLocks/>
                  </p:cNvSpPr>
                  <p:nvPr/>
                </p:nvSpPr>
                <p:spPr bwMode="ltGray">
                  <a:xfrm>
                    <a:off x="2924" y="441"/>
                    <a:ext cx="24" cy="1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9" name="Freeform 41"/>
                  <p:cNvSpPr>
                    <a:spLocks/>
                  </p:cNvSpPr>
                  <p:nvPr/>
                </p:nvSpPr>
                <p:spPr bwMode="ltGray">
                  <a:xfrm>
                    <a:off x="2908" y="398"/>
                    <a:ext cx="16" cy="18"/>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0" name="Freeform 42"/>
                  <p:cNvSpPr>
                    <a:spLocks/>
                  </p:cNvSpPr>
                  <p:nvPr/>
                </p:nvSpPr>
                <p:spPr bwMode="ltGray">
                  <a:xfrm>
                    <a:off x="3035" y="452"/>
                    <a:ext cx="19" cy="27"/>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1" name="Freeform 43"/>
                  <p:cNvSpPr>
                    <a:spLocks/>
                  </p:cNvSpPr>
                  <p:nvPr/>
                </p:nvSpPr>
                <p:spPr bwMode="ltGray">
                  <a:xfrm>
                    <a:off x="2696" y="247"/>
                    <a:ext cx="205" cy="41"/>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2" name="Freeform 44"/>
                  <p:cNvSpPr>
                    <a:spLocks/>
                  </p:cNvSpPr>
                  <p:nvPr/>
                </p:nvSpPr>
                <p:spPr bwMode="ltGray">
                  <a:xfrm>
                    <a:off x="2515" y="246"/>
                    <a:ext cx="190" cy="20"/>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3" name="Freeform 45"/>
                  <p:cNvSpPr>
                    <a:spLocks/>
                  </p:cNvSpPr>
                  <p:nvPr/>
                </p:nvSpPr>
                <p:spPr bwMode="ltGray">
                  <a:xfrm>
                    <a:off x="2096"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4" name="Freeform 46"/>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5" name="Freeform 47"/>
                  <p:cNvSpPr>
                    <a:spLocks/>
                  </p:cNvSpPr>
                  <p:nvPr/>
                </p:nvSpPr>
                <p:spPr bwMode="ltGray">
                  <a:xfrm>
                    <a:off x="2043" y="241"/>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6" name="Freeform 48"/>
                  <p:cNvSpPr>
                    <a:spLocks/>
                  </p:cNvSpPr>
                  <p:nvPr/>
                </p:nvSpPr>
                <p:spPr bwMode="ltGray">
                  <a:xfrm>
                    <a:off x="2031"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7" name="Freeform 49"/>
                  <p:cNvSpPr>
                    <a:spLocks/>
                  </p:cNvSpPr>
                  <p:nvPr/>
                </p:nvSpPr>
                <p:spPr bwMode="ltGray">
                  <a:xfrm>
                    <a:off x="1968"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8" name="Freeform 50"/>
                  <p:cNvSpPr>
                    <a:spLocks/>
                  </p:cNvSpPr>
                  <p:nvPr/>
                </p:nvSpPr>
                <p:spPr bwMode="ltGray">
                  <a:xfrm>
                    <a:off x="2021"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9" name="Freeform 51"/>
                  <p:cNvSpPr>
                    <a:spLocks/>
                  </p:cNvSpPr>
                  <p:nvPr/>
                </p:nvSpPr>
                <p:spPr bwMode="ltGray">
                  <a:xfrm>
                    <a:off x="1573"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0" name="Freeform 52"/>
                  <p:cNvSpPr>
                    <a:spLocks/>
                  </p:cNvSpPr>
                  <p:nvPr/>
                </p:nvSpPr>
                <p:spPr bwMode="ltGray">
                  <a:xfrm>
                    <a:off x="1634"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1" name="Freeform 53"/>
                  <p:cNvSpPr>
                    <a:spLocks/>
                  </p:cNvSpPr>
                  <p:nvPr/>
                </p:nvSpPr>
                <p:spPr bwMode="ltGray">
                  <a:xfrm>
                    <a:off x="1900"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2" name="Freeform 54"/>
                  <p:cNvSpPr>
                    <a:spLocks/>
                  </p:cNvSpPr>
                  <p:nvPr/>
                </p:nvSpPr>
                <p:spPr bwMode="ltGray">
                  <a:xfrm>
                    <a:off x="1951"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3" name="Freeform 55"/>
                  <p:cNvSpPr>
                    <a:spLocks/>
                  </p:cNvSpPr>
                  <p:nvPr/>
                </p:nvSpPr>
                <p:spPr bwMode="ltGray">
                  <a:xfrm>
                    <a:off x="1021" y="314"/>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4" name="Freeform 56"/>
                  <p:cNvSpPr>
                    <a:spLocks/>
                  </p:cNvSpPr>
                  <p:nvPr/>
                </p:nvSpPr>
                <p:spPr bwMode="ltGray">
                  <a:xfrm>
                    <a:off x="1189" y="447"/>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5" name="Freeform 57"/>
                  <p:cNvSpPr>
                    <a:spLocks/>
                  </p:cNvSpPr>
                  <p:nvPr/>
                </p:nvSpPr>
                <p:spPr bwMode="ltGray">
                  <a:xfrm>
                    <a:off x="1476"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6" name="Freeform 58"/>
                  <p:cNvSpPr>
                    <a:spLocks/>
                  </p:cNvSpPr>
                  <p:nvPr/>
                </p:nvSpPr>
                <p:spPr bwMode="ltGray">
                  <a:xfrm>
                    <a:off x="1467"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7" name="Freeform 59"/>
                  <p:cNvSpPr>
                    <a:spLocks/>
                  </p:cNvSpPr>
                  <p:nvPr/>
                </p:nvSpPr>
                <p:spPr bwMode="ltGray">
                  <a:xfrm>
                    <a:off x="1072"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8" name="Freeform 60"/>
                  <p:cNvSpPr>
                    <a:spLocks/>
                  </p:cNvSpPr>
                  <p:nvPr/>
                </p:nvSpPr>
                <p:spPr bwMode="ltGray">
                  <a:xfrm>
                    <a:off x="1374"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9" name="Freeform 61"/>
                  <p:cNvSpPr>
                    <a:spLocks/>
                  </p:cNvSpPr>
                  <p:nvPr/>
                </p:nvSpPr>
                <p:spPr bwMode="ltGray">
                  <a:xfrm>
                    <a:off x="1173"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0" name="Freeform 62"/>
                  <p:cNvSpPr>
                    <a:spLocks/>
                  </p:cNvSpPr>
                  <p:nvPr/>
                </p:nvSpPr>
                <p:spPr bwMode="ltGray">
                  <a:xfrm>
                    <a:off x="1293"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1" name="Freeform 63"/>
                  <p:cNvSpPr>
                    <a:spLocks/>
                  </p:cNvSpPr>
                  <p:nvPr/>
                </p:nvSpPr>
                <p:spPr bwMode="ltGray">
                  <a:xfrm>
                    <a:off x="1278"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2" name="Freeform 64"/>
                  <p:cNvSpPr>
                    <a:spLocks/>
                  </p:cNvSpPr>
                  <p:nvPr/>
                </p:nvSpPr>
                <p:spPr bwMode="ltGray">
                  <a:xfrm>
                    <a:off x="1340"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3" name="Freeform 65"/>
                  <p:cNvSpPr>
                    <a:spLocks/>
                  </p:cNvSpPr>
                  <p:nvPr/>
                </p:nvSpPr>
                <p:spPr bwMode="ltGray">
                  <a:xfrm>
                    <a:off x="1395"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4" name="Freeform 66"/>
                  <p:cNvSpPr>
                    <a:spLocks/>
                  </p:cNvSpPr>
                  <p:nvPr/>
                </p:nvSpPr>
                <p:spPr bwMode="ltGray">
                  <a:xfrm>
                    <a:off x="1248"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2595" name="Group 67"/>
                <p:cNvGrpSpPr>
                  <a:grpSpLocks/>
                </p:cNvGrpSpPr>
                <p:nvPr/>
              </p:nvGrpSpPr>
              <p:grpSpPr bwMode="auto">
                <a:xfrm>
                  <a:off x="3709" y="240"/>
                  <a:ext cx="1139" cy="429"/>
                  <a:chOff x="3709" y="240"/>
                  <a:chExt cx="1139" cy="429"/>
                </a:xfrm>
              </p:grpSpPr>
              <p:sp>
                <p:nvSpPr>
                  <p:cNvPr id="22596" name="Freeform 68"/>
                  <p:cNvSpPr>
                    <a:spLocks/>
                  </p:cNvSpPr>
                  <p:nvPr/>
                </p:nvSpPr>
                <p:spPr bwMode="ltGray">
                  <a:xfrm>
                    <a:off x="4808"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7" name="Freeform 69"/>
                  <p:cNvSpPr>
                    <a:spLocks/>
                  </p:cNvSpPr>
                  <p:nvPr/>
                </p:nvSpPr>
                <p:spPr bwMode="ltGray">
                  <a:xfrm>
                    <a:off x="4655"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8" name="Freeform 70"/>
                  <p:cNvSpPr>
                    <a:spLocks/>
                  </p:cNvSpPr>
                  <p:nvPr/>
                </p:nvSpPr>
                <p:spPr bwMode="ltGray">
                  <a:xfrm>
                    <a:off x="4609"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9" name="Freeform 71"/>
                  <p:cNvSpPr>
                    <a:spLocks/>
                  </p:cNvSpPr>
                  <p:nvPr/>
                </p:nvSpPr>
                <p:spPr bwMode="ltGray">
                  <a:xfrm>
                    <a:off x="4580"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0" name="Freeform 72"/>
                  <p:cNvSpPr>
                    <a:spLocks/>
                  </p:cNvSpPr>
                  <p:nvPr/>
                </p:nvSpPr>
                <p:spPr bwMode="ltGray">
                  <a:xfrm>
                    <a:off x="4423"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1" name="Freeform 73"/>
                  <p:cNvSpPr>
                    <a:spLocks/>
                  </p:cNvSpPr>
                  <p:nvPr/>
                </p:nvSpPr>
                <p:spPr bwMode="ltGray">
                  <a:xfrm>
                    <a:off x="4515"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2" name="Freeform 74"/>
                  <p:cNvSpPr>
                    <a:spLocks/>
                  </p:cNvSpPr>
                  <p:nvPr/>
                </p:nvSpPr>
                <p:spPr bwMode="ltGray">
                  <a:xfrm>
                    <a:off x="4580"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3" name="Freeform 75"/>
                  <p:cNvSpPr>
                    <a:spLocks/>
                  </p:cNvSpPr>
                  <p:nvPr/>
                </p:nvSpPr>
                <p:spPr bwMode="ltGray">
                  <a:xfrm>
                    <a:off x="4578"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4" name="Freeform 76"/>
                  <p:cNvSpPr>
                    <a:spLocks/>
                  </p:cNvSpPr>
                  <p:nvPr/>
                </p:nvSpPr>
                <p:spPr bwMode="ltGray">
                  <a:xfrm>
                    <a:off x="4632"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5" name="Freeform 77"/>
                  <p:cNvSpPr>
                    <a:spLocks/>
                  </p:cNvSpPr>
                  <p:nvPr/>
                </p:nvSpPr>
                <p:spPr bwMode="ltGray">
                  <a:xfrm>
                    <a:off x="4636"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6" name="Freeform 78"/>
                  <p:cNvSpPr>
                    <a:spLocks/>
                  </p:cNvSpPr>
                  <p:nvPr/>
                </p:nvSpPr>
                <p:spPr bwMode="ltGray">
                  <a:xfrm>
                    <a:off x="4657"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7" name="Freeform 79"/>
                  <p:cNvSpPr>
                    <a:spLocks/>
                  </p:cNvSpPr>
                  <p:nvPr/>
                </p:nvSpPr>
                <p:spPr bwMode="ltGray">
                  <a:xfrm>
                    <a:off x="4664"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8" name="Freeform 80"/>
                  <p:cNvSpPr>
                    <a:spLocks/>
                  </p:cNvSpPr>
                  <p:nvPr/>
                </p:nvSpPr>
                <p:spPr bwMode="ltGray">
                  <a:xfrm>
                    <a:off x="4770"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9" name="Freeform 81"/>
                  <p:cNvSpPr>
                    <a:spLocks/>
                  </p:cNvSpPr>
                  <p:nvPr/>
                </p:nvSpPr>
                <p:spPr bwMode="ltGray">
                  <a:xfrm>
                    <a:off x="4840"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0" name="Freeform 82"/>
                  <p:cNvSpPr>
                    <a:spLocks/>
                  </p:cNvSpPr>
                  <p:nvPr/>
                </p:nvSpPr>
                <p:spPr bwMode="ltGray">
                  <a:xfrm>
                    <a:off x="4747"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1" name="Freeform 83"/>
                  <p:cNvSpPr>
                    <a:spLocks/>
                  </p:cNvSpPr>
                  <p:nvPr/>
                </p:nvSpPr>
                <p:spPr bwMode="ltGray">
                  <a:xfrm>
                    <a:off x="4676"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2" name="Freeform 84"/>
                  <p:cNvSpPr>
                    <a:spLocks/>
                  </p:cNvSpPr>
                  <p:nvPr/>
                </p:nvSpPr>
                <p:spPr bwMode="ltGray">
                  <a:xfrm>
                    <a:off x="4598"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3" name="Freeform 85"/>
                  <p:cNvSpPr>
                    <a:spLocks/>
                  </p:cNvSpPr>
                  <p:nvPr/>
                </p:nvSpPr>
                <p:spPr bwMode="ltGray">
                  <a:xfrm>
                    <a:off x="4587"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4" name="Freeform 86"/>
                  <p:cNvSpPr>
                    <a:spLocks/>
                  </p:cNvSpPr>
                  <p:nvPr/>
                </p:nvSpPr>
                <p:spPr bwMode="ltGray">
                  <a:xfrm>
                    <a:off x="4597"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5" name="Freeform 87"/>
                  <p:cNvSpPr>
                    <a:spLocks/>
                  </p:cNvSpPr>
                  <p:nvPr/>
                </p:nvSpPr>
                <p:spPr bwMode="ltGray">
                  <a:xfrm>
                    <a:off x="4569"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6" name="Freeform 88"/>
                  <p:cNvSpPr>
                    <a:spLocks/>
                  </p:cNvSpPr>
                  <p:nvPr/>
                </p:nvSpPr>
                <p:spPr bwMode="ltGray">
                  <a:xfrm>
                    <a:off x="4784"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7" name="Freeform 89"/>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8" name="Freeform 90"/>
                  <p:cNvSpPr>
                    <a:spLocks/>
                  </p:cNvSpPr>
                  <p:nvPr/>
                </p:nvSpPr>
                <p:spPr bwMode="ltGray">
                  <a:xfrm>
                    <a:off x="4731" y="240"/>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9" name="Freeform 91"/>
                  <p:cNvSpPr>
                    <a:spLocks/>
                  </p:cNvSpPr>
                  <p:nvPr/>
                </p:nvSpPr>
                <p:spPr bwMode="ltGray">
                  <a:xfrm>
                    <a:off x="4719"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0" name="Freeform 92"/>
                  <p:cNvSpPr>
                    <a:spLocks/>
                  </p:cNvSpPr>
                  <p:nvPr/>
                </p:nvSpPr>
                <p:spPr bwMode="ltGray">
                  <a:xfrm>
                    <a:off x="4656"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1" name="Freeform 93"/>
                  <p:cNvSpPr>
                    <a:spLocks/>
                  </p:cNvSpPr>
                  <p:nvPr/>
                </p:nvSpPr>
                <p:spPr bwMode="ltGray">
                  <a:xfrm>
                    <a:off x="4709"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2" name="Freeform 94"/>
                  <p:cNvSpPr>
                    <a:spLocks/>
                  </p:cNvSpPr>
                  <p:nvPr/>
                </p:nvSpPr>
                <p:spPr bwMode="ltGray">
                  <a:xfrm>
                    <a:off x="4261"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3" name="Freeform 95"/>
                  <p:cNvSpPr>
                    <a:spLocks/>
                  </p:cNvSpPr>
                  <p:nvPr/>
                </p:nvSpPr>
                <p:spPr bwMode="ltGray">
                  <a:xfrm>
                    <a:off x="4322"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4" name="Freeform 96"/>
                  <p:cNvSpPr>
                    <a:spLocks/>
                  </p:cNvSpPr>
                  <p:nvPr/>
                </p:nvSpPr>
                <p:spPr bwMode="ltGray">
                  <a:xfrm>
                    <a:off x="4588"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5" name="Freeform 97"/>
                  <p:cNvSpPr>
                    <a:spLocks/>
                  </p:cNvSpPr>
                  <p:nvPr/>
                </p:nvSpPr>
                <p:spPr bwMode="ltGray">
                  <a:xfrm>
                    <a:off x="4639"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6" name="Freeform 98"/>
                  <p:cNvSpPr>
                    <a:spLocks/>
                  </p:cNvSpPr>
                  <p:nvPr/>
                </p:nvSpPr>
                <p:spPr bwMode="ltGray">
                  <a:xfrm>
                    <a:off x="3709" y="315"/>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7" name="Freeform 99"/>
                  <p:cNvSpPr>
                    <a:spLocks/>
                  </p:cNvSpPr>
                  <p:nvPr/>
                </p:nvSpPr>
                <p:spPr bwMode="ltGray">
                  <a:xfrm>
                    <a:off x="3877" y="448"/>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8" name="Freeform 100"/>
                  <p:cNvSpPr>
                    <a:spLocks/>
                  </p:cNvSpPr>
                  <p:nvPr/>
                </p:nvSpPr>
                <p:spPr bwMode="ltGray">
                  <a:xfrm>
                    <a:off x="4164"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9" name="Freeform 101"/>
                  <p:cNvSpPr>
                    <a:spLocks/>
                  </p:cNvSpPr>
                  <p:nvPr/>
                </p:nvSpPr>
                <p:spPr bwMode="ltGray">
                  <a:xfrm>
                    <a:off x="4155"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0" name="Freeform 102"/>
                  <p:cNvSpPr>
                    <a:spLocks/>
                  </p:cNvSpPr>
                  <p:nvPr/>
                </p:nvSpPr>
                <p:spPr bwMode="ltGray">
                  <a:xfrm>
                    <a:off x="3760"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1" name="Freeform 103"/>
                  <p:cNvSpPr>
                    <a:spLocks/>
                  </p:cNvSpPr>
                  <p:nvPr/>
                </p:nvSpPr>
                <p:spPr bwMode="ltGray">
                  <a:xfrm>
                    <a:off x="4062"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2" name="Freeform 104"/>
                  <p:cNvSpPr>
                    <a:spLocks/>
                  </p:cNvSpPr>
                  <p:nvPr/>
                </p:nvSpPr>
                <p:spPr bwMode="ltGray">
                  <a:xfrm>
                    <a:off x="3861"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3" name="Freeform 105"/>
                  <p:cNvSpPr>
                    <a:spLocks/>
                  </p:cNvSpPr>
                  <p:nvPr/>
                </p:nvSpPr>
                <p:spPr bwMode="ltGray">
                  <a:xfrm>
                    <a:off x="3981"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4" name="Freeform 106"/>
                  <p:cNvSpPr>
                    <a:spLocks/>
                  </p:cNvSpPr>
                  <p:nvPr/>
                </p:nvSpPr>
                <p:spPr bwMode="ltGray">
                  <a:xfrm>
                    <a:off x="3966"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5" name="Freeform 107"/>
                  <p:cNvSpPr>
                    <a:spLocks/>
                  </p:cNvSpPr>
                  <p:nvPr/>
                </p:nvSpPr>
                <p:spPr bwMode="ltGray">
                  <a:xfrm>
                    <a:off x="4028"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6" name="Freeform 108"/>
                  <p:cNvSpPr>
                    <a:spLocks/>
                  </p:cNvSpPr>
                  <p:nvPr/>
                </p:nvSpPr>
                <p:spPr bwMode="ltGray">
                  <a:xfrm>
                    <a:off x="4083"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7" name="Freeform 109"/>
                  <p:cNvSpPr>
                    <a:spLocks/>
                  </p:cNvSpPr>
                  <p:nvPr/>
                </p:nvSpPr>
                <p:spPr bwMode="ltGray">
                  <a:xfrm>
                    <a:off x="3936"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2638" name="Group 110"/>
              <p:cNvGrpSpPr>
                <a:grpSpLocks/>
              </p:cNvGrpSpPr>
              <p:nvPr/>
            </p:nvGrpSpPr>
            <p:grpSpPr bwMode="auto">
              <a:xfrm>
                <a:off x="798" y="111"/>
                <a:ext cx="4702" cy="418"/>
                <a:chOff x="798" y="255"/>
                <a:chExt cx="4702" cy="418"/>
              </a:xfrm>
            </p:grpSpPr>
            <p:sp>
              <p:nvSpPr>
                <p:cNvPr id="22639" name="Line 111"/>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0" name="Line 112"/>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1" name="Line 113"/>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2" name="Line 114"/>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3" name="Line 115"/>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4" name="Line 116"/>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5" name="Line 117"/>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6" name="Line 118"/>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7" name="Line 119"/>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8" name="Line 120"/>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9" name="Line 121"/>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0" name="Line 122"/>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1" name="Line 123"/>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2" name="Line 124"/>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3" name="Line 125"/>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4" name="Line 126"/>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5" name="Line 127"/>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6" name="Line 128"/>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7" name="Line 129"/>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8" name="Line 130"/>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9" name="Line 131"/>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2660" name="Group 132"/>
              <p:cNvGrpSpPr>
                <a:grpSpLocks/>
              </p:cNvGrpSpPr>
              <p:nvPr/>
            </p:nvGrpSpPr>
            <p:grpSpPr bwMode="auto">
              <a:xfrm>
                <a:off x="1208" y="109"/>
                <a:ext cx="3694" cy="423"/>
                <a:chOff x="1034" y="245"/>
                <a:chExt cx="3694" cy="423"/>
              </a:xfrm>
            </p:grpSpPr>
            <p:sp>
              <p:nvSpPr>
                <p:cNvPr id="22661" name="Line 133"/>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2" name="Line 134"/>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3" name="Line 135"/>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4" name="Line 136"/>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5" name="Line 137"/>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6" name="Line 138"/>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7" name="Line 139"/>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8" name="Line 140"/>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9" name="Line 141"/>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0" name="Line 142"/>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1" name="Line 143"/>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2" name="Line 144"/>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3" name="Line 145"/>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4" name="Line 146"/>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5" name="Line 147"/>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6" name="Line 148"/>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7" name="Line 149"/>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8" name="Line 150"/>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9" name="Line 151"/>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0" name="Line 152"/>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1" name="Line 153"/>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2"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3" name="Line 155"/>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4" name="Line 156"/>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5" name="Line 157"/>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pic>
          <p:nvPicPr>
            <p:cNvPr id="22689" name="Picture 161" descr="earth"/>
            <p:cNvPicPr>
              <a:picLocks noChangeAspect="1" noChangeArrowheads="1"/>
            </p:cNvPicPr>
            <p:nvPr userDrawn="1"/>
          </p:nvPicPr>
          <p:blipFill>
            <a:blip r:embed="rId1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extLst>
              <a:ext uri="{909E8E84-426E-40dd-AFC4-6F175D3DCCD1}">
                <a14:hiddenFill xmlns:a14="http://schemas.microsoft.com/office/drawing/2010/main">
                  <a:solidFill>
                    <a:srgbClr val="FFFFFF"/>
                  </a:solidFill>
                </a14:hiddenFill>
              </a:ext>
            </a:extLst>
          </p:spPr>
        </p:pic>
      </p:grpSp>
      <p:sp>
        <p:nvSpPr>
          <p:cNvPr id="22693" name="Text Box 165"/>
          <p:cNvSpPr txBox="1">
            <a:spLocks noChangeArrowheads="1"/>
          </p:cNvSpPr>
          <p:nvPr/>
        </p:nvSpPr>
        <p:spPr bwMode="auto">
          <a:xfrm rot="5400000">
            <a:off x="6076950" y="3357563"/>
            <a:ext cx="5226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b="1" i="1">
                <a:solidFill>
                  <a:schemeClr val="folHlink"/>
                </a:solidFill>
                <a:effectLst>
                  <a:outerShdw blurRad="38100" dist="38100" dir="2700000" algn="tl">
                    <a:srgbClr val="DDDDDD"/>
                  </a:outerShdw>
                </a:effectLst>
              </a:rPr>
              <a:t>Environmental Economics</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charset="0"/>
          <a:ea typeface="ＭＳ Ｐゴシック" charset="0"/>
        </a:defRPr>
      </a:lvl2pPr>
      <a:lvl3pPr algn="l" rtl="0" fontAlgn="base">
        <a:spcBef>
          <a:spcPct val="0"/>
        </a:spcBef>
        <a:spcAft>
          <a:spcPct val="0"/>
        </a:spcAft>
        <a:defRPr sz="4400" i="1">
          <a:solidFill>
            <a:schemeClr val="tx2"/>
          </a:solidFill>
          <a:latin typeface="Times New Roman" charset="0"/>
          <a:ea typeface="ＭＳ Ｐゴシック" charset="0"/>
        </a:defRPr>
      </a:lvl3pPr>
      <a:lvl4pPr algn="l" rtl="0" fontAlgn="base">
        <a:spcBef>
          <a:spcPct val="0"/>
        </a:spcBef>
        <a:spcAft>
          <a:spcPct val="0"/>
        </a:spcAft>
        <a:defRPr sz="4400" i="1">
          <a:solidFill>
            <a:schemeClr val="tx2"/>
          </a:solidFill>
          <a:latin typeface="Times New Roman" charset="0"/>
          <a:ea typeface="ＭＳ Ｐゴシック" charset="0"/>
        </a:defRPr>
      </a:lvl4pPr>
      <a:lvl5pPr algn="l" rtl="0" fontAlgn="base">
        <a:spcBef>
          <a:spcPct val="0"/>
        </a:spcBef>
        <a:spcAft>
          <a:spcPct val="0"/>
        </a:spcAft>
        <a:defRPr sz="4400" i="1">
          <a:solidFill>
            <a:schemeClr val="tx2"/>
          </a:solidFill>
          <a:latin typeface="Times New Roman" charset="0"/>
          <a:ea typeface="ＭＳ Ｐゴシック" charset="0"/>
        </a:defRPr>
      </a:lvl5pPr>
      <a:lvl6pPr marL="457200" algn="l" rtl="0" fontAlgn="base">
        <a:spcBef>
          <a:spcPct val="0"/>
        </a:spcBef>
        <a:spcAft>
          <a:spcPct val="0"/>
        </a:spcAft>
        <a:defRPr sz="4400" i="1">
          <a:solidFill>
            <a:schemeClr val="tx2"/>
          </a:solidFill>
          <a:latin typeface="Times New Roman" charset="0"/>
          <a:ea typeface="ＭＳ Ｐゴシック" charset="0"/>
        </a:defRPr>
      </a:lvl6pPr>
      <a:lvl7pPr marL="914400" algn="l" rtl="0" fontAlgn="base">
        <a:spcBef>
          <a:spcPct val="0"/>
        </a:spcBef>
        <a:spcAft>
          <a:spcPct val="0"/>
        </a:spcAft>
        <a:defRPr sz="4400" i="1">
          <a:solidFill>
            <a:schemeClr val="tx2"/>
          </a:solidFill>
          <a:latin typeface="Times New Roman" charset="0"/>
          <a:ea typeface="ＭＳ Ｐゴシック" charset="0"/>
        </a:defRPr>
      </a:lvl7pPr>
      <a:lvl8pPr marL="1371600" algn="l" rtl="0" fontAlgn="base">
        <a:spcBef>
          <a:spcPct val="0"/>
        </a:spcBef>
        <a:spcAft>
          <a:spcPct val="0"/>
        </a:spcAft>
        <a:defRPr sz="4400" i="1">
          <a:solidFill>
            <a:schemeClr val="tx2"/>
          </a:solidFill>
          <a:latin typeface="Times New Roman" charset="0"/>
          <a:ea typeface="ＭＳ Ｐゴシック" charset="0"/>
        </a:defRPr>
      </a:lvl8pPr>
      <a:lvl9pPr marL="1828800" algn="l"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Blip>
          <a:blip r:embed="rId17"/>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18"/>
        </a:buBlip>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 Id="rId3"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Electricity</a:t>
            </a:r>
            <a:endParaRPr lang="en-US" dirty="0"/>
          </a:p>
        </p:txBody>
      </p:sp>
      <p:sp>
        <p:nvSpPr>
          <p:cNvPr id="3" name="Subtitle 2"/>
          <p:cNvSpPr>
            <a:spLocks noGrp="1"/>
          </p:cNvSpPr>
          <p:nvPr>
            <p:ph type="subTitle" idx="1"/>
          </p:nvPr>
        </p:nvSpPr>
        <p:spPr/>
        <p:txBody>
          <a:bodyPr/>
          <a:lstStyle/>
          <a:p>
            <a:r>
              <a:rPr lang="en-US" dirty="0" smtClean="0"/>
              <a:t>How can we provide cleaner electricity that is cost-competitive with coal?</a:t>
            </a:r>
            <a:endParaRPr lang="en-US" dirty="0"/>
          </a:p>
        </p:txBody>
      </p:sp>
    </p:spTree>
    <p:extLst>
      <p:ext uri="{BB962C8B-B14F-4D97-AF65-F5344CB8AC3E}">
        <p14:creationId xmlns:p14="http://schemas.microsoft.com/office/powerpoint/2010/main" val="10132242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478338" y="990600"/>
            <a:ext cx="3951287" cy="1431925"/>
          </a:xfrm>
        </p:spPr>
        <p:txBody>
          <a:bodyPr/>
          <a:lstStyle/>
          <a:p>
            <a:r>
              <a:rPr lang="en-US">
                <a:latin typeface="Arial Rounded MT Bold" charset="0"/>
              </a:rPr>
              <a:t>Solar Mosaic in Canada</a:t>
            </a:r>
          </a:p>
        </p:txBody>
      </p:sp>
      <p:pic>
        <p:nvPicPr>
          <p:cNvPr id="13" name="Picture Placeholder 12" descr="Screen Shot 2011-12-06 at 11.57.50 AM.png"/>
          <p:cNvPicPr>
            <a:picLocks noGrp="1" noChangeAspect="1"/>
          </p:cNvPicPr>
          <p:nvPr>
            <p:ph type="pic" idx="1"/>
          </p:nvPr>
        </p:nvPicPr>
        <p:blipFill>
          <a:blip r:embed="rId2"/>
          <a:srcRect t="-41136" b="-41136"/>
          <a:stretch>
            <a:fillRect/>
          </a:stretch>
        </p:blipFill>
        <p:spPr>
          <a:xfrm rot="21416935">
            <a:off x="414290" y="1321671"/>
            <a:ext cx="3703911" cy="5202978"/>
          </a:xfrm>
        </p:spPr>
      </p:pic>
      <p:sp>
        <p:nvSpPr>
          <p:cNvPr id="3" name="Content Placeholder 2"/>
          <p:cNvSpPr>
            <a:spLocks noGrp="1"/>
          </p:cNvSpPr>
          <p:nvPr>
            <p:ph type="body" sz="half" idx="2"/>
          </p:nvPr>
        </p:nvSpPr>
        <p:spPr>
          <a:xfrm>
            <a:off x="4478338" y="2547938"/>
            <a:ext cx="3951287" cy="3700462"/>
          </a:xfrm>
        </p:spPr>
        <p:txBody>
          <a:bodyPr/>
          <a:lstStyle/>
          <a:p>
            <a:pPr>
              <a:lnSpc>
                <a:spcPct val="80000"/>
              </a:lnSpc>
            </a:pPr>
            <a:r>
              <a:rPr lang="en-US" sz="1300">
                <a:latin typeface="Arial Rounded MT Bold" charset="0"/>
              </a:rPr>
              <a:t>Price of electricity varies by province in Canada</a:t>
            </a:r>
          </a:p>
          <a:p>
            <a:pPr>
              <a:lnSpc>
                <a:spcPct val="80000"/>
              </a:lnSpc>
            </a:pPr>
            <a:r>
              <a:rPr lang="en-US" sz="1300">
                <a:latin typeface="Arial Rounded MT Bold" charset="0"/>
              </a:rPr>
              <a:t>Ontario has a well established Feed-in-Tariff system for solar developments</a:t>
            </a:r>
          </a:p>
          <a:p>
            <a:pPr>
              <a:lnSpc>
                <a:spcPct val="80000"/>
              </a:lnSpc>
            </a:pPr>
            <a:r>
              <a:rPr lang="en-US" sz="1300">
                <a:latin typeface="Arial Rounded MT Bold" charset="0"/>
              </a:rPr>
              <a:t>Canada has a 50% accelerated capital cost allowance for clean energy generation</a:t>
            </a:r>
          </a:p>
          <a:p>
            <a:pPr>
              <a:lnSpc>
                <a:spcPct val="80000"/>
              </a:lnSpc>
            </a:pPr>
            <a:r>
              <a:rPr lang="en-US" sz="1300">
                <a:latin typeface="Arial Rounded MT Bold" charset="0"/>
              </a:rPr>
              <a:t>ecoENERGY provided $1.48B investment for renewable energy development in Canada</a:t>
            </a:r>
          </a:p>
          <a:p>
            <a:pPr>
              <a:lnSpc>
                <a:spcPct val="80000"/>
              </a:lnSpc>
            </a:pPr>
            <a:r>
              <a:rPr lang="en-US" sz="1300">
                <a:latin typeface="Arial Rounded MT Bold" charset="0"/>
              </a:rPr>
              <a:t>Plethora of </a:t>
            </a:r>
            <a:r>
              <a:rPr lang="ja-JP" altLang="en-US" sz="1300">
                <a:latin typeface="Arial Rounded MT Bold" charset="0"/>
              </a:rPr>
              <a:t>“</a:t>
            </a:r>
            <a:r>
              <a:rPr lang="en-US" sz="1300">
                <a:latin typeface="Arial Rounded MT Bold" charset="0"/>
              </a:rPr>
              <a:t>green loans</a:t>
            </a:r>
            <a:r>
              <a:rPr lang="ja-JP" altLang="en-US" sz="1300">
                <a:latin typeface="Arial Rounded MT Bold" charset="0"/>
              </a:rPr>
              <a:t>”</a:t>
            </a:r>
            <a:r>
              <a:rPr lang="en-US" sz="1300">
                <a:latin typeface="Arial Rounded MT Bold" charset="0"/>
              </a:rPr>
              <a:t> offered by Canadian banks</a:t>
            </a:r>
          </a:p>
          <a:p>
            <a:pPr>
              <a:lnSpc>
                <a:spcPct val="80000"/>
              </a:lnSpc>
            </a:pPr>
            <a:r>
              <a:rPr lang="en-US" sz="1300">
                <a:latin typeface="Arial Rounded MT Bold" charset="0"/>
              </a:rPr>
              <a:t>Large number of potential partners for SM including financing, development, and management</a:t>
            </a:r>
          </a:p>
          <a:p>
            <a:pPr>
              <a:lnSpc>
                <a:spcPct val="80000"/>
              </a:lnSpc>
            </a:pPr>
            <a:endParaRPr lang="en-US" sz="1300">
              <a:latin typeface="Arial Rounded MT Bold" charset="0"/>
            </a:endParaRPr>
          </a:p>
          <a:p>
            <a:pPr>
              <a:lnSpc>
                <a:spcPct val="80000"/>
              </a:lnSpc>
            </a:pPr>
            <a:endParaRPr lang="en-US" sz="1300">
              <a:latin typeface="Arial Rounded MT Bold" charset="0"/>
            </a:endParaRPr>
          </a:p>
          <a:p>
            <a:pPr>
              <a:lnSpc>
                <a:spcPct val="80000"/>
              </a:lnSpc>
            </a:pPr>
            <a:endParaRPr lang="en-US" sz="1300">
              <a:latin typeface="Arial Rounded MT Bold" charset="0"/>
            </a:endParaRPr>
          </a:p>
        </p:txBody>
      </p:sp>
    </p:spTree>
    <p:extLst>
      <p:ext uri="{BB962C8B-B14F-4D97-AF65-F5344CB8AC3E}">
        <p14:creationId xmlns:p14="http://schemas.microsoft.com/office/powerpoint/2010/main" val="39937374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Solar Mosaic expand into Italy?</a:t>
            </a:r>
            <a:endParaRPr lang="en-US" dirty="0"/>
          </a:p>
        </p:txBody>
      </p:sp>
      <p:sp>
        <p:nvSpPr>
          <p:cNvPr id="3" name="Content Placeholder 2"/>
          <p:cNvSpPr>
            <a:spLocks noGrp="1"/>
          </p:cNvSpPr>
          <p:nvPr>
            <p:ph idx="1"/>
          </p:nvPr>
        </p:nvSpPr>
        <p:spPr>
          <a:xfrm>
            <a:off x="712788" y="3012142"/>
            <a:ext cx="3978741" cy="3388658"/>
          </a:xfrm>
        </p:spPr>
        <p:txBody>
          <a:bodyPr>
            <a:normAutofit fontScale="62500" lnSpcReduction="20000"/>
          </a:bodyPr>
          <a:lstStyle/>
          <a:p>
            <a:pPr>
              <a:buFont typeface="Arial"/>
              <a:buChar char="•"/>
            </a:pPr>
            <a:r>
              <a:rPr lang="en-US" dirty="0" smtClean="0"/>
              <a:t>Italy’s miniscule solar output has been increasing at a remarkable rate</a:t>
            </a:r>
          </a:p>
          <a:p>
            <a:pPr>
              <a:buFont typeface="Arial"/>
              <a:buChar char="•"/>
            </a:pPr>
            <a:r>
              <a:rPr lang="en-US" dirty="0" smtClean="0"/>
              <a:t>Italian government has made growing solar a top priority</a:t>
            </a:r>
          </a:p>
          <a:p>
            <a:pPr>
              <a:buFont typeface="Arial"/>
              <a:buChar char="•"/>
            </a:pPr>
            <a:r>
              <a:rPr lang="en-US" dirty="0" smtClean="0"/>
              <a:t>Countless financing firms specializing in green technology are available to help finance the project</a:t>
            </a:r>
          </a:p>
          <a:p>
            <a:pPr>
              <a:buFont typeface="Arial"/>
              <a:buChar char="•"/>
            </a:pPr>
            <a:r>
              <a:rPr lang="en-US" dirty="0" smtClean="0"/>
              <a:t>Italy would be the perfect country for Solar Mosaic to expand into </a:t>
            </a:r>
            <a:endParaRPr lang="en-US" dirty="0"/>
          </a:p>
        </p:txBody>
      </p:sp>
      <p:pic>
        <p:nvPicPr>
          <p:cNvPr id="4" name="Picture 3"/>
          <p:cNvPicPr>
            <a:picLocks noChangeAspect="1"/>
          </p:cNvPicPr>
          <p:nvPr/>
        </p:nvPicPr>
        <p:blipFill>
          <a:blip r:embed="rId2"/>
          <a:stretch>
            <a:fillRect/>
          </a:stretch>
        </p:blipFill>
        <p:spPr>
          <a:xfrm>
            <a:off x="4800041" y="3507441"/>
            <a:ext cx="4343959" cy="2893359"/>
          </a:xfrm>
          <a:prstGeom prst="rect">
            <a:avLst/>
          </a:prstGeom>
        </p:spPr>
      </p:pic>
      <p:sp>
        <p:nvSpPr>
          <p:cNvPr id="5" name="TextBox 4"/>
          <p:cNvSpPr txBox="1"/>
          <p:nvPr/>
        </p:nvSpPr>
        <p:spPr>
          <a:xfrm>
            <a:off x="3854825" y="725269"/>
            <a:ext cx="5289176" cy="369332"/>
          </a:xfrm>
          <a:prstGeom prst="rect">
            <a:avLst/>
          </a:prstGeom>
          <a:noFill/>
        </p:spPr>
        <p:txBody>
          <a:bodyPr wrap="square" rtlCol="0">
            <a:spAutoFit/>
          </a:bodyPr>
          <a:lstStyle/>
          <a:p>
            <a:r>
              <a:rPr lang="en-US" dirty="0" smtClean="0">
                <a:solidFill>
                  <a:schemeClr val="bg1"/>
                </a:solidFill>
              </a:rPr>
              <a:t>Mike Longo, Thomas </a:t>
            </a:r>
            <a:r>
              <a:rPr lang="en-US" dirty="0" err="1" smtClean="0">
                <a:solidFill>
                  <a:schemeClr val="bg1"/>
                </a:solidFill>
              </a:rPr>
              <a:t>Deakin</a:t>
            </a:r>
            <a:r>
              <a:rPr lang="en-US" dirty="0" smtClean="0">
                <a:solidFill>
                  <a:schemeClr val="bg1"/>
                </a:solidFill>
              </a:rPr>
              <a:t>, Nick Bondurant</a:t>
            </a:r>
            <a:endParaRPr lang="en-US" dirty="0">
              <a:solidFill>
                <a:schemeClr val="bg1"/>
              </a:solidFill>
            </a:endParaRPr>
          </a:p>
        </p:txBody>
      </p:sp>
    </p:spTree>
    <p:extLst>
      <p:ext uri="{BB962C8B-B14F-4D97-AF65-F5344CB8AC3E}">
        <p14:creationId xmlns:p14="http://schemas.microsoft.com/office/powerpoint/2010/main" val="16449010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Energy</a:t>
            </a:r>
            <a:endParaRPr lang="en-US" dirty="0"/>
          </a:p>
        </p:txBody>
      </p:sp>
      <p:sp>
        <p:nvSpPr>
          <p:cNvPr id="3" name="Subtitle 2"/>
          <p:cNvSpPr>
            <a:spLocks noGrp="1"/>
          </p:cNvSpPr>
          <p:nvPr>
            <p:ph type="subTitle" idx="1"/>
          </p:nvPr>
        </p:nvSpPr>
        <p:spPr/>
        <p:txBody>
          <a:bodyPr/>
          <a:lstStyle/>
          <a:p>
            <a:r>
              <a:rPr lang="en-US" dirty="0" smtClean="0"/>
              <a:t>How can we provide safe, sustainability forms of energy to households and firms?</a:t>
            </a:r>
            <a:endParaRPr lang="en-US" dirty="0"/>
          </a:p>
        </p:txBody>
      </p:sp>
    </p:spTree>
    <p:extLst>
      <p:ext uri="{BB962C8B-B14F-4D97-AF65-F5344CB8AC3E}">
        <p14:creationId xmlns:p14="http://schemas.microsoft.com/office/powerpoint/2010/main" val="34010056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640" y="-182880"/>
            <a:ext cx="4190524" cy="358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760" y="3383280"/>
            <a:ext cx="4210527"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
          <p:cNvSpPr>
            <a:spLocks noGrp="1" noChangeArrowheads="1"/>
          </p:cNvSpPr>
          <p:nvPr>
            <p:ph type="ctrTitle"/>
          </p:nvPr>
        </p:nvSpPr>
        <p:spPr>
          <a:xfrm>
            <a:off x="0" y="0"/>
            <a:ext cx="5304949" cy="2306003"/>
          </a:xfrm>
        </p:spPr>
        <p:txBody>
          <a:bodyPr lIns="0" tIns="0" rIns="0" bIns="0" anchor="t"/>
          <a:lstStyle/>
          <a:p>
            <a:pPr algn="l" eaLnBrk="1" hangingPunct="1">
              <a:lnSpc>
                <a:spcPct val="95000"/>
              </a:lnSpc>
            </a:pPr>
            <a:r>
              <a:rPr lang="en-US" sz="2600" b="1">
                <a:solidFill>
                  <a:srgbClr val="000000"/>
                </a:solidFill>
                <a:latin typeface="Verdana" charset="0"/>
              </a:rPr>
              <a:t>Research Question: </a:t>
            </a:r>
            <a:r>
              <a:rPr lang="en-US">
                <a:latin typeface="Times New Roman" charset="0"/>
              </a:rPr>
              <a:t/>
            </a:r>
            <a:br>
              <a:rPr lang="en-US">
                <a:latin typeface="Times New Roman" charset="0"/>
              </a:rPr>
            </a:br>
            <a:r>
              <a:rPr lang="en-US" sz="2600">
                <a:solidFill>
                  <a:srgbClr val="000000"/>
                </a:solidFill>
                <a:latin typeface="Verdana" charset="0"/>
              </a:rPr>
              <a:t>How can we most efficiently reduce indoor air pollution in the developing world? </a:t>
            </a:r>
          </a:p>
        </p:txBody>
      </p:sp>
      <p:pic>
        <p:nvPicPr>
          <p:cNvPr id="205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9" y="3383280"/>
            <a:ext cx="5093494" cy="347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2"/>
          <p:cNvSpPr>
            <a:spLocks noGrp="1" noChangeArrowheads="1"/>
          </p:cNvSpPr>
          <p:nvPr>
            <p:ph type="subTitle" idx="1"/>
          </p:nvPr>
        </p:nvSpPr>
        <p:spPr>
          <a:xfrm>
            <a:off x="7080885" y="6583680"/>
            <a:ext cx="2321719" cy="588645"/>
          </a:xfrm>
        </p:spPr>
        <p:txBody>
          <a:bodyPr lIns="0" tIns="0" rIns="0" bIns="0"/>
          <a:lstStyle/>
          <a:p>
            <a:pPr eaLnBrk="1" hangingPunct="1">
              <a:lnSpc>
                <a:spcPct val="95000"/>
              </a:lnSpc>
              <a:spcBef>
                <a:spcPct val="0"/>
              </a:spcBef>
            </a:pPr>
            <a:r>
              <a:rPr lang="en-US" sz="1700">
                <a:solidFill>
                  <a:srgbClr val="000000"/>
                </a:solidFill>
                <a:latin typeface="Arial" charset="0"/>
              </a:rPr>
              <a:t>Sunny and Harlem</a:t>
            </a:r>
          </a:p>
        </p:txBody>
      </p:sp>
      <p:sp>
        <p:nvSpPr>
          <p:cNvPr id="2055" name="Text Box 7"/>
          <p:cNvSpPr txBox="1">
            <a:spLocks noChangeArrowheads="1"/>
          </p:cNvSpPr>
          <p:nvPr/>
        </p:nvSpPr>
        <p:spPr bwMode="auto">
          <a:xfrm>
            <a:off x="25718" y="1737360"/>
            <a:ext cx="4683443" cy="152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5000"/>
              </a:lnSpc>
            </a:pPr>
            <a:r>
              <a:rPr lang="en-US" sz="2600" b="1">
                <a:solidFill>
                  <a:srgbClr val="000000"/>
                </a:solidFill>
                <a:latin typeface="Verdana" charset="0"/>
              </a:rPr>
              <a:t>Methods: </a:t>
            </a:r>
            <a:r>
              <a:rPr lang="en-US" sz="2600">
                <a:solidFill>
                  <a:srgbClr val="000000"/>
                </a:solidFill>
                <a:latin typeface="Verdana" charset="0"/>
              </a:rPr>
              <a:t>Combining </a:t>
            </a:r>
            <a:endParaRPr lang="en-US"/>
          </a:p>
          <a:p>
            <a:pPr algn="ctr" eaLnBrk="1" hangingPunct="1">
              <a:lnSpc>
                <a:spcPct val="95000"/>
              </a:lnSpc>
            </a:pPr>
            <a:r>
              <a:rPr lang="en-US" sz="2600">
                <a:solidFill>
                  <a:srgbClr val="000000"/>
                </a:solidFill>
                <a:latin typeface="Verdana" charset="0"/>
              </a:rPr>
              <a:t>fuel efficient stoves and compost briquettes, </a:t>
            </a:r>
          </a:p>
          <a:p>
            <a:pPr algn="ctr" eaLnBrk="1" hangingPunct="1">
              <a:lnSpc>
                <a:spcPct val="95000"/>
              </a:lnSpc>
            </a:pPr>
            <a:r>
              <a:rPr lang="en-US" sz="2600">
                <a:solidFill>
                  <a:srgbClr val="000000"/>
                </a:solidFill>
                <a:latin typeface="Verdana" charset="0"/>
              </a:rPr>
              <a:t>cost benefit analysis</a:t>
            </a:r>
          </a:p>
        </p:txBody>
      </p:sp>
    </p:spTree>
    <p:extLst>
      <p:ext uri="{BB962C8B-B14F-4D97-AF65-F5344CB8AC3E}">
        <p14:creationId xmlns:p14="http://schemas.microsoft.com/office/powerpoint/2010/main" val="35159904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222885" y="91440"/>
            <a:ext cx="5779294" cy="2098834"/>
          </a:xfrm>
        </p:spPr>
        <p:txBody>
          <a:bodyPr lIns="0" tIns="0" rIns="0" bIns="0" anchor="t"/>
          <a:lstStyle/>
          <a:p>
            <a:pPr algn="l" eaLnBrk="1" hangingPunct="1">
              <a:lnSpc>
                <a:spcPct val="95000"/>
              </a:lnSpc>
            </a:pPr>
            <a:r>
              <a:rPr lang="en-US" sz="3200">
                <a:solidFill>
                  <a:srgbClr val="CCCCCC"/>
                </a:solidFill>
                <a:latin typeface="Verdana" charset="0"/>
              </a:rPr>
              <a:t>Results: More efficient</a:t>
            </a:r>
            <a:r>
              <a:rPr lang="en-US">
                <a:latin typeface="Times New Roman" charset="0"/>
              </a:rPr>
              <a:t/>
            </a:r>
            <a:br>
              <a:rPr lang="en-US">
                <a:latin typeface="Times New Roman" charset="0"/>
              </a:rPr>
            </a:br>
            <a:r>
              <a:rPr lang="en-US" sz="3200">
                <a:solidFill>
                  <a:srgbClr val="CCCCCC"/>
                </a:solidFill>
                <a:latin typeface="Verdana" charset="0"/>
              </a:rPr>
              <a:t>- 70% reduction of indoor smoke with stoves.</a:t>
            </a:r>
            <a:r>
              <a:rPr lang="en-US">
                <a:latin typeface="Times New Roman" charset="0"/>
              </a:rPr>
              <a:t/>
            </a:r>
            <a:br>
              <a:rPr lang="en-US">
                <a:latin typeface="Times New Roman" charset="0"/>
              </a:rPr>
            </a:br>
            <a:r>
              <a:rPr lang="en-US" sz="3200">
                <a:solidFill>
                  <a:srgbClr val="CCCCCC"/>
                </a:solidFill>
                <a:latin typeface="Verdana" charset="0"/>
              </a:rPr>
              <a:t>- Briquettes: Extra mile</a:t>
            </a:r>
          </a:p>
        </p:txBody>
      </p:sp>
      <p:pic>
        <p:nvPicPr>
          <p:cNvPr id="30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51760"/>
            <a:ext cx="5819299"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840" y="1737360"/>
            <a:ext cx="3573304" cy="212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240" y="0"/>
            <a:ext cx="2648903" cy="175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7760" y="3840480"/>
            <a:ext cx="4287679" cy="309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8"/>
          <p:cNvSpPr txBox="1">
            <a:spLocks noChangeArrowheads="1"/>
          </p:cNvSpPr>
          <p:nvPr/>
        </p:nvSpPr>
        <p:spPr bwMode="auto">
          <a:xfrm>
            <a:off x="7720965" y="6675120"/>
            <a:ext cx="2803208" cy="17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5000"/>
              </a:lnSpc>
            </a:pPr>
            <a:r>
              <a:rPr lang="en-US" sz="1200" b="1">
                <a:solidFill>
                  <a:srgbClr val="000000"/>
                </a:solidFill>
                <a:latin typeface="Arial" charset="0"/>
              </a:rPr>
              <a:t>Sunny and Harlem</a:t>
            </a:r>
          </a:p>
        </p:txBody>
      </p:sp>
    </p:spTree>
    <p:extLst>
      <p:ext uri="{BB962C8B-B14F-4D97-AF65-F5344CB8AC3E}">
        <p14:creationId xmlns:p14="http://schemas.microsoft.com/office/powerpoint/2010/main" val="42240152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7" name="Rectangle 3"/>
          <p:cNvSpPr>
            <a:spLocks noGrp="1" noChangeArrowheads="1"/>
          </p:cNvSpPr>
          <p:nvPr>
            <p:ph type="body" idx="1"/>
          </p:nvPr>
        </p:nvSpPr>
        <p:spPr>
          <a:xfrm>
            <a:off x="381000" y="990600"/>
            <a:ext cx="7848600" cy="5486400"/>
          </a:xfrm>
          <a:noFill/>
          <a:ln/>
        </p:spPr>
        <p:txBody>
          <a:bodyPr/>
          <a:lstStyle/>
          <a:p>
            <a:pPr>
              <a:lnSpc>
                <a:spcPct val="90000"/>
              </a:lnSpc>
            </a:pPr>
            <a:r>
              <a:rPr lang="en-US" sz="2000" dirty="0" smtClean="0"/>
              <a:t>  </a:t>
            </a:r>
            <a:r>
              <a:rPr lang="en-US" sz="2100" dirty="0" smtClean="0"/>
              <a:t>Could the United States use a redistribution of resource rents similar to the Alaska Permanent Fund as a means of redistributing wealth in the US and narrowing the income gap? </a:t>
            </a:r>
          </a:p>
          <a:p>
            <a:pPr>
              <a:lnSpc>
                <a:spcPct val="90000"/>
              </a:lnSpc>
            </a:pPr>
            <a:r>
              <a:rPr lang="en-US" sz="2100" dirty="0" smtClean="0"/>
              <a:t>In order to set up a model I analyzed The Alaska Permanent Fund’s functionality and structure, and its potential adverse effects on the economy concerning consumption and the labor and wage markets.  I looked at the growing income inequality in the United States. And I also looked at the different forms of federal tax breaks and subsidies that the fossil fuel industry receives.</a:t>
            </a:r>
          </a:p>
          <a:p>
            <a:pPr>
              <a:buNone/>
            </a:pPr>
            <a:r>
              <a:rPr lang="en-US" sz="2100" dirty="0" smtClean="0"/>
              <a:t>   - It turns out that with the current amount of revenue that the federal government receives from natural resources this is not a viable option.  A per capita dividend would end up at about$7.05/year. This dividend would yield an insignificant -0.027% change in the Gini </a:t>
            </a:r>
            <a:r>
              <a:rPr lang="en-US" sz="2100" smtClean="0"/>
              <a:t>Coefficient for </a:t>
            </a:r>
            <a:r>
              <a:rPr lang="en-US" sz="2100" dirty="0" smtClean="0"/>
              <a:t>US households.</a:t>
            </a:r>
          </a:p>
          <a:p>
            <a:pPr lvl="1">
              <a:lnSpc>
                <a:spcPct val="90000"/>
              </a:lnSpc>
            </a:pPr>
            <a:r>
              <a:rPr lang="en-US" sz="2100" dirty="0" smtClean="0"/>
              <a:t>Liam Mulhern</a:t>
            </a:r>
            <a:endParaRPr lang="en-US" sz="2100" dirty="0"/>
          </a:p>
        </p:txBody>
      </p:sp>
    </p:spTree>
    <p:extLst>
      <p:ext uri="{BB962C8B-B14F-4D97-AF65-F5344CB8AC3E}">
        <p14:creationId xmlns:p14="http://schemas.microsoft.com/office/powerpoint/2010/main" val="2793596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427">
                                            <p:txEl>
                                              <p:pRg st="0" end="0"/>
                                            </p:txEl>
                                          </p:spTgt>
                                        </p:tgtEl>
                                        <p:attrNameLst>
                                          <p:attrName>style.visibility</p:attrName>
                                        </p:attrNameLst>
                                      </p:cBhvr>
                                      <p:to>
                                        <p:strVal val="visible"/>
                                      </p:to>
                                    </p:set>
                                    <p:animEffect transition="in" filter="wipe(left)">
                                      <p:cBhvr>
                                        <p:cTn id="7" dur="500"/>
                                        <p:tgtEl>
                                          <p:spTgt spid="1127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427">
                                            <p:txEl>
                                              <p:pRg st="1" end="1"/>
                                            </p:txEl>
                                          </p:spTgt>
                                        </p:tgtEl>
                                        <p:attrNameLst>
                                          <p:attrName>style.visibility</p:attrName>
                                        </p:attrNameLst>
                                      </p:cBhvr>
                                      <p:to>
                                        <p:strVal val="visible"/>
                                      </p:to>
                                    </p:set>
                                    <p:animEffect transition="in" filter="wipe(left)">
                                      <p:cBhvr>
                                        <p:cTn id="12" dur="500"/>
                                        <p:tgtEl>
                                          <p:spTgt spid="1127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7427">
                                            <p:txEl>
                                              <p:pRg st="2" end="2"/>
                                            </p:txEl>
                                          </p:spTgt>
                                        </p:tgtEl>
                                        <p:attrNameLst>
                                          <p:attrName>style.visibility</p:attrName>
                                        </p:attrNameLst>
                                      </p:cBhvr>
                                      <p:to>
                                        <p:strVal val="visible"/>
                                      </p:to>
                                    </p:set>
                                    <p:animEffect transition="in" filter="wipe(left)">
                                      <p:cBhvr>
                                        <p:cTn id="17" dur="500"/>
                                        <p:tgtEl>
                                          <p:spTgt spid="112742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27427">
                                            <p:txEl>
                                              <p:pRg st="3" end="3"/>
                                            </p:txEl>
                                          </p:spTgt>
                                        </p:tgtEl>
                                        <p:attrNameLst>
                                          <p:attrName>style.visibility</p:attrName>
                                        </p:attrNameLst>
                                      </p:cBhvr>
                                      <p:to>
                                        <p:strVal val="visible"/>
                                      </p:to>
                                    </p:set>
                                    <p:animEffect transition="in" filter="wipe(left)">
                                      <p:cBhvr>
                                        <p:cTn id="20" dur="500"/>
                                        <p:tgtEl>
                                          <p:spTgt spid="1127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a:t>
            </a:r>
            <a:endParaRPr lang="en-US" dirty="0"/>
          </a:p>
        </p:txBody>
      </p:sp>
      <p:sp>
        <p:nvSpPr>
          <p:cNvPr id="3" name="Subtitle 2"/>
          <p:cNvSpPr>
            <a:spLocks noGrp="1"/>
          </p:cNvSpPr>
          <p:nvPr>
            <p:ph type="subTitle" idx="1"/>
          </p:nvPr>
        </p:nvSpPr>
        <p:spPr/>
        <p:txBody>
          <a:bodyPr/>
          <a:lstStyle/>
          <a:p>
            <a:r>
              <a:rPr lang="en-US" dirty="0" smtClean="0"/>
              <a:t>How can we minimize the environmental impact of our food consumption?</a:t>
            </a:r>
            <a:endParaRPr lang="en-US" dirty="0"/>
          </a:p>
        </p:txBody>
      </p:sp>
    </p:spTree>
    <p:extLst>
      <p:ext uri="{BB962C8B-B14F-4D97-AF65-F5344CB8AC3E}">
        <p14:creationId xmlns:p14="http://schemas.microsoft.com/office/powerpoint/2010/main" val="42575573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772400" cy="5195888"/>
          </a:xfrm>
        </p:spPr>
        <p:txBody>
          <a:bodyPr/>
          <a:lstStyle/>
          <a:p>
            <a:r>
              <a:rPr lang="en-US" sz="3600" dirty="0" smtClean="0"/>
              <a:t>Research Questions: </a:t>
            </a:r>
          </a:p>
          <a:p>
            <a:pPr lvl="1"/>
            <a:r>
              <a:rPr lang="en-US" sz="2400" dirty="0" smtClean="0"/>
              <a:t>Is Less Meat Monday economically and environmentally cost effective? </a:t>
            </a:r>
          </a:p>
          <a:p>
            <a:pPr lvl="1"/>
            <a:r>
              <a:rPr lang="en-US" sz="2400" dirty="0" smtClean="0"/>
              <a:t>If so, how should we implement it at Middlebury College?</a:t>
            </a:r>
          </a:p>
          <a:p>
            <a:pPr lvl="1">
              <a:buNone/>
            </a:pPr>
            <a:endParaRPr lang="en-US" sz="2400" dirty="0" smtClean="0"/>
          </a:p>
          <a:p>
            <a:r>
              <a:rPr lang="en-US" sz="3600" dirty="0" smtClean="0"/>
              <a:t>Methodology:</a:t>
            </a:r>
          </a:p>
          <a:p>
            <a:pPr lvl="1"/>
            <a:r>
              <a:rPr lang="en-US" sz="2400" dirty="0" smtClean="0"/>
              <a:t>Conversations with Matthew </a:t>
            </a:r>
            <a:r>
              <a:rPr lang="en-US" sz="2400" dirty="0" err="1" smtClean="0"/>
              <a:t>Biette</a:t>
            </a:r>
            <a:endParaRPr lang="en-US" sz="2400" dirty="0" smtClean="0"/>
          </a:p>
          <a:p>
            <a:pPr lvl="1"/>
            <a:r>
              <a:rPr lang="en-US" sz="2400" dirty="0" smtClean="0"/>
              <a:t>Review Organic Garden Survey</a:t>
            </a:r>
          </a:p>
          <a:p>
            <a:pPr lvl="1"/>
            <a:r>
              <a:rPr lang="en-US" sz="2400" dirty="0" smtClean="0"/>
              <a:t>Investigate </a:t>
            </a:r>
            <a:r>
              <a:rPr lang="en-US" sz="2400" dirty="0" err="1" smtClean="0"/>
              <a:t>MeatLess</a:t>
            </a:r>
            <a:r>
              <a:rPr lang="en-US" sz="2400" dirty="0" smtClean="0"/>
              <a:t> Mondays at other institutions</a:t>
            </a:r>
          </a:p>
        </p:txBody>
      </p:sp>
    </p:spTree>
    <p:extLst>
      <p:ext uri="{BB962C8B-B14F-4D97-AF65-F5344CB8AC3E}">
        <p14:creationId xmlns:p14="http://schemas.microsoft.com/office/powerpoint/2010/main" val="34208272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7" name="Rectangle 3"/>
          <p:cNvSpPr>
            <a:spLocks noGrp="1" noChangeArrowheads="1"/>
          </p:cNvSpPr>
          <p:nvPr>
            <p:ph type="body" idx="1"/>
          </p:nvPr>
        </p:nvSpPr>
        <p:spPr>
          <a:xfrm>
            <a:off x="381000" y="990600"/>
            <a:ext cx="7848600" cy="5486400"/>
          </a:xfrm>
          <a:noFill/>
          <a:ln/>
        </p:spPr>
        <p:txBody>
          <a:bodyPr/>
          <a:lstStyle/>
          <a:p>
            <a:pPr>
              <a:lnSpc>
                <a:spcPct val="90000"/>
              </a:lnSpc>
            </a:pPr>
            <a:r>
              <a:rPr lang="en-US" sz="3600" dirty="0" smtClean="0"/>
              <a:t> Global Environmental Cost:</a:t>
            </a:r>
          </a:p>
          <a:p>
            <a:pPr lvl="1">
              <a:lnSpc>
                <a:spcPct val="90000"/>
              </a:lnSpc>
            </a:pPr>
            <a:r>
              <a:rPr lang="en-US" sz="2400" dirty="0" smtClean="0"/>
              <a:t>18% GHG emissions globally</a:t>
            </a:r>
          </a:p>
          <a:p>
            <a:pPr lvl="1">
              <a:lnSpc>
                <a:spcPct val="90000"/>
              </a:lnSpc>
            </a:pPr>
            <a:r>
              <a:rPr lang="en-US" sz="2400" dirty="0" smtClean="0"/>
              <a:t>Leading cause of biodiversity loss and water pollution </a:t>
            </a:r>
          </a:p>
          <a:p>
            <a:pPr lvl="1">
              <a:lnSpc>
                <a:spcPct val="90000"/>
              </a:lnSpc>
            </a:pPr>
            <a:r>
              <a:rPr lang="en-US" sz="2400" dirty="0" smtClean="0"/>
              <a:t>Resource intensive</a:t>
            </a:r>
          </a:p>
          <a:p>
            <a:pPr lvl="1">
              <a:lnSpc>
                <a:spcPct val="90000"/>
              </a:lnSpc>
              <a:buNone/>
            </a:pPr>
            <a:endParaRPr lang="en-US" sz="2400" dirty="0" smtClean="0"/>
          </a:p>
          <a:p>
            <a:pPr>
              <a:lnSpc>
                <a:spcPct val="90000"/>
              </a:lnSpc>
            </a:pPr>
            <a:r>
              <a:rPr lang="en-US" sz="3600" dirty="0" smtClean="0"/>
              <a:t>Impact at Middlebury</a:t>
            </a:r>
          </a:p>
          <a:p>
            <a:pPr lvl="1">
              <a:lnSpc>
                <a:spcPct val="90000"/>
              </a:lnSpc>
            </a:pPr>
            <a:r>
              <a:rPr lang="en-US" sz="2400" dirty="0" smtClean="0"/>
              <a:t>CO2 equivalents per lb of meat </a:t>
            </a:r>
          </a:p>
          <a:p>
            <a:pPr lvl="1">
              <a:lnSpc>
                <a:spcPct val="90000"/>
              </a:lnSpc>
            </a:pPr>
            <a:r>
              <a:rPr lang="en-US" sz="2400" dirty="0" smtClean="0"/>
              <a:t>Social Cost of Carbon </a:t>
            </a:r>
          </a:p>
          <a:p>
            <a:pPr>
              <a:lnSpc>
                <a:spcPct val="90000"/>
              </a:lnSpc>
            </a:pPr>
            <a:endParaRPr lang="en-US" dirty="0"/>
          </a:p>
        </p:txBody>
      </p:sp>
    </p:spTree>
    <p:extLst>
      <p:ext uri="{BB962C8B-B14F-4D97-AF65-F5344CB8AC3E}">
        <p14:creationId xmlns:p14="http://schemas.microsoft.com/office/powerpoint/2010/main" val="3771617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427">
                                            <p:txEl>
                                              <p:pRg st="0" end="0"/>
                                            </p:txEl>
                                          </p:spTgt>
                                        </p:tgtEl>
                                        <p:attrNameLst>
                                          <p:attrName>style.visibility</p:attrName>
                                        </p:attrNameLst>
                                      </p:cBhvr>
                                      <p:to>
                                        <p:strVal val="visible"/>
                                      </p:to>
                                    </p:set>
                                    <p:animEffect transition="in" filter="wipe(left)">
                                      <p:cBhvr>
                                        <p:cTn id="7" dur="500"/>
                                        <p:tgtEl>
                                          <p:spTgt spid="11274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7427">
                                            <p:txEl>
                                              <p:pRg st="1" end="1"/>
                                            </p:txEl>
                                          </p:spTgt>
                                        </p:tgtEl>
                                        <p:attrNameLst>
                                          <p:attrName>style.visibility</p:attrName>
                                        </p:attrNameLst>
                                      </p:cBhvr>
                                      <p:to>
                                        <p:strVal val="visible"/>
                                      </p:to>
                                    </p:set>
                                    <p:animEffect transition="in" filter="wipe(left)">
                                      <p:cBhvr>
                                        <p:cTn id="10" dur="500"/>
                                        <p:tgtEl>
                                          <p:spTgt spid="112742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27427">
                                            <p:txEl>
                                              <p:pRg st="2" end="2"/>
                                            </p:txEl>
                                          </p:spTgt>
                                        </p:tgtEl>
                                        <p:attrNameLst>
                                          <p:attrName>style.visibility</p:attrName>
                                        </p:attrNameLst>
                                      </p:cBhvr>
                                      <p:to>
                                        <p:strVal val="visible"/>
                                      </p:to>
                                    </p:set>
                                    <p:animEffect transition="in" filter="wipe(left)">
                                      <p:cBhvr>
                                        <p:cTn id="13" dur="500"/>
                                        <p:tgtEl>
                                          <p:spTgt spid="1127427">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27427">
                                            <p:txEl>
                                              <p:pRg st="3" end="3"/>
                                            </p:txEl>
                                          </p:spTgt>
                                        </p:tgtEl>
                                        <p:attrNameLst>
                                          <p:attrName>style.visibility</p:attrName>
                                        </p:attrNameLst>
                                      </p:cBhvr>
                                      <p:to>
                                        <p:strVal val="visible"/>
                                      </p:to>
                                    </p:set>
                                    <p:animEffect transition="in" filter="wipe(left)">
                                      <p:cBhvr>
                                        <p:cTn id="16" dur="500"/>
                                        <p:tgtEl>
                                          <p:spTgt spid="112742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7427">
                                            <p:txEl>
                                              <p:pRg st="5" end="5"/>
                                            </p:txEl>
                                          </p:spTgt>
                                        </p:tgtEl>
                                        <p:attrNameLst>
                                          <p:attrName>style.visibility</p:attrName>
                                        </p:attrNameLst>
                                      </p:cBhvr>
                                      <p:to>
                                        <p:strVal val="visible"/>
                                      </p:to>
                                    </p:set>
                                    <p:animEffect transition="in" filter="wipe(left)">
                                      <p:cBhvr>
                                        <p:cTn id="21" dur="500"/>
                                        <p:tgtEl>
                                          <p:spTgt spid="1127427">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27427">
                                            <p:txEl>
                                              <p:pRg st="6" end="6"/>
                                            </p:txEl>
                                          </p:spTgt>
                                        </p:tgtEl>
                                        <p:attrNameLst>
                                          <p:attrName>style.visibility</p:attrName>
                                        </p:attrNameLst>
                                      </p:cBhvr>
                                      <p:to>
                                        <p:strVal val="visible"/>
                                      </p:to>
                                    </p:set>
                                    <p:animEffect transition="in" filter="wipe(left)">
                                      <p:cBhvr>
                                        <p:cTn id="24" dur="500"/>
                                        <p:tgtEl>
                                          <p:spTgt spid="1127427">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27427">
                                            <p:txEl>
                                              <p:pRg st="7" end="7"/>
                                            </p:txEl>
                                          </p:spTgt>
                                        </p:tgtEl>
                                        <p:attrNameLst>
                                          <p:attrName>style.visibility</p:attrName>
                                        </p:attrNameLst>
                                      </p:cBhvr>
                                      <p:to>
                                        <p:strVal val="visible"/>
                                      </p:to>
                                    </p:set>
                                    <p:animEffect transition="in" filter="wipe(left)">
                                      <p:cBhvr>
                                        <p:cTn id="27" dur="500"/>
                                        <p:tgtEl>
                                          <p:spTgt spid="11274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7" name="Rectangle 3"/>
          <p:cNvSpPr>
            <a:spLocks noGrp="1" noChangeArrowheads="1"/>
          </p:cNvSpPr>
          <p:nvPr>
            <p:ph type="body" idx="1"/>
          </p:nvPr>
        </p:nvSpPr>
        <p:spPr>
          <a:xfrm>
            <a:off x="152400" y="990600"/>
            <a:ext cx="8382000" cy="5638800"/>
          </a:xfrm>
          <a:noFill/>
          <a:ln/>
        </p:spPr>
        <p:txBody>
          <a:bodyPr/>
          <a:lstStyle/>
          <a:p>
            <a:pPr marL="231775" indent="-231775">
              <a:lnSpc>
                <a:spcPct val="90000"/>
              </a:lnSpc>
            </a:pPr>
            <a:r>
              <a:rPr lang="en-US" sz="3600" b="1" dirty="0" smtClean="0"/>
              <a:t>Cost Benefit Analysis</a:t>
            </a:r>
          </a:p>
          <a:p>
            <a:pPr>
              <a:lnSpc>
                <a:spcPct val="90000"/>
              </a:lnSpc>
              <a:buNone/>
            </a:pPr>
            <a:endParaRPr lang="en-US" sz="2400" dirty="0" smtClean="0"/>
          </a:p>
          <a:p>
            <a:pPr>
              <a:lnSpc>
                <a:spcPct val="90000"/>
              </a:lnSpc>
            </a:pPr>
            <a:endParaRPr lang="en-US" sz="2400" dirty="0" smtClean="0"/>
          </a:p>
          <a:p>
            <a:pPr>
              <a:lnSpc>
                <a:spcPct val="90000"/>
              </a:lnSpc>
            </a:pPr>
            <a:endParaRPr lang="en-US" sz="2400" dirty="0" smtClean="0"/>
          </a:p>
          <a:p>
            <a:pPr>
              <a:lnSpc>
                <a:spcPct val="90000"/>
              </a:lnSpc>
            </a:pPr>
            <a:endParaRPr lang="en-US" sz="2400" dirty="0" smtClean="0"/>
          </a:p>
          <a:p>
            <a:pPr>
              <a:lnSpc>
                <a:spcPct val="90000"/>
              </a:lnSpc>
            </a:pPr>
            <a:endParaRPr lang="en-US" sz="2400" dirty="0" smtClean="0"/>
          </a:p>
          <a:p>
            <a:pPr>
              <a:lnSpc>
                <a:spcPct val="90000"/>
              </a:lnSpc>
            </a:pPr>
            <a:endParaRPr lang="en-US" sz="2400" dirty="0" smtClean="0"/>
          </a:p>
          <a:p>
            <a:pPr>
              <a:lnSpc>
                <a:spcPct val="90000"/>
              </a:lnSpc>
            </a:pPr>
            <a:endParaRPr lang="en-US" sz="2400" dirty="0" smtClean="0"/>
          </a:p>
          <a:p>
            <a:pPr lvl="1">
              <a:lnSpc>
                <a:spcPct val="90000"/>
              </a:lnSpc>
            </a:pPr>
            <a:endParaRPr lang="en-US" sz="2000" dirty="0" smtClean="0"/>
          </a:p>
          <a:p>
            <a:pPr>
              <a:lnSpc>
                <a:spcPct val="90000"/>
              </a:lnSpc>
            </a:pPr>
            <a:endParaRPr lang="en-US" sz="2400" dirty="0" smtClean="0"/>
          </a:p>
          <a:p>
            <a:pPr>
              <a:lnSpc>
                <a:spcPct val="90000"/>
              </a:lnSpc>
              <a:buNone/>
            </a:pPr>
            <a:endParaRPr lang="en-US" sz="2400" b="1" dirty="0" smtClean="0"/>
          </a:p>
          <a:p>
            <a:pPr>
              <a:lnSpc>
                <a:spcPct val="90000"/>
              </a:lnSpc>
              <a:buNone/>
            </a:pPr>
            <a:endParaRPr lang="en-US" sz="2400" b="1" dirty="0" smtClean="0"/>
          </a:p>
        </p:txBody>
      </p:sp>
      <p:pic>
        <p:nvPicPr>
          <p:cNvPr id="1026" name="Picture 2"/>
          <p:cNvPicPr>
            <a:picLocks noChangeAspect="1" noChangeArrowheads="1"/>
          </p:cNvPicPr>
          <p:nvPr/>
        </p:nvPicPr>
        <p:blipFill>
          <a:blip r:embed="rId2"/>
          <a:srcRect/>
          <a:stretch>
            <a:fillRect/>
          </a:stretch>
        </p:blipFill>
        <p:spPr bwMode="auto">
          <a:xfrm>
            <a:off x="1066800" y="1676400"/>
            <a:ext cx="6629400" cy="4915635"/>
          </a:xfrm>
          <a:prstGeom prst="rect">
            <a:avLst/>
          </a:prstGeom>
          <a:noFill/>
          <a:ln w="9525">
            <a:noFill/>
            <a:miter lim="800000"/>
            <a:headEnd/>
            <a:tailEnd/>
          </a:ln>
        </p:spPr>
      </p:pic>
    </p:spTree>
    <p:extLst>
      <p:ext uri="{BB962C8B-B14F-4D97-AF65-F5344CB8AC3E}">
        <p14:creationId xmlns:p14="http://schemas.microsoft.com/office/powerpoint/2010/main" val="3962035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427">
                                            <p:txEl>
                                              <p:pRg st="0" end="0"/>
                                            </p:txEl>
                                          </p:spTgt>
                                        </p:tgtEl>
                                        <p:attrNameLst>
                                          <p:attrName>style.visibility</p:attrName>
                                        </p:attrNameLst>
                                      </p:cBhvr>
                                      <p:to>
                                        <p:strVal val="visible"/>
                                      </p:to>
                                    </p:set>
                                    <p:animEffect transition="in" filter="wipe(left)">
                                      <p:cBhvr>
                                        <p:cTn id="7" dur="500"/>
                                        <p:tgtEl>
                                          <p:spTgt spid="1127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2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7" name="Rectangle 3"/>
          <p:cNvSpPr>
            <a:spLocks noGrp="1" noChangeArrowheads="1"/>
          </p:cNvSpPr>
          <p:nvPr>
            <p:ph type="body" idx="1"/>
          </p:nvPr>
        </p:nvSpPr>
        <p:spPr>
          <a:xfrm>
            <a:off x="381000" y="990600"/>
            <a:ext cx="7848600" cy="5486400"/>
          </a:xfrm>
          <a:noFill/>
          <a:ln/>
        </p:spPr>
        <p:txBody>
          <a:bodyPr/>
          <a:lstStyle/>
          <a:p>
            <a:pPr>
              <a:lnSpc>
                <a:spcPct val="90000"/>
              </a:lnSpc>
            </a:pPr>
            <a:r>
              <a:rPr lang="en-US" sz="2800" dirty="0" smtClean="0"/>
              <a:t> What </a:t>
            </a:r>
            <a:r>
              <a:rPr lang="en-US" sz="2800" dirty="0"/>
              <a:t>technology will light our houses in the </a:t>
            </a:r>
            <a:r>
              <a:rPr lang="en-US" sz="2800" dirty="0" smtClean="0"/>
              <a:t>future?</a:t>
            </a:r>
          </a:p>
          <a:p>
            <a:pPr>
              <a:lnSpc>
                <a:spcPct val="90000"/>
              </a:lnSpc>
            </a:pPr>
            <a:r>
              <a:rPr lang="en-US" sz="2800" dirty="0"/>
              <a:t> </a:t>
            </a:r>
            <a:r>
              <a:rPr lang="en-US" sz="2800" dirty="0" smtClean="0"/>
              <a:t>Comparison of the available technologies for producing light.</a:t>
            </a:r>
          </a:p>
          <a:p>
            <a:pPr>
              <a:lnSpc>
                <a:spcPct val="90000"/>
              </a:lnSpc>
            </a:pPr>
            <a:r>
              <a:rPr lang="en-US" sz="2800" dirty="0"/>
              <a:t> </a:t>
            </a:r>
            <a:r>
              <a:rPr lang="en-US" sz="2800" dirty="0" smtClean="0"/>
              <a:t>CFLs are currently a viable option, but LEDs will likely replace them in the future.</a:t>
            </a:r>
          </a:p>
          <a:p>
            <a:pPr lvl="1">
              <a:lnSpc>
                <a:spcPct val="90000"/>
              </a:lnSpc>
            </a:pPr>
            <a:r>
              <a:rPr lang="en-US" sz="2000" dirty="0" smtClean="0"/>
              <a:t>Tim Fields</a:t>
            </a:r>
            <a:endParaRPr lang="en-US" sz="2000" dirty="0"/>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4200" b="93200" l="32600" r="69600"/>
                    </a14:imgEffect>
                  </a14:imgLayer>
                </a14:imgProps>
              </a:ext>
            </a:extLst>
          </a:blip>
          <a:srcRect l="31647" t="4599" r="27978" b="5861"/>
          <a:stretch/>
        </p:blipFill>
        <p:spPr>
          <a:xfrm>
            <a:off x="3657600" y="3980262"/>
            <a:ext cx="1295400" cy="2872825"/>
          </a:xfrm>
          <a:prstGeom prst="rect">
            <a:avLst/>
          </a:prstGeom>
        </p:spPr>
      </p:pic>
      <p:pic>
        <p:nvPicPr>
          <p:cNvPr id="3" name="Picture 2"/>
          <p:cNvPicPr>
            <a:picLocks noChangeAspect="1"/>
          </p:cNvPicPr>
          <p:nvPr/>
        </p:nvPicPr>
        <p:blipFill>
          <a:blip r:embed="rId4"/>
          <a:stretch>
            <a:fillRect/>
          </a:stretch>
        </p:blipFill>
        <p:spPr>
          <a:xfrm>
            <a:off x="533400" y="3886200"/>
            <a:ext cx="1616710" cy="2895600"/>
          </a:xfrm>
          <a:prstGeom prst="rect">
            <a:avLst/>
          </a:prstGeom>
        </p:spPr>
      </p:pic>
      <p:pic>
        <p:nvPicPr>
          <p:cNvPr id="4" name="Picture 3"/>
          <p:cNvPicPr>
            <a:picLocks noChangeAspect="1"/>
          </p:cNvPicPr>
          <p:nvPr/>
        </p:nvPicPr>
        <p:blipFill rotWithShape="1">
          <a:blip r:embed="rId5"/>
          <a:srcRect l="29524" r="29751" b="5575"/>
          <a:stretch/>
        </p:blipFill>
        <p:spPr>
          <a:xfrm>
            <a:off x="6248400" y="3961015"/>
            <a:ext cx="1659726" cy="2866419"/>
          </a:xfrm>
          <a:prstGeom prst="rect">
            <a:avLst/>
          </a:prstGeom>
        </p:spPr>
      </p:pic>
    </p:spTree>
    <p:extLst>
      <p:ext uri="{BB962C8B-B14F-4D97-AF65-F5344CB8AC3E}">
        <p14:creationId xmlns:p14="http://schemas.microsoft.com/office/powerpoint/2010/main" val="2698727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427">
                                            <p:txEl>
                                              <p:pRg st="0" end="0"/>
                                            </p:txEl>
                                          </p:spTgt>
                                        </p:tgtEl>
                                        <p:attrNameLst>
                                          <p:attrName>style.visibility</p:attrName>
                                        </p:attrNameLst>
                                      </p:cBhvr>
                                      <p:to>
                                        <p:strVal val="visible"/>
                                      </p:to>
                                    </p:set>
                                    <p:animEffect transition="in" filter="wipe(left)">
                                      <p:cBhvr>
                                        <p:cTn id="7" dur="500"/>
                                        <p:tgtEl>
                                          <p:spTgt spid="1127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427">
                                            <p:txEl>
                                              <p:pRg st="1" end="1"/>
                                            </p:txEl>
                                          </p:spTgt>
                                        </p:tgtEl>
                                        <p:attrNameLst>
                                          <p:attrName>style.visibility</p:attrName>
                                        </p:attrNameLst>
                                      </p:cBhvr>
                                      <p:to>
                                        <p:strVal val="visible"/>
                                      </p:to>
                                    </p:set>
                                    <p:animEffect transition="in" filter="wipe(left)">
                                      <p:cBhvr>
                                        <p:cTn id="12" dur="500"/>
                                        <p:tgtEl>
                                          <p:spTgt spid="1127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7427">
                                            <p:txEl>
                                              <p:pRg st="2" end="2"/>
                                            </p:txEl>
                                          </p:spTgt>
                                        </p:tgtEl>
                                        <p:attrNameLst>
                                          <p:attrName>style.visibility</p:attrName>
                                        </p:attrNameLst>
                                      </p:cBhvr>
                                      <p:to>
                                        <p:strVal val="visible"/>
                                      </p:to>
                                    </p:set>
                                    <p:animEffect transition="in" filter="wipe(left)">
                                      <p:cBhvr>
                                        <p:cTn id="17" dur="500"/>
                                        <p:tgtEl>
                                          <p:spTgt spid="112742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27427">
                                            <p:txEl>
                                              <p:pRg st="3" end="3"/>
                                            </p:txEl>
                                          </p:spTgt>
                                        </p:tgtEl>
                                        <p:attrNameLst>
                                          <p:attrName>style.visibility</p:attrName>
                                        </p:attrNameLst>
                                      </p:cBhvr>
                                      <p:to>
                                        <p:strVal val="visible"/>
                                      </p:to>
                                    </p:set>
                                    <p:animEffect transition="in" filter="wipe(left)">
                                      <p:cBhvr>
                                        <p:cTn id="20" dur="500"/>
                                        <p:tgtEl>
                                          <p:spTgt spid="1127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2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066800"/>
            <a:ext cx="3810000" cy="5195888"/>
          </a:xfrm>
        </p:spPr>
        <p:txBody>
          <a:bodyPr/>
          <a:lstStyle/>
          <a:p>
            <a:r>
              <a:rPr lang="en-US" sz="3600" dirty="0" smtClean="0"/>
              <a:t>Implementation</a:t>
            </a:r>
          </a:p>
          <a:p>
            <a:pPr lvl="1"/>
            <a:r>
              <a:rPr lang="en-US" dirty="0" smtClean="0"/>
              <a:t>Chose </a:t>
            </a:r>
            <a:r>
              <a:rPr lang="en-US" dirty="0" err="1" smtClean="0"/>
              <a:t>LessMeat</a:t>
            </a:r>
            <a:r>
              <a:rPr lang="en-US" dirty="0" smtClean="0"/>
              <a:t> </a:t>
            </a:r>
          </a:p>
          <a:p>
            <a:pPr lvl="1"/>
            <a:r>
              <a:rPr lang="en-US" dirty="0" smtClean="0"/>
              <a:t>Focus on education</a:t>
            </a:r>
          </a:p>
          <a:p>
            <a:pPr lvl="1"/>
            <a:r>
              <a:rPr lang="en-US" dirty="0" smtClean="0"/>
              <a:t>Trial Run on Monday Nov. 28</a:t>
            </a:r>
          </a:p>
          <a:p>
            <a:pPr lvl="1"/>
            <a:r>
              <a:rPr lang="en-US" dirty="0" smtClean="0"/>
              <a:t>Survey</a:t>
            </a:r>
            <a:endParaRPr lang="en-US" sz="3600" dirty="0" smtClean="0"/>
          </a:p>
          <a:p>
            <a:r>
              <a:rPr lang="en-US" sz="3600" dirty="0" smtClean="0"/>
              <a:t>Future</a:t>
            </a:r>
          </a:p>
          <a:p>
            <a:pPr lvl="1"/>
            <a:r>
              <a:rPr lang="en-US" dirty="0" smtClean="0"/>
              <a:t>Meet with Matthew</a:t>
            </a:r>
          </a:p>
          <a:p>
            <a:pPr lvl="1"/>
            <a:r>
              <a:rPr lang="en-US" dirty="0" smtClean="0"/>
              <a:t>Permanent signs</a:t>
            </a:r>
          </a:p>
          <a:p>
            <a:pPr lvl="1"/>
            <a:r>
              <a:rPr lang="en-US" dirty="0" smtClean="0"/>
              <a:t>Websites</a:t>
            </a:r>
          </a:p>
        </p:txBody>
      </p:sp>
      <p:sp>
        <p:nvSpPr>
          <p:cNvPr id="6" name="Content Placeholder 5"/>
          <p:cNvSpPr>
            <a:spLocks noGrp="1"/>
          </p:cNvSpPr>
          <p:nvPr>
            <p:ph sz="half" idx="2"/>
          </p:nvPr>
        </p:nvSpPr>
        <p:spPr>
          <a:xfrm>
            <a:off x="4648200" y="1066800"/>
            <a:ext cx="3810000" cy="5195888"/>
          </a:xfrm>
        </p:spPr>
        <p:txBody>
          <a:bodyPr/>
          <a:lstStyle/>
          <a:p>
            <a:r>
              <a:rPr lang="en-US" sz="3600" dirty="0" smtClean="0"/>
              <a:t>Survey Results</a:t>
            </a:r>
            <a:endParaRPr lang="en-US" sz="3600" dirty="0"/>
          </a:p>
        </p:txBody>
      </p:sp>
      <p:pic>
        <p:nvPicPr>
          <p:cNvPr id="4" name="Picture 3" descr="lessmeat monday future chart.PNG"/>
          <p:cNvPicPr>
            <a:picLocks noChangeAspect="1"/>
          </p:cNvPicPr>
          <p:nvPr/>
        </p:nvPicPr>
        <p:blipFill>
          <a:blip r:embed="rId2"/>
          <a:stretch>
            <a:fillRect/>
          </a:stretch>
        </p:blipFill>
        <p:spPr>
          <a:xfrm>
            <a:off x="4648200" y="2590800"/>
            <a:ext cx="3810000" cy="2857500"/>
          </a:xfrm>
          <a:prstGeom prst="rect">
            <a:avLst/>
          </a:prstGeom>
        </p:spPr>
      </p:pic>
    </p:spTree>
    <p:extLst>
      <p:ext uri="{BB962C8B-B14F-4D97-AF65-F5344CB8AC3E}">
        <p14:creationId xmlns:p14="http://schemas.microsoft.com/office/powerpoint/2010/main" val="23912585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idx="1"/>
          </p:nvPr>
        </p:nvSpPr>
        <p:spPr>
          <a:xfrm>
            <a:off x="685800" y="2133600"/>
            <a:ext cx="7772400" cy="4114800"/>
          </a:xfrm>
        </p:spPr>
        <p:txBody>
          <a:bodyPr/>
          <a:lstStyle/>
          <a:p>
            <a:r>
              <a:rPr lang="en-US" dirty="0" smtClean="0"/>
              <a:t>Do potential benefits outweigh the costs of installing a greenhouse on the Middlebury College campus?</a:t>
            </a:r>
          </a:p>
          <a:p>
            <a:pPr lvl="1"/>
            <a:r>
              <a:rPr lang="en-US" dirty="0" smtClean="0"/>
              <a:t>Use: MCOF, research, education and community involvement</a:t>
            </a:r>
          </a:p>
          <a:p>
            <a:pPr lvl="1"/>
            <a:r>
              <a:rPr lang="en-US" dirty="0" smtClean="0"/>
              <a:t>Goals: sustainability, ecosystem integration, progressive technology</a:t>
            </a:r>
            <a:endParaRPr lang="en-US" dirty="0"/>
          </a:p>
        </p:txBody>
      </p:sp>
      <p:sp>
        <p:nvSpPr>
          <p:cNvPr id="5" name="Rectangle 4"/>
          <p:cNvSpPr/>
          <p:nvPr/>
        </p:nvSpPr>
        <p:spPr>
          <a:xfrm>
            <a:off x="0" y="6396335"/>
            <a:ext cx="6324600" cy="461665"/>
          </a:xfrm>
          <a:prstGeom prst="rect">
            <a:avLst/>
          </a:prstGeom>
        </p:spPr>
        <p:txBody>
          <a:bodyPr wrap="square">
            <a:spAutoFit/>
          </a:bodyPr>
          <a:lstStyle/>
          <a:p>
            <a:r>
              <a:rPr lang="en-US" dirty="0" smtClean="0">
                <a:solidFill>
                  <a:schemeClr val="bg1">
                    <a:lumMod val="50000"/>
                  </a:schemeClr>
                </a:solidFill>
              </a:rPr>
              <a:t>Maddie Firestone, Cat Gordon and Lauren Kelly</a:t>
            </a:r>
            <a:endParaRPr lang="en-US" dirty="0">
              <a:solidFill>
                <a:schemeClr val="bg1">
                  <a:lumMod val="50000"/>
                </a:schemeClr>
              </a:solidFill>
            </a:endParaRPr>
          </a:p>
        </p:txBody>
      </p:sp>
    </p:spTree>
    <p:extLst>
      <p:ext uri="{BB962C8B-B14F-4D97-AF65-F5344CB8AC3E}">
        <p14:creationId xmlns:p14="http://schemas.microsoft.com/office/powerpoint/2010/main" val="14626200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Solutions:</a:t>
            </a:r>
            <a:endParaRPr lang="en-US" dirty="0"/>
          </a:p>
        </p:txBody>
      </p:sp>
      <p:sp>
        <p:nvSpPr>
          <p:cNvPr id="3" name="Content Placeholder 2"/>
          <p:cNvSpPr>
            <a:spLocks noGrp="1"/>
          </p:cNvSpPr>
          <p:nvPr>
            <p:ph idx="1"/>
          </p:nvPr>
        </p:nvSpPr>
        <p:spPr/>
        <p:txBody>
          <a:bodyPr/>
          <a:lstStyle/>
          <a:p>
            <a:r>
              <a:rPr lang="en-US" dirty="0" smtClean="0"/>
              <a:t>Heating: geothermal, compost, vegetable oil, chickens</a:t>
            </a:r>
          </a:p>
          <a:p>
            <a:r>
              <a:rPr lang="en-US" dirty="0" smtClean="0"/>
              <a:t>Electricity: solar, wind</a:t>
            </a:r>
          </a:p>
          <a:p>
            <a:r>
              <a:rPr lang="en-US" dirty="0" smtClean="0"/>
              <a:t>Education: </a:t>
            </a:r>
            <a:r>
              <a:rPr lang="en-US" dirty="0" err="1" smtClean="0"/>
              <a:t>aquaponics</a:t>
            </a:r>
            <a:endParaRPr lang="en-US" dirty="0"/>
          </a:p>
        </p:txBody>
      </p:sp>
      <p:sp>
        <p:nvSpPr>
          <p:cNvPr id="4" name="Rectangle 3"/>
          <p:cNvSpPr/>
          <p:nvPr/>
        </p:nvSpPr>
        <p:spPr>
          <a:xfrm>
            <a:off x="0" y="6396335"/>
            <a:ext cx="6248400" cy="461665"/>
          </a:xfrm>
          <a:prstGeom prst="rect">
            <a:avLst/>
          </a:prstGeom>
        </p:spPr>
        <p:txBody>
          <a:bodyPr wrap="square">
            <a:spAutoFit/>
          </a:bodyPr>
          <a:lstStyle/>
          <a:p>
            <a:r>
              <a:rPr lang="en-US" dirty="0" smtClean="0">
                <a:solidFill>
                  <a:schemeClr val="bg1">
                    <a:lumMod val="50000"/>
                  </a:schemeClr>
                </a:solidFill>
              </a:rPr>
              <a:t>Maddie Firestone, Cat Gordon and Lauren Kelly</a:t>
            </a:r>
            <a:endParaRPr lang="en-US" dirty="0">
              <a:solidFill>
                <a:schemeClr val="bg1">
                  <a:lumMod val="50000"/>
                </a:schemeClr>
              </a:solidFill>
            </a:endParaRPr>
          </a:p>
        </p:txBody>
      </p:sp>
    </p:spTree>
    <p:extLst>
      <p:ext uri="{BB962C8B-B14F-4D97-AF65-F5344CB8AC3E}">
        <p14:creationId xmlns:p14="http://schemas.microsoft.com/office/powerpoint/2010/main" val="35025763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Assessing costs:</a:t>
            </a:r>
          </a:p>
          <a:p>
            <a:pPr lvl="1"/>
            <a:r>
              <a:rPr lang="en-US" dirty="0" smtClean="0"/>
              <a:t>Virtual Grower 3</a:t>
            </a:r>
          </a:p>
          <a:p>
            <a:pPr lvl="1"/>
            <a:r>
              <a:rPr lang="en-US" dirty="0" smtClean="0"/>
              <a:t>Upfront construction cost-estimate</a:t>
            </a:r>
          </a:p>
          <a:p>
            <a:r>
              <a:rPr lang="en-US" dirty="0" smtClean="0"/>
              <a:t>Assessing benefits:</a:t>
            </a:r>
          </a:p>
          <a:p>
            <a:pPr lvl="1"/>
            <a:r>
              <a:rPr lang="en-US" dirty="0" smtClean="0"/>
              <a:t>Willingness-to-pay survey (SRS, </a:t>
            </a:r>
            <a:r>
              <a:rPr lang="en-US" i="1" dirty="0" err="1" smtClean="0"/>
              <a:t>t</a:t>
            </a:r>
            <a:r>
              <a:rPr lang="en-US" dirty="0" smtClean="0"/>
              <a:t>-test, confidence interval)</a:t>
            </a:r>
          </a:p>
          <a:p>
            <a:pPr lvl="2"/>
            <a:r>
              <a:rPr lang="en-US" dirty="0" smtClean="0"/>
              <a:t>Total annual tuition expenditures</a:t>
            </a:r>
          </a:p>
          <a:p>
            <a:pPr lvl="1"/>
            <a:endParaRPr lang="en-US" dirty="0" smtClean="0"/>
          </a:p>
          <a:p>
            <a:pPr lvl="1"/>
            <a:endParaRPr lang="en-US" dirty="0" smtClean="0"/>
          </a:p>
        </p:txBody>
      </p:sp>
      <p:sp>
        <p:nvSpPr>
          <p:cNvPr id="4" name="Rectangle 3"/>
          <p:cNvSpPr/>
          <p:nvPr/>
        </p:nvSpPr>
        <p:spPr>
          <a:xfrm>
            <a:off x="0" y="6396335"/>
            <a:ext cx="6248400" cy="461665"/>
          </a:xfrm>
          <a:prstGeom prst="rect">
            <a:avLst/>
          </a:prstGeom>
        </p:spPr>
        <p:txBody>
          <a:bodyPr wrap="square">
            <a:spAutoFit/>
          </a:bodyPr>
          <a:lstStyle/>
          <a:p>
            <a:r>
              <a:rPr lang="en-US" dirty="0" smtClean="0">
                <a:solidFill>
                  <a:schemeClr val="bg1">
                    <a:lumMod val="50000"/>
                  </a:schemeClr>
                </a:solidFill>
              </a:rPr>
              <a:t>Maddie Firestone, Cat Gordon and Lauren Kelly</a:t>
            </a:r>
            <a:endParaRPr lang="en-US" dirty="0">
              <a:solidFill>
                <a:schemeClr val="bg1">
                  <a:lumMod val="50000"/>
                </a:schemeClr>
              </a:solidFill>
            </a:endParaRPr>
          </a:p>
        </p:txBody>
      </p:sp>
    </p:spTree>
    <p:extLst>
      <p:ext uri="{BB962C8B-B14F-4D97-AF65-F5344CB8AC3E}">
        <p14:creationId xmlns:p14="http://schemas.microsoft.com/office/powerpoint/2010/main" val="21937273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7" name="Rectangle 3"/>
          <p:cNvSpPr>
            <a:spLocks noGrp="1" noChangeArrowheads="1"/>
          </p:cNvSpPr>
          <p:nvPr>
            <p:ph type="body" idx="1"/>
          </p:nvPr>
        </p:nvSpPr>
        <p:spPr>
          <a:xfrm>
            <a:off x="0" y="914400"/>
            <a:ext cx="5791200" cy="5486400"/>
          </a:xfrm>
          <a:noFill/>
          <a:ln/>
        </p:spPr>
        <p:txBody>
          <a:bodyPr/>
          <a:lstStyle/>
          <a:p>
            <a:pPr>
              <a:lnSpc>
                <a:spcPct val="90000"/>
              </a:lnSpc>
            </a:pPr>
            <a:r>
              <a:rPr lang="en-US" sz="2600" dirty="0" smtClean="0"/>
              <a:t> </a:t>
            </a:r>
            <a:r>
              <a:rPr lang="en-US" sz="3000" dirty="0" smtClean="0"/>
              <a:t>Topic: The methods and effects of commodity crop production support</a:t>
            </a:r>
          </a:p>
          <a:p>
            <a:pPr>
              <a:lnSpc>
                <a:spcPct val="90000"/>
              </a:lnSpc>
            </a:pPr>
            <a:r>
              <a:rPr lang="en-US" sz="3600" dirty="0" smtClean="0"/>
              <a:t> </a:t>
            </a:r>
            <a:r>
              <a:rPr lang="en-US" sz="3000" dirty="0" smtClean="0"/>
              <a:t>Process: Examination of government supply-side targeting</a:t>
            </a:r>
          </a:p>
          <a:p>
            <a:pPr lvl="1">
              <a:lnSpc>
                <a:spcPct val="90000"/>
              </a:lnSpc>
            </a:pPr>
            <a:r>
              <a:rPr lang="en-US" sz="2400" dirty="0" smtClean="0"/>
              <a:t>Income Support</a:t>
            </a:r>
          </a:p>
          <a:p>
            <a:pPr lvl="1">
              <a:lnSpc>
                <a:spcPct val="90000"/>
              </a:lnSpc>
            </a:pPr>
            <a:r>
              <a:rPr lang="en-US" sz="2400" dirty="0" smtClean="0"/>
              <a:t>Price Support</a:t>
            </a:r>
          </a:p>
          <a:p>
            <a:pPr>
              <a:lnSpc>
                <a:spcPct val="90000"/>
              </a:lnSpc>
            </a:pPr>
            <a:r>
              <a:rPr lang="en-US" sz="3600" dirty="0" smtClean="0"/>
              <a:t> </a:t>
            </a:r>
            <a:r>
              <a:rPr lang="en-US" sz="3000" dirty="0" smtClean="0"/>
              <a:t>Result: Price supports dwarf income supports</a:t>
            </a:r>
          </a:p>
          <a:p>
            <a:pPr lvl="1">
              <a:lnSpc>
                <a:spcPct val="90000"/>
              </a:lnSpc>
            </a:pPr>
            <a:r>
              <a:rPr lang="en-US" sz="2400" dirty="0" smtClean="0"/>
              <a:t>Subsidies don’t make us fat</a:t>
            </a:r>
          </a:p>
          <a:p>
            <a:pPr lvl="1">
              <a:lnSpc>
                <a:spcPct val="90000"/>
              </a:lnSpc>
            </a:pPr>
            <a:r>
              <a:rPr lang="en-US" sz="2400" dirty="0" smtClean="0"/>
              <a:t>Tariffs lead to a large loss in welfare</a:t>
            </a:r>
          </a:p>
          <a:p>
            <a:pPr lvl="1">
              <a:lnSpc>
                <a:spcPct val="90000"/>
              </a:lnSpc>
              <a:buNone/>
            </a:pPr>
            <a:endParaRPr lang="en-US" dirty="0"/>
          </a:p>
        </p:txBody>
      </p:sp>
      <p:pic>
        <p:nvPicPr>
          <p:cNvPr id="3" name="Picture 2" descr="corn_with_dollars-200x299.jpg"/>
          <p:cNvPicPr>
            <a:picLocks noChangeAspect="1"/>
          </p:cNvPicPr>
          <p:nvPr/>
        </p:nvPicPr>
        <p:blipFill>
          <a:blip r:embed="rId2"/>
          <a:stretch>
            <a:fillRect/>
          </a:stretch>
        </p:blipFill>
        <p:spPr>
          <a:xfrm>
            <a:off x="5638800" y="990599"/>
            <a:ext cx="2438400" cy="4792717"/>
          </a:xfrm>
          <a:prstGeom prst="rect">
            <a:avLst/>
          </a:prstGeom>
          <a:ln>
            <a:noFill/>
          </a:ln>
          <a:effectLst>
            <a:softEdge rad="112500"/>
          </a:effectLst>
        </p:spPr>
      </p:pic>
      <p:sp>
        <p:nvSpPr>
          <p:cNvPr id="4" name="TextBox 3"/>
          <p:cNvSpPr txBox="1"/>
          <p:nvPr/>
        </p:nvSpPr>
        <p:spPr>
          <a:xfrm>
            <a:off x="7010400" y="6248400"/>
            <a:ext cx="1954381" cy="461665"/>
          </a:xfrm>
          <a:prstGeom prst="rect">
            <a:avLst/>
          </a:prstGeom>
          <a:noFill/>
        </p:spPr>
        <p:txBody>
          <a:bodyPr wrap="none" rtlCol="0">
            <a:spAutoFit/>
          </a:bodyPr>
          <a:lstStyle/>
          <a:p>
            <a:r>
              <a:rPr lang="en-US" dirty="0" smtClean="0"/>
              <a:t>David Dolifka</a:t>
            </a:r>
            <a:endParaRPr lang="en-US" dirty="0"/>
          </a:p>
        </p:txBody>
      </p:sp>
    </p:spTree>
    <p:extLst>
      <p:ext uri="{BB962C8B-B14F-4D97-AF65-F5344CB8AC3E}">
        <p14:creationId xmlns:p14="http://schemas.microsoft.com/office/powerpoint/2010/main" val="314476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427">
                                            <p:txEl>
                                              <p:pRg st="0" end="0"/>
                                            </p:txEl>
                                          </p:spTgt>
                                        </p:tgtEl>
                                        <p:attrNameLst>
                                          <p:attrName>style.visibility</p:attrName>
                                        </p:attrNameLst>
                                      </p:cBhvr>
                                      <p:to>
                                        <p:strVal val="visible"/>
                                      </p:to>
                                    </p:set>
                                    <p:animEffect transition="in" filter="wipe(left)">
                                      <p:cBhvr>
                                        <p:cTn id="7" dur="500"/>
                                        <p:tgtEl>
                                          <p:spTgt spid="1127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427">
                                            <p:txEl>
                                              <p:pRg st="1" end="1"/>
                                            </p:txEl>
                                          </p:spTgt>
                                        </p:tgtEl>
                                        <p:attrNameLst>
                                          <p:attrName>style.visibility</p:attrName>
                                        </p:attrNameLst>
                                      </p:cBhvr>
                                      <p:to>
                                        <p:strVal val="visible"/>
                                      </p:to>
                                    </p:set>
                                    <p:animEffect transition="in" filter="wipe(left)">
                                      <p:cBhvr>
                                        <p:cTn id="12" dur="500"/>
                                        <p:tgtEl>
                                          <p:spTgt spid="112742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27427">
                                            <p:txEl>
                                              <p:pRg st="2" end="2"/>
                                            </p:txEl>
                                          </p:spTgt>
                                        </p:tgtEl>
                                        <p:attrNameLst>
                                          <p:attrName>style.visibility</p:attrName>
                                        </p:attrNameLst>
                                      </p:cBhvr>
                                      <p:to>
                                        <p:strVal val="visible"/>
                                      </p:to>
                                    </p:set>
                                    <p:animEffect transition="in" filter="wipe(left)">
                                      <p:cBhvr>
                                        <p:cTn id="15" dur="500"/>
                                        <p:tgtEl>
                                          <p:spTgt spid="112742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27427">
                                            <p:txEl>
                                              <p:pRg st="3" end="3"/>
                                            </p:txEl>
                                          </p:spTgt>
                                        </p:tgtEl>
                                        <p:attrNameLst>
                                          <p:attrName>style.visibility</p:attrName>
                                        </p:attrNameLst>
                                      </p:cBhvr>
                                      <p:to>
                                        <p:strVal val="visible"/>
                                      </p:to>
                                    </p:set>
                                    <p:animEffect transition="in" filter="wipe(left)">
                                      <p:cBhvr>
                                        <p:cTn id="18" dur="500"/>
                                        <p:tgtEl>
                                          <p:spTgt spid="112742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27427">
                                            <p:txEl>
                                              <p:pRg st="4" end="4"/>
                                            </p:txEl>
                                          </p:spTgt>
                                        </p:tgtEl>
                                        <p:attrNameLst>
                                          <p:attrName>style.visibility</p:attrName>
                                        </p:attrNameLst>
                                      </p:cBhvr>
                                      <p:to>
                                        <p:strVal val="visible"/>
                                      </p:to>
                                    </p:set>
                                    <p:animEffect transition="in" filter="wipe(left)">
                                      <p:cBhvr>
                                        <p:cTn id="23" dur="500"/>
                                        <p:tgtEl>
                                          <p:spTgt spid="1127427">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27427">
                                            <p:txEl>
                                              <p:pRg st="5" end="5"/>
                                            </p:txEl>
                                          </p:spTgt>
                                        </p:tgtEl>
                                        <p:attrNameLst>
                                          <p:attrName>style.visibility</p:attrName>
                                        </p:attrNameLst>
                                      </p:cBhvr>
                                      <p:to>
                                        <p:strVal val="visible"/>
                                      </p:to>
                                    </p:set>
                                    <p:animEffect transition="in" filter="wipe(left)">
                                      <p:cBhvr>
                                        <p:cTn id="26" dur="500"/>
                                        <p:tgtEl>
                                          <p:spTgt spid="1127427">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27427">
                                            <p:txEl>
                                              <p:pRg st="6" end="6"/>
                                            </p:txEl>
                                          </p:spTgt>
                                        </p:tgtEl>
                                        <p:attrNameLst>
                                          <p:attrName>style.visibility</p:attrName>
                                        </p:attrNameLst>
                                      </p:cBhvr>
                                      <p:to>
                                        <p:strVal val="visible"/>
                                      </p:to>
                                    </p:set>
                                    <p:animEffect transition="in" filter="wipe(left)">
                                      <p:cBhvr>
                                        <p:cTn id="29" dur="500"/>
                                        <p:tgtEl>
                                          <p:spTgt spid="1127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2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Housing</a:t>
            </a:r>
            <a:endParaRPr lang="en-US" dirty="0"/>
          </a:p>
        </p:txBody>
      </p:sp>
      <p:sp>
        <p:nvSpPr>
          <p:cNvPr id="3" name="Subtitle 2"/>
          <p:cNvSpPr>
            <a:spLocks noGrp="1"/>
          </p:cNvSpPr>
          <p:nvPr>
            <p:ph type="subTitle" idx="1"/>
          </p:nvPr>
        </p:nvSpPr>
        <p:spPr/>
        <p:txBody>
          <a:bodyPr/>
          <a:lstStyle/>
          <a:p>
            <a:r>
              <a:rPr lang="en-US" dirty="0" smtClean="0"/>
              <a:t>How can we design comfortable, modern housing that reduces our environmental impact?</a:t>
            </a:r>
            <a:endParaRPr lang="en-US" dirty="0"/>
          </a:p>
        </p:txBody>
      </p:sp>
    </p:spTree>
    <p:extLst>
      <p:ext uri="{BB962C8B-B14F-4D97-AF65-F5344CB8AC3E}">
        <p14:creationId xmlns:p14="http://schemas.microsoft.com/office/powerpoint/2010/main" val="42057364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187019154_b18f1fb67f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200400"/>
            <a:ext cx="5228277" cy="3620463"/>
          </a:xfrm>
          <a:prstGeom prst="rect">
            <a:avLst/>
          </a:prstGeom>
        </p:spPr>
      </p:pic>
      <p:sp>
        <p:nvSpPr>
          <p:cNvPr id="1127427" name="Rectangle 3"/>
          <p:cNvSpPr>
            <a:spLocks noGrp="1" noChangeArrowheads="1"/>
          </p:cNvSpPr>
          <p:nvPr>
            <p:ph type="body" idx="1"/>
          </p:nvPr>
        </p:nvSpPr>
        <p:spPr>
          <a:xfrm>
            <a:off x="381000" y="838200"/>
            <a:ext cx="8001000" cy="4419600"/>
          </a:xfrm>
          <a:noFill/>
          <a:ln/>
        </p:spPr>
        <p:txBody>
          <a:bodyPr/>
          <a:lstStyle/>
          <a:p>
            <a:pPr>
              <a:lnSpc>
                <a:spcPct val="90000"/>
              </a:lnSpc>
            </a:pPr>
            <a:r>
              <a:rPr lang="en-US" sz="3600" dirty="0" smtClean="0">
                <a:solidFill>
                  <a:srgbClr val="000000"/>
                </a:solidFill>
              </a:rPr>
              <a:t> </a:t>
            </a:r>
            <a:r>
              <a:rPr lang="en-US" sz="2800" dirty="0" smtClean="0">
                <a:solidFill>
                  <a:srgbClr val="000000"/>
                </a:solidFill>
              </a:rPr>
              <a:t>Can sustainable home design be economically feasible, and how so?</a:t>
            </a:r>
          </a:p>
          <a:p>
            <a:pPr>
              <a:lnSpc>
                <a:spcPct val="90000"/>
              </a:lnSpc>
            </a:pPr>
            <a:r>
              <a:rPr lang="en-US" sz="3600" dirty="0">
                <a:solidFill>
                  <a:srgbClr val="000000"/>
                </a:solidFill>
              </a:rPr>
              <a:t> </a:t>
            </a:r>
            <a:r>
              <a:rPr lang="en-US" sz="2400" dirty="0" smtClean="0">
                <a:solidFill>
                  <a:srgbClr val="000000"/>
                </a:solidFill>
              </a:rPr>
              <a:t>Use the Solar Decathlon house as a case study for sustainable design – measure the real value of using local materials, passive strategies, and green technology.</a:t>
            </a:r>
          </a:p>
          <a:p>
            <a:pPr>
              <a:lnSpc>
                <a:spcPct val="90000"/>
              </a:lnSpc>
            </a:pPr>
            <a:r>
              <a:rPr lang="en-US" sz="3600" dirty="0">
                <a:solidFill>
                  <a:srgbClr val="000000"/>
                </a:solidFill>
              </a:rPr>
              <a:t> </a:t>
            </a:r>
            <a:r>
              <a:rPr lang="en-US" sz="2400" dirty="0" smtClean="0">
                <a:solidFill>
                  <a:srgbClr val="000000"/>
                </a:solidFill>
              </a:rPr>
              <a:t>While some sustainable strategies are more expensive than traditional strategies others are cheaper. Together they may balance to equal and/or surpass the cost-efficiency of traditional home design.</a:t>
            </a:r>
          </a:p>
          <a:p>
            <a:pPr lvl="1">
              <a:lnSpc>
                <a:spcPct val="90000"/>
              </a:lnSpc>
            </a:pPr>
            <a:endParaRPr lang="en-US" sz="2400" dirty="0" smtClean="0">
              <a:solidFill>
                <a:srgbClr val="000000"/>
              </a:solidFill>
            </a:endParaRPr>
          </a:p>
          <a:p>
            <a:pPr lvl="1">
              <a:lnSpc>
                <a:spcPct val="90000"/>
              </a:lnSpc>
            </a:pPr>
            <a:r>
              <a:rPr lang="en-US" sz="2400" dirty="0" smtClean="0">
                <a:solidFill>
                  <a:srgbClr val="000000"/>
                </a:solidFill>
              </a:rPr>
              <a:t>Charlie Cotton</a:t>
            </a:r>
            <a:endParaRPr lang="en-US" sz="2400" dirty="0">
              <a:solidFill>
                <a:srgbClr val="000000"/>
              </a:solidFill>
            </a:endParaRPr>
          </a:p>
        </p:txBody>
      </p:sp>
    </p:spTree>
    <p:extLst>
      <p:ext uri="{BB962C8B-B14F-4D97-AF65-F5344CB8AC3E}">
        <p14:creationId xmlns:p14="http://schemas.microsoft.com/office/powerpoint/2010/main" val="4096382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427">
                                            <p:txEl>
                                              <p:pRg st="0" end="0"/>
                                            </p:txEl>
                                          </p:spTgt>
                                        </p:tgtEl>
                                        <p:attrNameLst>
                                          <p:attrName>style.visibility</p:attrName>
                                        </p:attrNameLst>
                                      </p:cBhvr>
                                      <p:to>
                                        <p:strVal val="visible"/>
                                      </p:to>
                                    </p:set>
                                    <p:animEffect transition="in" filter="wipe(left)">
                                      <p:cBhvr>
                                        <p:cTn id="7" dur="500"/>
                                        <p:tgtEl>
                                          <p:spTgt spid="1127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427">
                                            <p:txEl>
                                              <p:pRg st="1" end="1"/>
                                            </p:txEl>
                                          </p:spTgt>
                                        </p:tgtEl>
                                        <p:attrNameLst>
                                          <p:attrName>style.visibility</p:attrName>
                                        </p:attrNameLst>
                                      </p:cBhvr>
                                      <p:to>
                                        <p:strVal val="visible"/>
                                      </p:to>
                                    </p:set>
                                    <p:animEffect transition="in" filter="wipe(left)">
                                      <p:cBhvr>
                                        <p:cTn id="12" dur="500"/>
                                        <p:tgtEl>
                                          <p:spTgt spid="1127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7427">
                                            <p:txEl>
                                              <p:pRg st="2" end="2"/>
                                            </p:txEl>
                                          </p:spTgt>
                                        </p:tgtEl>
                                        <p:attrNameLst>
                                          <p:attrName>style.visibility</p:attrName>
                                        </p:attrNameLst>
                                      </p:cBhvr>
                                      <p:to>
                                        <p:strVal val="visible"/>
                                      </p:to>
                                    </p:set>
                                    <p:animEffect transition="in" filter="wipe(left)">
                                      <p:cBhvr>
                                        <p:cTn id="17" dur="500"/>
                                        <p:tgtEl>
                                          <p:spTgt spid="112742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27427">
                                            <p:txEl>
                                              <p:pRg st="4" end="4"/>
                                            </p:txEl>
                                          </p:spTgt>
                                        </p:tgtEl>
                                        <p:attrNameLst>
                                          <p:attrName>style.visibility</p:attrName>
                                        </p:attrNameLst>
                                      </p:cBhvr>
                                      <p:to>
                                        <p:strVal val="visible"/>
                                      </p:to>
                                    </p:set>
                                    <p:animEffect transition="in" filter="wipe(left)">
                                      <p:cBhvr>
                                        <p:cTn id="20" dur="500"/>
                                        <p:tgtEl>
                                          <p:spTgt spid="1127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2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7" name="Rectangle 3"/>
          <p:cNvSpPr>
            <a:spLocks noGrp="1" noChangeArrowheads="1"/>
          </p:cNvSpPr>
          <p:nvPr>
            <p:ph type="body" idx="1"/>
          </p:nvPr>
        </p:nvSpPr>
        <p:spPr>
          <a:xfrm>
            <a:off x="381000" y="990600"/>
            <a:ext cx="7848600" cy="5486400"/>
          </a:xfrm>
          <a:noFill/>
          <a:ln/>
        </p:spPr>
        <p:txBody>
          <a:bodyPr/>
          <a:lstStyle/>
          <a:p>
            <a:pPr>
              <a:lnSpc>
                <a:spcPct val="90000"/>
              </a:lnSpc>
            </a:pPr>
            <a:r>
              <a:rPr lang="en-US" sz="3600" dirty="0" smtClean="0"/>
              <a:t> Is Green housing economically desirable for Bike and Build? </a:t>
            </a:r>
          </a:p>
          <a:p>
            <a:pPr marL="0" indent="0">
              <a:lnSpc>
                <a:spcPct val="90000"/>
              </a:lnSpc>
              <a:buNone/>
            </a:pPr>
            <a:endParaRPr lang="en-US" sz="3600" dirty="0" smtClean="0"/>
          </a:p>
          <a:p>
            <a:pPr>
              <a:lnSpc>
                <a:spcPct val="90000"/>
              </a:lnSpc>
            </a:pPr>
            <a:r>
              <a:rPr lang="en-US" sz="3600" dirty="0" smtClean="0"/>
              <a:t> We researched the following:</a:t>
            </a:r>
          </a:p>
          <a:p>
            <a:pPr lvl="1">
              <a:lnSpc>
                <a:spcPct val="90000"/>
              </a:lnSpc>
            </a:pPr>
            <a:r>
              <a:rPr lang="en-US" dirty="0" smtClean="0"/>
              <a:t>Water usage </a:t>
            </a:r>
          </a:p>
          <a:p>
            <a:pPr lvl="1">
              <a:lnSpc>
                <a:spcPct val="90000"/>
              </a:lnSpc>
            </a:pPr>
            <a:r>
              <a:rPr lang="en-US" dirty="0" smtClean="0"/>
              <a:t>Energy efficiency </a:t>
            </a:r>
          </a:p>
          <a:p>
            <a:pPr lvl="1">
              <a:lnSpc>
                <a:spcPct val="90000"/>
              </a:lnSpc>
            </a:pPr>
            <a:r>
              <a:rPr lang="en-US" dirty="0" smtClean="0"/>
              <a:t>Social impacts </a:t>
            </a:r>
          </a:p>
          <a:p>
            <a:pPr lvl="1">
              <a:lnSpc>
                <a:spcPct val="90000"/>
              </a:lnSpc>
            </a:pPr>
            <a:r>
              <a:rPr lang="en-US" dirty="0" smtClean="0"/>
              <a:t>Health impacts </a:t>
            </a:r>
          </a:p>
          <a:p>
            <a:pPr lvl="1">
              <a:lnSpc>
                <a:spcPct val="90000"/>
              </a:lnSpc>
            </a:pPr>
            <a:r>
              <a:rPr lang="en-US" dirty="0" smtClean="0"/>
              <a:t>Overall cost-benefits</a:t>
            </a:r>
          </a:p>
          <a:p>
            <a:pPr marL="457200" lvl="1" indent="0">
              <a:lnSpc>
                <a:spcPct val="90000"/>
              </a:lnSpc>
              <a:buNone/>
            </a:pPr>
            <a:endParaRPr lang="en-US" dirty="0" smtClean="0"/>
          </a:p>
          <a:p>
            <a:pPr marL="457200" lvl="1" indent="0">
              <a:lnSpc>
                <a:spcPct val="90000"/>
              </a:lnSpc>
              <a:buNone/>
            </a:pPr>
            <a:endParaRPr lang="en-US" dirty="0" smtClean="0"/>
          </a:p>
        </p:txBody>
      </p:sp>
    </p:spTree>
    <p:extLst>
      <p:ext uri="{BB962C8B-B14F-4D97-AF65-F5344CB8AC3E}">
        <p14:creationId xmlns:p14="http://schemas.microsoft.com/office/powerpoint/2010/main" val="1872633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427">
                                            <p:txEl>
                                              <p:pRg st="0" end="0"/>
                                            </p:txEl>
                                          </p:spTgt>
                                        </p:tgtEl>
                                        <p:attrNameLst>
                                          <p:attrName>style.visibility</p:attrName>
                                        </p:attrNameLst>
                                      </p:cBhvr>
                                      <p:to>
                                        <p:strVal val="visible"/>
                                      </p:to>
                                    </p:set>
                                    <p:animEffect transition="in" filter="wipe(left)">
                                      <p:cBhvr>
                                        <p:cTn id="7" dur="500"/>
                                        <p:tgtEl>
                                          <p:spTgt spid="1127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427">
                                            <p:txEl>
                                              <p:pRg st="2" end="2"/>
                                            </p:txEl>
                                          </p:spTgt>
                                        </p:tgtEl>
                                        <p:attrNameLst>
                                          <p:attrName>style.visibility</p:attrName>
                                        </p:attrNameLst>
                                      </p:cBhvr>
                                      <p:to>
                                        <p:strVal val="visible"/>
                                      </p:to>
                                    </p:set>
                                    <p:animEffect transition="in" filter="wipe(left)">
                                      <p:cBhvr>
                                        <p:cTn id="12" dur="500"/>
                                        <p:tgtEl>
                                          <p:spTgt spid="1127427">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27427">
                                            <p:txEl>
                                              <p:pRg st="3" end="3"/>
                                            </p:txEl>
                                          </p:spTgt>
                                        </p:tgtEl>
                                        <p:attrNameLst>
                                          <p:attrName>style.visibility</p:attrName>
                                        </p:attrNameLst>
                                      </p:cBhvr>
                                      <p:to>
                                        <p:strVal val="visible"/>
                                      </p:to>
                                    </p:set>
                                    <p:animEffect transition="in" filter="wipe(left)">
                                      <p:cBhvr>
                                        <p:cTn id="15" dur="500"/>
                                        <p:tgtEl>
                                          <p:spTgt spid="1127427">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27427">
                                            <p:txEl>
                                              <p:pRg st="4" end="4"/>
                                            </p:txEl>
                                          </p:spTgt>
                                        </p:tgtEl>
                                        <p:attrNameLst>
                                          <p:attrName>style.visibility</p:attrName>
                                        </p:attrNameLst>
                                      </p:cBhvr>
                                      <p:to>
                                        <p:strVal val="visible"/>
                                      </p:to>
                                    </p:set>
                                    <p:animEffect transition="in" filter="wipe(left)">
                                      <p:cBhvr>
                                        <p:cTn id="18" dur="500"/>
                                        <p:tgtEl>
                                          <p:spTgt spid="1127427">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7427">
                                            <p:txEl>
                                              <p:pRg st="5" end="5"/>
                                            </p:txEl>
                                          </p:spTgt>
                                        </p:tgtEl>
                                        <p:attrNameLst>
                                          <p:attrName>style.visibility</p:attrName>
                                        </p:attrNameLst>
                                      </p:cBhvr>
                                      <p:to>
                                        <p:strVal val="visible"/>
                                      </p:to>
                                    </p:set>
                                    <p:animEffect transition="in" filter="wipe(left)">
                                      <p:cBhvr>
                                        <p:cTn id="21" dur="500"/>
                                        <p:tgtEl>
                                          <p:spTgt spid="1127427">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27427">
                                            <p:txEl>
                                              <p:pRg st="6" end="6"/>
                                            </p:txEl>
                                          </p:spTgt>
                                        </p:tgtEl>
                                        <p:attrNameLst>
                                          <p:attrName>style.visibility</p:attrName>
                                        </p:attrNameLst>
                                      </p:cBhvr>
                                      <p:to>
                                        <p:strVal val="visible"/>
                                      </p:to>
                                    </p:set>
                                    <p:animEffect transition="in" filter="wipe(left)">
                                      <p:cBhvr>
                                        <p:cTn id="24" dur="500"/>
                                        <p:tgtEl>
                                          <p:spTgt spid="1127427">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27427">
                                            <p:txEl>
                                              <p:pRg st="7" end="7"/>
                                            </p:txEl>
                                          </p:spTgt>
                                        </p:tgtEl>
                                        <p:attrNameLst>
                                          <p:attrName>style.visibility</p:attrName>
                                        </p:attrNameLst>
                                      </p:cBhvr>
                                      <p:to>
                                        <p:strVal val="visible"/>
                                      </p:to>
                                    </p:set>
                                    <p:animEffect transition="in" filter="wipe(left)">
                                      <p:cBhvr>
                                        <p:cTn id="27" dur="500"/>
                                        <p:tgtEl>
                                          <p:spTgt spid="11274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2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7" name="Rectangle 3"/>
          <p:cNvSpPr>
            <a:spLocks noGrp="1" noChangeArrowheads="1"/>
          </p:cNvSpPr>
          <p:nvPr>
            <p:ph type="body" idx="1"/>
          </p:nvPr>
        </p:nvSpPr>
        <p:spPr>
          <a:xfrm>
            <a:off x="381000" y="990600"/>
            <a:ext cx="7848600" cy="5486400"/>
          </a:xfrm>
          <a:noFill/>
          <a:ln/>
        </p:spPr>
        <p:txBody>
          <a:bodyPr/>
          <a:lstStyle/>
          <a:p>
            <a:pPr>
              <a:lnSpc>
                <a:spcPct val="90000"/>
              </a:lnSpc>
            </a:pPr>
            <a:r>
              <a:rPr lang="en-US" sz="3600" dirty="0" smtClean="0"/>
              <a:t> Case Studies:</a:t>
            </a:r>
            <a:endParaRPr lang="en-US" sz="3600" dirty="0"/>
          </a:p>
          <a:p>
            <a:pPr lvl="1">
              <a:lnSpc>
                <a:spcPct val="90000"/>
              </a:lnSpc>
            </a:pPr>
            <a:r>
              <a:rPr lang="en-US" dirty="0" smtClean="0"/>
              <a:t>South West </a:t>
            </a:r>
          </a:p>
          <a:p>
            <a:pPr lvl="1">
              <a:lnSpc>
                <a:spcPct val="90000"/>
              </a:lnSpc>
            </a:pPr>
            <a:r>
              <a:rPr lang="en-US" dirty="0" smtClean="0"/>
              <a:t>North East </a:t>
            </a:r>
          </a:p>
          <a:p>
            <a:pPr>
              <a:lnSpc>
                <a:spcPct val="90000"/>
              </a:lnSpc>
            </a:pPr>
            <a:r>
              <a:rPr lang="en-US" sz="3600" dirty="0" smtClean="0"/>
              <a:t> </a:t>
            </a:r>
            <a:r>
              <a:rPr lang="en-US" sz="3600" dirty="0"/>
              <a:t>R</a:t>
            </a:r>
            <a:r>
              <a:rPr lang="en-US" sz="3600" dirty="0" smtClean="0"/>
              <a:t>esults:</a:t>
            </a:r>
            <a:endParaRPr lang="en-US" sz="3600" dirty="0"/>
          </a:p>
          <a:p>
            <a:pPr lvl="1">
              <a:lnSpc>
                <a:spcPct val="90000"/>
              </a:lnSpc>
            </a:pPr>
            <a:r>
              <a:rPr lang="en-US" dirty="0" smtClean="0"/>
              <a:t>Inhabitants of green buildings benefit greatly (both economically and socially) from this type of living.</a:t>
            </a:r>
            <a:endParaRPr lang="en-US" dirty="0"/>
          </a:p>
          <a:p>
            <a:pPr lvl="1">
              <a:lnSpc>
                <a:spcPct val="90000"/>
              </a:lnSpc>
            </a:pPr>
            <a:r>
              <a:rPr lang="en-US" dirty="0" smtClean="0"/>
              <a:t>Despite the increased cost of green building Bike &amp; Build should adopt </a:t>
            </a:r>
            <a:r>
              <a:rPr lang="en-US" smtClean="0"/>
              <a:t>sustainable housing. </a:t>
            </a:r>
            <a:endParaRPr lang="en-US" dirty="0"/>
          </a:p>
          <a:p>
            <a:pPr marL="0" indent="0">
              <a:lnSpc>
                <a:spcPct val="90000"/>
              </a:lnSpc>
              <a:buNone/>
            </a:pPr>
            <a:endParaRPr lang="en-US" sz="3600" dirty="0" smtClean="0"/>
          </a:p>
          <a:p>
            <a:pPr marL="0" indent="0">
              <a:lnSpc>
                <a:spcPct val="90000"/>
              </a:lnSpc>
              <a:buNone/>
            </a:pPr>
            <a:endParaRPr lang="en-US" dirty="0"/>
          </a:p>
        </p:txBody>
      </p:sp>
    </p:spTree>
    <p:extLst>
      <p:ext uri="{BB962C8B-B14F-4D97-AF65-F5344CB8AC3E}">
        <p14:creationId xmlns:p14="http://schemas.microsoft.com/office/powerpoint/2010/main" val="2370157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427">
                                            <p:txEl>
                                              <p:pRg st="0" end="0"/>
                                            </p:txEl>
                                          </p:spTgt>
                                        </p:tgtEl>
                                        <p:attrNameLst>
                                          <p:attrName>style.visibility</p:attrName>
                                        </p:attrNameLst>
                                      </p:cBhvr>
                                      <p:to>
                                        <p:strVal val="visible"/>
                                      </p:to>
                                    </p:set>
                                    <p:animEffect transition="in" filter="wipe(left)">
                                      <p:cBhvr>
                                        <p:cTn id="7" dur="500"/>
                                        <p:tgtEl>
                                          <p:spTgt spid="11274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7427">
                                            <p:txEl>
                                              <p:pRg st="1" end="1"/>
                                            </p:txEl>
                                          </p:spTgt>
                                        </p:tgtEl>
                                        <p:attrNameLst>
                                          <p:attrName>style.visibility</p:attrName>
                                        </p:attrNameLst>
                                      </p:cBhvr>
                                      <p:to>
                                        <p:strVal val="visible"/>
                                      </p:to>
                                    </p:set>
                                    <p:animEffect transition="in" filter="wipe(left)">
                                      <p:cBhvr>
                                        <p:cTn id="10" dur="500"/>
                                        <p:tgtEl>
                                          <p:spTgt spid="112742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27427">
                                            <p:txEl>
                                              <p:pRg st="2" end="2"/>
                                            </p:txEl>
                                          </p:spTgt>
                                        </p:tgtEl>
                                        <p:attrNameLst>
                                          <p:attrName>style.visibility</p:attrName>
                                        </p:attrNameLst>
                                      </p:cBhvr>
                                      <p:to>
                                        <p:strVal val="visible"/>
                                      </p:to>
                                    </p:set>
                                    <p:animEffect transition="in" filter="wipe(left)">
                                      <p:cBhvr>
                                        <p:cTn id="13" dur="500"/>
                                        <p:tgtEl>
                                          <p:spTgt spid="112742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27427">
                                            <p:txEl>
                                              <p:pRg st="3" end="3"/>
                                            </p:txEl>
                                          </p:spTgt>
                                        </p:tgtEl>
                                        <p:attrNameLst>
                                          <p:attrName>style.visibility</p:attrName>
                                        </p:attrNameLst>
                                      </p:cBhvr>
                                      <p:to>
                                        <p:strVal val="visible"/>
                                      </p:to>
                                    </p:set>
                                    <p:animEffect transition="in" filter="wipe(left)">
                                      <p:cBhvr>
                                        <p:cTn id="18" dur="500"/>
                                        <p:tgtEl>
                                          <p:spTgt spid="112742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7427">
                                            <p:txEl>
                                              <p:pRg st="4" end="4"/>
                                            </p:txEl>
                                          </p:spTgt>
                                        </p:tgtEl>
                                        <p:attrNameLst>
                                          <p:attrName>style.visibility</p:attrName>
                                        </p:attrNameLst>
                                      </p:cBhvr>
                                      <p:to>
                                        <p:strVal val="visible"/>
                                      </p:to>
                                    </p:set>
                                    <p:animEffect transition="in" filter="wipe(left)">
                                      <p:cBhvr>
                                        <p:cTn id="21" dur="500"/>
                                        <p:tgtEl>
                                          <p:spTgt spid="1127427">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27427">
                                            <p:txEl>
                                              <p:pRg st="5" end="5"/>
                                            </p:txEl>
                                          </p:spTgt>
                                        </p:tgtEl>
                                        <p:attrNameLst>
                                          <p:attrName>style.visibility</p:attrName>
                                        </p:attrNameLst>
                                      </p:cBhvr>
                                      <p:to>
                                        <p:strVal val="visible"/>
                                      </p:to>
                                    </p:set>
                                    <p:animEffect transition="in" filter="wipe(left)">
                                      <p:cBhvr>
                                        <p:cTn id="24" dur="500"/>
                                        <p:tgtEl>
                                          <p:spTgt spid="1127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2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Natural resources and climate change</a:t>
            </a:r>
            <a:endParaRPr lang="en-US" dirty="0"/>
          </a:p>
        </p:txBody>
      </p:sp>
      <p:sp>
        <p:nvSpPr>
          <p:cNvPr id="3" name="Subtitle 2"/>
          <p:cNvSpPr>
            <a:spLocks noGrp="1"/>
          </p:cNvSpPr>
          <p:nvPr>
            <p:ph type="subTitle" idx="1"/>
          </p:nvPr>
        </p:nvSpPr>
        <p:spPr/>
        <p:txBody>
          <a:bodyPr/>
          <a:lstStyle/>
          <a:p>
            <a:r>
              <a:rPr lang="en-US" dirty="0" smtClean="0"/>
              <a:t>How can we adapt and plan as the effects of climate change accelerate?</a:t>
            </a:r>
            <a:endParaRPr lang="en-US" dirty="0"/>
          </a:p>
        </p:txBody>
      </p:sp>
    </p:spTree>
    <p:extLst>
      <p:ext uri="{BB962C8B-B14F-4D97-AF65-F5344CB8AC3E}">
        <p14:creationId xmlns:p14="http://schemas.microsoft.com/office/powerpoint/2010/main" val="11964855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7" name="Rectangle 3"/>
          <p:cNvSpPr>
            <a:spLocks noGrp="1" noChangeArrowheads="1"/>
          </p:cNvSpPr>
          <p:nvPr>
            <p:ph type="body" idx="1"/>
          </p:nvPr>
        </p:nvSpPr>
        <p:spPr>
          <a:xfrm>
            <a:off x="381000" y="914400"/>
            <a:ext cx="7848600" cy="5486400"/>
          </a:xfrm>
          <a:noFill/>
          <a:ln/>
        </p:spPr>
        <p:txBody>
          <a:bodyPr/>
          <a:lstStyle/>
          <a:p>
            <a:pPr>
              <a:lnSpc>
                <a:spcPct val="90000"/>
              </a:lnSpc>
            </a:pPr>
            <a:r>
              <a:rPr lang="en-US" dirty="0" smtClean="0"/>
              <a:t> Is </a:t>
            </a:r>
            <a:r>
              <a:rPr lang="en-US" dirty="0"/>
              <a:t>deepwater offshore wind an effective </a:t>
            </a:r>
            <a:r>
              <a:rPr lang="en-US" dirty="0" smtClean="0"/>
              <a:t> energy </a:t>
            </a:r>
            <a:r>
              <a:rPr lang="en-US" dirty="0"/>
              <a:t>strategy for Maine that will have lasting future benefits? </a:t>
            </a:r>
            <a:r>
              <a:rPr lang="en-US" dirty="0" smtClean="0"/>
              <a:t> </a:t>
            </a:r>
          </a:p>
          <a:p>
            <a:pPr>
              <a:lnSpc>
                <a:spcPct val="90000"/>
              </a:lnSpc>
            </a:pPr>
            <a:r>
              <a:rPr lang="en-US" dirty="0"/>
              <a:t> </a:t>
            </a:r>
            <a:r>
              <a:rPr lang="en-US" dirty="0" err="1" smtClean="0"/>
              <a:t>DeepCwind</a:t>
            </a:r>
            <a:r>
              <a:rPr lang="en-US" dirty="0" smtClean="0"/>
              <a:t> consortium</a:t>
            </a:r>
          </a:p>
          <a:p>
            <a:pPr>
              <a:lnSpc>
                <a:spcPct val="90000"/>
              </a:lnSpc>
            </a:pPr>
            <a:r>
              <a:rPr lang="en-US" dirty="0" smtClean="0"/>
              <a:t> Results</a:t>
            </a:r>
          </a:p>
          <a:p>
            <a:pPr lvl="1">
              <a:lnSpc>
                <a:spcPct val="90000"/>
              </a:lnSpc>
            </a:pPr>
            <a:r>
              <a:rPr lang="en-US" dirty="0" smtClean="0"/>
              <a:t>Costs: $20 billion, animal (including human) impacts </a:t>
            </a:r>
          </a:p>
          <a:p>
            <a:pPr lvl="1">
              <a:lnSpc>
                <a:spcPct val="90000"/>
              </a:lnSpc>
            </a:pPr>
            <a:r>
              <a:rPr lang="en-US" dirty="0" smtClean="0"/>
              <a:t>Benefits: less CO</a:t>
            </a:r>
            <a:r>
              <a:rPr lang="en-US" baseline="-25000" dirty="0" smtClean="0"/>
              <a:t>2</a:t>
            </a:r>
            <a:r>
              <a:rPr lang="en-US" dirty="0" smtClean="0"/>
              <a:t>, 			     bring jobs to state, 			     energy savings				               </a:t>
            </a:r>
          </a:p>
          <a:p>
            <a:pPr lvl="1">
              <a:lnSpc>
                <a:spcPct val="90000"/>
              </a:lnSpc>
            </a:pPr>
            <a:endParaRPr lang="en-US" dirty="0" smtClean="0"/>
          </a:p>
          <a:p>
            <a:pPr marL="457200" lvl="1" indent="0">
              <a:lnSpc>
                <a:spcPct val="90000"/>
              </a:lnSpc>
              <a:buNone/>
            </a:pPr>
            <a:r>
              <a:rPr lang="en-US" sz="2400" dirty="0" smtClean="0"/>
              <a:t>Catherine Hayes</a:t>
            </a:r>
            <a:endParaRPr lang="en-US" sz="2400" dirty="0"/>
          </a:p>
        </p:txBody>
      </p:sp>
      <p:pic>
        <p:nvPicPr>
          <p:cNvPr id="2" name="Picture 1"/>
          <p:cNvPicPr>
            <a:picLocks noChangeAspect="1"/>
          </p:cNvPicPr>
          <p:nvPr/>
        </p:nvPicPr>
        <p:blipFill>
          <a:blip r:embed="rId2"/>
          <a:stretch>
            <a:fillRect/>
          </a:stretch>
        </p:blipFill>
        <p:spPr>
          <a:xfrm>
            <a:off x="4572000" y="4025900"/>
            <a:ext cx="3763513" cy="2832100"/>
          </a:xfrm>
          <a:prstGeom prst="rect">
            <a:avLst/>
          </a:prstGeom>
        </p:spPr>
      </p:pic>
      <p:sp>
        <p:nvSpPr>
          <p:cNvPr id="3" name="Rectangle 2"/>
          <p:cNvSpPr/>
          <p:nvPr/>
        </p:nvSpPr>
        <p:spPr>
          <a:xfrm>
            <a:off x="152400" y="6324600"/>
            <a:ext cx="4572000" cy="461665"/>
          </a:xfrm>
          <a:prstGeom prst="rect">
            <a:avLst/>
          </a:prstGeom>
        </p:spPr>
        <p:txBody>
          <a:bodyPr>
            <a:spAutoFit/>
          </a:bodyPr>
          <a:lstStyle/>
          <a:p>
            <a:r>
              <a:rPr lang="en-US" sz="1200" dirty="0"/>
              <a:t>http://</a:t>
            </a:r>
            <a:r>
              <a:rPr lang="en-US" sz="1200" dirty="0" err="1"/>
              <a:t>www.windpowerninja.com</a:t>
            </a:r>
            <a:r>
              <a:rPr lang="en-US" sz="1200" dirty="0"/>
              <a:t>/wind-power-government-industry-news/doe-chief-sites-gulf-spill-for-wind-power-urgency-57926/</a:t>
            </a:r>
          </a:p>
        </p:txBody>
      </p:sp>
    </p:spTree>
    <p:extLst>
      <p:ext uri="{BB962C8B-B14F-4D97-AF65-F5344CB8AC3E}">
        <p14:creationId xmlns:p14="http://schemas.microsoft.com/office/powerpoint/2010/main" val="1890126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7" name="Rectangle 3"/>
          <p:cNvSpPr>
            <a:spLocks noGrp="1" noChangeArrowheads="1"/>
          </p:cNvSpPr>
          <p:nvPr>
            <p:ph type="body" idx="1"/>
          </p:nvPr>
        </p:nvSpPr>
        <p:spPr>
          <a:xfrm>
            <a:off x="381000" y="990600"/>
            <a:ext cx="7848600" cy="5486400"/>
          </a:xfrm>
          <a:noFill/>
          <a:ln/>
        </p:spPr>
        <p:txBody>
          <a:bodyPr/>
          <a:lstStyle/>
          <a:p>
            <a:pPr>
              <a:lnSpc>
                <a:spcPct val="90000"/>
              </a:lnSpc>
            </a:pPr>
            <a:r>
              <a:rPr lang="en-US" sz="3600" dirty="0" smtClean="0"/>
              <a:t> How do we prepare East Middlebury for major flood events?</a:t>
            </a:r>
          </a:p>
          <a:p>
            <a:pPr lvl="1">
              <a:lnSpc>
                <a:spcPct val="90000"/>
              </a:lnSpc>
            </a:pPr>
            <a:r>
              <a:rPr lang="en-US" sz="2000" dirty="0" smtClean="0"/>
              <a:t> Variation in management strategies</a:t>
            </a:r>
          </a:p>
          <a:p>
            <a:pPr lvl="1">
              <a:lnSpc>
                <a:spcPct val="90000"/>
              </a:lnSpc>
            </a:pPr>
            <a:r>
              <a:rPr lang="en-US" sz="2000" dirty="0" smtClean="0"/>
              <a:t> The Irene red flag</a:t>
            </a:r>
          </a:p>
          <a:p>
            <a:pPr lvl="1">
              <a:lnSpc>
                <a:spcPct val="90000"/>
              </a:lnSpc>
            </a:pPr>
            <a:r>
              <a:rPr lang="en-US" sz="2000" dirty="0" smtClean="0"/>
              <a:t> Consideration of systematic costs and benefits</a:t>
            </a:r>
          </a:p>
          <a:p>
            <a:pPr>
              <a:lnSpc>
                <a:spcPct val="90000"/>
              </a:lnSpc>
            </a:pPr>
            <a:r>
              <a:rPr lang="en-US" sz="2800" dirty="0" smtClean="0"/>
              <a:t> Other Solutions?</a:t>
            </a:r>
          </a:p>
          <a:p>
            <a:pPr lvl="1">
              <a:lnSpc>
                <a:spcPct val="90000"/>
              </a:lnSpc>
            </a:pPr>
            <a:r>
              <a:rPr lang="en-US" sz="2400" dirty="0" smtClean="0"/>
              <a:t>Potentially Drastic</a:t>
            </a:r>
          </a:p>
          <a:p>
            <a:pPr>
              <a:lnSpc>
                <a:spcPct val="90000"/>
              </a:lnSpc>
            </a:pPr>
            <a:r>
              <a:rPr lang="en-US" sz="2800" dirty="0" smtClean="0"/>
              <a:t> Systematic Uncertainty</a:t>
            </a:r>
            <a:endParaRPr lang="en-US" dirty="0" smtClean="0"/>
          </a:p>
          <a:p>
            <a:pPr lvl="1">
              <a:lnSpc>
                <a:spcPct val="90000"/>
              </a:lnSpc>
            </a:pPr>
            <a:r>
              <a:rPr lang="en-US" sz="2400" dirty="0" smtClean="0"/>
              <a:t>Nature of weather</a:t>
            </a:r>
          </a:p>
          <a:p>
            <a:pPr lvl="1">
              <a:lnSpc>
                <a:spcPct val="90000"/>
              </a:lnSpc>
            </a:pPr>
            <a:r>
              <a:rPr lang="en-US" sz="2400" dirty="0" smtClean="0"/>
              <a:t>Climate Change</a:t>
            </a:r>
          </a:p>
          <a:p>
            <a:pPr>
              <a:lnSpc>
                <a:spcPct val="90000"/>
              </a:lnSpc>
            </a:pPr>
            <a:endParaRPr lang="en-US" dirty="0" smtClean="0"/>
          </a:p>
          <a:p>
            <a:pPr>
              <a:lnSpc>
                <a:spcPct val="90000"/>
              </a:lnSpc>
            </a:pPr>
            <a:r>
              <a:rPr lang="en-US" dirty="0" smtClean="0"/>
              <a:t> Comes down to the willingness to accept a certain degree of risk…</a:t>
            </a:r>
          </a:p>
        </p:txBody>
      </p:sp>
      <p:pic>
        <p:nvPicPr>
          <p:cNvPr id="3" name="Picture 2" descr="riverwork1524.preview.jpg"/>
          <p:cNvPicPr>
            <a:picLocks noChangeAspect="1"/>
          </p:cNvPicPr>
          <p:nvPr/>
        </p:nvPicPr>
        <p:blipFill>
          <a:blip r:embed="rId2"/>
          <a:stretch>
            <a:fillRect/>
          </a:stretch>
        </p:blipFill>
        <p:spPr>
          <a:xfrm>
            <a:off x="4724400" y="3276600"/>
            <a:ext cx="3341755" cy="2139950"/>
          </a:xfrm>
          <a:prstGeom prst="rect">
            <a:avLst/>
          </a:prstGeom>
          <a:ln w="19050">
            <a:solidFill>
              <a:schemeClr val="tx1"/>
            </a:solidFill>
          </a:ln>
        </p:spPr>
      </p:pic>
    </p:spTree>
    <p:extLst>
      <p:ext uri="{BB962C8B-B14F-4D97-AF65-F5344CB8AC3E}">
        <p14:creationId xmlns:p14="http://schemas.microsoft.com/office/powerpoint/2010/main" val="3318032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427">
                                            <p:txEl>
                                              <p:pRg st="0" end="0"/>
                                            </p:txEl>
                                          </p:spTgt>
                                        </p:tgtEl>
                                        <p:attrNameLst>
                                          <p:attrName>style.visibility</p:attrName>
                                        </p:attrNameLst>
                                      </p:cBhvr>
                                      <p:to>
                                        <p:strVal val="visible"/>
                                      </p:to>
                                    </p:set>
                                    <p:animEffect transition="in" filter="wipe(left)">
                                      <p:cBhvr>
                                        <p:cTn id="7" dur="500"/>
                                        <p:tgtEl>
                                          <p:spTgt spid="11274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7427">
                                            <p:txEl>
                                              <p:pRg st="1" end="1"/>
                                            </p:txEl>
                                          </p:spTgt>
                                        </p:tgtEl>
                                        <p:attrNameLst>
                                          <p:attrName>style.visibility</p:attrName>
                                        </p:attrNameLst>
                                      </p:cBhvr>
                                      <p:to>
                                        <p:strVal val="visible"/>
                                      </p:to>
                                    </p:set>
                                    <p:animEffect transition="in" filter="wipe(left)">
                                      <p:cBhvr>
                                        <p:cTn id="10" dur="500"/>
                                        <p:tgtEl>
                                          <p:spTgt spid="112742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27427">
                                            <p:txEl>
                                              <p:pRg st="2" end="2"/>
                                            </p:txEl>
                                          </p:spTgt>
                                        </p:tgtEl>
                                        <p:attrNameLst>
                                          <p:attrName>style.visibility</p:attrName>
                                        </p:attrNameLst>
                                      </p:cBhvr>
                                      <p:to>
                                        <p:strVal val="visible"/>
                                      </p:to>
                                    </p:set>
                                    <p:animEffect transition="in" filter="wipe(left)">
                                      <p:cBhvr>
                                        <p:cTn id="13" dur="500"/>
                                        <p:tgtEl>
                                          <p:spTgt spid="1127427">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27427">
                                            <p:txEl>
                                              <p:pRg st="3" end="3"/>
                                            </p:txEl>
                                          </p:spTgt>
                                        </p:tgtEl>
                                        <p:attrNameLst>
                                          <p:attrName>style.visibility</p:attrName>
                                        </p:attrNameLst>
                                      </p:cBhvr>
                                      <p:to>
                                        <p:strVal val="visible"/>
                                      </p:to>
                                    </p:set>
                                    <p:animEffect transition="in" filter="wipe(left)">
                                      <p:cBhvr>
                                        <p:cTn id="16" dur="500"/>
                                        <p:tgtEl>
                                          <p:spTgt spid="112742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7427">
                                            <p:txEl>
                                              <p:pRg st="4" end="4"/>
                                            </p:txEl>
                                          </p:spTgt>
                                        </p:tgtEl>
                                        <p:attrNameLst>
                                          <p:attrName>style.visibility</p:attrName>
                                        </p:attrNameLst>
                                      </p:cBhvr>
                                      <p:to>
                                        <p:strVal val="visible"/>
                                      </p:to>
                                    </p:set>
                                    <p:animEffect transition="in" filter="wipe(left)">
                                      <p:cBhvr>
                                        <p:cTn id="21" dur="500"/>
                                        <p:tgtEl>
                                          <p:spTgt spid="1127427">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27427">
                                            <p:txEl>
                                              <p:pRg st="5" end="5"/>
                                            </p:txEl>
                                          </p:spTgt>
                                        </p:tgtEl>
                                        <p:attrNameLst>
                                          <p:attrName>style.visibility</p:attrName>
                                        </p:attrNameLst>
                                      </p:cBhvr>
                                      <p:to>
                                        <p:strVal val="visible"/>
                                      </p:to>
                                    </p:set>
                                    <p:animEffect transition="in" filter="wipe(left)">
                                      <p:cBhvr>
                                        <p:cTn id="24" dur="500"/>
                                        <p:tgtEl>
                                          <p:spTgt spid="112742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27427">
                                            <p:txEl>
                                              <p:pRg st="6" end="6"/>
                                            </p:txEl>
                                          </p:spTgt>
                                        </p:tgtEl>
                                        <p:attrNameLst>
                                          <p:attrName>style.visibility</p:attrName>
                                        </p:attrNameLst>
                                      </p:cBhvr>
                                      <p:to>
                                        <p:strVal val="visible"/>
                                      </p:to>
                                    </p:set>
                                    <p:animEffect transition="in" filter="wipe(left)">
                                      <p:cBhvr>
                                        <p:cTn id="29" dur="500"/>
                                        <p:tgtEl>
                                          <p:spTgt spid="1127427">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27427">
                                            <p:txEl>
                                              <p:pRg st="7" end="7"/>
                                            </p:txEl>
                                          </p:spTgt>
                                        </p:tgtEl>
                                        <p:attrNameLst>
                                          <p:attrName>style.visibility</p:attrName>
                                        </p:attrNameLst>
                                      </p:cBhvr>
                                      <p:to>
                                        <p:strVal val="visible"/>
                                      </p:to>
                                    </p:set>
                                    <p:animEffect transition="in" filter="wipe(left)">
                                      <p:cBhvr>
                                        <p:cTn id="32" dur="500"/>
                                        <p:tgtEl>
                                          <p:spTgt spid="1127427">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27427">
                                            <p:txEl>
                                              <p:pRg st="8" end="8"/>
                                            </p:txEl>
                                          </p:spTgt>
                                        </p:tgtEl>
                                        <p:attrNameLst>
                                          <p:attrName>style.visibility</p:attrName>
                                        </p:attrNameLst>
                                      </p:cBhvr>
                                      <p:to>
                                        <p:strVal val="visible"/>
                                      </p:to>
                                    </p:set>
                                    <p:animEffect transition="in" filter="wipe(left)">
                                      <p:cBhvr>
                                        <p:cTn id="35" dur="500"/>
                                        <p:tgtEl>
                                          <p:spTgt spid="112742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27427">
                                            <p:txEl>
                                              <p:pRg st="10" end="10"/>
                                            </p:txEl>
                                          </p:spTgt>
                                        </p:tgtEl>
                                        <p:attrNameLst>
                                          <p:attrName>style.visibility</p:attrName>
                                        </p:attrNameLst>
                                      </p:cBhvr>
                                      <p:to>
                                        <p:strVal val="visible"/>
                                      </p:to>
                                    </p:set>
                                    <p:animEffect transition="in" filter="wipe(left)">
                                      <p:cBhvr>
                                        <p:cTn id="40" dur="500"/>
                                        <p:tgtEl>
                                          <p:spTgt spid="11274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2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idx="1"/>
          </p:nvPr>
        </p:nvSpPr>
        <p:spPr/>
        <p:txBody>
          <a:bodyPr/>
          <a:lstStyle/>
          <a:p>
            <a:r>
              <a:rPr lang="en-US" dirty="0" smtClean="0"/>
              <a:t>We decided to assess the damage to VT farms, investigate the help that farmers have received from the government and donation funds, and ultimately question how VT farmers can better prepare themselves for future floods.</a:t>
            </a:r>
            <a:endParaRPr lang="en-US" dirty="0"/>
          </a:p>
        </p:txBody>
      </p:sp>
    </p:spTree>
    <p:extLst>
      <p:ext uri="{BB962C8B-B14F-4D97-AF65-F5344CB8AC3E}">
        <p14:creationId xmlns:p14="http://schemas.microsoft.com/office/powerpoint/2010/main" val="316554674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We interviewed 2 farmers who had suffered considerable damage to their crops/livestock</a:t>
            </a:r>
          </a:p>
          <a:p>
            <a:r>
              <a:rPr lang="en-US" dirty="0" smtClean="0"/>
              <a:t>We also interviewed specialists from various VT agricultural and relief agencies</a:t>
            </a:r>
          </a:p>
          <a:p>
            <a:r>
              <a:rPr lang="en-US" dirty="0" smtClean="0"/>
              <a:t>Online research of the effects of Irene on Vermont agriculture</a:t>
            </a:r>
            <a:endParaRPr lang="en-US" dirty="0"/>
          </a:p>
        </p:txBody>
      </p:sp>
    </p:spTree>
    <p:extLst>
      <p:ext uri="{BB962C8B-B14F-4D97-AF65-F5344CB8AC3E}">
        <p14:creationId xmlns:p14="http://schemas.microsoft.com/office/powerpoint/2010/main" val="26408034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About $10,000,000 damage incurred</a:t>
            </a:r>
          </a:p>
          <a:p>
            <a:r>
              <a:rPr lang="en-US" dirty="0" smtClean="0"/>
              <a:t>Suggestions for the future</a:t>
            </a:r>
          </a:p>
          <a:p>
            <a:pPr lvl="1"/>
            <a:r>
              <a:rPr lang="en-US" dirty="0" smtClean="0"/>
              <a:t>Build damage control structures</a:t>
            </a:r>
          </a:p>
          <a:p>
            <a:pPr lvl="1"/>
            <a:r>
              <a:rPr lang="en-US" dirty="0" smtClean="0"/>
              <a:t>Continue loan and grant projects</a:t>
            </a:r>
          </a:p>
          <a:p>
            <a:pPr lvl="1"/>
            <a:r>
              <a:rPr lang="en-US" dirty="0" smtClean="0"/>
              <a:t>Specific changes to government policies</a:t>
            </a:r>
          </a:p>
          <a:p>
            <a:pPr lvl="1"/>
            <a:r>
              <a:rPr lang="en-US" dirty="0" smtClean="0"/>
              <a:t>More efficient crop testing</a:t>
            </a:r>
          </a:p>
          <a:p>
            <a:pPr lvl="1"/>
            <a:endParaRPr lang="en-US" dirty="0"/>
          </a:p>
        </p:txBody>
      </p:sp>
    </p:spTree>
    <p:extLst>
      <p:ext uri="{BB962C8B-B14F-4D97-AF65-F5344CB8AC3E}">
        <p14:creationId xmlns:p14="http://schemas.microsoft.com/office/powerpoint/2010/main" val="22965940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43400" y="3790950"/>
            <a:ext cx="4114800" cy="1524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4" name="Title 3"/>
          <p:cNvSpPr>
            <a:spLocks noGrp="1"/>
          </p:cNvSpPr>
          <p:nvPr>
            <p:ph type="title"/>
          </p:nvPr>
        </p:nvSpPr>
        <p:spPr/>
        <p:txBody>
          <a:bodyPr>
            <a:normAutofit fontScale="90000"/>
          </a:bodyPr>
          <a:lstStyle/>
          <a:p>
            <a:r>
              <a:rPr lang="en-US" sz="4000" b="1">
                <a:latin typeface="Calibri" charset="0"/>
              </a:rPr>
              <a:t>Tension over Floodwall</a:t>
            </a:r>
            <a:r>
              <a:rPr lang="en-US" sz="4000">
                <a:latin typeface="Calibri" charset="0"/>
              </a:rPr>
              <a:t/>
            </a:r>
            <a:br>
              <a:rPr lang="en-US" sz="4000">
                <a:latin typeface="Calibri" charset="0"/>
              </a:rPr>
            </a:br>
            <a:r>
              <a:rPr lang="en-US" sz="2000" b="1">
                <a:solidFill>
                  <a:schemeClr val="tx2"/>
                </a:solidFill>
                <a:latin typeface="Calibri" charset="0"/>
              </a:rPr>
              <a:t>The Sharing Cost of Thailand Flood Protection</a:t>
            </a:r>
            <a:r>
              <a:rPr lang="en-US" sz="4000">
                <a:latin typeface="Calibri" charset="0"/>
              </a:rPr>
              <a:t/>
            </a:r>
            <a:br>
              <a:rPr lang="en-US" sz="4000">
                <a:latin typeface="Calibri" charset="0"/>
              </a:rPr>
            </a:br>
            <a:endParaRPr lang="en-US" sz="4000">
              <a:latin typeface="Calibri" charset="0"/>
            </a:endParaRPr>
          </a:p>
        </p:txBody>
      </p:sp>
      <p:pic>
        <p:nvPicPr>
          <p:cNvPr id="13316" name="Content Placeholder 6" descr="flood.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4383088"/>
            <a:ext cx="3263900" cy="2170112"/>
          </a:xfrm>
        </p:spPr>
      </p:pic>
      <p:pic>
        <p:nvPicPr>
          <p:cNvPr id="13317" name="Content Placeholder 7" descr="1.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 y="1646238"/>
            <a:ext cx="3263900" cy="2468562"/>
          </a:xfrm>
        </p:spPr>
      </p:pic>
      <p:sp>
        <p:nvSpPr>
          <p:cNvPr id="13318" name="TextBox 8"/>
          <p:cNvSpPr txBox="1">
            <a:spLocks noChangeArrowheads="1"/>
          </p:cNvSpPr>
          <p:nvPr/>
        </p:nvSpPr>
        <p:spPr bwMode="auto">
          <a:xfrm>
            <a:off x="4572000" y="3790950"/>
            <a:ext cx="388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u="sng"/>
              <a:t>Methodology</a:t>
            </a:r>
            <a:r>
              <a:rPr lang="en-US"/>
              <a:t>: I use </a:t>
            </a:r>
            <a:r>
              <a:rPr lang="en-US" b="1"/>
              <a:t>Coase Theorem, Polluter pays principle, and cost and benefit analysis theory to evaluate the issue.</a:t>
            </a:r>
            <a:r>
              <a:rPr lang="en-US"/>
              <a:t>  </a:t>
            </a:r>
          </a:p>
        </p:txBody>
      </p:sp>
      <p:sp>
        <p:nvSpPr>
          <p:cNvPr id="13319" name="TextBox 9"/>
          <p:cNvSpPr txBox="1">
            <a:spLocks noChangeArrowheads="1"/>
          </p:cNvSpPr>
          <p:nvPr/>
        </p:nvSpPr>
        <p:spPr bwMode="auto">
          <a:xfrm>
            <a:off x="4572000" y="1646238"/>
            <a:ext cx="38862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dirty="0"/>
              <a:t>This research aims to discuss the sharing cost of protection that is </a:t>
            </a:r>
            <a:r>
              <a:rPr lang="en-US" sz="2000" b="1" dirty="0">
                <a:solidFill>
                  <a:schemeClr val="accent2"/>
                </a:solidFill>
              </a:rPr>
              <a:t>economically efficient </a:t>
            </a:r>
            <a:r>
              <a:rPr lang="en-US" dirty="0"/>
              <a:t>and corresponds to the </a:t>
            </a:r>
            <a:r>
              <a:rPr lang="en-US" sz="2000" dirty="0">
                <a:solidFill>
                  <a:srgbClr val="C0504D"/>
                </a:solidFill>
              </a:rPr>
              <a:t>shared principles of equitable treatment of fairness toward different groups </a:t>
            </a:r>
          </a:p>
        </p:txBody>
      </p:sp>
      <p:sp>
        <p:nvSpPr>
          <p:cNvPr id="13" name="TextBox 12"/>
          <p:cNvSpPr txBox="1"/>
          <p:nvPr/>
        </p:nvSpPr>
        <p:spPr>
          <a:xfrm>
            <a:off x="4419600" y="5429250"/>
            <a:ext cx="4343400" cy="1200150"/>
          </a:xfrm>
          <a:prstGeom prst="rect">
            <a:avLst/>
          </a:prstGeom>
          <a:noFill/>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r>
              <a:rPr lang="en-US" b="1" u="sng">
                <a:solidFill>
                  <a:srgbClr val="604A7B"/>
                </a:solidFill>
              </a:rPr>
              <a:t>Result</a:t>
            </a:r>
            <a:r>
              <a:rPr lang="en-US"/>
              <a:t>: flood levy could lead to </a:t>
            </a:r>
            <a:r>
              <a:rPr lang="en-US">
                <a:sym typeface="Wingdings" charset="0"/>
              </a:rPr>
              <a:t></a:t>
            </a:r>
            <a:r>
              <a:rPr lang="en-US"/>
              <a:t> more environmental justice to </a:t>
            </a:r>
            <a:r>
              <a:rPr lang="en-US">
                <a:sym typeface="Wingdings" charset="0"/>
              </a:rPr>
              <a:t></a:t>
            </a:r>
            <a:r>
              <a:rPr lang="en-US"/>
              <a:t> more provision of public goods and better connection between firm and local community </a:t>
            </a:r>
          </a:p>
        </p:txBody>
      </p:sp>
    </p:spTree>
    <p:extLst>
      <p:ext uri="{BB962C8B-B14F-4D97-AF65-F5344CB8AC3E}">
        <p14:creationId xmlns:p14="http://schemas.microsoft.com/office/powerpoint/2010/main" val="4263834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7" name="Rectangle 3"/>
          <p:cNvSpPr>
            <a:spLocks noGrp="1" noChangeArrowheads="1"/>
          </p:cNvSpPr>
          <p:nvPr>
            <p:ph type="body" idx="1"/>
          </p:nvPr>
        </p:nvSpPr>
        <p:spPr>
          <a:xfrm>
            <a:off x="381000" y="990600"/>
            <a:ext cx="8001000" cy="5257800"/>
          </a:xfrm>
          <a:noFill/>
          <a:ln/>
        </p:spPr>
        <p:txBody>
          <a:bodyPr/>
          <a:lstStyle/>
          <a:p>
            <a:pPr>
              <a:lnSpc>
                <a:spcPct val="90000"/>
              </a:lnSpc>
            </a:pPr>
            <a:r>
              <a:rPr lang="en-US" dirty="0" smtClean="0"/>
              <a:t> Is the Keystone XL pipeline</a:t>
            </a:r>
            <a:br>
              <a:rPr lang="en-US" dirty="0" smtClean="0"/>
            </a:br>
            <a:r>
              <a:rPr lang="en-US" dirty="0" smtClean="0"/>
              <a:t>a good project for America?</a:t>
            </a:r>
          </a:p>
          <a:p>
            <a:r>
              <a:rPr lang="en-US" sz="3600" dirty="0"/>
              <a:t> </a:t>
            </a:r>
            <a:r>
              <a:rPr lang="en-US" dirty="0" smtClean="0"/>
              <a:t>Comparing the effects in </a:t>
            </a:r>
            <a:br>
              <a:rPr lang="en-US" dirty="0" smtClean="0"/>
            </a:br>
            <a:r>
              <a:rPr lang="en-US" dirty="0" smtClean="0"/>
              <a:t>terms of job gains, energy </a:t>
            </a:r>
            <a:br>
              <a:rPr lang="en-US" dirty="0" smtClean="0"/>
            </a:br>
            <a:r>
              <a:rPr lang="en-US" dirty="0" smtClean="0"/>
              <a:t>security, changed gas prices, spills costs, and the costs of the project</a:t>
            </a:r>
            <a:endParaRPr lang="en-US" sz="3600" dirty="0"/>
          </a:p>
          <a:p>
            <a:pPr>
              <a:lnSpc>
                <a:spcPct val="90000"/>
              </a:lnSpc>
            </a:pPr>
            <a:r>
              <a:rPr lang="en-US" sz="3600" dirty="0" smtClean="0"/>
              <a:t> </a:t>
            </a:r>
            <a:r>
              <a:rPr lang="en-US" dirty="0" smtClean="0"/>
              <a:t>Preliminary results indicate that the project will have little of the advertised positive or negative effects in terms of catastrophic spill potential, job creation (6,500), gas prices, or emissions</a:t>
            </a:r>
            <a:endParaRPr lang="en-US" dirty="0"/>
          </a:p>
        </p:txBody>
      </p:sp>
      <p:pic>
        <p:nvPicPr>
          <p:cNvPr id="1026" name="Picture 2" descr="http://www.adslogistics.com/Portals/77106/images/pipe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110454"/>
            <a:ext cx="2362200" cy="186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852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427">
                                            <p:txEl>
                                              <p:pRg st="0" end="0"/>
                                            </p:txEl>
                                          </p:spTgt>
                                        </p:tgtEl>
                                        <p:attrNameLst>
                                          <p:attrName>style.visibility</p:attrName>
                                        </p:attrNameLst>
                                      </p:cBhvr>
                                      <p:to>
                                        <p:strVal val="visible"/>
                                      </p:to>
                                    </p:set>
                                    <p:animEffect transition="in" filter="wipe(left)">
                                      <p:cBhvr>
                                        <p:cTn id="7" dur="500"/>
                                        <p:tgtEl>
                                          <p:spTgt spid="1127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427">
                                            <p:txEl>
                                              <p:pRg st="1" end="1"/>
                                            </p:txEl>
                                          </p:spTgt>
                                        </p:tgtEl>
                                        <p:attrNameLst>
                                          <p:attrName>style.visibility</p:attrName>
                                        </p:attrNameLst>
                                      </p:cBhvr>
                                      <p:to>
                                        <p:strVal val="visible"/>
                                      </p:to>
                                    </p:set>
                                    <p:animEffect transition="in" filter="wipe(left)">
                                      <p:cBhvr>
                                        <p:cTn id="12" dur="500"/>
                                        <p:tgtEl>
                                          <p:spTgt spid="1127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7427">
                                            <p:txEl>
                                              <p:pRg st="2" end="2"/>
                                            </p:txEl>
                                          </p:spTgt>
                                        </p:tgtEl>
                                        <p:attrNameLst>
                                          <p:attrName>style.visibility</p:attrName>
                                        </p:attrNameLst>
                                      </p:cBhvr>
                                      <p:to>
                                        <p:strVal val="visible"/>
                                      </p:to>
                                    </p:set>
                                    <p:animEffect transition="in" filter="wipe(left)">
                                      <p:cBhvr>
                                        <p:cTn id="17" dur="500"/>
                                        <p:tgtEl>
                                          <p:spTgt spid="1127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2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Transportation</a:t>
            </a:r>
            <a:endParaRPr lang="en-US" dirty="0"/>
          </a:p>
        </p:txBody>
      </p:sp>
      <p:sp>
        <p:nvSpPr>
          <p:cNvPr id="3" name="Subtitle 2"/>
          <p:cNvSpPr>
            <a:spLocks noGrp="1"/>
          </p:cNvSpPr>
          <p:nvPr>
            <p:ph type="subTitle" idx="1"/>
          </p:nvPr>
        </p:nvSpPr>
        <p:spPr/>
        <p:txBody>
          <a:bodyPr/>
          <a:lstStyle/>
          <a:p>
            <a:r>
              <a:rPr lang="en-US" dirty="0" smtClean="0"/>
              <a:t>How can we accelerate the transition to low-impact transportation?</a:t>
            </a:r>
            <a:endParaRPr lang="en-US" dirty="0"/>
          </a:p>
        </p:txBody>
      </p:sp>
    </p:spTree>
    <p:extLst>
      <p:ext uri="{BB962C8B-B14F-4D97-AF65-F5344CB8AC3E}">
        <p14:creationId xmlns:p14="http://schemas.microsoft.com/office/powerpoint/2010/main" val="3242239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7" name="Rectangle 3"/>
          <p:cNvSpPr>
            <a:spLocks noGrp="1" noChangeArrowheads="1"/>
          </p:cNvSpPr>
          <p:nvPr>
            <p:ph type="body" idx="1"/>
          </p:nvPr>
        </p:nvSpPr>
        <p:spPr>
          <a:xfrm>
            <a:off x="428596" y="785794"/>
            <a:ext cx="7848600" cy="5486400"/>
          </a:xfrm>
          <a:noFill/>
          <a:ln/>
        </p:spPr>
        <p:txBody>
          <a:bodyPr/>
          <a:lstStyle/>
          <a:p>
            <a:pPr>
              <a:lnSpc>
                <a:spcPct val="90000"/>
              </a:lnSpc>
            </a:pPr>
            <a:r>
              <a:rPr lang="en-US" sz="3600" dirty="0" smtClean="0"/>
              <a:t> </a:t>
            </a:r>
            <a:r>
              <a:rPr lang="en-US" sz="1600" dirty="0" smtClean="0"/>
              <a:t>Analyzing the sustainability of </a:t>
            </a:r>
            <a:r>
              <a:rPr lang="en-US" sz="1600" dirty="0" err="1" smtClean="0"/>
              <a:t>Obama’s</a:t>
            </a:r>
            <a:r>
              <a:rPr lang="en-US" sz="1600" dirty="0" smtClean="0"/>
              <a:t> EV ambitions: </a:t>
            </a:r>
          </a:p>
          <a:p>
            <a:pPr>
              <a:lnSpc>
                <a:spcPct val="90000"/>
              </a:lnSpc>
              <a:buNone/>
            </a:pPr>
            <a:r>
              <a:rPr lang="en-US" sz="1600" dirty="0" smtClean="0"/>
              <a:t>	Does President </a:t>
            </a:r>
            <a:r>
              <a:rPr lang="en-US" sz="1600" dirty="0" err="1" smtClean="0"/>
              <a:t>Obama’s</a:t>
            </a:r>
            <a:r>
              <a:rPr lang="en-US" sz="1600" dirty="0" smtClean="0"/>
              <a:t> goal of 1 million electric vehicles on the road by 2015 present a model of sustainability, or is it simply an optimistic dream?</a:t>
            </a:r>
          </a:p>
          <a:p>
            <a:pPr>
              <a:lnSpc>
                <a:spcPct val="90000"/>
              </a:lnSpc>
              <a:buNone/>
            </a:pPr>
            <a:endParaRPr lang="en-US" sz="1600" dirty="0" smtClean="0"/>
          </a:p>
          <a:p>
            <a:pPr>
              <a:lnSpc>
                <a:spcPct val="90000"/>
              </a:lnSpc>
            </a:pPr>
            <a:r>
              <a:rPr lang="en-US" sz="1600" dirty="0" smtClean="0"/>
              <a:t>Research Method: Data analysis and evaluation of data from the US Department of Energy, National Renewable Energy Laboratory, </a:t>
            </a:r>
            <a:r>
              <a:rPr lang="en-IN" sz="1600" dirty="0" smtClean="0"/>
              <a:t>Greenhouse Gases, Regulated Emissions, Energy Use in Transportation (GREET) Model, American National Standards </a:t>
            </a:r>
            <a:r>
              <a:rPr lang="en-IN" sz="1600" dirty="0" err="1" smtClean="0"/>
              <a:t>Institure</a:t>
            </a:r>
            <a:r>
              <a:rPr lang="en-IN" sz="1600" dirty="0" smtClean="0"/>
              <a:t> Workshop Report</a:t>
            </a:r>
          </a:p>
          <a:p>
            <a:pPr>
              <a:lnSpc>
                <a:spcPct val="90000"/>
              </a:lnSpc>
            </a:pPr>
            <a:endParaRPr lang="en-US" sz="1600" dirty="0" smtClean="0"/>
          </a:p>
          <a:p>
            <a:pPr>
              <a:lnSpc>
                <a:spcPct val="90000"/>
              </a:lnSpc>
            </a:pPr>
            <a:r>
              <a:rPr lang="en-US" sz="1600" dirty="0" smtClean="0"/>
              <a:t>Results: Given current circumstances </a:t>
            </a:r>
          </a:p>
          <a:p>
            <a:pPr>
              <a:lnSpc>
                <a:spcPct val="90000"/>
              </a:lnSpc>
              <a:buNone/>
            </a:pPr>
            <a:r>
              <a:rPr lang="en-US" sz="1600" dirty="0" smtClean="0"/>
              <a:t>weighing costs and benefits, </a:t>
            </a:r>
            <a:r>
              <a:rPr lang="en-US" sz="1600" dirty="0" err="1" smtClean="0"/>
              <a:t>Obama’s</a:t>
            </a:r>
            <a:r>
              <a:rPr lang="en-US" sz="1600" dirty="0" smtClean="0"/>
              <a:t> goal </a:t>
            </a:r>
          </a:p>
          <a:p>
            <a:pPr>
              <a:lnSpc>
                <a:spcPct val="90000"/>
              </a:lnSpc>
              <a:buNone/>
            </a:pPr>
            <a:r>
              <a:rPr lang="en-US" sz="1600" dirty="0" smtClean="0"/>
              <a:t>may not be </a:t>
            </a:r>
            <a:r>
              <a:rPr lang="en-US" sz="1600" i="1" dirty="0" smtClean="0"/>
              <a:t>economically</a:t>
            </a:r>
            <a:r>
              <a:rPr lang="en-US" sz="1600" dirty="0" smtClean="0"/>
              <a:t> efficient. However, </a:t>
            </a:r>
          </a:p>
          <a:p>
            <a:pPr>
              <a:lnSpc>
                <a:spcPct val="90000"/>
              </a:lnSpc>
              <a:buNone/>
            </a:pPr>
            <a:r>
              <a:rPr lang="en-US" sz="1600" dirty="0" smtClean="0"/>
              <a:t>the hopeful success of R&amp;D measures to </a:t>
            </a:r>
          </a:p>
          <a:p>
            <a:pPr>
              <a:lnSpc>
                <a:spcPct val="90000"/>
              </a:lnSpc>
              <a:buNone/>
            </a:pPr>
            <a:r>
              <a:rPr lang="en-US" sz="1600" dirty="0" smtClean="0"/>
              <a:t>reduce direct and indirect costs, and policy </a:t>
            </a:r>
          </a:p>
          <a:p>
            <a:pPr>
              <a:lnSpc>
                <a:spcPct val="90000"/>
              </a:lnSpc>
              <a:buNone/>
            </a:pPr>
            <a:r>
              <a:rPr lang="en-US" sz="1600" dirty="0" smtClean="0"/>
              <a:t>measures aimed at identifying specific target</a:t>
            </a:r>
          </a:p>
          <a:p>
            <a:pPr>
              <a:lnSpc>
                <a:spcPct val="90000"/>
              </a:lnSpc>
              <a:buNone/>
            </a:pPr>
            <a:r>
              <a:rPr lang="en-US" sz="1600" dirty="0" smtClean="0"/>
              <a:t> groups and increasing consumer </a:t>
            </a:r>
          </a:p>
          <a:p>
            <a:pPr>
              <a:lnSpc>
                <a:spcPct val="90000"/>
              </a:lnSpc>
              <a:buNone/>
            </a:pPr>
            <a:r>
              <a:rPr lang="en-US" sz="1600" dirty="0" smtClean="0"/>
              <a:t>confidence/awareness could help make this </a:t>
            </a:r>
          </a:p>
          <a:p>
            <a:pPr>
              <a:lnSpc>
                <a:spcPct val="90000"/>
              </a:lnSpc>
              <a:buNone/>
            </a:pPr>
            <a:r>
              <a:rPr lang="en-US" sz="1600" dirty="0" smtClean="0"/>
              <a:t>goal more than just a dream.  </a:t>
            </a:r>
          </a:p>
          <a:p>
            <a:pPr>
              <a:lnSpc>
                <a:spcPct val="90000"/>
              </a:lnSpc>
              <a:buNone/>
            </a:pPr>
            <a:endParaRPr lang="en-US" sz="1800" dirty="0" smtClean="0"/>
          </a:p>
          <a:p>
            <a:pPr>
              <a:lnSpc>
                <a:spcPct val="90000"/>
              </a:lnSpc>
              <a:buNone/>
            </a:pPr>
            <a:r>
              <a:rPr lang="en-US" sz="1800" dirty="0" err="1" smtClean="0"/>
              <a:t>Nethra</a:t>
            </a:r>
            <a:r>
              <a:rPr lang="en-US" sz="1800" dirty="0" smtClean="0"/>
              <a:t> </a:t>
            </a:r>
            <a:r>
              <a:rPr lang="en-US" sz="1800" dirty="0" err="1" smtClean="0"/>
              <a:t>Venkatesh</a:t>
            </a:r>
            <a:endParaRPr lang="en-US" sz="1800" dirty="0" smtClean="0"/>
          </a:p>
        </p:txBody>
      </p:sp>
      <p:graphicFrame>
        <p:nvGraphicFramePr>
          <p:cNvPr id="3" name="Chart 2"/>
          <p:cNvGraphicFramePr/>
          <p:nvPr/>
        </p:nvGraphicFramePr>
        <p:xfrm>
          <a:off x="4929190" y="3214686"/>
          <a:ext cx="3929058" cy="3643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237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427">
                                            <p:txEl>
                                              <p:pRg st="0" end="0"/>
                                            </p:txEl>
                                          </p:spTgt>
                                        </p:tgtEl>
                                        <p:attrNameLst>
                                          <p:attrName>style.visibility</p:attrName>
                                        </p:attrNameLst>
                                      </p:cBhvr>
                                      <p:to>
                                        <p:strVal val="visible"/>
                                      </p:to>
                                    </p:set>
                                    <p:animEffect transition="in" filter="wipe(left)">
                                      <p:cBhvr>
                                        <p:cTn id="7" dur="500"/>
                                        <p:tgtEl>
                                          <p:spTgt spid="1127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427">
                                            <p:txEl>
                                              <p:pRg st="1" end="1"/>
                                            </p:txEl>
                                          </p:spTgt>
                                        </p:tgtEl>
                                        <p:attrNameLst>
                                          <p:attrName>style.visibility</p:attrName>
                                        </p:attrNameLst>
                                      </p:cBhvr>
                                      <p:to>
                                        <p:strVal val="visible"/>
                                      </p:to>
                                    </p:set>
                                    <p:animEffect transition="in" filter="wipe(left)">
                                      <p:cBhvr>
                                        <p:cTn id="12" dur="500"/>
                                        <p:tgtEl>
                                          <p:spTgt spid="1127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7427">
                                            <p:txEl>
                                              <p:pRg st="3" end="3"/>
                                            </p:txEl>
                                          </p:spTgt>
                                        </p:tgtEl>
                                        <p:attrNameLst>
                                          <p:attrName>style.visibility</p:attrName>
                                        </p:attrNameLst>
                                      </p:cBhvr>
                                      <p:to>
                                        <p:strVal val="visible"/>
                                      </p:to>
                                    </p:set>
                                    <p:animEffect transition="in" filter="wipe(left)">
                                      <p:cBhvr>
                                        <p:cTn id="17" dur="500"/>
                                        <p:tgtEl>
                                          <p:spTgt spid="11274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7427">
                                            <p:txEl>
                                              <p:pRg st="5" end="5"/>
                                            </p:txEl>
                                          </p:spTgt>
                                        </p:tgtEl>
                                        <p:attrNameLst>
                                          <p:attrName>style.visibility</p:attrName>
                                        </p:attrNameLst>
                                      </p:cBhvr>
                                      <p:to>
                                        <p:strVal val="visible"/>
                                      </p:to>
                                    </p:set>
                                    <p:animEffect transition="in" filter="wipe(left)">
                                      <p:cBhvr>
                                        <p:cTn id="22" dur="500"/>
                                        <p:tgtEl>
                                          <p:spTgt spid="112742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7427">
                                            <p:txEl>
                                              <p:pRg st="6" end="6"/>
                                            </p:txEl>
                                          </p:spTgt>
                                        </p:tgtEl>
                                        <p:attrNameLst>
                                          <p:attrName>style.visibility</p:attrName>
                                        </p:attrNameLst>
                                      </p:cBhvr>
                                      <p:to>
                                        <p:strVal val="visible"/>
                                      </p:to>
                                    </p:set>
                                    <p:animEffect transition="in" filter="wipe(left)">
                                      <p:cBhvr>
                                        <p:cTn id="27" dur="500"/>
                                        <p:tgtEl>
                                          <p:spTgt spid="112742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7427">
                                            <p:txEl>
                                              <p:pRg st="7" end="7"/>
                                            </p:txEl>
                                          </p:spTgt>
                                        </p:tgtEl>
                                        <p:attrNameLst>
                                          <p:attrName>style.visibility</p:attrName>
                                        </p:attrNameLst>
                                      </p:cBhvr>
                                      <p:to>
                                        <p:strVal val="visible"/>
                                      </p:to>
                                    </p:set>
                                    <p:animEffect transition="in" filter="wipe(left)">
                                      <p:cBhvr>
                                        <p:cTn id="32" dur="500"/>
                                        <p:tgtEl>
                                          <p:spTgt spid="112742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27427">
                                            <p:txEl>
                                              <p:pRg st="8" end="8"/>
                                            </p:txEl>
                                          </p:spTgt>
                                        </p:tgtEl>
                                        <p:attrNameLst>
                                          <p:attrName>style.visibility</p:attrName>
                                        </p:attrNameLst>
                                      </p:cBhvr>
                                      <p:to>
                                        <p:strVal val="visible"/>
                                      </p:to>
                                    </p:set>
                                    <p:animEffect transition="in" filter="wipe(left)">
                                      <p:cBhvr>
                                        <p:cTn id="37" dur="500"/>
                                        <p:tgtEl>
                                          <p:spTgt spid="112742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27427">
                                            <p:txEl>
                                              <p:pRg st="9" end="9"/>
                                            </p:txEl>
                                          </p:spTgt>
                                        </p:tgtEl>
                                        <p:attrNameLst>
                                          <p:attrName>style.visibility</p:attrName>
                                        </p:attrNameLst>
                                      </p:cBhvr>
                                      <p:to>
                                        <p:strVal val="visible"/>
                                      </p:to>
                                    </p:set>
                                    <p:animEffect transition="in" filter="wipe(left)">
                                      <p:cBhvr>
                                        <p:cTn id="42" dur="500"/>
                                        <p:tgtEl>
                                          <p:spTgt spid="112742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27427">
                                            <p:txEl>
                                              <p:pRg st="10" end="10"/>
                                            </p:txEl>
                                          </p:spTgt>
                                        </p:tgtEl>
                                        <p:attrNameLst>
                                          <p:attrName>style.visibility</p:attrName>
                                        </p:attrNameLst>
                                      </p:cBhvr>
                                      <p:to>
                                        <p:strVal val="visible"/>
                                      </p:to>
                                    </p:set>
                                    <p:animEffect transition="in" filter="wipe(left)">
                                      <p:cBhvr>
                                        <p:cTn id="47" dur="500"/>
                                        <p:tgtEl>
                                          <p:spTgt spid="112742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27427">
                                            <p:txEl>
                                              <p:pRg st="11" end="11"/>
                                            </p:txEl>
                                          </p:spTgt>
                                        </p:tgtEl>
                                        <p:attrNameLst>
                                          <p:attrName>style.visibility</p:attrName>
                                        </p:attrNameLst>
                                      </p:cBhvr>
                                      <p:to>
                                        <p:strVal val="visible"/>
                                      </p:to>
                                    </p:set>
                                    <p:animEffect transition="in" filter="wipe(left)">
                                      <p:cBhvr>
                                        <p:cTn id="52" dur="500"/>
                                        <p:tgtEl>
                                          <p:spTgt spid="1127427">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27427">
                                            <p:txEl>
                                              <p:pRg st="12" end="12"/>
                                            </p:txEl>
                                          </p:spTgt>
                                        </p:tgtEl>
                                        <p:attrNameLst>
                                          <p:attrName>style.visibility</p:attrName>
                                        </p:attrNameLst>
                                      </p:cBhvr>
                                      <p:to>
                                        <p:strVal val="visible"/>
                                      </p:to>
                                    </p:set>
                                    <p:animEffect transition="in" filter="wipe(left)">
                                      <p:cBhvr>
                                        <p:cTn id="57" dur="500"/>
                                        <p:tgtEl>
                                          <p:spTgt spid="1127427">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27427">
                                            <p:txEl>
                                              <p:pRg st="13" end="13"/>
                                            </p:txEl>
                                          </p:spTgt>
                                        </p:tgtEl>
                                        <p:attrNameLst>
                                          <p:attrName>style.visibility</p:attrName>
                                        </p:attrNameLst>
                                      </p:cBhvr>
                                      <p:to>
                                        <p:strVal val="visible"/>
                                      </p:to>
                                    </p:set>
                                    <p:animEffect transition="in" filter="wipe(left)">
                                      <p:cBhvr>
                                        <p:cTn id="62" dur="500"/>
                                        <p:tgtEl>
                                          <p:spTgt spid="1127427">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27427">
                                            <p:txEl>
                                              <p:pRg st="15" end="15"/>
                                            </p:txEl>
                                          </p:spTgt>
                                        </p:tgtEl>
                                        <p:attrNameLst>
                                          <p:attrName>style.visibility</p:attrName>
                                        </p:attrNameLst>
                                      </p:cBhvr>
                                      <p:to>
                                        <p:strVal val="visible"/>
                                      </p:to>
                                    </p:set>
                                    <p:animEffect transition="in" filter="wipe(left)">
                                      <p:cBhvr>
                                        <p:cTn id="67" dur="500"/>
                                        <p:tgtEl>
                                          <p:spTgt spid="112742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2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7" name="Rectangle 3"/>
          <p:cNvSpPr>
            <a:spLocks noGrp="1" noChangeArrowheads="1"/>
          </p:cNvSpPr>
          <p:nvPr>
            <p:ph type="body" idx="1"/>
          </p:nvPr>
        </p:nvSpPr>
        <p:spPr>
          <a:xfrm>
            <a:off x="381000" y="990600"/>
            <a:ext cx="7848600" cy="5486400"/>
          </a:xfrm>
          <a:noFill/>
          <a:ln/>
        </p:spPr>
        <p:txBody>
          <a:bodyPr/>
          <a:lstStyle/>
          <a:p>
            <a:pPr>
              <a:lnSpc>
                <a:spcPct val="90000"/>
              </a:lnSpc>
            </a:pPr>
            <a:r>
              <a:rPr lang="en-US" sz="3600" dirty="0" smtClean="0"/>
              <a:t> Research question </a:t>
            </a:r>
          </a:p>
          <a:p>
            <a:pPr>
              <a:lnSpc>
                <a:spcPct val="90000"/>
              </a:lnSpc>
              <a:buNone/>
            </a:pPr>
            <a:r>
              <a:rPr lang="en-US" sz="2400" dirty="0" smtClean="0"/>
              <a:t>What policies should Boston adopt to encourage bike use? </a:t>
            </a:r>
          </a:p>
          <a:p>
            <a:pPr>
              <a:lnSpc>
                <a:spcPct val="90000"/>
              </a:lnSpc>
            </a:pPr>
            <a:r>
              <a:rPr lang="en-US" sz="3600" dirty="0"/>
              <a:t> </a:t>
            </a:r>
            <a:r>
              <a:rPr lang="en-US" sz="3600" dirty="0" smtClean="0"/>
              <a:t>Methodology</a:t>
            </a:r>
          </a:p>
          <a:p>
            <a:pPr>
              <a:lnSpc>
                <a:spcPct val="90000"/>
              </a:lnSpc>
              <a:buFont typeface="Wingdings" charset="2"/>
              <a:buChar char="Ø"/>
            </a:pPr>
            <a:r>
              <a:rPr lang="en-US" sz="2000" dirty="0" smtClean="0"/>
              <a:t>Studies exploring the costs and benefits of specific policies</a:t>
            </a:r>
          </a:p>
          <a:p>
            <a:pPr>
              <a:lnSpc>
                <a:spcPct val="90000"/>
              </a:lnSpc>
              <a:buFont typeface="Wingdings" charset="2"/>
              <a:buChar char="Ø"/>
            </a:pPr>
            <a:r>
              <a:rPr lang="en-US" sz="2000" dirty="0" smtClean="0"/>
              <a:t>Successes in cities around the world</a:t>
            </a:r>
          </a:p>
          <a:p>
            <a:pPr>
              <a:lnSpc>
                <a:spcPct val="90000"/>
              </a:lnSpc>
              <a:buFont typeface="Wingdings" charset="2"/>
              <a:buChar char="Ø"/>
            </a:pPr>
            <a:r>
              <a:rPr lang="en-US" sz="2000" dirty="0" smtClean="0"/>
              <a:t>Boston: progress to date, potential areas of improvement</a:t>
            </a:r>
          </a:p>
          <a:p>
            <a:pPr>
              <a:lnSpc>
                <a:spcPct val="90000"/>
              </a:lnSpc>
            </a:pPr>
            <a:r>
              <a:rPr lang="en-US" sz="3600" dirty="0"/>
              <a:t> </a:t>
            </a:r>
            <a:r>
              <a:rPr lang="en-US" sz="3600" dirty="0" smtClean="0"/>
              <a:t>Results</a:t>
            </a:r>
            <a:endParaRPr lang="en-US" dirty="0" smtClean="0"/>
          </a:p>
          <a:p>
            <a:pPr>
              <a:lnSpc>
                <a:spcPct val="90000"/>
              </a:lnSpc>
              <a:buFont typeface="Wingdings" charset="2"/>
              <a:buChar char="Ø"/>
            </a:pPr>
            <a:r>
              <a:rPr lang="en-US" sz="2000" dirty="0" smtClean="0"/>
              <a:t>No one policy is the answer: </a:t>
            </a:r>
            <a:r>
              <a:rPr lang="en-US" sz="2000" i="1" dirty="0" smtClean="0"/>
              <a:t>complete </a:t>
            </a:r>
            <a:r>
              <a:rPr lang="en-US" sz="2000" i="1" smtClean="0"/>
              <a:t>biking infrastructure</a:t>
            </a:r>
            <a:r>
              <a:rPr lang="en-US" sz="2000" smtClean="0"/>
              <a:t> </a:t>
            </a:r>
            <a:r>
              <a:rPr lang="en-US" sz="2000" dirty="0" smtClean="0"/>
              <a:t>including bike lanes, parking, integration with public transportation, and education, is key</a:t>
            </a:r>
          </a:p>
          <a:p>
            <a:pPr>
              <a:lnSpc>
                <a:spcPct val="90000"/>
              </a:lnSpc>
              <a:buFont typeface="Wingdings" charset="2"/>
              <a:buChar char="Ø"/>
            </a:pPr>
            <a:r>
              <a:rPr lang="en-US" sz="2000" dirty="0" smtClean="0"/>
              <a:t>The potential benefits of this integrated approach are significant </a:t>
            </a:r>
          </a:p>
          <a:p>
            <a:pPr lvl="1">
              <a:lnSpc>
                <a:spcPct val="90000"/>
              </a:lnSpc>
            </a:pPr>
            <a:r>
              <a:rPr lang="en-US" dirty="0" smtClean="0"/>
              <a:t>Samantha Gluck</a:t>
            </a:r>
            <a:endParaRPr lang="en-US" dirty="0"/>
          </a:p>
        </p:txBody>
      </p:sp>
    </p:spTree>
    <p:extLst>
      <p:ext uri="{BB962C8B-B14F-4D97-AF65-F5344CB8AC3E}">
        <p14:creationId xmlns:p14="http://schemas.microsoft.com/office/powerpoint/2010/main" val="4287320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427">
                                            <p:txEl>
                                              <p:pRg st="0" end="0"/>
                                            </p:txEl>
                                          </p:spTgt>
                                        </p:tgtEl>
                                        <p:attrNameLst>
                                          <p:attrName>style.visibility</p:attrName>
                                        </p:attrNameLst>
                                      </p:cBhvr>
                                      <p:to>
                                        <p:strVal val="visible"/>
                                      </p:to>
                                    </p:set>
                                    <p:animEffect transition="in" filter="wipe(left)">
                                      <p:cBhvr>
                                        <p:cTn id="7" dur="500"/>
                                        <p:tgtEl>
                                          <p:spTgt spid="1127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427">
                                            <p:txEl>
                                              <p:pRg st="1" end="1"/>
                                            </p:txEl>
                                          </p:spTgt>
                                        </p:tgtEl>
                                        <p:attrNameLst>
                                          <p:attrName>style.visibility</p:attrName>
                                        </p:attrNameLst>
                                      </p:cBhvr>
                                      <p:to>
                                        <p:strVal val="visible"/>
                                      </p:to>
                                    </p:set>
                                    <p:animEffect transition="in" filter="wipe(left)">
                                      <p:cBhvr>
                                        <p:cTn id="12" dur="500"/>
                                        <p:tgtEl>
                                          <p:spTgt spid="1127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7427">
                                            <p:txEl>
                                              <p:pRg st="2" end="2"/>
                                            </p:txEl>
                                          </p:spTgt>
                                        </p:tgtEl>
                                        <p:attrNameLst>
                                          <p:attrName>style.visibility</p:attrName>
                                        </p:attrNameLst>
                                      </p:cBhvr>
                                      <p:to>
                                        <p:strVal val="visible"/>
                                      </p:to>
                                    </p:set>
                                    <p:animEffect transition="in" filter="wipe(left)">
                                      <p:cBhvr>
                                        <p:cTn id="17" dur="500"/>
                                        <p:tgtEl>
                                          <p:spTgt spid="1127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7427">
                                            <p:txEl>
                                              <p:pRg st="3" end="3"/>
                                            </p:txEl>
                                          </p:spTgt>
                                        </p:tgtEl>
                                        <p:attrNameLst>
                                          <p:attrName>style.visibility</p:attrName>
                                        </p:attrNameLst>
                                      </p:cBhvr>
                                      <p:to>
                                        <p:strVal val="visible"/>
                                      </p:to>
                                    </p:set>
                                    <p:animEffect transition="in" filter="wipe(left)">
                                      <p:cBhvr>
                                        <p:cTn id="22" dur="500"/>
                                        <p:tgtEl>
                                          <p:spTgt spid="1127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7427">
                                            <p:txEl>
                                              <p:pRg st="4" end="4"/>
                                            </p:txEl>
                                          </p:spTgt>
                                        </p:tgtEl>
                                        <p:attrNameLst>
                                          <p:attrName>style.visibility</p:attrName>
                                        </p:attrNameLst>
                                      </p:cBhvr>
                                      <p:to>
                                        <p:strVal val="visible"/>
                                      </p:to>
                                    </p:set>
                                    <p:animEffect transition="in" filter="wipe(left)">
                                      <p:cBhvr>
                                        <p:cTn id="27" dur="500"/>
                                        <p:tgtEl>
                                          <p:spTgt spid="11274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7427">
                                            <p:txEl>
                                              <p:pRg st="5" end="5"/>
                                            </p:txEl>
                                          </p:spTgt>
                                        </p:tgtEl>
                                        <p:attrNameLst>
                                          <p:attrName>style.visibility</p:attrName>
                                        </p:attrNameLst>
                                      </p:cBhvr>
                                      <p:to>
                                        <p:strVal val="visible"/>
                                      </p:to>
                                    </p:set>
                                    <p:animEffect transition="in" filter="wipe(left)">
                                      <p:cBhvr>
                                        <p:cTn id="32" dur="500"/>
                                        <p:tgtEl>
                                          <p:spTgt spid="11274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27427">
                                            <p:txEl>
                                              <p:pRg st="6" end="6"/>
                                            </p:txEl>
                                          </p:spTgt>
                                        </p:tgtEl>
                                        <p:attrNameLst>
                                          <p:attrName>style.visibility</p:attrName>
                                        </p:attrNameLst>
                                      </p:cBhvr>
                                      <p:to>
                                        <p:strVal val="visible"/>
                                      </p:to>
                                    </p:set>
                                    <p:animEffect transition="in" filter="wipe(left)">
                                      <p:cBhvr>
                                        <p:cTn id="37" dur="500"/>
                                        <p:tgtEl>
                                          <p:spTgt spid="11274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27427">
                                            <p:txEl>
                                              <p:pRg st="7" end="7"/>
                                            </p:txEl>
                                          </p:spTgt>
                                        </p:tgtEl>
                                        <p:attrNameLst>
                                          <p:attrName>style.visibility</p:attrName>
                                        </p:attrNameLst>
                                      </p:cBhvr>
                                      <p:to>
                                        <p:strVal val="visible"/>
                                      </p:to>
                                    </p:set>
                                    <p:animEffect transition="in" filter="wipe(left)">
                                      <p:cBhvr>
                                        <p:cTn id="42" dur="500"/>
                                        <p:tgtEl>
                                          <p:spTgt spid="112742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27427">
                                            <p:txEl>
                                              <p:pRg st="8" end="8"/>
                                            </p:txEl>
                                          </p:spTgt>
                                        </p:tgtEl>
                                        <p:attrNameLst>
                                          <p:attrName>style.visibility</p:attrName>
                                        </p:attrNameLst>
                                      </p:cBhvr>
                                      <p:to>
                                        <p:strVal val="visible"/>
                                      </p:to>
                                    </p:set>
                                    <p:animEffect transition="in" filter="wipe(left)">
                                      <p:cBhvr>
                                        <p:cTn id="47" dur="500"/>
                                        <p:tgtEl>
                                          <p:spTgt spid="1127427">
                                            <p:txEl>
                                              <p:pRg st="8" end="8"/>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27427">
                                            <p:txEl>
                                              <p:pRg st="9" end="9"/>
                                            </p:txEl>
                                          </p:spTgt>
                                        </p:tgtEl>
                                        <p:attrNameLst>
                                          <p:attrName>style.visibility</p:attrName>
                                        </p:attrNameLst>
                                      </p:cBhvr>
                                      <p:to>
                                        <p:strVal val="visible"/>
                                      </p:to>
                                    </p:set>
                                    <p:animEffect transition="in" filter="wipe(left)">
                                      <p:cBhvr>
                                        <p:cTn id="50" dur="500"/>
                                        <p:tgtEl>
                                          <p:spTgt spid="11274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2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8350"/>
            <a:ext cx="9144000" cy="60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54" name="Text Box 6"/>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s-ES_tradnl">
                <a:solidFill>
                  <a:schemeClr val="folHlink"/>
                </a:solidFill>
              </a:rPr>
              <a:t>Separated Bicycle Lanes in New York City</a:t>
            </a:r>
          </a:p>
        </p:txBody>
      </p:sp>
      <p:sp>
        <p:nvSpPr>
          <p:cNvPr id="2055" name="Text Box 7"/>
          <p:cNvSpPr txBox="1">
            <a:spLocks noChangeArrowheads="1"/>
          </p:cNvSpPr>
          <p:nvPr/>
        </p:nvSpPr>
        <p:spPr bwMode="auto">
          <a:xfrm>
            <a:off x="381000" y="1371600"/>
            <a:ext cx="8153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p>
        </p:txBody>
      </p:sp>
      <p:sp>
        <p:nvSpPr>
          <p:cNvPr id="2056" name="Text Box 8"/>
          <p:cNvSpPr txBox="1">
            <a:spLocks noChangeArrowheads="1"/>
          </p:cNvSpPr>
          <p:nvPr/>
        </p:nvSpPr>
        <p:spPr bwMode="auto">
          <a:xfrm>
            <a:off x="533400" y="1295400"/>
            <a:ext cx="79248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s-ES_tradnl">
                <a:solidFill>
                  <a:schemeClr val="bg1"/>
                </a:solidFill>
              </a:rPr>
              <a:t>Would separated bicycle lanes be significantly more cost effecitve than on-street lanes?</a:t>
            </a:r>
            <a:endParaRPr lang="es-ES_tradnl"/>
          </a:p>
        </p:txBody>
      </p:sp>
      <p:sp>
        <p:nvSpPr>
          <p:cNvPr id="2057" name="Text Box 9"/>
          <p:cNvSpPr txBox="1">
            <a:spLocks noChangeArrowheads="1"/>
          </p:cNvSpPr>
          <p:nvPr/>
        </p:nvSpPr>
        <p:spPr bwMode="auto">
          <a:xfrm>
            <a:off x="2971800" y="4114800"/>
            <a:ext cx="457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s-ES_tradnl">
                <a:solidFill>
                  <a:schemeClr val="bg1"/>
                </a:solidFill>
              </a:rPr>
              <a:t>Compare data from other cities</a:t>
            </a:r>
            <a:endParaRPr lang="es-ES_tradnl"/>
          </a:p>
        </p:txBody>
      </p:sp>
      <p:sp>
        <p:nvSpPr>
          <p:cNvPr id="2058" name="Text Box 10"/>
          <p:cNvSpPr txBox="1">
            <a:spLocks noChangeArrowheads="1"/>
          </p:cNvSpPr>
          <p:nvPr/>
        </p:nvSpPr>
        <p:spPr bwMode="auto">
          <a:xfrm>
            <a:off x="1524000" y="5678488"/>
            <a:ext cx="4386263" cy="11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s-ES_tradnl">
                <a:solidFill>
                  <a:schemeClr val="bg1"/>
                </a:solidFill>
              </a:rPr>
              <a:t>Can be a game-changer, but it </a:t>
            </a:r>
          </a:p>
          <a:p>
            <a:r>
              <a:rPr lang="es-ES_tradnl">
                <a:solidFill>
                  <a:schemeClr val="bg1"/>
                </a:solidFill>
              </a:rPr>
              <a:t>is impractical for NYC today</a:t>
            </a:r>
            <a:endParaRPr lang="es-ES_tradnl"/>
          </a:p>
          <a:p>
            <a:endParaRPr lang="es-ES_tradnl"/>
          </a:p>
        </p:txBody>
      </p:sp>
    </p:spTree>
    <p:extLst>
      <p:ext uri="{BB962C8B-B14F-4D97-AF65-F5344CB8AC3E}">
        <p14:creationId xmlns:p14="http://schemas.microsoft.com/office/powerpoint/2010/main" val="13316265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7" name="Rectangle 3"/>
          <p:cNvSpPr>
            <a:spLocks noGrp="1" noChangeArrowheads="1"/>
          </p:cNvSpPr>
          <p:nvPr>
            <p:ph type="body" idx="1"/>
          </p:nvPr>
        </p:nvSpPr>
        <p:spPr>
          <a:xfrm>
            <a:off x="381000" y="990600"/>
            <a:ext cx="7848600" cy="4953000"/>
          </a:xfrm>
          <a:noFill/>
          <a:ln/>
        </p:spPr>
        <p:txBody>
          <a:bodyPr/>
          <a:lstStyle/>
          <a:p>
            <a:pPr>
              <a:lnSpc>
                <a:spcPct val="90000"/>
              </a:lnSpc>
            </a:pPr>
            <a:r>
              <a:rPr lang="en-US" dirty="0" smtClean="0"/>
              <a:t> Post-Fukushima: Should Japan move towards complete denuclearization?</a:t>
            </a:r>
          </a:p>
          <a:p>
            <a:pPr>
              <a:lnSpc>
                <a:spcPct val="90000"/>
              </a:lnSpc>
            </a:pPr>
            <a:r>
              <a:rPr lang="en-US" sz="3600" dirty="0"/>
              <a:t> </a:t>
            </a:r>
            <a:r>
              <a:rPr lang="en-US" dirty="0" smtClean="0"/>
              <a:t>Cost-Benefit Analysis</a:t>
            </a:r>
          </a:p>
          <a:p>
            <a:pPr lvl="1">
              <a:lnSpc>
                <a:spcPct val="90000"/>
              </a:lnSpc>
            </a:pPr>
            <a:r>
              <a:rPr lang="en-US" sz="2400" dirty="0" smtClean="0"/>
              <a:t>Japan’s dependence on nuclear energy</a:t>
            </a:r>
          </a:p>
          <a:p>
            <a:pPr lvl="1">
              <a:lnSpc>
                <a:spcPct val="90000"/>
              </a:lnSpc>
            </a:pPr>
            <a:r>
              <a:rPr lang="en-US" sz="2400" dirty="0" smtClean="0"/>
              <a:t>Japan’s goal to reduce GHG emissions</a:t>
            </a:r>
          </a:p>
          <a:p>
            <a:pPr lvl="1">
              <a:lnSpc>
                <a:spcPct val="90000"/>
              </a:lnSpc>
            </a:pPr>
            <a:r>
              <a:rPr lang="en-US" sz="2400" dirty="0" smtClean="0"/>
              <a:t>Reliability of natural/renewable energy</a:t>
            </a:r>
            <a:endParaRPr lang="en-US" dirty="0" smtClean="0"/>
          </a:p>
          <a:p>
            <a:pPr>
              <a:lnSpc>
                <a:spcPct val="90000"/>
              </a:lnSpc>
            </a:pPr>
            <a:r>
              <a:rPr lang="en-US" sz="3600" dirty="0"/>
              <a:t> </a:t>
            </a:r>
            <a:r>
              <a:rPr lang="en-US" dirty="0" smtClean="0"/>
              <a:t>Complete denuclearization is an unreasonable choice for Japan</a:t>
            </a:r>
          </a:p>
          <a:p>
            <a:pPr lvl="1">
              <a:lnSpc>
                <a:spcPct val="90000"/>
              </a:lnSpc>
            </a:pPr>
            <a:r>
              <a:rPr lang="en-US" sz="2400" dirty="0" smtClean="0"/>
              <a:t>Upgrading current nuclear reactors (i.e. </a:t>
            </a:r>
            <a:r>
              <a:rPr lang="en-US" sz="2400" dirty="0" err="1" smtClean="0"/>
              <a:t>TerraPower</a:t>
            </a:r>
            <a:r>
              <a:rPr lang="en-US" sz="2400" dirty="0" smtClean="0"/>
              <a:t>, Pebble bed reactor)</a:t>
            </a:r>
          </a:p>
          <a:p>
            <a:pPr lvl="1">
              <a:lnSpc>
                <a:spcPct val="90000"/>
              </a:lnSpc>
            </a:pPr>
            <a:r>
              <a:rPr lang="en-US" sz="2400" dirty="0" smtClean="0"/>
              <a:t>More use of natural/renewable technology</a:t>
            </a:r>
          </a:p>
          <a:p>
            <a:pPr lvl="1">
              <a:lnSpc>
                <a:spcPct val="90000"/>
              </a:lnSpc>
            </a:pPr>
            <a:endParaRPr lang="en-US" sz="2400" dirty="0" smtClean="0"/>
          </a:p>
        </p:txBody>
      </p:sp>
      <p:sp>
        <p:nvSpPr>
          <p:cNvPr id="4" name="TextBox 3"/>
          <p:cNvSpPr txBox="1"/>
          <p:nvPr/>
        </p:nvSpPr>
        <p:spPr>
          <a:xfrm>
            <a:off x="7086600" y="6248400"/>
            <a:ext cx="1524000" cy="369332"/>
          </a:xfrm>
          <a:prstGeom prst="rect">
            <a:avLst/>
          </a:prstGeom>
          <a:noFill/>
        </p:spPr>
        <p:txBody>
          <a:bodyPr wrap="square" rtlCol="0">
            <a:spAutoFit/>
          </a:bodyPr>
          <a:lstStyle/>
          <a:p>
            <a:r>
              <a:rPr lang="en-US" sz="1800" dirty="0" smtClean="0"/>
              <a:t>Jennie Kim</a:t>
            </a:r>
            <a:endParaRPr lang="en-US" sz="1800" dirty="0"/>
          </a:p>
        </p:txBody>
      </p:sp>
    </p:spTree>
    <p:extLst>
      <p:ext uri="{BB962C8B-B14F-4D97-AF65-F5344CB8AC3E}">
        <p14:creationId xmlns:p14="http://schemas.microsoft.com/office/powerpoint/2010/main" val="4194181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427">
                                            <p:txEl>
                                              <p:pRg st="0" end="0"/>
                                            </p:txEl>
                                          </p:spTgt>
                                        </p:tgtEl>
                                        <p:attrNameLst>
                                          <p:attrName>style.visibility</p:attrName>
                                        </p:attrNameLst>
                                      </p:cBhvr>
                                      <p:to>
                                        <p:strVal val="visible"/>
                                      </p:to>
                                    </p:set>
                                    <p:animEffect transition="in" filter="wipe(left)">
                                      <p:cBhvr>
                                        <p:cTn id="7" dur="500"/>
                                        <p:tgtEl>
                                          <p:spTgt spid="1127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427">
                                            <p:txEl>
                                              <p:pRg st="1" end="1"/>
                                            </p:txEl>
                                          </p:spTgt>
                                        </p:tgtEl>
                                        <p:attrNameLst>
                                          <p:attrName>style.visibility</p:attrName>
                                        </p:attrNameLst>
                                      </p:cBhvr>
                                      <p:to>
                                        <p:strVal val="visible"/>
                                      </p:to>
                                    </p:set>
                                    <p:animEffect transition="in" filter="wipe(left)">
                                      <p:cBhvr>
                                        <p:cTn id="12" dur="500"/>
                                        <p:tgtEl>
                                          <p:spTgt spid="1127427">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27427">
                                            <p:txEl>
                                              <p:pRg st="2" end="2"/>
                                            </p:txEl>
                                          </p:spTgt>
                                        </p:tgtEl>
                                        <p:attrNameLst>
                                          <p:attrName>style.visibility</p:attrName>
                                        </p:attrNameLst>
                                      </p:cBhvr>
                                      <p:to>
                                        <p:strVal val="visible"/>
                                      </p:to>
                                    </p:set>
                                    <p:animEffect transition="in" filter="wipe(left)">
                                      <p:cBhvr>
                                        <p:cTn id="15" dur="500"/>
                                        <p:tgtEl>
                                          <p:spTgt spid="112742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27427">
                                            <p:txEl>
                                              <p:pRg st="3" end="3"/>
                                            </p:txEl>
                                          </p:spTgt>
                                        </p:tgtEl>
                                        <p:attrNameLst>
                                          <p:attrName>style.visibility</p:attrName>
                                        </p:attrNameLst>
                                      </p:cBhvr>
                                      <p:to>
                                        <p:strVal val="visible"/>
                                      </p:to>
                                    </p:set>
                                    <p:animEffect transition="in" filter="wipe(left)">
                                      <p:cBhvr>
                                        <p:cTn id="18" dur="500"/>
                                        <p:tgtEl>
                                          <p:spTgt spid="112742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7427">
                                            <p:txEl>
                                              <p:pRg st="4" end="4"/>
                                            </p:txEl>
                                          </p:spTgt>
                                        </p:tgtEl>
                                        <p:attrNameLst>
                                          <p:attrName>style.visibility</p:attrName>
                                        </p:attrNameLst>
                                      </p:cBhvr>
                                      <p:to>
                                        <p:strVal val="visible"/>
                                      </p:to>
                                    </p:set>
                                    <p:animEffect transition="in" filter="wipe(left)">
                                      <p:cBhvr>
                                        <p:cTn id="21" dur="500"/>
                                        <p:tgtEl>
                                          <p:spTgt spid="112742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27427">
                                            <p:txEl>
                                              <p:pRg st="5" end="5"/>
                                            </p:txEl>
                                          </p:spTgt>
                                        </p:tgtEl>
                                        <p:attrNameLst>
                                          <p:attrName>style.visibility</p:attrName>
                                        </p:attrNameLst>
                                      </p:cBhvr>
                                      <p:to>
                                        <p:strVal val="visible"/>
                                      </p:to>
                                    </p:set>
                                    <p:animEffect transition="in" filter="wipe(left)">
                                      <p:cBhvr>
                                        <p:cTn id="26" dur="500"/>
                                        <p:tgtEl>
                                          <p:spTgt spid="1127427">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27427">
                                            <p:txEl>
                                              <p:pRg st="6" end="6"/>
                                            </p:txEl>
                                          </p:spTgt>
                                        </p:tgtEl>
                                        <p:attrNameLst>
                                          <p:attrName>style.visibility</p:attrName>
                                        </p:attrNameLst>
                                      </p:cBhvr>
                                      <p:to>
                                        <p:strVal val="visible"/>
                                      </p:to>
                                    </p:set>
                                    <p:animEffect transition="in" filter="wipe(left)">
                                      <p:cBhvr>
                                        <p:cTn id="29" dur="500"/>
                                        <p:tgtEl>
                                          <p:spTgt spid="1127427">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27427">
                                            <p:txEl>
                                              <p:pRg st="7" end="7"/>
                                            </p:txEl>
                                          </p:spTgt>
                                        </p:tgtEl>
                                        <p:attrNameLst>
                                          <p:attrName>style.visibility</p:attrName>
                                        </p:attrNameLst>
                                      </p:cBhvr>
                                      <p:to>
                                        <p:strVal val="visible"/>
                                      </p:to>
                                    </p:set>
                                    <p:animEffect transition="in" filter="wipe(left)">
                                      <p:cBhvr>
                                        <p:cTn id="32" dur="500"/>
                                        <p:tgtEl>
                                          <p:spTgt spid="11274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2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429" cy="687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p:cNvSpPr txBox="1">
            <a:spLocks noChangeArrowheads="1"/>
          </p:cNvSpPr>
          <p:nvPr/>
        </p:nvSpPr>
        <p:spPr bwMode="auto">
          <a:xfrm>
            <a:off x="862965" y="274320"/>
            <a:ext cx="7433787" cy="5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5000"/>
              </a:lnSpc>
            </a:pPr>
            <a:r>
              <a:rPr lang="en-US" sz="4000">
                <a:solidFill>
                  <a:srgbClr val="40EF00"/>
                </a:solidFill>
                <a:latin typeface="Georgia" charset="0"/>
              </a:rPr>
              <a:t>Solar Power at Middlebury</a:t>
            </a:r>
          </a:p>
        </p:txBody>
      </p:sp>
      <p:sp>
        <p:nvSpPr>
          <p:cNvPr id="2052" name="Text Box 6"/>
          <p:cNvSpPr txBox="1">
            <a:spLocks noChangeArrowheads="1"/>
          </p:cNvSpPr>
          <p:nvPr/>
        </p:nvSpPr>
        <p:spPr bwMode="auto">
          <a:xfrm>
            <a:off x="611505" y="1377315"/>
            <a:ext cx="7908132" cy="3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5000"/>
              </a:lnSpc>
            </a:pPr>
            <a:r>
              <a:rPr lang="en-US">
                <a:solidFill>
                  <a:srgbClr val="351C75"/>
                </a:solidFill>
                <a:latin typeface="Georgia" charset="0"/>
              </a:rPr>
              <a:t>Middlebury is considering installing a 2-acre solar array comprised of tracker photovoltaic cells near the Organic Garden in the next few years. This array will only produce about 1% of the school's energy, but will add variety to our renewable energy portfolio and offer opportunities for community education about solar energy.</a:t>
            </a:r>
            <a:endParaRPr lang="en-US"/>
          </a:p>
          <a:p>
            <a:pPr eaLnBrk="1" hangingPunct="1">
              <a:lnSpc>
                <a:spcPct val="95000"/>
              </a:lnSpc>
            </a:pPr>
            <a:endParaRPr lang="en-US">
              <a:solidFill>
                <a:srgbClr val="351C75"/>
              </a:solidFill>
              <a:latin typeface="Georgia" charset="0"/>
            </a:endParaRPr>
          </a:p>
          <a:p>
            <a:pPr eaLnBrk="1" hangingPunct="1">
              <a:lnSpc>
                <a:spcPct val="95000"/>
              </a:lnSpc>
            </a:pPr>
            <a:r>
              <a:rPr lang="en-US">
                <a:solidFill>
                  <a:srgbClr val="351C75"/>
                </a:solidFill>
                <a:latin typeface="Georgia" charset="0"/>
              </a:rPr>
              <a:t>Is the solar array a smart purchase for the college? Are we paying a fair price at 20 cents per kilowatt-hour of energy produced by the array?</a:t>
            </a:r>
          </a:p>
        </p:txBody>
      </p:sp>
    </p:spTree>
    <p:extLst>
      <p:ext uri="{BB962C8B-B14F-4D97-AF65-F5344CB8AC3E}">
        <p14:creationId xmlns:p14="http://schemas.microsoft.com/office/powerpoint/2010/main" val="4501869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8285" cy="686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018" y="5303520"/>
            <a:ext cx="2633187"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9084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228725" y="365760"/>
            <a:ext cx="7075170" cy="63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5000"/>
              </a:lnSpc>
            </a:pPr>
            <a:r>
              <a:rPr lang="en-US" sz="4300" b="1">
                <a:solidFill>
                  <a:srgbClr val="00FF00"/>
                </a:solidFill>
                <a:latin typeface="Georgia" charset="0"/>
              </a:rPr>
              <a:t>Subsidies and Education</a:t>
            </a:r>
            <a:r>
              <a:rPr lang="en-US" sz="4300" b="1">
                <a:solidFill>
                  <a:srgbClr val="000000"/>
                </a:solidFill>
                <a:latin typeface="Arial" charset="0"/>
              </a:rPr>
              <a:t> </a:t>
            </a:r>
          </a:p>
        </p:txBody>
      </p:sp>
      <p:sp>
        <p:nvSpPr>
          <p:cNvPr id="4100" name="Text Box 6"/>
          <p:cNvSpPr txBox="1">
            <a:spLocks noChangeArrowheads="1"/>
          </p:cNvSpPr>
          <p:nvPr/>
        </p:nvSpPr>
        <p:spPr bwMode="auto">
          <a:xfrm>
            <a:off x="40005" y="1645920"/>
            <a:ext cx="5192078" cy="42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indent="-342900" eaLnBrk="0" hangingPunct="0">
              <a:defRPr sz="2400">
                <a:solidFill>
                  <a:schemeClr val="tx1"/>
                </a:solidFill>
                <a:latin typeface="Times New Roman" charset="0"/>
                <a:ea typeface="ＭＳ Ｐゴシック" charset="0"/>
              </a:defRPr>
            </a:lvl2pPr>
            <a:lvl3pPr marL="857250" indent="-28575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eaLnBrk="1" hangingPunct="1">
              <a:lnSpc>
                <a:spcPct val="95000"/>
              </a:lnSpc>
              <a:buClr>
                <a:srgbClr val="351C75"/>
              </a:buClr>
              <a:buSzPct val="100000"/>
              <a:buFontTx/>
              <a:buChar char="•"/>
            </a:pPr>
            <a:r>
              <a:rPr lang="en-US">
                <a:solidFill>
                  <a:srgbClr val="351C75"/>
                </a:solidFill>
                <a:latin typeface="Georgia" charset="0"/>
              </a:rPr>
              <a:t>What does the electric company pay the College and what is the subsidy? </a:t>
            </a:r>
            <a:endParaRPr lang="en-US"/>
          </a:p>
          <a:p>
            <a:pPr lvl="2" eaLnBrk="1" hangingPunct="1">
              <a:lnSpc>
                <a:spcPct val="95000"/>
              </a:lnSpc>
              <a:buClr>
                <a:srgbClr val="351C75"/>
              </a:buClr>
              <a:buSzPct val="80000"/>
              <a:buFont typeface="Courier New" charset="0"/>
              <a:buChar char="o"/>
            </a:pPr>
            <a:r>
              <a:rPr lang="en-US">
                <a:solidFill>
                  <a:srgbClr val="351C75"/>
                </a:solidFill>
                <a:latin typeface="Georgia" charset="0"/>
              </a:rPr>
              <a:t>Solar adder</a:t>
            </a:r>
            <a:endParaRPr lang="en-US"/>
          </a:p>
          <a:p>
            <a:pPr lvl="2" eaLnBrk="1" hangingPunct="1">
              <a:lnSpc>
                <a:spcPct val="95000"/>
              </a:lnSpc>
              <a:buClr>
                <a:srgbClr val="351C75"/>
              </a:buClr>
              <a:buSzPct val="80000"/>
              <a:buFont typeface="Courier New" charset="0"/>
              <a:buChar char="o"/>
            </a:pPr>
            <a:r>
              <a:rPr lang="en-US">
                <a:solidFill>
                  <a:srgbClr val="351C75"/>
                </a:solidFill>
                <a:latin typeface="Georgia" charset="0"/>
              </a:rPr>
              <a:t>current price of electricity + (20 cents -- highest price of electricity)</a:t>
            </a:r>
            <a:endParaRPr lang="en-US"/>
          </a:p>
          <a:p>
            <a:pPr eaLnBrk="1" hangingPunct="1">
              <a:lnSpc>
                <a:spcPct val="95000"/>
              </a:lnSpc>
            </a:pPr>
            <a:endParaRPr lang="en-US">
              <a:solidFill>
                <a:srgbClr val="351C75"/>
              </a:solidFill>
              <a:latin typeface="Georgia" charset="0"/>
            </a:endParaRPr>
          </a:p>
          <a:p>
            <a:pPr lvl="1" eaLnBrk="1" hangingPunct="1">
              <a:lnSpc>
                <a:spcPct val="95000"/>
              </a:lnSpc>
              <a:buClr>
                <a:srgbClr val="351C75"/>
              </a:buClr>
              <a:buSzPct val="100000"/>
              <a:buFontTx/>
              <a:buChar char="•"/>
            </a:pPr>
            <a:r>
              <a:rPr lang="en-US">
                <a:solidFill>
                  <a:srgbClr val="351C75"/>
                </a:solidFill>
                <a:latin typeface="Georgia" charset="0"/>
              </a:rPr>
              <a:t>What if we lose it? </a:t>
            </a:r>
            <a:endParaRPr lang="en-US"/>
          </a:p>
          <a:p>
            <a:pPr lvl="2" eaLnBrk="1" hangingPunct="1">
              <a:lnSpc>
                <a:spcPct val="95000"/>
              </a:lnSpc>
              <a:buClr>
                <a:srgbClr val="351C75"/>
              </a:buClr>
              <a:buSzPct val="80000"/>
              <a:buFont typeface="Courier New" charset="0"/>
              <a:buChar char="o"/>
            </a:pPr>
            <a:r>
              <a:rPr lang="en-US">
                <a:solidFill>
                  <a:srgbClr val="351C75"/>
                </a:solidFill>
                <a:latin typeface="Georgia" charset="0"/>
              </a:rPr>
              <a:t>lose potential benefits, not add new costs </a:t>
            </a:r>
            <a:endParaRPr lang="en-US"/>
          </a:p>
          <a:p>
            <a:pPr eaLnBrk="1" hangingPunct="1">
              <a:lnSpc>
                <a:spcPct val="95000"/>
              </a:lnSpc>
              <a:buClr>
                <a:srgbClr val="351C75"/>
              </a:buClr>
              <a:buSzPct val="80000"/>
              <a:buFont typeface="Courier New" charset="0"/>
              <a:buNone/>
            </a:pPr>
            <a:endParaRPr lang="en-US">
              <a:solidFill>
                <a:srgbClr val="FF9900"/>
              </a:solidFill>
              <a:latin typeface="Arial" charset="0"/>
            </a:endParaRPr>
          </a:p>
        </p:txBody>
      </p:sp>
      <p:sp>
        <p:nvSpPr>
          <p:cNvPr id="4101" name="Text Box 7"/>
          <p:cNvSpPr txBox="1">
            <a:spLocks noChangeArrowheads="1"/>
          </p:cNvSpPr>
          <p:nvPr/>
        </p:nvSpPr>
        <p:spPr bwMode="auto">
          <a:xfrm>
            <a:off x="5343525" y="2560320"/>
            <a:ext cx="3493294" cy="140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2400">
                <a:solidFill>
                  <a:schemeClr val="tx1"/>
                </a:solidFill>
                <a:latin typeface="Times New Roman" charset="0"/>
                <a:ea typeface="ＭＳ Ｐゴシック" charset="0"/>
              </a:defRPr>
            </a:lvl1pPr>
            <a:lvl2pPr indent="-342900" eaLnBrk="0" hangingPunct="0">
              <a:defRPr sz="2400">
                <a:solidFill>
                  <a:schemeClr val="tx1"/>
                </a:solidFill>
                <a:latin typeface="Times New Roman" charset="0"/>
                <a:ea typeface="ＭＳ Ｐゴシック" charset="0"/>
              </a:defRPr>
            </a:lvl2pPr>
            <a:lvl3pPr marL="857250" indent="-28575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eaLnBrk="1" hangingPunct="1">
              <a:lnSpc>
                <a:spcPct val="95000"/>
              </a:lnSpc>
              <a:buClr>
                <a:srgbClr val="351C75"/>
              </a:buClr>
              <a:buSzPct val="100000"/>
              <a:buFontTx/>
              <a:buChar char="•"/>
            </a:pPr>
            <a:r>
              <a:rPr lang="en-US">
                <a:solidFill>
                  <a:srgbClr val="351C75"/>
                </a:solidFill>
                <a:latin typeface="Georgia" charset="0"/>
              </a:rPr>
              <a:t>Education</a:t>
            </a:r>
            <a:endParaRPr lang="en-US"/>
          </a:p>
          <a:p>
            <a:pPr lvl="2" eaLnBrk="1" hangingPunct="1">
              <a:lnSpc>
                <a:spcPct val="95000"/>
              </a:lnSpc>
              <a:buClr>
                <a:srgbClr val="351C75"/>
              </a:buClr>
              <a:buSzPct val="80000"/>
              <a:buFont typeface="Courier New" charset="0"/>
              <a:buChar char="o"/>
            </a:pPr>
            <a:r>
              <a:rPr lang="en-US">
                <a:solidFill>
                  <a:srgbClr val="351C75"/>
                </a:solidFill>
                <a:latin typeface="Georgia" charset="0"/>
              </a:rPr>
              <a:t>example of solar energy in action</a:t>
            </a:r>
            <a:endParaRPr lang="en-US"/>
          </a:p>
          <a:p>
            <a:pPr lvl="2" eaLnBrk="1" hangingPunct="1">
              <a:lnSpc>
                <a:spcPct val="95000"/>
              </a:lnSpc>
              <a:buClr>
                <a:srgbClr val="351C75"/>
              </a:buClr>
              <a:buSzPct val="80000"/>
              <a:buFont typeface="Courier New" charset="0"/>
              <a:buChar char="o"/>
            </a:pPr>
            <a:r>
              <a:rPr lang="en-US">
                <a:solidFill>
                  <a:srgbClr val="351C75"/>
                </a:solidFill>
                <a:latin typeface="Georgia" charset="0"/>
              </a:rPr>
              <a:t>learning tool  </a:t>
            </a:r>
          </a:p>
        </p:txBody>
      </p:sp>
    </p:spTree>
    <p:extLst>
      <p:ext uri="{BB962C8B-B14F-4D97-AF65-F5344CB8AC3E}">
        <p14:creationId xmlns:p14="http://schemas.microsoft.com/office/powerpoint/2010/main" val="32527906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3164682" y="425768"/>
            <a:ext cx="2814638" cy="55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5000"/>
              </a:lnSpc>
            </a:pPr>
            <a:r>
              <a:rPr lang="en-US" sz="3600">
                <a:solidFill>
                  <a:srgbClr val="40EF00"/>
                </a:solidFill>
                <a:latin typeface="Georgia" charset="0"/>
              </a:rPr>
              <a:t>Conclusions</a:t>
            </a:r>
          </a:p>
        </p:txBody>
      </p:sp>
      <p:pic>
        <p:nvPicPr>
          <p:cNvPr id="51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2468880"/>
            <a:ext cx="3840480" cy="293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468880"/>
            <a:ext cx="3774758" cy="299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8"/>
          <p:cNvSpPr txBox="1">
            <a:spLocks noChangeArrowheads="1"/>
          </p:cNvSpPr>
          <p:nvPr/>
        </p:nvSpPr>
        <p:spPr bwMode="auto">
          <a:xfrm>
            <a:off x="497205" y="1188720"/>
            <a:ext cx="8316754" cy="70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5000"/>
              </a:lnSpc>
            </a:pPr>
            <a:r>
              <a:rPr lang="en-US">
                <a:solidFill>
                  <a:srgbClr val="351C75"/>
                </a:solidFill>
                <a:latin typeface="Georgia" charset="0"/>
              </a:rPr>
              <a:t>If you still are not convinced, we have considered some worst case scenarios.</a:t>
            </a:r>
          </a:p>
        </p:txBody>
      </p:sp>
      <p:sp>
        <p:nvSpPr>
          <p:cNvPr id="5127" name="Text Box 9"/>
          <p:cNvSpPr txBox="1">
            <a:spLocks noChangeArrowheads="1"/>
          </p:cNvSpPr>
          <p:nvPr/>
        </p:nvSpPr>
        <p:spPr bwMode="auto">
          <a:xfrm>
            <a:off x="40005" y="2011680"/>
            <a:ext cx="523208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5000"/>
              </a:lnSpc>
            </a:pPr>
            <a:r>
              <a:rPr lang="en-US">
                <a:solidFill>
                  <a:srgbClr val="351C75"/>
                </a:solidFill>
                <a:latin typeface="Georgia" charset="0"/>
              </a:rPr>
              <a:t>Can energy from the grid get cheaper?</a:t>
            </a:r>
          </a:p>
        </p:txBody>
      </p:sp>
      <p:sp>
        <p:nvSpPr>
          <p:cNvPr id="5128" name="Text Box 10"/>
          <p:cNvSpPr txBox="1">
            <a:spLocks noChangeArrowheads="1"/>
          </p:cNvSpPr>
          <p:nvPr/>
        </p:nvSpPr>
        <p:spPr bwMode="auto">
          <a:xfrm>
            <a:off x="4977765" y="2011680"/>
            <a:ext cx="466772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5000"/>
              </a:lnSpc>
            </a:pPr>
            <a:r>
              <a:rPr lang="en-US">
                <a:solidFill>
                  <a:srgbClr val="351C75"/>
                </a:solidFill>
                <a:latin typeface="Georgia" charset="0"/>
              </a:rPr>
              <a:t>What if AER goes bankrupt?</a:t>
            </a:r>
          </a:p>
        </p:txBody>
      </p:sp>
    </p:spTree>
    <p:extLst>
      <p:ext uri="{BB962C8B-B14F-4D97-AF65-F5344CB8AC3E}">
        <p14:creationId xmlns:p14="http://schemas.microsoft.com/office/powerpoint/2010/main" val="10578511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8693"/>
            <a:ext cx="7772400" cy="1470025"/>
          </a:xfrm>
        </p:spPr>
        <p:txBody>
          <a:bodyPr>
            <a:normAutofit fontScale="90000"/>
          </a:bodyPr>
          <a:lstStyle/>
          <a:p>
            <a:r>
              <a:rPr lang="en-US" dirty="0" smtClean="0">
                <a:solidFill>
                  <a:srgbClr val="008000"/>
                </a:solidFill>
              </a:rPr>
              <a:t>Brazil &amp; Solar Mosaic:</a:t>
            </a:r>
            <a:br>
              <a:rPr lang="en-US" dirty="0" smtClean="0">
                <a:solidFill>
                  <a:srgbClr val="008000"/>
                </a:solidFill>
              </a:rPr>
            </a:br>
            <a:r>
              <a:rPr lang="en-US" dirty="0" smtClean="0">
                <a:solidFill>
                  <a:srgbClr val="FFE223"/>
                </a:solidFill>
              </a:rPr>
              <a:t>A Relationship with Limitless Potential</a:t>
            </a:r>
            <a:endParaRPr lang="en-US" dirty="0">
              <a:solidFill>
                <a:srgbClr val="FFE223"/>
              </a:solidFill>
            </a:endParaRPr>
          </a:p>
        </p:txBody>
      </p:sp>
      <p:sp>
        <p:nvSpPr>
          <p:cNvPr id="4" name="TextBox 3"/>
          <p:cNvSpPr txBox="1"/>
          <p:nvPr/>
        </p:nvSpPr>
        <p:spPr>
          <a:xfrm>
            <a:off x="685800" y="2181535"/>
            <a:ext cx="8106116" cy="4524316"/>
          </a:xfrm>
          <a:prstGeom prst="rect">
            <a:avLst/>
          </a:prstGeom>
          <a:noFill/>
        </p:spPr>
        <p:txBody>
          <a:bodyPr wrap="square" rtlCol="0">
            <a:spAutoFit/>
          </a:bodyPr>
          <a:lstStyle/>
          <a:p>
            <a:r>
              <a:rPr lang="en-US" dirty="0" smtClean="0"/>
              <a:t>Three Different Perspectives:</a:t>
            </a:r>
            <a:endParaRPr lang="en-US" dirty="0"/>
          </a:p>
          <a:p>
            <a:r>
              <a:rPr lang="en-US" dirty="0" smtClean="0"/>
              <a:t>Economic (Why It makes sense to invest)</a:t>
            </a:r>
          </a:p>
          <a:p>
            <a:pPr marL="342900" indent="-342900">
              <a:buAutoNum type="arabicPeriod"/>
            </a:pPr>
            <a:r>
              <a:rPr lang="en-US" dirty="0" smtClean="0"/>
              <a:t>The rise in electricity prices and the plunge in solar prices.</a:t>
            </a:r>
          </a:p>
          <a:p>
            <a:pPr marL="342900" indent="-342900">
              <a:buAutoNum type="arabicPeriod" startAt="2"/>
            </a:pPr>
            <a:r>
              <a:rPr lang="en-US" dirty="0" smtClean="0"/>
              <a:t>The benefits versus the costs.</a:t>
            </a:r>
          </a:p>
          <a:p>
            <a:pPr marL="342900" indent="-342900">
              <a:buAutoNum type="arabicPeriod" startAt="2"/>
            </a:pPr>
            <a:r>
              <a:rPr lang="en-US" dirty="0" smtClean="0"/>
              <a:t>Potential of renewable energy in Brazil</a:t>
            </a:r>
          </a:p>
          <a:p>
            <a:endParaRPr lang="en-US" dirty="0" smtClean="0"/>
          </a:p>
          <a:p>
            <a:r>
              <a:rPr lang="en-US" dirty="0" smtClean="0"/>
              <a:t>Social (The benefits)</a:t>
            </a:r>
          </a:p>
          <a:p>
            <a:pPr marL="342900" indent="-342900">
              <a:buAutoNum type="arabicPeriod"/>
            </a:pPr>
            <a:r>
              <a:rPr lang="en-US" dirty="0" smtClean="0"/>
              <a:t>NGO’s and social services that strive to provide electricity to all</a:t>
            </a:r>
          </a:p>
          <a:p>
            <a:pPr marL="342900" indent="-342900">
              <a:buAutoNum type="arabicPeriod"/>
            </a:pPr>
            <a:r>
              <a:rPr lang="en-US" dirty="0" smtClean="0"/>
              <a:t>The possibility of providing funds for farmers who cannot compete with the dominant farms in the country. Increase in energy = Increase in productivity</a:t>
            </a:r>
          </a:p>
          <a:p>
            <a:r>
              <a:rPr lang="en-US" dirty="0" smtClean="0"/>
              <a:t> </a:t>
            </a:r>
            <a:endParaRPr lang="en-US" dirty="0"/>
          </a:p>
          <a:p>
            <a:r>
              <a:rPr lang="en-US" dirty="0" smtClean="0"/>
              <a:t>Political (Possible incentives or constraints)</a:t>
            </a:r>
          </a:p>
          <a:p>
            <a:r>
              <a:rPr lang="en-US" dirty="0" smtClean="0"/>
              <a:t>1. Willingness to expand foreign investment</a:t>
            </a:r>
          </a:p>
          <a:p>
            <a:r>
              <a:rPr lang="en-US" dirty="0" smtClean="0"/>
              <a:t>2. Slow bureaucratic system. All legal documents are respected though. </a:t>
            </a:r>
          </a:p>
          <a:p>
            <a:pPr algn="ctr"/>
            <a:endParaRPr lang="en-US" dirty="0" smtClean="0"/>
          </a:p>
          <a:p>
            <a:pPr algn="ctr"/>
            <a:r>
              <a:rPr lang="en-US" dirty="0" smtClean="0"/>
              <a:t>How does Brazil compare to Italy and Canada?</a:t>
            </a:r>
            <a:endParaRPr lang="en-US" dirty="0"/>
          </a:p>
        </p:txBody>
      </p:sp>
    </p:spTree>
    <p:extLst>
      <p:ext uri="{BB962C8B-B14F-4D97-AF65-F5344CB8AC3E}">
        <p14:creationId xmlns:p14="http://schemas.microsoft.com/office/powerpoint/2010/main" val="33291773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Designs\Global.pot</Template>
  <TotalTime>16841</TotalTime>
  <Words>1692</Words>
  <Application>Microsoft Macintosh PowerPoint</Application>
  <PresentationFormat>On-screen Show (4:3)</PresentationFormat>
  <Paragraphs>243</Paragraphs>
  <Slides>39</Slides>
  <Notes>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Global</vt:lpstr>
      <vt:lpstr>Electricity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Brazil &amp; Solar Mosaic: A Relationship with Limitless Potential</vt:lpstr>
      <vt:lpstr>Solar Mosaic in Canada</vt:lpstr>
      <vt:lpstr>Should Solar Mosaic expand into Italy?</vt:lpstr>
      <vt:lpstr>Energy</vt:lpstr>
      <vt:lpstr>Research Question:  How can we most efficiently reduce indoor air pollution in the developing world? </vt:lpstr>
      <vt:lpstr>Results: More efficient - 70% reduction of indoor smoke with stoves. - Briquettes: Extra mile</vt:lpstr>
      <vt:lpstr>PowerPoint Presentation</vt:lpstr>
      <vt:lpstr>Food</vt:lpstr>
      <vt:lpstr>PowerPoint Presentation</vt:lpstr>
      <vt:lpstr>PowerPoint Presentation</vt:lpstr>
      <vt:lpstr>PowerPoint Presentation</vt:lpstr>
      <vt:lpstr>PowerPoint Presentation</vt:lpstr>
      <vt:lpstr>Research Question:</vt:lpstr>
      <vt:lpstr>Sustainable Solutions:</vt:lpstr>
      <vt:lpstr>Methodology:</vt:lpstr>
      <vt:lpstr>PowerPoint Presentation</vt:lpstr>
      <vt:lpstr>Housing</vt:lpstr>
      <vt:lpstr>PowerPoint Presentation</vt:lpstr>
      <vt:lpstr>PowerPoint Presentation</vt:lpstr>
      <vt:lpstr>PowerPoint Presentation</vt:lpstr>
      <vt:lpstr>Natural resources and climate change</vt:lpstr>
      <vt:lpstr>PowerPoint Presentation</vt:lpstr>
      <vt:lpstr>Research Question</vt:lpstr>
      <vt:lpstr>Methodology</vt:lpstr>
      <vt:lpstr>Results</vt:lpstr>
      <vt:lpstr>Tension over Floodwall The Sharing Cost of Thailand Flood Protection </vt:lpstr>
      <vt:lpstr>PowerPoint Presentation</vt:lpstr>
      <vt:lpstr>Transportation</vt:lpstr>
      <vt:lpstr>PowerPoint Presentation</vt:lpstr>
      <vt:lpstr>PowerPoint Presentation</vt:lpstr>
      <vt:lpstr>PowerPoint Presentation</vt:lpstr>
    </vt:vector>
  </TitlesOfParts>
  <Company>Middlebury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John Isham</dc:creator>
  <cp:lastModifiedBy>Jonathan Isham</cp:lastModifiedBy>
  <cp:revision>563</cp:revision>
  <cp:lastPrinted>1601-01-01T00:00:00Z</cp:lastPrinted>
  <dcterms:created xsi:type="dcterms:W3CDTF">2002-02-04T20:04:23Z</dcterms:created>
  <dcterms:modified xsi:type="dcterms:W3CDTF">2011-12-07T20:01:18Z</dcterms:modified>
</cp:coreProperties>
</file>