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tags/tag2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75" r:id="rId3"/>
    <p:sldMasterId id="2147483688" r:id="rId4"/>
    <p:sldMasterId id="2147483701" r:id="rId5"/>
    <p:sldMasterId id="2147483713" r:id="rId6"/>
    <p:sldMasterId id="2147483726" r:id="rId7"/>
  </p:sldMasterIdLst>
  <p:notesMasterIdLst>
    <p:notesMasterId r:id="rId47"/>
  </p:notesMasterIdLst>
  <p:sldIdLst>
    <p:sldId id="256" r:id="rId8"/>
    <p:sldId id="361" r:id="rId9"/>
    <p:sldId id="531" r:id="rId10"/>
    <p:sldId id="398" r:id="rId11"/>
    <p:sldId id="298" r:id="rId12"/>
    <p:sldId id="474" r:id="rId13"/>
    <p:sldId id="399" r:id="rId14"/>
    <p:sldId id="516" r:id="rId15"/>
    <p:sldId id="462" r:id="rId16"/>
    <p:sldId id="490" r:id="rId17"/>
    <p:sldId id="374" r:id="rId18"/>
    <p:sldId id="520" r:id="rId19"/>
    <p:sldId id="508" r:id="rId20"/>
    <p:sldId id="530" r:id="rId21"/>
    <p:sldId id="522" r:id="rId22"/>
    <p:sldId id="497" r:id="rId23"/>
    <p:sldId id="356" r:id="rId24"/>
    <p:sldId id="512" r:id="rId25"/>
    <p:sldId id="498" r:id="rId26"/>
    <p:sldId id="499" r:id="rId27"/>
    <p:sldId id="500" r:id="rId28"/>
    <p:sldId id="501" r:id="rId29"/>
    <p:sldId id="502" r:id="rId30"/>
    <p:sldId id="503" r:id="rId31"/>
    <p:sldId id="526" r:id="rId32"/>
    <p:sldId id="533" r:id="rId33"/>
    <p:sldId id="489" r:id="rId34"/>
    <p:sldId id="491" r:id="rId35"/>
    <p:sldId id="493" r:id="rId36"/>
    <p:sldId id="494" r:id="rId37"/>
    <p:sldId id="485" r:id="rId38"/>
    <p:sldId id="486" r:id="rId39"/>
    <p:sldId id="517" r:id="rId40"/>
    <p:sldId id="519" r:id="rId41"/>
    <p:sldId id="383" r:id="rId42"/>
    <p:sldId id="385" r:id="rId43"/>
    <p:sldId id="532" r:id="rId44"/>
    <p:sldId id="528" r:id="rId45"/>
    <p:sldId id="529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46A4"/>
    <a:srgbClr val="00FF00"/>
    <a:srgbClr val="00E000"/>
    <a:srgbClr val="851F37"/>
    <a:srgbClr val="621729"/>
    <a:srgbClr val="622B15"/>
    <a:srgbClr val="996600"/>
    <a:srgbClr val="881C1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6740" autoAdjust="0"/>
    <p:restoredTop sz="92054" autoAdjust="0"/>
  </p:normalViewPr>
  <p:slideViewPr>
    <p:cSldViewPr>
      <p:cViewPr varScale="1">
        <p:scale>
          <a:sx n="65" d="100"/>
          <a:sy n="65" d="100"/>
        </p:scale>
        <p:origin x="-107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uerbach\My%20Documents\educ\music\Assessment\Spring2011-2012Combin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iCons 1 2011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val>
            <c:numRef>
              <c:f>Sheet1!$C$4:$C$15</c:f>
              <c:numCache>
                <c:formatCode>General</c:formatCode>
                <c:ptCount val="12"/>
                <c:pt idx="0">
                  <c:v>4.5</c:v>
                </c:pt>
                <c:pt idx="1">
                  <c:v>3.9</c:v>
                </c:pt>
                <c:pt idx="2">
                  <c:v>3.7</c:v>
                </c:pt>
                <c:pt idx="3">
                  <c:v>4.0</c:v>
                </c:pt>
                <c:pt idx="4">
                  <c:v>4.4</c:v>
                </c:pt>
                <c:pt idx="5">
                  <c:v>4.7</c:v>
                </c:pt>
                <c:pt idx="6">
                  <c:v>3.0</c:v>
                </c:pt>
                <c:pt idx="7">
                  <c:v>3.9</c:v>
                </c:pt>
                <c:pt idx="8">
                  <c:v>4.8</c:v>
                </c:pt>
                <c:pt idx="9">
                  <c:v>4.1</c:v>
                </c:pt>
                <c:pt idx="10">
                  <c:v>4.2</c:v>
                </c:pt>
                <c:pt idx="11">
                  <c:v>4.1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Comp Grp</c:v>
                </c:pt>
              </c:strCache>
            </c:strRef>
          </c:tx>
          <c:spPr>
            <a:solidFill>
              <a:schemeClr val="bg1"/>
            </a:solidFill>
            <a:ln w="6350">
              <a:solidFill>
                <a:schemeClr val="tx1"/>
              </a:solidFill>
            </a:ln>
          </c:spPr>
          <c:invertIfNegative val="0"/>
          <c:val>
            <c:numRef>
              <c:f>Sheet1!$D$4:$D$15</c:f>
              <c:numCache>
                <c:formatCode>General</c:formatCode>
                <c:ptCount val="12"/>
                <c:pt idx="0">
                  <c:v>4.6</c:v>
                </c:pt>
                <c:pt idx="1">
                  <c:v>4.1</c:v>
                </c:pt>
                <c:pt idx="2">
                  <c:v>4.0</c:v>
                </c:pt>
                <c:pt idx="3">
                  <c:v>4.4</c:v>
                </c:pt>
                <c:pt idx="4">
                  <c:v>3.8</c:v>
                </c:pt>
                <c:pt idx="5">
                  <c:v>4.3</c:v>
                </c:pt>
                <c:pt idx="6">
                  <c:v>3.7</c:v>
                </c:pt>
                <c:pt idx="7">
                  <c:v>4.1</c:v>
                </c:pt>
                <c:pt idx="8">
                  <c:v>3.7</c:v>
                </c:pt>
                <c:pt idx="9">
                  <c:v>3.8</c:v>
                </c:pt>
                <c:pt idx="10">
                  <c:v>4.0</c:v>
                </c:pt>
                <c:pt idx="11">
                  <c:v>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832232"/>
        <c:axId val="2094753160"/>
      </c:barChart>
      <c:catAx>
        <c:axId val="2126832232"/>
        <c:scaling>
          <c:orientation val="minMax"/>
        </c:scaling>
        <c:delete val="0"/>
        <c:axPos val="b"/>
        <c:majorTickMark val="out"/>
        <c:minorTickMark val="none"/>
        <c:tickLblPos val="nextTo"/>
        <c:crossAx val="2094753160"/>
        <c:crosses val="autoZero"/>
        <c:auto val="1"/>
        <c:lblAlgn val="ctr"/>
        <c:lblOffset val="100"/>
        <c:noMultiLvlLbl val="0"/>
      </c:catAx>
      <c:valAx>
        <c:axId val="2094753160"/>
        <c:scaling>
          <c:orientation val="minMax"/>
          <c:max val="5.0"/>
          <c:min val="1.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126832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933070866142"/>
          <c:y val="0.308907844852727"/>
          <c:w val="0.244178040244969"/>
          <c:h val="0.178480606590843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2"/>
      </a:solidFill>
    </a:ln>
    <a:effectLst>
      <a:outerShdw blurRad="50800" dist="38100" dir="2700000" algn="tl" rotWithShape="0">
        <a:prstClr val="black">
          <a:alpha val="40000"/>
        </a:prstClr>
      </a:outerShdw>
      <a:softEdge rad="31750"/>
    </a:effectLst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A15A083-A9C1-406D-A576-A5BC1508E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10</a:t>
            </a:fld>
            <a:endParaRPr lang="en-US"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1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"If you have an apple and I have an apple and we exchange these apples then you and I will still each have one apple. But if you have an idea and I have an idea and we exchange these ideas, then each of us will have two ideas.“ --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George Bernard Shaw</a:t>
            </a:r>
          </a:p>
          <a:p>
            <a:pPr>
              <a:spcBef>
                <a:spcPts val="341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/>
              <a:pPr/>
              <a:t>11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12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/>
              <a:pPr/>
              <a:t>17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2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8E8F2-455B-43D4-A519-55F92596A63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28</a:t>
            </a:fld>
            <a:endParaRPr lang="en-US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29</a:t>
            </a:fld>
            <a:endParaRPr lang="en-US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3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30</a:t>
            </a:fld>
            <a:endParaRPr lang="en-US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Somehow the PR we have generated can also play a role (more “off campus” stuff).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1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799"/>
          </a:xfrm>
          <a:prstGeom prst="rect">
            <a:avLst/>
          </a:prstGeom>
          <a:noFill/>
          <a:ln>
            <a:noFill/>
          </a:ln>
        </p:spPr>
        <p:txBody>
          <a:bodyPr lIns="91421" tIns="45711" rIns="91421" bIns="4571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/>
              <a:pPr/>
              <a:t>33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"If you have an apple and I have an apple and we exchange these apples then you and I will still each have one apple. But if you have an idea and I have an idea and we exchange these ideas, then each of us will have two ideas.“ -- </a:t>
            </a: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George Bernard Shaw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"If you have an apple and I have an apple and we exchange these apples then you and I will still each have one apple. But if you have an idea and I have an idea and we exchange these ideas, then each of us will have two ideas.“ -- </a:t>
            </a: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George Bernard Shaw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35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/>
              <a:pPr/>
              <a:t>36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Confucius 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37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38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39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4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5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/>
              <a:pPr/>
              <a:t>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"If you have an apple and I have an apple and we exchange these apples then you and I will still each have one apple. But if you have an idea and I have an idea and we exchange these ideas, then each of us will have two ideas.“ -- </a:t>
            </a: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George Bernard Shaw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7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C128-65F6-4E13-B917-FB61FF35D5C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972222-0D68-40B9-9E72-BAFE7F26010C}" type="slidenum">
              <a:rPr lang="en-US"/>
              <a:pPr/>
              <a:t>9</a:t>
            </a:fld>
            <a:endParaRPr 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33600" y="2632075"/>
            <a:ext cx="426720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4"/>
          <p:cNvSpPr>
            <a:spLocks noChangeArrowheads="1"/>
          </p:cNvSpPr>
          <p:nvPr userDrawn="1"/>
        </p:nvSpPr>
        <p:spPr bwMode="auto">
          <a:xfrm>
            <a:off x="6156325" y="5943600"/>
            <a:ext cx="30130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Line 5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 userDrawn="1"/>
        </p:nvSpPr>
        <p:spPr bwMode="auto">
          <a:xfrm>
            <a:off x="1676400" y="830263"/>
            <a:ext cx="1219200" cy="473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Genev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Genev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Genev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Genev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nev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va" pitchFamily="34" charset="0"/>
            </a:endParaRPr>
          </a:p>
        </p:txBody>
      </p:sp>
      <p:pic>
        <p:nvPicPr>
          <p:cNvPr id="25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8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357188"/>
            <a:ext cx="304958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6000"/>
            <a:ext cx="91440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" name="Rectangle 11"/>
          <p:cNvSpPr>
            <a:spLocks noChangeArrowheads="1"/>
          </p:cNvSpPr>
          <p:nvPr userDrawn="1"/>
        </p:nvSpPr>
        <p:spPr bwMode="auto">
          <a:xfrm>
            <a:off x="6727825" y="6172200"/>
            <a:ext cx="18065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</a:rPr>
              <a:t>UMass</a:t>
            </a: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881C1C"/>
                </a:solidFill>
                <a:effectLst/>
                <a:uLnTx/>
                <a:uFillTx/>
              </a:rPr>
              <a:t>Chemistry</a:t>
            </a:r>
          </a:p>
        </p:txBody>
      </p:sp>
      <p:sp>
        <p:nvSpPr>
          <p:cNvPr id="29" name="Line 12"/>
          <p:cNvSpPr>
            <a:spLocks noChangeShapeType="1"/>
          </p:cNvSpPr>
          <p:nvPr userDrawn="1"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Group 19"/>
          <p:cNvGrpSpPr>
            <a:grpSpLocks/>
          </p:cNvGrpSpPr>
          <p:nvPr userDrawn="1"/>
        </p:nvGrpSpPr>
        <p:grpSpPr bwMode="auto">
          <a:xfrm>
            <a:off x="7467600" y="5257800"/>
            <a:ext cx="931863" cy="806450"/>
            <a:chOff x="4752" y="3312"/>
            <a:chExt cx="587" cy="508"/>
          </a:xfrm>
        </p:grpSpPr>
        <p:pic>
          <p:nvPicPr>
            <p:cNvPr id="31" name="Picture 17" descr="mwpic1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45590" b="6836"/>
            <a:stretch>
              <a:fillRect/>
            </a:stretch>
          </p:blipFill>
          <p:spPr bwMode="auto">
            <a:xfrm>
              <a:off x="4752" y="3312"/>
              <a:ext cx="587" cy="5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2" name="Rectangle 18"/>
            <p:cNvSpPr>
              <a:spLocks noChangeArrowheads="1"/>
            </p:cNvSpPr>
            <p:nvPr userDrawn="1"/>
          </p:nvSpPr>
          <p:spPr bwMode="auto">
            <a:xfrm>
              <a:off x="4752" y="3504"/>
              <a:ext cx="96" cy="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90700" y="3124200"/>
            <a:ext cx="556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to edit Master subtitle style</a:t>
            </a:r>
          </a:p>
        </p:txBody>
      </p:sp>
      <p:sp>
        <p:nvSpPr>
          <p:cNvPr id="34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1143000" y="1447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 sz="2800">
                <a:solidFill>
                  <a:srgbClr val="881C1C"/>
                </a:solidFill>
                <a:latin typeface="+mj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9756-7521-46E6-9351-C4EB31235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55DD4-AB44-4B15-8208-24FF11E67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4" name="Shape 24"/>
          <p:cNvSpPr/>
          <p:nvPr/>
        </p:nvSpPr>
        <p:spPr>
          <a:xfrm>
            <a:off x="345439" y="2942601"/>
            <a:ext cx="7147931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7572652" y="2944633"/>
            <a:ext cx="1190347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712714" y="3136658"/>
            <a:ext cx="910223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w="9525" cap="flat" cmpd="sng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445483" y="3055621"/>
            <a:ext cx="6947844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786825" y="4625267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2800">
                <a:solidFill>
                  <a:srgbClr val="47534C"/>
                </a:solidFill>
              </a:rPr>
              <a:pPr algn="ctr">
                <a:buSzPct val="25000"/>
              </a:pPr>
              <a:t>‹#›</a:t>
            </a:fld>
            <a:endParaRPr lang="en-US" sz="2800">
              <a:solidFill>
                <a:srgbClr val="47534C"/>
              </a:solidFill>
            </a:endParaRPr>
          </a:p>
        </p:txBody>
      </p:sp>
      <p:sp>
        <p:nvSpPr>
          <p:cNvPr id="29" name="Shape 29"/>
          <p:cNvSpPr/>
          <p:nvPr/>
        </p:nvSpPr>
        <p:spPr>
          <a:xfrm>
            <a:off x="541822" y="4559276"/>
            <a:ext cx="6755166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538970" y="3139440"/>
            <a:ext cx="6760868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42804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04704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35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41" name="Shape 41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" name="Shape 42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43" name="Shape 43"/>
            <p:cNvPicPr preferRelativeResize="0"/>
            <p:nvPr/>
          </p:nvPicPr>
          <p:blipFill rotWithShape="1">
            <a:blip r:embed="rId7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Shape 44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6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51975" y="2946400"/>
            <a:ext cx="8265159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67656" y="3048000"/>
            <a:ext cx="8033799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199" cy="1295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75495" y="4541519"/>
            <a:ext cx="7818120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199" cy="523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/>
          <p:nvPr/>
        </p:nvSpPr>
        <p:spPr>
          <a:xfrm>
            <a:off x="675756" y="3124200"/>
            <a:ext cx="7817599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26127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26127" y="1722438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26127" y="2438400"/>
            <a:ext cx="4040187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774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spcBef>
                <a:spcPts val="640"/>
              </a:spcBef>
              <a:buClr>
                <a:schemeClr val="accen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55880" algn="l" rtl="0">
              <a:spcBef>
                <a:spcPts val="560"/>
              </a:spcBef>
              <a:buClr>
                <a:schemeClr val="accent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76200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11760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06680" algn="l" rtl="0">
              <a:spcBef>
                <a:spcPts val="400"/>
              </a:spcBef>
              <a:buClr>
                <a:schemeClr val="accent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609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55879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6096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66039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60033" y="1505712"/>
            <a:ext cx="2716565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76689" y="1642472"/>
            <a:ext cx="2483254" cy="3234328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33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47534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69000" y="1734311"/>
            <a:ext cx="2298633" cy="11916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4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07B8B-F5F6-4E8F-9D30-CC62C025C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85800" y="4953000"/>
            <a:ext cx="7772400" cy="13715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61999" y="5029200"/>
            <a:ext cx="7600765" cy="1202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914400" y="5638800"/>
            <a:ext cx="7328513" cy="451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05589" y="5074919"/>
            <a:ext cx="7946135" cy="1097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56288" y="5656555"/>
            <a:ext cx="7244735" cy="40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00"/>
              </a:spcBef>
              <a:buClr>
                <a:schemeClr val="accent1"/>
              </a:buClr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513" cy="5230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 rot="5400000">
            <a:off x="2385218" y="-175418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6861702" y="228600"/>
            <a:ext cx="1859279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 rot="5400000">
            <a:off x="4896851" y="2547151"/>
            <a:ext cx="5788980" cy="1485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 rot="5400000">
            <a:off x="647699" y="190499"/>
            <a:ext cx="5791201" cy="61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Shape 131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8" name="Shape 138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139" name="Shape 139"/>
            <p:cNvPicPr preferRelativeResize="0"/>
            <p:nvPr/>
          </p:nvPicPr>
          <p:blipFill rotWithShape="1">
            <a:blip r:embed="rId6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Shape 140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1143000" y="14478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881C1C"/>
              </a:buClr>
              <a:buFont typeface="Quattrocento"/>
              <a:buNone/>
              <a:defRPr sz="2800" b="0" i="0" u="none" strike="noStrike" cap="none">
                <a:solidFill>
                  <a:srgbClr val="881C1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8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4" name="Shape 24"/>
          <p:cNvSpPr/>
          <p:nvPr/>
        </p:nvSpPr>
        <p:spPr>
          <a:xfrm>
            <a:off x="345439" y="2942601"/>
            <a:ext cx="7147931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7572652" y="2944633"/>
            <a:ext cx="1190347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712714" y="3136658"/>
            <a:ext cx="910223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w="9525" cap="flat" cmpd="sng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445483" y="3055621"/>
            <a:ext cx="6947844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786825" y="4625267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2800">
                <a:solidFill>
                  <a:srgbClr val="47534C"/>
                </a:solidFill>
              </a:rPr>
              <a:pPr algn="ctr">
                <a:buSzPct val="25000"/>
              </a:pPr>
              <a:t>‹#›</a:t>
            </a:fld>
            <a:endParaRPr lang="en-US" sz="2800">
              <a:solidFill>
                <a:srgbClr val="47534C"/>
              </a:solidFill>
            </a:endParaRPr>
          </a:p>
        </p:txBody>
      </p:sp>
      <p:sp>
        <p:nvSpPr>
          <p:cNvPr id="29" name="Shape 29"/>
          <p:cNvSpPr/>
          <p:nvPr/>
        </p:nvSpPr>
        <p:spPr>
          <a:xfrm>
            <a:off x="541822" y="4559276"/>
            <a:ext cx="6755166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538970" y="3139440"/>
            <a:ext cx="6760868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42804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04704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35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41" name="Shape 41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" name="Shape 42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43" name="Shape 43"/>
            <p:cNvPicPr preferRelativeResize="0"/>
            <p:nvPr/>
          </p:nvPicPr>
          <p:blipFill rotWithShape="1">
            <a:blip r:embed="rId7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Shape 44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6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51975" y="2946400"/>
            <a:ext cx="8265159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67656" y="3048000"/>
            <a:ext cx="8033799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199" cy="1295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75495" y="4541519"/>
            <a:ext cx="7818120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199" cy="523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/>
          <p:nvPr/>
        </p:nvSpPr>
        <p:spPr>
          <a:xfrm>
            <a:off x="675756" y="3124200"/>
            <a:ext cx="7817599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8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26127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26127" y="1722438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26127" y="2438400"/>
            <a:ext cx="4040187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774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DD1FA-D6A6-444D-BB17-8811A9BD0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spcBef>
                <a:spcPts val="640"/>
              </a:spcBef>
              <a:buClr>
                <a:schemeClr val="accen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55880" algn="l" rtl="0">
              <a:spcBef>
                <a:spcPts val="560"/>
              </a:spcBef>
              <a:buClr>
                <a:schemeClr val="accent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76200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11760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06680" algn="l" rtl="0">
              <a:spcBef>
                <a:spcPts val="400"/>
              </a:spcBef>
              <a:buClr>
                <a:schemeClr val="accent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609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55879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6096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66039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60033" y="1505712"/>
            <a:ext cx="2716565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76689" y="1642472"/>
            <a:ext cx="2483254" cy="3234328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33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47534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69000" y="1734311"/>
            <a:ext cx="2298633" cy="11916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3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85800" y="4953000"/>
            <a:ext cx="7772400" cy="13715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61999" y="5029200"/>
            <a:ext cx="7600765" cy="1202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914400" y="5638800"/>
            <a:ext cx="7328513" cy="451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05589" y="5074919"/>
            <a:ext cx="7946135" cy="1097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56288" y="5656555"/>
            <a:ext cx="7244735" cy="40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00"/>
              </a:spcBef>
              <a:buClr>
                <a:schemeClr val="accent1"/>
              </a:buClr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513" cy="5230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1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 rot="5400000">
            <a:off x="2385218" y="-175418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6861702" y="228600"/>
            <a:ext cx="1859279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 rot="5400000">
            <a:off x="4896851" y="2547151"/>
            <a:ext cx="5788980" cy="1485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 rot="5400000">
            <a:off x="647699" y="190499"/>
            <a:ext cx="5791201" cy="61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Shape 131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8" name="Shape 138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139" name="Shape 139"/>
            <p:cNvPicPr preferRelativeResize="0"/>
            <p:nvPr/>
          </p:nvPicPr>
          <p:blipFill rotWithShape="1">
            <a:blip r:embed="rId6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Shape 140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1143000" y="14478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881C1C"/>
              </a:buClr>
              <a:buFont typeface="Quattrocento"/>
              <a:buNone/>
              <a:defRPr sz="2800" b="0" i="0" u="none" strike="noStrike" cap="none">
                <a:solidFill>
                  <a:srgbClr val="881C1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7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4" name="Shape 24"/>
          <p:cNvSpPr/>
          <p:nvPr/>
        </p:nvSpPr>
        <p:spPr>
          <a:xfrm>
            <a:off x="345439" y="2942601"/>
            <a:ext cx="7147931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7572652" y="2944633"/>
            <a:ext cx="1190347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712714" y="3136658"/>
            <a:ext cx="910223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w="9525" cap="flat" cmpd="sng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445483" y="3055621"/>
            <a:ext cx="6947844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786825" y="4625267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2800">
                <a:solidFill>
                  <a:srgbClr val="47534C"/>
                </a:solidFill>
              </a:rPr>
              <a:pPr algn="ctr">
                <a:buSzPct val="25000"/>
              </a:pPr>
              <a:t>‹#›</a:t>
            </a:fld>
            <a:endParaRPr lang="en-US" sz="2800">
              <a:solidFill>
                <a:srgbClr val="47534C"/>
              </a:solidFill>
            </a:endParaRPr>
          </a:p>
        </p:txBody>
      </p:sp>
      <p:sp>
        <p:nvSpPr>
          <p:cNvPr id="29" name="Shape 29"/>
          <p:cNvSpPr/>
          <p:nvPr/>
        </p:nvSpPr>
        <p:spPr>
          <a:xfrm>
            <a:off x="541822" y="4559276"/>
            <a:ext cx="6755166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538970" y="3139440"/>
            <a:ext cx="6760868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42804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04704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35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41" name="Shape 41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" name="Shape 42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43" name="Shape 43"/>
            <p:cNvPicPr preferRelativeResize="0"/>
            <p:nvPr/>
          </p:nvPicPr>
          <p:blipFill rotWithShape="1">
            <a:blip r:embed="rId7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Shape 44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19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51975" y="2946400"/>
            <a:ext cx="8265159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67656" y="3048000"/>
            <a:ext cx="8033799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199" cy="1295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75495" y="4541519"/>
            <a:ext cx="7818120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199" cy="523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/>
          <p:nvPr/>
        </p:nvSpPr>
        <p:spPr>
          <a:xfrm>
            <a:off x="675756" y="3124200"/>
            <a:ext cx="7817599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26127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26127" y="1722438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26127" y="2438400"/>
            <a:ext cx="4040187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774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5654B-2AAB-4ABD-87FD-D391C8298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spcBef>
                <a:spcPts val="640"/>
              </a:spcBef>
              <a:buClr>
                <a:schemeClr val="accen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55880" algn="l" rtl="0">
              <a:spcBef>
                <a:spcPts val="560"/>
              </a:spcBef>
              <a:buClr>
                <a:schemeClr val="accent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76200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11760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06680" algn="l" rtl="0">
              <a:spcBef>
                <a:spcPts val="400"/>
              </a:spcBef>
              <a:buClr>
                <a:schemeClr val="accent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609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55879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6096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66039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60033" y="1505712"/>
            <a:ext cx="2716565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76689" y="1642472"/>
            <a:ext cx="2483254" cy="3234328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33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47534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69000" y="1734311"/>
            <a:ext cx="2298633" cy="11916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6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85800" y="4953000"/>
            <a:ext cx="7772400" cy="13715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61999" y="5029200"/>
            <a:ext cx="7600765" cy="1202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914400" y="5638800"/>
            <a:ext cx="7328513" cy="451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05589" y="5074919"/>
            <a:ext cx="7946135" cy="1097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56288" y="5656555"/>
            <a:ext cx="7244735" cy="40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00"/>
              </a:spcBef>
              <a:buClr>
                <a:schemeClr val="accent1"/>
              </a:buClr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513" cy="5230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8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 rot="5400000">
            <a:off x="2385218" y="-175418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6861702" y="228600"/>
            <a:ext cx="1859279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 rot="5400000">
            <a:off x="4896851" y="2547151"/>
            <a:ext cx="5788980" cy="1485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 rot="5400000">
            <a:off x="647699" y="190499"/>
            <a:ext cx="5791201" cy="61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Shape 131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8" name="Shape 138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139" name="Shape 139"/>
            <p:cNvPicPr preferRelativeResize="0"/>
            <p:nvPr/>
          </p:nvPicPr>
          <p:blipFill rotWithShape="1">
            <a:blip r:embed="rId6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Shape 140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1143000" y="14478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881C1C"/>
              </a:buClr>
              <a:buFont typeface="Quattrocento"/>
              <a:buNone/>
              <a:defRPr sz="2800" b="0" i="0" u="none" strike="noStrike" cap="none">
                <a:solidFill>
                  <a:srgbClr val="881C1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9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6156326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Shape 158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Shape 159"/>
          <p:cNvSpPr txBox="1"/>
          <p:nvPr/>
        </p:nvSpPr>
        <p:spPr>
          <a:xfrm>
            <a:off x="1676400" y="830265"/>
            <a:ext cx="12191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4" y="357188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001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6727825" y="6172201"/>
            <a:ext cx="1744067" cy="335988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164" name="Shape 164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5" name="Shape 165"/>
          <p:cNvGrpSpPr/>
          <p:nvPr/>
        </p:nvGrpSpPr>
        <p:grpSpPr>
          <a:xfrm>
            <a:off x="7467602" y="5257799"/>
            <a:ext cx="931863" cy="806450"/>
            <a:chOff x="4752" y="3311"/>
            <a:chExt cx="587" cy="507"/>
          </a:xfrm>
        </p:grpSpPr>
        <p:pic>
          <p:nvPicPr>
            <p:cNvPr id="166" name="Shape 166"/>
            <p:cNvPicPr preferRelativeResize="0"/>
            <p:nvPr/>
          </p:nvPicPr>
          <p:blipFill rotWithShape="1">
            <a:blip r:embed="rId6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Shape 167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ctrTitle"/>
          </p:nvPr>
        </p:nvSpPr>
        <p:spPr>
          <a:xfrm>
            <a:off x="1143000" y="14478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65D87-68EB-4821-B761-D348E4B00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2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 rot="5400000">
            <a:off x="2514599" y="152399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/>
              <a:pPr algn="r"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24" name="Shape 24"/>
          <p:cNvSpPr/>
          <p:nvPr/>
        </p:nvSpPr>
        <p:spPr>
          <a:xfrm>
            <a:off x="345439" y="2942601"/>
            <a:ext cx="7147931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7572652" y="2944633"/>
            <a:ext cx="1190347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712714" y="3136658"/>
            <a:ext cx="910223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w="9525" cap="flat" cmpd="sng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445483" y="3055621"/>
            <a:ext cx="6947844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786825" y="4625267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2800">
                <a:solidFill>
                  <a:srgbClr val="47534C"/>
                </a:solidFill>
              </a:rPr>
              <a:pPr algn="ctr">
                <a:buSzPct val="25000"/>
              </a:pPr>
              <a:t>‹#›</a:t>
            </a:fld>
            <a:endParaRPr lang="en-US" sz="2800">
              <a:solidFill>
                <a:srgbClr val="47534C"/>
              </a:solidFill>
            </a:endParaRPr>
          </a:p>
        </p:txBody>
      </p:sp>
      <p:sp>
        <p:nvSpPr>
          <p:cNvPr id="29" name="Shape 29"/>
          <p:cNvSpPr/>
          <p:nvPr/>
        </p:nvSpPr>
        <p:spPr>
          <a:xfrm>
            <a:off x="541822" y="4559276"/>
            <a:ext cx="6755166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538970" y="3139440"/>
            <a:ext cx="6760868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42804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04704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35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41" name="Shape 41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" name="Shape 42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43" name="Shape 43"/>
            <p:cNvPicPr preferRelativeResize="0"/>
            <p:nvPr/>
          </p:nvPicPr>
          <p:blipFill rotWithShape="1">
            <a:blip r:embed="rId7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Shape 44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4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46E9-6FEC-44FF-B97D-5B3A687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51975" y="2946400"/>
            <a:ext cx="8265159" cy="24637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67656" y="3048000"/>
            <a:ext cx="8033799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199" cy="1295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47534C"/>
              </a:buClr>
              <a:buFont typeface="Quattrocento"/>
              <a:buNone/>
              <a:defRPr sz="4000" b="0" i="0" u="none" strike="noStrike" cap="none">
                <a:solidFill>
                  <a:srgbClr val="47534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75495" y="4541519"/>
            <a:ext cx="7818120" cy="664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199" cy="523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/>
          <p:nvPr/>
        </p:nvSpPr>
        <p:spPr>
          <a:xfrm>
            <a:off x="675756" y="3124200"/>
            <a:ext cx="7817599" cy="2077719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6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26127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599" cy="4407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81280" algn="l" rtl="0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24460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19380" algn="l" rtl="0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68579" algn="l" rtl="0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7366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78739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26127" y="1722438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26127" y="2438400"/>
            <a:ext cx="4040187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40"/>
              </a:spcBef>
              <a:buClr>
                <a:schemeClr val="accent1"/>
              </a:buClr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774" cy="3687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81279" algn="l" rtl="0">
              <a:spcBef>
                <a:spcPts val="32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91439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spcBef>
                <a:spcPts val="640"/>
              </a:spcBef>
              <a:buClr>
                <a:schemeClr val="accen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55880" algn="l" rtl="0">
              <a:spcBef>
                <a:spcPts val="560"/>
              </a:spcBef>
              <a:buClr>
                <a:schemeClr val="accent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76200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11760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06680" algn="l" rtl="0">
              <a:spcBef>
                <a:spcPts val="400"/>
              </a:spcBef>
              <a:buClr>
                <a:schemeClr val="accent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609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55879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60960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66039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60033" y="1505712"/>
            <a:ext cx="2716565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76689" y="1642472"/>
            <a:ext cx="2483254" cy="3234328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6B7C7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33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47534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69000" y="1734311"/>
            <a:ext cx="2298633" cy="11916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85800" y="4953000"/>
            <a:ext cx="7772400" cy="1371599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61999" y="5029200"/>
            <a:ext cx="7600765" cy="1202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914400" y="5638800"/>
            <a:ext cx="7328513" cy="451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05589" y="5074919"/>
            <a:ext cx="7946135" cy="1097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56288" y="5656555"/>
            <a:ext cx="7244735" cy="40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00"/>
              </a:spcBef>
              <a:buClr>
                <a:schemeClr val="accent1"/>
              </a:buClr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513" cy="5230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20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5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 rot="5400000">
            <a:off x="2385218" y="-175418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6861702" y="228600"/>
            <a:ext cx="1859279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 rot="5400000">
            <a:off x="4896851" y="2547151"/>
            <a:ext cx="5788980" cy="1485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 rot="5400000">
            <a:off x="647699" y="190499"/>
            <a:ext cx="5791201" cy="61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564B3C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564B3C"/>
                </a:solidFill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Shape 131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</a:pPr>
            <a:endParaRPr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2" y="357187"/>
            <a:ext cx="3049586" cy="4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6727825" y="6172200"/>
            <a:ext cx="1806575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UMass</a:t>
            </a:r>
            <a:r>
              <a:rPr lang="en-US" sz="1600" i="1" kern="0">
                <a:solidFill>
                  <a:srgbClr val="881C1C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8" name="Shape 138"/>
          <p:cNvGrpSpPr/>
          <p:nvPr/>
        </p:nvGrpSpPr>
        <p:grpSpPr>
          <a:xfrm>
            <a:off x="7467600" y="5257799"/>
            <a:ext cx="931863" cy="806449"/>
            <a:chOff x="4752" y="3311"/>
            <a:chExt cx="587" cy="507"/>
          </a:xfrm>
        </p:grpSpPr>
        <p:pic>
          <p:nvPicPr>
            <p:cNvPr id="139" name="Shape 139"/>
            <p:cNvPicPr preferRelativeResize="0"/>
            <p:nvPr/>
          </p:nvPicPr>
          <p:blipFill rotWithShape="1">
            <a:blip r:embed="rId6">
              <a:alphaModFix/>
            </a:blip>
            <a:srcRect l="45590" b="6835"/>
            <a:stretch/>
          </p:blipFill>
          <p:spPr>
            <a:xfrm>
              <a:off x="4752" y="3311"/>
              <a:ext cx="587" cy="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Shape 140"/>
            <p:cNvSpPr/>
            <p:nvPr/>
          </p:nvSpPr>
          <p:spPr>
            <a:xfrm>
              <a:off x="4752" y="3504"/>
              <a:ext cx="95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1143000" y="14478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881C1C"/>
              </a:buClr>
              <a:buFont typeface="Quattrocento"/>
              <a:buNone/>
              <a:defRPr sz="2800" b="0" i="0" u="none" strike="noStrike" cap="none">
                <a:solidFill>
                  <a:srgbClr val="881C1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9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3E71E-03F9-4F44-BAF3-5D19936E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119DB-5BBD-4371-A4F2-A7B3FFB80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DC50B-17B3-419C-B901-ABB92ECA2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F3A5-9F0C-4B4D-AA26-844097FFFA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8CF2C-F391-4F1D-BE92-58CF6EF77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95F24-F947-4E0B-AB21-40EF06E6E3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A960B-D3E6-4EAA-8F51-468054D7B7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7663-A34B-4810-A8DB-AB4A40E30E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AB01-1D34-4EAF-98D1-B1CDCC98C5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F86A7-0EA3-4F9C-BFC9-5CF015766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06995-0F9C-4C65-A071-E4F187DE1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6FECB-6B63-4F20-801E-A69415BA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EE327-E251-426E-859B-2EEBDB98A9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9E3A4-57AE-4BF7-AB11-FEA4B97D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48376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5B901DD-7921-4B9F-B598-30E999FAB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advTm="48376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14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kern="0">
                <a:solidFill>
                  <a:srgbClr val="564B3C"/>
                </a:solidFill>
                <a:latin typeface="Arial"/>
                <a:ea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kern="0">
              <a:solidFill>
                <a:srgbClr val="564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274319" y="278165"/>
            <a:ext cx="8595359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372862" y="372862"/>
            <a:ext cx="8380519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052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13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kern="0">
                <a:solidFill>
                  <a:srgbClr val="564B3C"/>
                </a:solidFill>
                <a:latin typeface="Arial"/>
                <a:ea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kern="0">
              <a:solidFill>
                <a:srgbClr val="564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274319" y="278165"/>
            <a:ext cx="8595359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372862" y="372862"/>
            <a:ext cx="8380519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918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14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kern="0">
                <a:solidFill>
                  <a:srgbClr val="564B3C"/>
                </a:solidFill>
                <a:latin typeface="Arial"/>
                <a:ea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kern="0">
              <a:solidFill>
                <a:srgbClr val="564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274319" y="278165"/>
            <a:ext cx="8595359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372862" y="372862"/>
            <a:ext cx="8380519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027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000000"/>
              </a:solidFill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000000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295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91440" y="101600"/>
            <a:ext cx="8961120" cy="6664959"/>
          </a:xfrm>
          <a:prstGeom prst="roundRect">
            <a:avLst>
              <a:gd name="adj" fmla="val 1735"/>
            </a:avLst>
          </a:prstGeom>
          <a:blipFill rotWithShape="1">
            <a:blip r:embed="rId14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06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4300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80160" marR="0" lvl="3" indent="-137160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54480" marR="0" lvl="4" indent="-132080" algn="l" rtl="0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37360" marR="0" lvl="5" indent="-99060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11679" marR="0" lvl="6" indent="-93979" algn="l" rtl="0">
              <a:spcBef>
                <a:spcPts val="28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194560" marR="0" lvl="7" indent="-99060" algn="l" rtl="0">
              <a:spcBef>
                <a:spcPts val="28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377440" marR="0" lvl="8" indent="-104139" algn="l" rtl="0">
              <a:spcBef>
                <a:spcPts val="280"/>
              </a:spcBef>
              <a:buClr>
                <a:schemeClr val="accent4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endParaRPr kern="0">
              <a:solidFill>
                <a:srgbClr val="564B3C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kern="0">
                <a:solidFill>
                  <a:srgbClr val="564B3C"/>
                </a:solidFill>
                <a:latin typeface="Arial"/>
                <a:ea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kern="0">
              <a:solidFill>
                <a:srgbClr val="564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274319" y="278165"/>
            <a:ext cx="8595359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372862" y="372862"/>
            <a:ext cx="8380519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26127" y="408371"/>
            <a:ext cx="8260672" cy="1039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6B7C72"/>
              </a:buClr>
              <a:buFont typeface="Quattrocento"/>
              <a:buNone/>
              <a:defRPr sz="3500" b="0" i="0" u="none" strike="noStrike" cap="none">
                <a:solidFill>
                  <a:srgbClr val="6B7C7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732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EA884C0-2628-4BC8-AC90-83FD187E0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0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70282">
        <p:fade/>
      </p:transition>
    </mc:Choice>
    <mc:Fallback xmlns="">
      <p:transition spd="med" advTm="70282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2.jpeg"/><Relationship Id="rId21" Type="http://schemas.openxmlformats.org/officeDocument/2006/relationships/image" Target="../media/image63.jpg"/><Relationship Id="rId22" Type="http://schemas.openxmlformats.org/officeDocument/2006/relationships/image" Target="../media/image31.jpeg"/><Relationship Id="rId23" Type="http://schemas.openxmlformats.org/officeDocument/2006/relationships/image" Target="../media/image49.jpeg"/><Relationship Id="rId24" Type="http://schemas.openxmlformats.org/officeDocument/2006/relationships/image" Target="../media/image50.png"/><Relationship Id="rId25" Type="http://schemas.openxmlformats.org/officeDocument/2006/relationships/image" Target="../media/image64.jpg"/><Relationship Id="rId26" Type="http://schemas.openxmlformats.org/officeDocument/2006/relationships/image" Target="../media/image65.jpg"/><Relationship Id="rId27" Type="http://schemas.openxmlformats.org/officeDocument/2006/relationships/image" Target="../media/image66.jpg"/><Relationship Id="rId28" Type="http://schemas.openxmlformats.org/officeDocument/2006/relationships/image" Target="../media/image67.jpg"/><Relationship Id="rId29" Type="http://schemas.openxmlformats.org/officeDocument/2006/relationships/image" Target="../media/image68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47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30" Type="http://schemas.openxmlformats.org/officeDocument/2006/relationships/image" Target="../media/image69.jpg"/><Relationship Id="rId31" Type="http://schemas.openxmlformats.org/officeDocument/2006/relationships/image" Target="../media/image70.jpg"/><Relationship Id="rId32" Type="http://schemas.openxmlformats.org/officeDocument/2006/relationships/image" Target="../media/image71.jpg"/><Relationship Id="rId9" Type="http://schemas.openxmlformats.org/officeDocument/2006/relationships/image" Target="../media/image32.jpe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30.jpeg"/><Relationship Id="rId33" Type="http://schemas.openxmlformats.org/officeDocument/2006/relationships/image" Target="../media/image72.jpg"/><Relationship Id="rId34" Type="http://schemas.openxmlformats.org/officeDocument/2006/relationships/image" Target="../media/image73.jpg"/><Relationship Id="rId35" Type="http://schemas.openxmlformats.org/officeDocument/2006/relationships/image" Target="../media/image74.jpg"/><Relationship Id="rId36" Type="http://schemas.openxmlformats.org/officeDocument/2006/relationships/image" Target="../media/image75.jp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image" Target="../media/image39.jpeg"/><Relationship Id="rId15" Type="http://schemas.openxmlformats.org/officeDocument/2006/relationships/image" Target="../media/image33.jpeg"/><Relationship Id="rId16" Type="http://schemas.openxmlformats.org/officeDocument/2006/relationships/image" Target="../media/image34.jpeg"/><Relationship Id="rId17" Type="http://schemas.openxmlformats.org/officeDocument/2006/relationships/image" Target="../media/image62.jpg"/><Relationship Id="rId18" Type="http://schemas.openxmlformats.org/officeDocument/2006/relationships/image" Target="../media/image40.jpeg"/><Relationship Id="rId19" Type="http://schemas.openxmlformats.org/officeDocument/2006/relationships/image" Target="../media/image41.jpeg"/><Relationship Id="rId37" Type="http://schemas.openxmlformats.org/officeDocument/2006/relationships/image" Target="../media/image76.jpg"/><Relationship Id="rId38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78.gi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52.jpeg"/><Relationship Id="rId7" Type="http://schemas.openxmlformats.org/officeDocument/2006/relationships/image" Target="../media/image79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0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11.png"/><Relationship Id="rId8" Type="http://schemas.openxmlformats.org/officeDocument/2006/relationships/image" Target="../media/image80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chart" Target="../charts/chart1.xml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0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86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92.png"/><Relationship Id="rId8" Type="http://schemas.openxmlformats.org/officeDocument/2006/relationships/image" Target="../media/image83.png"/><Relationship Id="rId9" Type="http://schemas.openxmlformats.org/officeDocument/2006/relationships/image" Target="../media/image82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0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5.png"/><Relationship Id="rId5" Type="http://schemas.openxmlformats.org/officeDocument/2006/relationships/image" Target="../media/image60.png"/><Relationship Id="rId6" Type="http://schemas.openxmlformats.org/officeDocument/2006/relationships/image" Target="../media/image26.png"/><Relationship Id="rId7" Type="http://schemas.openxmlformats.org/officeDocument/2006/relationships/image" Target="../media/image93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94.png"/><Relationship Id="rId6" Type="http://schemas.openxmlformats.org/officeDocument/2006/relationships/image" Target="../media/image95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g"/><Relationship Id="rId20" Type="http://schemas.openxmlformats.org/officeDocument/2006/relationships/image" Target="../media/image116.png"/><Relationship Id="rId21" Type="http://schemas.openxmlformats.org/officeDocument/2006/relationships/image" Target="../media/image117.gif"/><Relationship Id="rId10" Type="http://schemas.openxmlformats.org/officeDocument/2006/relationships/image" Target="../media/image108.png"/><Relationship Id="rId11" Type="http://schemas.openxmlformats.org/officeDocument/2006/relationships/image" Target="../media/image109.jpg"/><Relationship Id="rId12" Type="http://schemas.openxmlformats.org/officeDocument/2006/relationships/image" Target="../media/image57.jpg"/><Relationship Id="rId13" Type="http://schemas.openxmlformats.org/officeDocument/2006/relationships/image" Target="../media/image110.jpg"/><Relationship Id="rId14" Type="http://schemas.openxmlformats.org/officeDocument/2006/relationships/image" Target="../media/image111.jpg"/><Relationship Id="rId15" Type="http://schemas.openxmlformats.org/officeDocument/2006/relationships/image" Target="../media/image112.jpg"/><Relationship Id="rId16" Type="http://schemas.openxmlformats.org/officeDocument/2006/relationships/image" Target="../media/image113.jpg"/><Relationship Id="rId17" Type="http://schemas.openxmlformats.org/officeDocument/2006/relationships/image" Target="../media/image26.png"/><Relationship Id="rId18" Type="http://schemas.openxmlformats.org/officeDocument/2006/relationships/image" Target="../media/image114.gif"/><Relationship Id="rId19" Type="http://schemas.openxmlformats.org/officeDocument/2006/relationships/image" Target="../media/image115.jp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20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g"/><Relationship Id="rId20" Type="http://schemas.openxmlformats.org/officeDocument/2006/relationships/image" Target="../media/image116.png"/><Relationship Id="rId21" Type="http://schemas.openxmlformats.org/officeDocument/2006/relationships/image" Target="../media/image118.jpg"/><Relationship Id="rId22" Type="http://schemas.openxmlformats.org/officeDocument/2006/relationships/image" Target="../media/image117.gif"/><Relationship Id="rId10" Type="http://schemas.openxmlformats.org/officeDocument/2006/relationships/image" Target="../media/image108.png"/><Relationship Id="rId11" Type="http://schemas.openxmlformats.org/officeDocument/2006/relationships/image" Target="../media/image109.jpg"/><Relationship Id="rId12" Type="http://schemas.openxmlformats.org/officeDocument/2006/relationships/image" Target="../media/image57.jpg"/><Relationship Id="rId13" Type="http://schemas.openxmlformats.org/officeDocument/2006/relationships/image" Target="../media/image110.jpg"/><Relationship Id="rId14" Type="http://schemas.openxmlformats.org/officeDocument/2006/relationships/image" Target="../media/image111.jpg"/><Relationship Id="rId15" Type="http://schemas.openxmlformats.org/officeDocument/2006/relationships/image" Target="../media/image112.jpg"/><Relationship Id="rId16" Type="http://schemas.openxmlformats.org/officeDocument/2006/relationships/image" Target="../media/image113.jpg"/><Relationship Id="rId17" Type="http://schemas.openxmlformats.org/officeDocument/2006/relationships/image" Target="../media/image26.png"/><Relationship Id="rId18" Type="http://schemas.openxmlformats.org/officeDocument/2006/relationships/image" Target="../media/image114.gif"/><Relationship Id="rId19" Type="http://schemas.openxmlformats.org/officeDocument/2006/relationships/image" Target="../media/image115.jp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0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20" Type="http://schemas.openxmlformats.org/officeDocument/2006/relationships/image" Target="../media/image42.jpeg"/><Relationship Id="rId21" Type="http://schemas.openxmlformats.org/officeDocument/2006/relationships/image" Target="../media/image43.jpeg"/><Relationship Id="rId22" Type="http://schemas.openxmlformats.org/officeDocument/2006/relationships/image" Target="../media/image44.gif"/><Relationship Id="rId23" Type="http://schemas.openxmlformats.org/officeDocument/2006/relationships/image" Target="../media/image45.jpeg"/><Relationship Id="rId24" Type="http://schemas.openxmlformats.org/officeDocument/2006/relationships/image" Target="../media/image46.jpeg"/><Relationship Id="rId25" Type="http://schemas.openxmlformats.org/officeDocument/2006/relationships/image" Target="../media/image47.jpeg"/><Relationship Id="rId26" Type="http://schemas.openxmlformats.org/officeDocument/2006/relationships/image" Target="../media/image48.jpeg"/><Relationship Id="rId27" Type="http://schemas.openxmlformats.org/officeDocument/2006/relationships/image" Target="../media/image49.jpeg"/><Relationship Id="rId28" Type="http://schemas.openxmlformats.org/officeDocument/2006/relationships/image" Target="../media/image50.png"/><Relationship Id="rId29" Type="http://schemas.openxmlformats.org/officeDocument/2006/relationships/image" Target="../media/image51.jpeg"/><Relationship Id="rId30" Type="http://schemas.openxmlformats.org/officeDocument/2006/relationships/image" Target="../media/image9.pn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7" Type="http://schemas.openxmlformats.org/officeDocument/2006/relationships/image" Target="../media/image39.jpeg"/><Relationship Id="rId18" Type="http://schemas.openxmlformats.org/officeDocument/2006/relationships/image" Target="../media/image40.jpeg"/><Relationship Id="rId19" Type="http://schemas.openxmlformats.org/officeDocument/2006/relationships/image" Target="../media/image41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20" Type="http://schemas.openxmlformats.org/officeDocument/2006/relationships/image" Target="../media/image63.jpg"/><Relationship Id="rId21" Type="http://schemas.openxmlformats.org/officeDocument/2006/relationships/image" Target="../media/image49.jpeg"/><Relationship Id="rId22" Type="http://schemas.openxmlformats.org/officeDocument/2006/relationships/image" Target="../media/image50.png"/><Relationship Id="rId23" Type="http://schemas.openxmlformats.org/officeDocument/2006/relationships/image" Target="../media/image64.jpg"/><Relationship Id="rId24" Type="http://schemas.openxmlformats.org/officeDocument/2006/relationships/image" Target="../media/image65.jpg"/><Relationship Id="rId25" Type="http://schemas.openxmlformats.org/officeDocument/2006/relationships/image" Target="../media/image119.jpeg"/><Relationship Id="rId26" Type="http://schemas.openxmlformats.org/officeDocument/2006/relationships/image" Target="../media/image120.jpeg"/><Relationship Id="rId27" Type="http://schemas.openxmlformats.org/officeDocument/2006/relationships/image" Target="../media/image67.jpg"/><Relationship Id="rId28" Type="http://schemas.openxmlformats.org/officeDocument/2006/relationships/image" Target="../media/image68.jpg"/><Relationship Id="rId29" Type="http://schemas.openxmlformats.org/officeDocument/2006/relationships/image" Target="../media/image69.jpg"/><Relationship Id="rId30" Type="http://schemas.openxmlformats.org/officeDocument/2006/relationships/image" Target="../media/image121.jpeg"/><Relationship Id="rId31" Type="http://schemas.openxmlformats.org/officeDocument/2006/relationships/image" Target="../media/image122.jpe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image" Target="../media/image39.jpeg"/><Relationship Id="rId15" Type="http://schemas.openxmlformats.org/officeDocument/2006/relationships/image" Target="../media/image33.jpeg"/><Relationship Id="rId16" Type="http://schemas.openxmlformats.org/officeDocument/2006/relationships/image" Target="../media/image62.jpg"/><Relationship Id="rId17" Type="http://schemas.openxmlformats.org/officeDocument/2006/relationships/image" Target="../media/image40.jpeg"/><Relationship Id="rId18" Type="http://schemas.openxmlformats.org/officeDocument/2006/relationships/image" Target="../media/image41.jpeg"/><Relationship Id="rId19" Type="http://schemas.openxmlformats.org/officeDocument/2006/relationships/image" Target="../media/image42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123.jpeg"/><Relationship Id="rId9" Type="http://schemas.openxmlformats.org/officeDocument/2006/relationships/image" Target="../media/image124.jpeg"/><Relationship Id="rId10" Type="http://schemas.openxmlformats.org/officeDocument/2006/relationships/image" Target="../media/image125.jpeg"/><Relationship Id="rId11" Type="http://schemas.openxmlformats.org/officeDocument/2006/relationships/image" Target="../media/image126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127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127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gif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gif"/><Relationship Id="rId8" Type="http://schemas.openxmlformats.org/officeDocument/2006/relationships/image" Target="../media/image2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20" Type="http://schemas.openxmlformats.org/officeDocument/2006/relationships/image" Target="../media/image42.jpeg"/><Relationship Id="rId21" Type="http://schemas.openxmlformats.org/officeDocument/2006/relationships/image" Target="../media/image43.jpeg"/><Relationship Id="rId22" Type="http://schemas.openxmlformats.org/officeDocument/2006/relationships/image" Target="../media/image44.gif"/><Relationship Id="rId23" Type="http://schemas.openxmlformats.org/officeDocument/2006/relationships/image" Target="../media/image45.jpeg"/><Relationship Id="rId24" Type="http://schemas.openxmlformats.org/officeDocument/2006/relationships/image" Target="../media/image46.jpeg"/><Relationship Id="rId25" Type="http://schemas.openxmlformats.org/officeDocument/2006/relationships/image" Target="../media/image47.jpeg"/><Relationship Id="rId26" Type="http://schemas.openxmlformats.org/officeDocument/2006/relationships/image" Target="../media/image48.jpeg"/><Relationship Id="rId27" Type="http://schemas.openxmlformats.org/officeDocument/2006/relationships/image" Target="../media/image49.jpeg"/><Relationship Id="rId28" Type="http://schemas.openxmlformats.org/officeDocument/2006/relationships/image" Target="../media/image50.png"/><Relationship Id="rId29" Type="http://schemas.openxmlformats.org/officeDocument/2006/relationships/image" Target="../media/image51.jpeg"/><Relationship Id="rId30" Type="http://schemas.openxmlformats.org/officeDocument/2006/relationships/image" Target="../media/image9.pn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7" Type="http://schemas.openxmlformats.org/officeDocument/2006/relationships/image" Target="../media/image39.jpeg"/><Relationship Id="rId18" Type="http://schemas.openxmlformats.org/officeDocument/2006/relationships/image" Target="../media/image40.jpeg"/><Relationship Id="rId19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22.jpeg"/><Relationship Id="rId13" Type="http://schemas.openxmlformats.org/officeDocument/2006/relationships/image" Target="../media/image53.jpeg"/><Relationship Id="rId14" Type="http://schemas.openxmlformats.org/officeDocument/2006/relationships/image" Target="../media/image21.jpeg"/><Relationship Id="rId15" Type="http://schemas.openxmlformats.org/officeDocument/2006/relationships/image" Target="../media/image23.gif"/><Relationship Id="rId16" Type="http://schemas.openxmlformats.org/officeDocument/2006/relationships/image" Target="../media/image2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52.jpeg"/><Relationship Id="rId9" Type="http://schemas.openxmlformats.org/officeDocument/2006/relationships/image" Target="../media/image10.png"/><Relationship Id="rId10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gif"/><Relationship Id="rId10" Type="http://schemas.openxmlformats.org/officeDocument/2006/relationships/image" Target="../media/image57.jpg"/><Relationship Id="rId11" Type="http://schemas.openxmlformats.org/officeDocument/2006/relationships/image" Target="../media/image58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0"/>
          <p:cNvSpPr txBox="1">
            <a:spLocks noChangeArrowheads="1"/>
          </p:cNvSpPr>
          <p:nvPr/>
        </p:nvSpPr>
        <p:spPr bwMode="auto">
          <a:xfrm>
            <a:off x="1447800" y="-569913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2" name="Picture 4" descr="iCons backgroun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umas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0960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1066800" y="238780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iCons ∙ Integrated Concentration in Science </a:t>
            </a:r>
          </a:p>
        </p:txBody>
      </p:sp>
      <p:grpSp>
        <p:nvGrpSpPr>
          <p:cNvPr id="2056" name="Group 36"/>
          <p:cNvGrpSpPr>
            <a:grpSpLocks/>
          </p:cNvGrpSpPr>
          <p:nvPr/>
        </p:nvGrpSpPr>
        <p:grpSpPr bwMode="auto">
          <a:xfrm>
            <a:off x="-152400" y="1463675"/>
            <a:ext cx="3048000" cy="2925763"/>
            <a:chOff x="-96" y="672"/>
            <a:chExt cx="1920" cy="1843"/>
          </a:xfrm>
        </p:grpSpPr>
        <p:pic>
          <p:nvPicPr>
            <p:cNvPr id="2" name="Picture 11" descr="turb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6" y="672"/>
              <a:ext cx="1920" cy="1281"/>
            </a:xfrm>
            <a:prstGeom prst="rect">
              <a:avLst/>
            </a:prstGeom>
            <a:noFill/>
            <a:effectLst>
              <a:outerShdw blurRad="127000" dist="88899" dir="19800074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Text Box 24"/>
            <p:cNvSpPr txBox="1">
              <a:spLocks noChangeArrowheads="1"/>
            </p:cNvSpPr>
            <p:nvPr/>
          </p:nvSpPr>
          <p:spPr bwMode="auto">
            <a:xfrm>
              <a:off x="144" y="2112"/>
              <a:ext cx="12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Renewable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Energy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3" name="Picture 16" descr="biomedic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539875"/>
            <a:ext cx="1978025" cy="1981200"/>
          </a:xfrm>
          <a:prstGeom prst="rect">
            <a:avLst/>
          </a:prstGeom>
          <a:noFill/>
          <a:effectLst>
            <a:outerShdw blurRad="127000" dist="88899" dir="1980007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 Box 26"/>
          <p:cNvSpPr txBox="1">
            <a:spLocks noChangeArrowheads="1"/>
          </p:cNvSpPr>
          <p:nvPr/>
        </p:nvSpPr>
        <p:spPr bwMode="auto">
          <a:xfrm>
            <a:off x="4800600" y="36576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Cambria Bold Italic" charset="0"/>
              </a:rPr>
              <a:t>Biomedicine/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latin typeface="Cambria Bold Italic" charset="0"/>
              </a:rPr>
              <a:t>Biosystems</a:t>
            </a:r>
            <a:endParaRPr lang="en-US" dirty="0">
              <a:latin typeface="Century" charset="0"/>
            </a:endParaRPr>
          </a:p>
        </p:txBody>
      </p:sp>
      <p:grpSp>
        <p:nvGrpSpPr>
          <p:cNvPr id="2058" name="Group 35"/>
          <p:cNvGrpSpPr>
            <a:grpSpLocks/>
          </p:cNvGrpSpPr>
          <p:nvPr/>
        </p:nvGrpSpPr>
        <p:grpSpPr bwMode="auto">
          <a:xfrm>
            <a:off x="2362200" y="1539875"/>
            <a:ext cx="1944688" cy="2879725"/>
            <a:chOff x="1488" y="720"/>
            <a:chExt cx="1225" cy="1814"/>
          </a:xfrm>
        </p:grpSpPr>
        <p:pic>
          <p:nvPicPr>
            <p:cNvPr id="2067" name="Picture 19" descr="clean wat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88" y="720"/>
              <a:ext cx="1225" cy="1227"/>
            </a:xfrm>
            <a:prstGeom prst="rect">
              <a:avLst/>
            </a:prstGeom>
            <a:noFill/>
            <a:effectLst>
              <a:outerShdw blurRad="127000" dist="88898" dir="19800001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Text Box 27"/>
            <p:cNvSpPr txBox="1">
              <a:spLocks noChangeArrowheads="1"/>
            </p:cNvSpPr>
            <p:nvPr/>
          </p:nvSpPr>
          <p:spPr bwMode="auto">
            <a:xfrm>
              <a:off x="1728" y="2016"/>
              <a:ext cx="76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Clean Water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2063" name="Picture 28" descr="bo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387475"/>
            <a:ext cx="2819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64" name="Text Box 29"/>
          <p:cNvSpPr txBox="1">
            <a:spLocks noChangeArrowheads="1"/>
          </p:cNvSpPr>
          <p:nvPr/>
        </p:nvSpPr>
        <p:spPr bwMode="auto">
          <a:xfrm>
            <a:off x="7391400" y="3597275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mbria Bold Italic" charset="0"/>
              </a:rPr>
              <a:t>Climate Change</a:t>
            </a:r>
            <a:endParaRPr lang="en-US">
              <a:latin typeface="Calibri Bold" charset="0"/>
            </a:endParaRPr>
          </a:p>
        </p:txBody>
      </p:sp>
      <p:sp>
        <p:nvSpPr>
          <p:cNvPr id="2061" name="Text Box 39"/>
          <p:cNvSpPr txBox="1">
            <a:spLocks noChangeArrowheads="1"/>
          </p:cNvSpPr>
          <p:nvPr/>
        </p:nvSpPr>
        <p:spPr bwMode="auto">
          <a:xfrm>
            <a:off x="5410200" y="4724400"/>
            <a:ext cx="3657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Prof. Scott Auerbach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iCons Senior Advisor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Dept of Chemistry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Dept of  Chemical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Eng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endParaRPr lang="en-US" sz="105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 charset="0"/>
            </a:endParaRPr>
          </a:p>
          <a:p>
            <a:pPr algn="r">
              <a:spcBef>
                <a:spcPts val="0"/>
              </a:spcBef>
            </a:pPr>
            <a:endParaRPr lang="en-US" sz="1800" dirty="0" smtClean="0">
              <a:solidFill>
                <a:srgbClr val="FFFFFF"/>
              </a:solidFill>
              <a:latin typeface="Cambria Bold" charset="0"/>
            </a:endParaRPr>
          </a:p>
          <a:p>
            <a:pPr algn="r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mbria Bold" charset="0"/>
              </a:rPr>
              <a:t>Middlebury College 1/17/17</a:t>
            </a:r>
            <a:endParaRPr lang="en-US" sz="1800" dirty="0">
              <a:latin typeface="Cambria Bold" charset="0"/>
            </a:endParaRPr>
          </a:p>
        </p:txBody>
      </p:sp>
      <p:pic>
        <p:nvPicPr>
          <p:cNvPr id="2062" name="Picture 43" descr="Icons fancy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648200"/>
            <a:ext cx="2133600" cy="15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524000" y="868680"/>
            <a:ext cx="64579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Today’s Students     Tomorrow’s Leaders</a:t>
            </a:r>
            <a:endParaRPr 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381000" y="510540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Revolution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Science Education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advTm="5769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Shape 357"/>
          <p:cNvGrpSpPr/>
          <p:nvPr/>
        </p:nvGrpSpPr>
        <p:grpSpPr>
          <a:xfrm>
            <a:off x="0" y="0"/>
            <a:ext cx="9296399" cy="1085850"/>
            <a:chOff x="0" y="0"/>
            <a:chExt cx="5855" cy="684"/>
          </a:xfrm>
        </p:grpSpPr>
        <p:pic>
          <p:nvPicPr>
            <p:cNvPr id="358" name="Shape 3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Shape 3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3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Shape 360"/>
          <p:cNvSpPr/>
          <p:nvPr/>
        </p:nvSpPr>
        <p:spPr>
          <a:xfrm>
            <a:off x="0" y="6096000"/>
            <a:ext cx="9144000" cy="838199"/>
          </a:xfrm>
          <a:prstGeom prst="rect">
            <a:avLst/>
          </a:prstGeom>
          <a:solidFill>
            <a:srgbClr val="621729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Shape 361"/>
          <p:cNvGrpSpPr/>
          <p:nvPr/>
        </p:nvGrpSpPr>
        <p:grpSpPr>
          <a:xfrm>
            <a:off x="-76199" y="0"/>
            <a:ext cx="9372599" cy="1142999"/>
            <a:chOff x="-47" y="0"/>
            <a:chExt cx="5903" cy="719"/>
          </a:xfrm>
        </p:grpSpPr>
        <p:pic>
          <p:nvPicPr>
            <p:cNvPr id="362" name="Shape 36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5759" cy="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Shape 3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47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Shape 3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3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5" name="Shape 3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1800" y="6172200"/>
            <a:ext cx="3429000" cy="63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390" y="1183957"/>
            <a:ext cx="685799" cy="91128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305371" y="2064602"/>
            <a:ext cx="80983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Auerbach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4996910" y="3241357"/>
            <a:ext cx="65434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Hazen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Biology</a:t>
            </a:r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87390" y="1201579"/>
            <a:ext cx="838199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7696200" y="1992867"/>
            <a:ext cx="142058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Glaven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Harvard Med School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99605" y="3633194"/>
            <a:ext cx="865009" cy="77033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3262884" y="4431267"/>
            <a:ext cx="113845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Markarian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iCons Prog Mgr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4815771" y="5733289"/>
            <a:ext cx="101662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Wileden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 Sci</a:t>
            </a: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74846" y="2456689"/>
            <a:ext cx="896469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21101" y="3633194"/>
            <a:ext cx="755957" cy="9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93926" y="4895089"/>
            <a:ext cx="860312" cy="860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7823399" y="3241357"/>
            <a:ext cx="1199367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Leschine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Vet &amp; Animal Sci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6430844" y="4514089"/>
            <a:ext cx="936475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Stassen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Assessment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07735" y="1183957"/>
            <a:ext cx="772027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/>
        </p:nvSpPr>
        <p:spPr>
          <a:xfrm>
            <a:off x="3414414" y="2022157"/>
            <a:ext cx="758668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Dinsmore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57134" y="4841557"/>
            <a:ext cx="922642" cy="92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88907" y="4895089"/>
            <a:ext cx="868348" cy="85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1925559" y="5755957"/>
            <a:ext cx="785793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Tuominen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7925990" y="5733289"/>
            <a:ext cx="994183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R. Zimmerman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Biochemistry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1834189" y="4460557"/>
            <a:ext cx="968535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K. Maiolatesi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HCC Biology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17">
            <a:alphaModFix/>
          </a:blip>
          <a:srcRect l="17500" r="20000" b="18333"/>
          <a:stretch/>
        </p:blipFill>
        <p:spPr>
          <a:xfrm>
            <a:off x="1921042" y="3633194"/>
            <a:ext cx="794827" cy="77972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6505462" y="1999489"/>
            <a:ext cx="774571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L. Fletcher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 Cons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7772400" y="4536757"/>
            <a:ext cx="1199366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Telfer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Vet &amp; Animal Sci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902114" y="1161288"/>
            <a:ext cx="890955" cy="84235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/>
          <p:nvPr/>
        </p:nvSpPr>
        <p:spPr>
          <a:xfrm>
            <a:off x="4942671" y="1999489"/>
            <a:ext cx="809838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Fermann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391" name="Shape 39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001000" y="3633194"/>
            <a:ext cx="84524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66310" y="4895089"/>
            <a:ext cx="823231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6550753" y="5733289"/>
            <a:ext cx="654345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G. Wyse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52097" y="4431267"/>
            <a:ext cx="131638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Macdonald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iCons Prog Coord</a:t>
            </a:r>
          </a:p>
        </p:txBody>
      </p:sp>
      <p:pic>
        <p:nvPicPr>
          <p:cNvPr id="395" name="Shape 395"/>
          <p:cNvPicPr preferRelativeResize="0"/>
          <p:nvPr/>
        </p:nvPicPr>
        <p:blipFill rotWithShape="1">
          <a:blip r:embed="rId21">
            <a:alphaModFix/>
          </a:blip>
          <a:srcRect b="12128"/>
          <a:stretch/>
        </p:blipFill>
        <p:spPr>
          <a:xfrm>
            <a:off x="243757" y="3633194"/>
            <a:ext cx="933068" cy="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 txBox="1"/>
          <p:nvPr/>
        </p:nvSpPr>
        <p:spPr>
          <a:xfrm>
            <a:off x="377508" y="5715000"/>
            <a:ext cx="66556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Tewari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0887" y="2403157"/>
            <a:ext cx="749608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228600" y="3241357"/>
            <a:ext cx="994183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Garman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Biochemistry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3413598" y="3276600"/>
            <a:ext cx="80823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Harrington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Biology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64183" y="4895089"/>
            <a:ext cx="935854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3338226" y="5733289"/>
            <a:ext cx="987769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Venkataraman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Chemistry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4966639" y="4536757"/>
            <a:ext cx="774571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Starr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 Cons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1492021" y="3288267"/>
            <a:ext cx="163217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Goodwin, Dean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of Nat Sciences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6544341" y="3241357"/>
            <a:ext cx="66716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Lannert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</a:p>
        </p:txBody>
      </p:sp>
      <p:pic>
        <p:nvPicPr>
          <p:cNvPr id="405" name="Shape 40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494258" y="2384123"/>
            <a:ext cx="767334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x="1939336" y="2057400"/>
            <a:ext cx="72487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Compton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Biochem</a:t>
            </a: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25">
            <a:alphaModFix/>
          </a:blip>
          <a:srcRect l="8923" t="4927" r="12406" b="17971"/>
          <a:stretch/>
        </p:blipFill>
        <p:spPr>
          <a:xfrm>
            <a:off x="4966273" y="2389625"/>
            <a:ext cx="715621" cy="8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917191" y="2404872"/>
            <a:ext cx="749807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470294" y="1161283"/>
            <a:ext cx="844906" cy="86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28">
            <a:alphaModFix/>
          </a:blip>
          <a:srcRect l="10000" r="7419"/>
          <a:stretch/>
        </p:blipFill>
        <p:spPr>
          <a:xfrm>
            <a:off x="4953000" y="3581400"/>
            <a:ext cx="815526" cy="9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29">
            <a:alphaModFix/>
          </a:blip>
          <a:srcRect l="5833" r="10383" b="16666"/>
          <a:stretch/>
        </p:blipFill>
        <p:spPr>
          <a:xfrm>
            <a:off x="1974866" y="1219200"/>
            <a:ext cx="685799" cy="89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30">
            <a:alphaModFix/>
          </a:blip>
          <a:srcRect l="12151" t="4589" r="9035" b="16749"/>
          <a:stretch/>
        </p:blipFill>
        <p:spPr>
          <a:xfrm>
            <a:off x="299805" y="4800600"/>
            <a:ext cx="820971" cy="96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31">
            <a:alphaModFix/>
          </a:blip>
          <a:srcRect b="5985"/>
          <a:stretch/>
        </p:blipFill>
        <p:spPr>
          <a:xfrm>
            <a:off x="3450848" y="2362200"/>
            <a:ext cx="731519" cy="97273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/>
          <p:nvPr/>
        </p:nvSpPr>
        <p:spPr>
          <a:xfrm>
            <a:off x="0" y="1143000"/>
            <a:ext cx="9144000" cy="4953000"/>
          </a:xfrm>
          <a:prstGeom prst="rect">
            <a:avLst/>
          </a:prstGeom>
          <a:solidFill>
            <a:schemeClr val="lt2">
              <a:alpha val="77647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219200" y="735958"/>
            <a:ext cx="3330702" cy="28818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724400" y="735958"/>
            <a:ext cx="3328416" cy="27692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-356616" y="2377440"/>
            <a:ext cx="3328416" cy="274261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35">
            <a:alphaModFix/>
          </a:blip>
          <a:srcRect l="3500" t="24119" r="3500" b="10615"/>
          <a:stretch/>
        </p:blipFill>
        <p:spPr>
          <a:xfrm>
            <a:off x="2996185" y="2377440"/>
            <a:ext cx="3176015" cy="28803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123293" y="2377440"/>
            <a:ext cx="3325507" cy="28346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7" name="Shape 427"/>
          <p:cNvSpPr/>
          <p:nvPr/>
        </p:nvSpPr>
        <p:spPr>
          <a:xfrm>
            <a:off x="304801" y="4160520"/>
            <a:ext cx="3352799" cy="2743200"/>
          </a:xfrm>
          <a:prstGeom prst="ellipse">
            <a:avLst/>
          </a:prstGeom>
          <a:blipFill rotWithShape="1">
            <a:blip r:embed="rId37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Text Box 42"/>
          <p:cNvSpPr txBox="1">
            <a:spLocks noChangeArrowheads="1"/>
          </p:cNvSpPr>
          <p:nvPr/>
        </p:nvSpPr>
        <p:spPr bwMode="auto">
          <a:xfrm>
            <a:off x="1069415" y="329625"/>
            <a:ext cx="7178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700" dirty="0" smtClean="0">
                <a:solidFill>
                  <a:schemeClr val="bg1"/>
                </a:solidFill>
                <a:latin typeface="Century" charset="0"/>
              </a:rPr>
              <a:t>iCons Students </a:t>
            </a:r>
            <a:r>
              <a:rPr lang="en-US" sz="2800" dirty="0" smtClean="0">
                <a:solidFill>
                  <a:schemeClr val="bg1"/>
                </a:solidFill>
                <a:latin typeface="Century" charset="0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Century" charset="0"/>
              </a:rPr>
              <a:t>360+ from 25+ STEM majors</a:t>
            </a:r>
            <a:r>
              <a:rPr lang="en-US" sz="2800" dirty="0" smtClean="0">
                <a:solidFill>
                  <a:schemeClr val="bg1"/>
                </a:solidFill>
                <a:latin typeface="Century" charset="0"/>
              </a:rPr>
              <a:t>)</a:t>
            </a:r>
            <a:endParaRPr lang="en-US" sz="2800" dirty="0">
              <a:solidFill>
                <a:schemeClr val="bg1"/>
              </a:solidFill>
              <a:latin typeface="Centur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18750"/>
          <a:stretch/>
        </p:blipFill>
        <p:spPr>
          <a:xfrm>
            <a:off x="5562600" y="3886200"/>
            <a:ext cx="3157870" cy="301752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9144000" cy="6934200"/>
            <a:chOff x="0" y="0"/>
            <a:chExt cx="9144000" cy="6934200"/>
          </a:xfrm>
        </p:grpSpPr>
        <p:sp>
          <p:nvSpPr>
            <p:cNvPr id="80" name="Shape 414"/>
            <p:cNvSpPr/>
            <p:nvPr/>
          </p:nvSpPr>
          <p:spPr>
            <a:xfrm>
              <a:off x="0" y="0"/>
              <a:ext cx="9144000" cy="6934200"/>
            </a:xfrm>
            <a:prstGeom prst="rect">
              <a:avLst/>
            </a:prstGeom>
            <a:solidFill>
              <a:schemeClr val="lt2">
                <a:alpha val="77647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00100" y="1295400"/>
              <a:ext cx="7810500" cy="4891083"/>
              <a:chOff x="800100" y="684044"/>
              <a:chExt cx="7810500" cy="4891083"/>
            </a:xfrm>
          </p:grpSpPr>
          <p:sp>
            <p:nvSpPr>
              <p:cNvPr id="78" name="Shape 260"/>
              <p:cNvSpPr/>
              <p:nvPr/>
            </p:nvSpPr>
            <p:spPr>
              <a:xfrm>
                <a:off x="800100" y="684044"/>
                <a:ext cx="7734299" cy="4891083"/>
              </a:xfrm>
              <a:prstGeom prst="rect">
                <a:avLst/>
              </a:prstGeom>
              <a:solidFill>
                <a:srgbClr val="621729"/>
              </a:solidFill>
              <a:ln>
                <a:noFill/>
              </a:ln>
            </p:spPr>
            <p:txBody>
              <a:bodyPr lIns="90475" tIns="44450" rIns="90475" bIns="44450" anchor="t" anchorCtr="0">
                <a:spAutoFit/>
              </a:bodyPr>
              <a:lstStyle/>
              <a:p>
                <a:pPr marL="457200" marR="0" lvl="0" indent="-4572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marL="457200" marR="0" lvl="0" indent="-457200" algn="l" rtl="0">
                  <a:spcBef>
                    <a:spcPts val="56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280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  </a:t>
                </a:r>
                <a:r>
                  <a:rPr lang="en-US" sz="2800" u="sng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iCons Student </a:t>
                </a:r>
                <a:r>
                  <a:rPr lang="en-US" sz="2800" b="0" u="sng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Mission</a:t>
                </a:r>
                <a:r>
                  <a:rPr lang="en-US" sz="2800" b="0" u="sng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:</a:t>
                </a:r>
              </a:p>
              <a:p>
                <a:pPr marL="457200" marR="0" lvl="0" indent="-457200" algn="l" rtl="0">
                  <a:spcBef>
                    <a:spcPts val="480"/>
                  </a:spcBef>
                  <a:spcAft>
                    <a:spcPts val="0"/>
                  </a:spcAft>
                  <a:buClr>
                    <a:srgbClr val="840C22"/>
                  </a:buClr>
                  <a:buSzPct val="25000"/>
                  <a:buFont typeface="Noto Sans Symbols"/>
                  <a:buNone/>
                </a:pPr>
                <a:r>
                  <a:rPr lang="en-US" sz="2000" b="0" i="1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	</a:t>
                </a:r>
                <a:r>
                  <a:rPr lang="en-US" sz="2400" b="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To </a:t>
                </a:r>
                <a:r>
                  <a:rPr lang="en-US" sz="2400" b="0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become the </a:t>
                </a:r>
                <a:r>
                  <a:rPr lang="en-US" sz="2400" b="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next generation of</a:t>
                </a:r>
              </a:p>
              <a:p>
                <a:pPr marL="457200" marR="0" lvl="0" indent="-457200" algn="l" rtl="0">
                  <a:spcBef>
                    <a:spcPts val="480"/>
                  </a:spcBef>
                  <a:spcAft>
                    <a:spcPts val="0"/>
                  </a:spcAft>
                  <a:buClr>
                    <a:srgbClr val="840C22"/>
                  </a:buClr>
                  <a:buSzPct val="25000"/>
                  <a:buFont typeface="Noto Sans Symbols"/>
                  <a:buNone/>
                </a:pPr>
                <a:r>
                  <a:rPr lang="en-US" sz="240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		– </a:t>
                </a:r>
                <a:r>
                  <a:rPr lang="en-US" sz="2400" b="0" i="1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leaders in science and technology </a:t>
                </a:r>
                <a:r>
                  <a:rPr lang="en-US" sz="2400" b="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–</a:t>
                </a:r>
              </a:p>
              <a:p>
                <a:pPr marL="457200" marR="0" lvl="0" indent="-457200" algn="l" rtl="0">
                  <a:spcBef>
                    <a:spcPts val="480"/>
                  </a:spcBef>
                  <a:spcAft>
                    <a:spcPts val="0"/>
                  </a:spcAft>
                  <a:buClr>
                    <a:srgbClr val="840C22"/>
                  </a:buClr>
                  <a:buSzPct val="25000"/>
                  <a:buFont typeface="Noto Sans Symbols"/>
                  <a:buNone/>
                </a:pPr>
                <a:r>
                  <a:rPr lang="en-US" sz="240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	</a:t>
                </a:r>
                <a:r>
                  <a:rPr lang="en-US" sz="2400" b="0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with the attitudes, knowledge, and skills needed to solve the inherently multi-faceted problems facing our world</a:t>
                </a:r>
                <a:r>
                  <a:rPr lang="en-US" sz="2400" b="0" i="1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.</a:t>
                </a:r>
              </a:p>
              <a:p>
                <a:pPr marL="914400" lvl="1" indent="-457200">
                  <a:spcBef>
                    <a:spcPts val="480"/>
                  </a:spcBef>
                  <a:spcAft>
                    <a:spcPts val="0"/>
                  </a:spcAft>
                  <a:buClr>
                    <a:srgbClr val="840C22"/>
                  </a:buClr>
                  <a:buSzPct val="100000"/>
                  <a:buFont typeface="Wingdings" panose="05000000000000000000" pitchFamily="2" charset="2"/>
                  <a:buChar char="Ø"/>
                </a:pPr>
                <a:endParaRPr lang="en-US" sz="2000" i="1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marL="1371600" lvl="2" indent="-457200">
                  <a:spcBef>
                    <a:spcPts val="480"/>
                  </a:spcBef>
                  <a:spcAft>
                    <a:spcPts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Sweet example</a:t>
                </a:r>
              </a:p>
              <a:p>
                <a:pPr marL="1371600" lvl="2" indent="-457200">
                  <a:spcBef>
                    <a:spcPts val="480"/>
                  </a:spcBef>
                  <a:spcAft>
                    <a:spcPts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Ancient philosophy</a:t>
                </a:r>
              </a:p>
              <a:p>
                <a:pPr marL="1371600" lvl="2" indent="-457200">
                  <a:spcBef>
                    <a:spcPts val="480"/>
                  </a:spcBef>
                  <a:spcAft>
                    <a:spcPts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b="0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Learning goals</a:t>
                </a:r>
              </a:p>
              <a:p>
                <a:pPr marL="1371600" lvl="2" indent="-457200">
                  <a:spcBef>
                    <a:spcPts val="480"/>
                  </a:spcBef>
                  <a:spcAft>
                    <a:spcPts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Program structure</a:t>
                </a:r>
                <a:endParaRPr lang="en-US" sz="2000" b="0" dirty="0" smtClean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marL="457200" marR="0" lvl="0" indent="-457200" algn="l" rtl="0">
                  <a:spcBef>
                    <a:spcPts val="200"/>
                  </a:spcBef>
                  <a:spcAft>
                    <a:spcPts val="0"/>
                  </a:spcAft>
                  <a:buClr>
                    <a:srgbClr val="840C22"/>
                  </a:buClr>
                  <a:buFont typeface="Noto Sans Symbols"/>
                  <a:buNone/>
                </a:pPr>
                <a:endParaRPr sz="1000" b="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79" name="Shape 26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162800" y="836444"/>
                <a:ext cx="1447800" cy="108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96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469">
        <p:fade/>
      </p:transition>
    </mc:Choice>
    <mc:Fallback xmlns="">
      <p:transition spd="med" advTm="704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2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48" y="198"/>
              <a:ext cx="57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Sugar Chemistry: Before &amp; After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0" descr="umas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6218237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400" y="1295400"/>
            <a:ext cx="4343400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Clr>
                <a:srgbClr val="800040"/>
              </a:buClr>
            </a:pPr>
            <a:r>
              <a:rPr lang="en-US" sz="1700" u="sng" dirty="0" smtClean="0"/>
              <a:t>Sugar Chemistry (</a:t>
            </a:r>
            <a:r>
              <a:rPr lang="en-US" sz="1500" u="sng" dirty="0" smtClean="0"/>
              <a:t>standard O-</a:t>
            </a:r>
            <a:r>
              <a:rPr lang="en-US" sz="1500" u="sng" dirty="0" err="1" smtClean="0"/>
              <a:t>Chem</a:t>
            </a:r>
            <a:r>
              <a:rPr lang="en-US" sz="1500" u="sng" dirty="0" smtClean="0"/>
              <a:t> lecture</a:t>
            </a:r>
            <a:r>
              <a:rPr lang="en-US" sz="1700" u="sng" dirty="0" smtClean="0"/>
              <a:t>)</a:t>
            </a:r>
          </a:p>
          <a:p>
            <a:pPr lvl="0">
              <a:buClr>
                <a:srgbClr val="800040"/>
              </a:buClr>
            </a:pPr>
            <a:endParaRPr lang="en-US" sz="700" u="sng" dirty="0" smtClean="0"/>
          </a:p>
          <a:p>
            <a:pPr marL="182880" lvl="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400" b="1" dirty="0" smtClean="0"/>
              <a:t>Definition: Sugar = </a:t>
            </a:r>
            <a:r>
              <a:rPr lang="en-US" sz="1400" b="1" dirty="0" err="1" smtClean="0"/>
              <a:t>Carbo</a:t>
            </a:r>
            <a:r>
              <a:rPr lang="en-US" sz="1400" b="1" dirty="0" smtClean="0"/>
              <a:t>-hydrate</a:t>
            </a:r>
            <a:endParaRPr lang="en-US" sz="1400" b="1" i="1" dirty="0" smtClean="0"/>
          </a:p>
          <a:p>
            <a:pPr lvl="1">
              <a:buFont typeface="Arial" pitchFamily="34" charset="0"/>
              <a:buChar char="•"/>
            </a:pPr>
            <a:r>
              <a:rPr lang="en-US" sz="1200" dirty="0" smtClean="0"/>
              <a:t> Formula Unit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/>
              <a:t> </a:t>
            </a:r>
            <a:r>
              <a:rPr lang="en-US" sz="1200" dirty="0" smtClean="0"/>
              <a:t>Nomenclature &amp; Examples</a:t>
            </a:r>
          </a:p>
          <a:p>
            <a:pPr lvl="0"/>
            <a:endParaRPr lang="en-US" sz="800" dirty="0" smtClean="0"/>
          </a:p>
          <a:p>
            <a:pPr marL="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/>
              <a:t>Mono-, Di-, Poly-</a:t>
            </a:r>
            <a:r>
              <a:rPr lang="en-US" sz="1400" b="1" dirty="0" err="1" smtClean="0"/>
              <a:t>saccharides</a:t>
            </a:r>
            <a:endParaRPr lang="en-US" sz="1400" b="1" i="1" dirty="0" smtClean="0"/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Mono: Glucose, Fructose, </a:t>
            </a:r>
            <a:r>
              <a:rPr lang="en-US" sz="1200" dirty="0" err="1" smtClean="0">
                <a:solidFill>
                  <a:srgbClr val="000000"/>
                </a:solidFill>
              </a:rPr>
              <a:t>Galactose</a:t>
            </a:r>
            <a:endParaRPr lang="en-US" sz="1200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Di:        Lactose, Sucrose, Maltose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Poly:    Cellulose, Glycogen</a:t>
            </a:r>
          </a:p>
          <a:p>
            <a:pPr lvl="0"/>
            <a:endParaRPr lang="en-US" sz="800" dirty="0" smtClean="0"/>
          </a:p>
          <a:p>
            <a:pPr marL="182880">
              <a:buClr>
                <a:srgbClr val="851F3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Structure &amp; Stereochemistry</a:t>
            </a:r>
            <a:endParaRPr lang="en-US" sz="800" i="1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D &amp; L stereo-isomers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Key: OH attached to </a:t>
            </a:r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200" dirty="0" smtClean="0">
                <a:solidFill>
                  <a:srgbClr val="000000"/>
                </a:solidFill>
              </a:rPr>
              <a:t>-Carbon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Natural Abundances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Fischer Diagrams</a:t>
            </a:r>
          </a:p>
          <a:p>
            <a:pPr lvl="1"/>
            <a:endParaRPr lang="en-US" sz="800" dirty="0" smtClean="0">
              <a:solidFill>
                <a:srgbClr val="000000"/>
              </a:solidFill>
            </a:endParaRPr>
          </a:p>
          <a:p>
            <a:pPr marL="182880">
              <a:buClr>
                <a:srgbClr val="851F3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Chemical Reactions</a:t>
            </a:r>
            <a:endParaRPr lang="en-US" sz="800" i="1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Condensation / Hydrolysis</a:t>
            </a:r>
            <a:endParaRPr lang="en-US" sz="1100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Fermentation</a:t>
            </a:r>
          </a:p>
          <a:p>
            <a:pPr lvl="1"/>
            <a:endParaRPr lang="en-US" sz="800" dirty="0" smtClean="0">
              <a:solidFill>
                <a:srgbClr val="000000"/>
              </a:solidFill>
            </a:endParaRPr>
          </a:p>
          <a:p>
            <a:pPr marL="182880">
              <a:buClr>
                <a:srgbClr val="851F3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Applications</a:t>
            </a:r>
            <a:endParaRPr lang="en-US" sz="800" i="1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Nutritional value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Metabolic pathways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 Refining to biofuels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6200" y="1295400"/>
            <a:ext cx="4495800" cy="472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572000" y="1295400"/>
            <a:ext cx="4495800" cy="472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1295400"/>
            <a:ext cx="4343400" cy="46935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>
              <a:buClr>
                <a:srgbClr val="800040"/>
              </a:buClr>
            </a:pPr>
            <a:r>
              <a:rPr lang="en-US" sz="1700" b="1" u="sng" dirty="0" smtClean="0">
                <a:solidFill>
                  <a:schemeClr val="bg1"/>
                </a:solidFill>
              </a:rPr>
              <a:t>Case Study: </a:t>
            </a:r>
            <a:r>
              <a:rPr lang="en-US" sz="1700" b="1" i="1" u="sng" dirty="0" smtClean="0">
                <a:solidFill>
                  <a:schemeClr val="bg1"/>
                </a:solidFill>
              </a:rPr>
              <a:t>High Fructose Corn Syrup</a:t>
            </a:r>
          </a:p>
          <a:p>
            <a:pPr lvl="0">
              <a:buClr>
                <a:srgbClr val="800040"/>
              </a:buClr>
            </a:pPr>
            <a:endParaRPr lang="en-US" sz="700" u="sng" dirty="0" smtClean="0">
              <a:solidFill>
                <a:schemeClr val="bg1"/>
              </a:solidFill>
            </a:endParaRPr>
          </a:p>
          <a:p>
            <a:pPr lvl="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u="sng" dirty="0" smtClean="0">
                <a:solidFill>
                  <a:schemeClr val="bg1"/>
                </a:solidFill>
              </a:rPr>
              <a:t>Inception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endParaRPr lang="en-US" sz="1400" b="1" i="1" dirty="0" smtClean="0">
              <a:solidFill>
                <a:schemeClr val="bg1"/>
              </a:solidFill>
            </a:endParaRPr>
          </a:p>
          <a:p>
            <a:pPr marL="182880"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Princeton news, 3/22/2010 – Princeton researchers find high fructose corn syrup prompts much more weight gain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82880" lvl="1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The Atlantic, 8/13/2012 – Study: High fructose corn syrup no worse than “real” sugar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  <a:endParaRPr lang="en-US" sz="1050" dirty="0" smtClean="0">
              <a:solidFill>
                <a:schemeClr val="bg1"/>
              </a:solidFill>
            </a:endParaRPr>
          </a:p>
          <a:p>
            <a:pPr lvl="0">
              <a:buClr>
                <a:srgbClr val="800040"/>
              </a:buClr>
            </a:pPr>
            <a:endParaRPr lang="en-US" sz="800" u="sng" dirty="0" smtClean="0">
              <a:solidFill>
                <a:schemeClr val="bg1"/>
              </a:solidFill>
            </a:endParaRPr>
          </a:p>
          <a:p>
            <a:pPr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u="sng" dirty="0" smtClean="0">
                <a:solidFill>
                  <a:schemeClr val="bg1"/>
                </a:solidFill>
              </a:rPr>
              <a:t>Engagement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  <a:endParaRPr lang="en-US" sz="1600" b="1" i="1" dirty="0" smtClean="0">
              <a:solidFill>
                <a:schemeClr val="bg1"/>
              </a:solidFill>
            </a:endParaRPr>
          </a:p>
          <a:p>
            <a:pPr marL="182880" lvl="1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Why different study outcomes? Which is correct?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Team discussions, then whole-class:</a:t>
            </a:r>
          </a:p>
          <a:p>
            <a:pPr marL="365760" lvl="2">
              <a:buFont typeface="Courier New" pitchFamily="49" charset="0"/>
              <a:buChar char="o"/>
            </a:pPr>
            <a:r>
              <a:rPr lang="en-US" sz="1300" dirty="0" smtClean="0">
                <a:solidFill>
                  <a:schemeClr val="bg1"/>
                </a:solidFill>
              </a:rPr>
              <a:t> Known knowns, known unknowns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Arial"/>
              </a:rPr>
              <a:t>→</a:t>
            </a: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u="sng" dirty="0" smtClean="0">
                <a:solidFill>
                  <a:schemeClr val="bg1"/>
                </a:solidFill>
              </a:rPr>
              <a:t>questions</a:t>
            </a:r>
            <a:r>
              <a:rPr lang="en-US" sz="1300" dirty="0" smtClean="0">
                <a:solidFill>
                  <a:schemeClr val="bg1"/>
                </a:solidFill>
              </a:rPr>
              <a:t>!</a:t>
            </a:r>
          </a:p>
          <a:p>
            <a:pPr lvl="0">
              <a:buClr>
                <a:srgbClr val="800040"/>
              </a:buClr>
            </a:pPr>
            <a:endParaRPr lang="en-US" sz="800" u="sng" dirty="0" smtClean="0">
              <a:solidFill>
                <a:schemeClr val="bg1"/>
              </a:solidFill>
            </a:endParaRPr>
          </a:p>
          <a:p>
            <a:pPr>
              <a:buClr>
                <a:srgbClr val="851F37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u="sng" dirty="0" smtClean="0">
                <a:solidFill>
                  <a:schemeClr val="bg1"/>
                </a:solidFill>
              </a:rPr>
              <a:t>Research/Create</a:t>
            </a:r>
            <a:r>
              <a:rPr lang="en-US" sz="1400" b="1" u="sng" dirty="0" smtClean="0">
                <a:solidFill>
                  <a:schemeClr val="bg1"/>
                </a:solidFill>
              </a:rPr>
              <a:t>: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marL="182880" lvl="1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300" b="1" i="1" dirty="0" smtClean="0">
                <a:solidFill>
                  <a:schemeClr val="bg1"/>
                </a:solidFill>
              </a:rPr>
              <a:t>Design a new study that fixes a key problem</a:t>
            </a:r>
            <a:r>
              <a:rPr lang="en-US" sz="1300" dirty="0" smtClean="0">
                <a:solidFill>
                  <a:schemeClr val="bg1"/>
                </a:solidFill>
              </a:rPr>
              <a:t>.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smtClean="0">
                <a:solidFill>
                  <a:schemeClr val="bg1"/>
                </a:solidFill>
              </a:rPr>
              <a:t>Likely </a:t>
            </a:r>
            <a:r>
              <a:rPr lang="en-US" sz="1300" dirty="0">
                <a:solidFill>
                  <a:schemeClr val="bg1"/>
                </a:solidFill>
              </a:rPr>
              <a:t>problems: </a:t>
            </a:r>
          </a:p>
          <a:p>
            <a:pPr marL="365760" lvl="2">
              <a:buFont typeface="Courier New" pitchFamily="49" charset="0"/>
              <a:buChar char="o"/>
            </a:pPr>
            <a:r>
              <a:rPr lang="en-US" sz="1300" dirty="0">
                <a:solidFill>
                  <a:schemeClr val="bg1"/>
                </a:solidFill>
              </a:rPr>
              <a:t> Sample populations / statistics</a:t>
            </a:r>
          </a:p>
          <a:p>
            <a:pPr marL="365760" lvl="2">
              <a:buFont typeface="Courier New" pitchFamily="49" charset="0"/>
              <a:buChar char="o"/>
            </a:pPr>
            <a:r>
              <a:rPr lang="en-US" sz="1300" dirty="0">
                <a:solidFill>
                  <a:schemeClr val="bg1"/>
                </a:solidFill>
              </a:rPr>
              <a:t> Lifestyle variables / exercise and metabolism</a:t>
            </a:r>
          </a:p>
          <a:p>
            <a:pPr marL="365760" lvl="2">
              <a:buFont typeface="Courier New" pitchFamily="49" charset="0"/>
              <a:buChar char="o"/>
            </a:pP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smtClean="0">
                <a:solidFill>
                  <a:schemeClr val="bg1"/>
                </a:solidFill>
              </a:rPr>
              <a:t>Sweetness factor / molecular structure</a:t>
            </a:r>
          </a:p>
          <a:p>
            <a:pPr>
              <a:buClr>
                <a:srgbClr val="851F37"/>
              </a:buClr>
            </a:pPr>
            <a:endParaRPr lang="en-US" sz="800" u="sng" dirty="0" smtClean="0">
              <a:solidFill>
                <a:schemeClr val="bg1"/>
              </a:solidFill>
            </a:endParaRPr>
          </a:p>
          <a:p>
            <a:pPr>
              <a:buClr>
                <a:srgbClr val="851F37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u="sng" dirty="0" smtClean="0">
                <a:solidFill>
                  <a:schemeClr val="bg1"/>
                </a:solidFill>
              </a:rPr>
              <a:t>Reflect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</a:rPr>
              <a:t> What did I learn?  How?  Why?  What’s next?</a:t>
            </a:r>
          </a:p>
        </p:txBody>
      </p:sp>
      <p:pic>
        <p:nvPicPr>
          <p:cNvPr id="25" name="Picture 24" descr="glucos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2" y="3581401"/>
            <a:ext cx="1766507" cy="1854518"/>
          </a:xfrm>
          <a:prstGeom prst="ellipse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76200" y="1295400"/>
            <a:ext cx="4480560" cy="472440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2435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1" name="Text Box 22"/>
          <p:cNvSpPr txBox="1">
            <a:spLocks noChangeArrowheads="1"/>
          </p:cNvSpPr>
          <p:nvPr/>
        </p:nvSpPr>
        <p:spPr bwMode="auto">
          <a:xfrm>
            <a:off x="1066800" y="1524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2438400" y="329625"/>
            <a:ext cx="42979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 Learning Goals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pic>
        <p:nvPicPr>
          <p:cNvPr id="26" name="Picture 24" descr="umass amherst pink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6412" y="6248400"/>
            <a:ext cx="2897188" cy="381000"/>
          </a:xfrm>
          <a:prstGeom prst="rect">
            <a:avLst/>
          </a:prstGeom>
          <a:noFill/>
        </p:spPr>
      </p:pic>
      <p:pic>
        <p:nvPicPr>
          <p:cNvPr id="32" name="Picture 31" descr="YingYang.png"/>
          <p:cNvPicPr preferRelativeResize="0"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1389" y="950975"/>
            <a:ext cx="5221224" cy="522122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6172200" y="2209800"/>
            <a:ext cx="2819400" cy="267004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172200" y="2362201"/>
            <a:ext cx="2819400" cy="24965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  <a:defRPr/>
            </a:pPr>
            <a:r>
              <a:rPr lang="en-US" sz="1800" i="1" u="sng" kern="0" dirty="0" smtClean="0">
                <a:solidFill>
                  <a:schemeClr val="bg1"/>
                </a:solidFill>
                <a:latin typeface="+mn-lt"/>
              </a:rPr>
              <a:t>Unconstrained</a:t>
            </a:r>
            <a:r>
              <a:rPr lang="en-US" sz="1800" i="1" kern="0" dirty="0" smtClean="0">
                <a:solidFill>
                  <a:schemeClr val="bg1"/>
                </a:solidFill>
                <a:latin typeface="+mn-lt"/>
              </a:rPr>
              <a:t> Outcomes</a:t>
            </a:r>
            <a:endParaRPr lang="en-US" sz="1400" kern="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endParaRPr lang="en-US" sz="1500" kern="0" dirty="0" smtClean="0">
              <a:solidFill>
                <a:schemeClr val="bg1"/>
              </a:solidFill>
            </a:endParaRPr>
          </a:p>
          <a:p>
            <a:pPr marL="182880" indent="-18288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Variable content</a:t>
            </a:r>
          </a:p>
          <a:p>
            <a:pPr marL="182880" indent="-18288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Each student learns </a:t>
            </a:r>
            <a:r>
              <a:rPr lang="en-US" sz="1500" i="1" kern="0" dirty="0" smtClean="0">
                <a:solidFill>
                  <a:schemeClr val="bg1"/>
                </a:solidFill>
              </a:rPr>
              <a:t>different</a:t>
            </a:r>
            <a:r>
              <a:rPr lang="en-US" sz="1500" kern="0" dirty="0" smtClean="0">
                <a:solidFill>
                  <a:schemeClr val="bg1"/>
                </a:solidFill>
              </a:rPr>
              <a:t> knowledge, skills</a:t>
            </a:r>
          </a:p>
          <a:p>
            <a:pPr marL="182880" indent="-18288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Prof as “Guide </a:t>
            </a:r>
            <a:r>
              <a:rPr lang="en-US" sz="1500" kern="0" dirty="0">
                <a:solidFill>
                  <a:schemeClr val="bg1"/>
                </a:solidFill>
              </a:rPr>
              <a:t>on the side</a:t>
            </a:r>
            <a:r>
              <a:rPr lang="en-US" sz="1500" kern="0" dirty="0" smtClean="0">
                <a:solidFill>
                  <a:schemeClr val="bg1"/>
                </a:solidFill>
              </a:rPr>
              <a:t>”</a:t>
            </a:r>
          </a:p>
          <a:p>
            <a:pPr marL="182880" indent="-18288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Constructed knowledge</a:t>
            </a:r>
          </a:p>
          <a:p>
            <a:pPr marL="182880" indent="-18288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Verdana" pitchFamily="34" charset="0"/>
              <a:buChar char="–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Assessment  ~hard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100000"/>
              <a:defRPr/>
            </a:pPr>
            <a:endParaRPr lang="en-US" sz="1500" b="1" i="1" kern="0" dirty="0" smtClean="0">
              <a:solidFill>
                <a:schemeClr val="bg1"/>
              </a:solidFill>
            </a:endParaRPr>
          </a:p>
          <a:p>
            <a:pPr indent="-18288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100000"/>
              <a:defRPr/>
            </a:pPr>
            <a:r>
              <a:rPr lang="en-US" sz="1500" kern="0" dirty="0" smtClean="0">
                <a:solidFill>
                  <a:schemeClr val="bg1"/>
                </a:solidFill>
              </a:rPr>
              <a:t>    </a:t>
            </a:r>
            <a:r>
              <a:rPr lang="en-US" sz="1500" b="1" kern="0" dirty="0" smtClean="0">
                <a:solidFill>
                  <a:srgbClr val="FFFF00"/>
                </a:solidFill>
              </a:rPr>
              <a:t>Domain of iCons goals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2209800"/>
            <a:ext cx="2971800" cy="2670048"/>
            <a:chOff x="152400" y="2209800"/>
            <a:chExt cx="2971800" cy="2670048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52400" y="2209800"/>
              <a:ext cx="2971800" cy="26700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neva" charset="0"/>
              </a:endParaRP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>
              <a:off x="152400" y="2286001"/>
              <a:ext cx="2971800" cy="1950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tabLst/>
                <a:defRPr/>
              </a:pPr>
              <a:r>
                <a:rPr lang="en-US" sz="1800" i="1" u="sng" kern="0" dirty="0" smtClean="0">
                  <a:latin typeface="+mn-lt"/>
                </a:rPr>
                <a:t>Constrained</a:t>
              </a:r>
              <a:r>
                <a:rPr lang="en-US" sz="1800" i="1" kern="0" dirty="0" smtClean="0">
                  <a:latin typeface="+mn-lt"/>
                </a:rPr>
                <a:t> Outcomes</a:t>
              </a:r>
              <a:endParaRPr lang="en-US" sz="1400" kern="0" dirty="0" smtClean="0"/>
            </a:p>
            <a:p>
              <a:pPr marL="182880" indent="-18288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endParaRPr lang="en-US" sz="1500" kern="0" dirty="0" smtClean="0"/>
            </a:p>
            <a:p>
              <a:pPr marL="182880" indent="-182880">
                <a:lnSpc>
                  <a:spcPct val="8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Deliver set content, e.g.,    Acid-Base Chem. </a:t>
              </a:r>
              <a:r>
                <a:rPr lang="en-US" sz="1500" kern="0" dirty="0" err="1" smtClean="0"/>
                <a:t>Equil</a:t>
              </a:r>
              <a:r>
                <a:rPr lang="en-US" sz="1500" kern="0" dirty="0" smtClean="0"/>
                <a:t>.</a:t>
              </a:r>
            </a:p>
            <a:p>
              <a:pPr marL="182880" indent="-182880">
                <a:lnSpc>
                  <a:spcPct val="8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All students learn </a:t>
              </a:r>
              <a:r>
                <a:rPr lang="en-US" sz="1500" i="1" kern="0" dirty="0" smtClean="0"/>
                <a:t>same</a:t>
              </a:r>
              <a:r>
                <a:rPr lang="en-US" sz="1500" kern="0" dirty="0" smtClean="0"/>
                <a:t> content</a:t>
              </a:r>
            </a:p>
            <a:p>
              <a:pPr marL="182880" indent="-182880">
                <a:lnSpc>
                  <a:spcPct val="8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Education by content experts</a:t>
              </a:r>
            </a:p>
            <a:p>
              <a:pPr marL="182880" indent="-182880">
                <a:lnSpc>
                  <a:spcPct val="8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Assessment  ~easy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5389180"/>
      </p:ext>
    </p:extLst>
  </p:cSld>
  <p:clrMapOvr>
    <a:masterClrMapping/>
  </p:clrMapOvr>
  <p:transition xmlns:p14="http://schemas.microsoft.com/office/powerpoint/2010/main" advTm="9185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1066800" y="1524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2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86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381000" y="1403390"/>
            <a:ext cx="8610599" cy="49859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Identify components of </a:t>
            </a: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societal problems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appropriate for scientific investigations.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Apply scientific concepts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to understand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Utilize team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diversity to create solutions for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constructive criticism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to others.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Utilize constructive criticism from others.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Learn from </a:t>
            </a: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mistakes</a:t>
            </a:r>
            <a:r>
              <a:rPr lang="en-US" sz="1900" kern="0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1900" kern="0" dirty="0"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Write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effectively using technical arguments about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Speak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effectively using technical arguments about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Communicate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science to a broad spectrum of audiences</a:t>
            </a:r>
            <a:r>
              <a:rPr lang="en-US" sz="1900" kern="0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1900" kern="0" dirty="0"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Pose valid </a:t>
            </a: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scientific questions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related to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Design and carry out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valid scientific studies to test hypotheses.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Explain significance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of scientific studies in solving societal problems</a:t>
            </a:r>
            <a:r>
              <a:rPr lang="en-US" sz="1900" kern="0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1900" kern="0" dirty="0"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Critically </a:t>
            </a: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analyze scientific literature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to identify gaps in scientific knowledge.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Carry out scientific research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to fill gaps in knowledge.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900" u="sng" kern="0" dirty="0">
                <a:latin typeface="Arial"/>
                <a:ea typeface="Arial"/>
                <a:cs typeface="Arial"/>
                <a:sym typeface="Arial"/>
              </a:rPr>
              <a:t>Integrate knowledge</a:t>
            </a:r>
            <a:r>
              <a:rPr lang="en-US" sz="1900" kern="0" dirty="0">
                <a:latin typeface="Arial"/>
                <a:ea typeface="Arial"/>
                <a:cs typeface="Arial"/>
                <a:sym typeface="Arial"/>
              </a:rPr>
              <a:t> across fields in service of solving societal problems.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2438400" y="329625"/>
            <a:ext cx="42979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 Learning Goals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1723313" y="895290"/>
            <a:ext cx="56973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iCons Faculty Steering Committee – Jan 9, 2009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7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84">
        <p:fade/>
      </p:transition>
    </mc:Choice>
    <mc:Fallback xmlns="">
      <p:transition spd="med" advTm="3138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1066800" y="1524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62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6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381000" y="1371600"/>
            <a:ext cx="8686800" cy="1828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5D57"/>
              </a:gs>
              <a:gs pos="50000">
                <a:srgbClr val="79877E"/>
              </a:gs>
              <a:gs pos="100000">
                <a:srgbClr val="91A398"/>
              </a:gs>
            </a:gsLst>
            <a:lin ang="27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381000" y="3200400"/>
            <a:ext cx="8686800" cy="1143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21D11"/>
              </a:gs>
              <a:gs pos="50000">
                <a:srgbClr val="8E2A19"/>
              </a:gs>
              <a:gs pos="100000">
                <a:srgbClr val="AB331E"/>
              </a:gs>
            </a:gsLst>
            <a:lin ang="27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381000" y="4343400"/>
            <a:ext cx="8686800" cy="99059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4F00"/>
              </a:gs>
              <a:gs pos="50000">
                <a:srgbClr val="007300"/>
              </a:gs>
              <a:gs pos="100000">
                <a:srgbClr val="008900"/>
              </a:gs>
            </a:gsLst>
            <a:lin ang="27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81000" y="5334000"/>
            <a:ext cx="8686800" cy="106679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3D00"/>
              </a:gs>
              <a:gs pos="50000">
                <a:srgbClr val="885800"/>
              </a:gs>
              <a:gs pos="100000">
                <a:srgbClr val="A46900"/>
              </a:gs>
            </a:gsLst>
            <a:lin ang="27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57200" y="1403390"/>
            <a:ext cx="8610599" cy="49859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Identify components of </a:t>
            </a: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societal problems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appropriate for scientific investigations.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Apply scientific concepts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understand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Utilize team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diversity to create solutions for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constructive criticism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others.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Utilize constructive criticism from others.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 from </a:t>
            </a: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mistakes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Write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effectively using technical arguments about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Speak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effectively using technical arguments about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Communicate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science to a broad spectrum of audiences.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Pose valid </a:t>
            </a: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scientific questions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related to societal problems.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Design and carry out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valid scientific studies to test hypotheses.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significance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of scientific studies in solving societal problems.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Critically </a:t>
            </a: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analyze scientific literature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identify gaps in scientific knowledge.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Carry out scientific research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fill gaps in knowledge.</a:t>
            </a:r>
          </a:p>
          <a:p>
            <a:pPr marL="182880"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800" u="sng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Integrate knowledge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across fields in service of solving societal problems.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57400"/>
            <a:ext cx="3561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576935"/>
            <a:ext cx="3561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572000"/>
            <a:ext cx="3561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634335"/>
            <a:ext cx="3561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2438400" y="329625"/>
            <a:ext cx="42979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 Learning Goals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1723313" y="895290"/>
            <a:ext cx="56973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iCons Faculty Steering Committee – Jan 9, 2009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797">
        <p:fade/>
      </p:transition>
    </mc:Choice>
    <mc:Fallback xmlns="">
      <p:transition spd="med" advTm="4179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Shape 316"/>
          <p:cNvGrpSpPr/>
          <p:nvPr/>
        </p:nvGrpSpPr>
        <p:grpSpPr>
          <a:xfrm>
            <a:off x="-76199" y="0"/>
            <a:ext cx="9369423" cy="6858000"/>
            <a:chOff x="-76199" y="0"/>
            <a:chExt cx="936942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" name="Shape 3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Shape 318"/>
            <p:cNvGrpSpPr/>
            <p:nvPr/>
          </p:nvGrpSpPr>
          <p:grpSpPr>
            <a:xfrm>
              <a:off x="-76199" y="0"/>
              <a:ext cx="9369423" cy="1142999"/>
              <a:chOff x="-47" y="0"/>
              <a:chExt cx="5901" cy="719"/>
            </a:xfrm>
          </p:grpSpPr>
          <p:pic>
            <p:nvPicPr>
              <p:cNvPr id="319" name="Shape 3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5759" cy="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Shape 3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47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Shape 3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43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" name="Shape 323"/>
          <p:cNvSpPr txBox="1"/>
          <p:nvPr/>
        </p:nvSpPr>
        <p:spPr>
          <a:xfrm>
            <a:off x="1066800" y="4419600"/>
            <a:ext cx="169227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Shape 324"/>
          <p:cNvGrpSpPr/>
          <p:nvPr/>
        </p:nvGrpSpPr>
        <p:grpSpPr>
          <a:xfrm>
            <a:off x="381000" y="1447800"/>
            <a:ext cx="2895599" cy="2438399"/>
            <a:chOff x="240" y="864"/>
            <a:chExt cx="1823" cy="1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5" name="Shape 325"/>
            <p:cNvSpPr/>
            <p:nvPr/>
          </p:nvSpPr>
          <p:spPr>
            <a:xfrm>
              <a:off x="240" y="864"/>
              <a:ext cx="1823" cy="1535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lnSpc>
                  <a:spcPct val="35000"/>
                </a:lnSpc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“Global </a:t>
              </a: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Challenges,</a:t>
              </a:r>
            </a:p>
            <a:p>
              <a:pPr eaLnBrk="1" fontAlgn="auto" hangingPunct="1">
                <a:lnSpc>
                  <a:spcPct val="35000"/>
                </a:lnSpc>
                <a:spcBef>
                  <a:spcPts val="11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Scientific Solutions”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Team Work 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Case Studies, e.g.,</a:t>
              </a: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err="1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Zika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 Virus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Campus Waste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335" y="909"/>
              <a:ext cx="1584" cy="5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1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Gen Ed “I”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Shape 327"/>
          <p:cNvGrpSpPr/>
          <p:nvPr/>
        </p:nvGrpSpPr>
        <p:grpSpPr>
          <a:xfrm>
            <a:off x="5105399" y="1447800"/>
            <a:ext cx="3733799" cy="2133600"/>
            <a:chOff x="3215" y="864"/>
            <a:chExt cx="2351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8" name="Shape 328"/>
            <p:cNvSpPr/>
            <p:nvPr/>
          </p:nvSpPr>
          <p:spPr>
            <a:xfrm>
              <a:off x="3215" y="864"/>
              <a:ext cx="2351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7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“Integrative Communication”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Read ∙ Write ∙ Speak ∙ Debate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Bridge Disciplines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</p:txBody>
        </p:sp>
        <p:sp>
          <p:nvSpPr>
            <p:cNvPr id="329" name="Shape 329"/>
            <p:cNvSpPr txBox="1"/>
            <p:nvPr/>
          </p:nvSpPr>
          <p:spPr>
            <a:xfrm>
              <a:off x="3311" y="911"/>
              <a:ext cx="2184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2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“Junior </a:t>
              </a:r>
              <a:r>
                <a:rPr lang="en-US" sz="1900" b="1" kern="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Yr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” Writing</a:t>
              </a:r>
            </a:p>
          </p:txBody>
        </p:sp>
      </p:grpSp>
      <p:grpSp>
        <p:nvGrpSpPr>
          <p:cNvPr id="330" name="Shape 330"/>
          <p:cNvGrpSpPr/>
          <p:nvPr/>
        </p:nvGrpSpPr>
        <p:grpSpPr>
          <a:xfrm>
            <a:off x="5181599" y="4419599"/>
            <a:ext cx="3581400" cy="2209800"/>
            <a:chOff x="3263" y="2735"/>
            <a:chExt cx="2256" cy="1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1" name="Shape 331"/>
            <p:cNvSpPr/>
            <p:nvPr/>
          </p:nvSpPr>
          <p:spPr>
            <a:xfrm>
              <a:off x="3263" y="2735"/>
              <a:ext cx="2256" cy="1392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 dirty="0" smtClean="0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105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“Team Discovery Lab”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Student-designed Experiments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Cutting-edge Equipment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 txBox="1"/>
            <p:nvPr/>
          </p:nvSpPr>
          <p:spPr>
            <a:xfrm>
              <a:off x="3263" y="2806"/>
              <a:ext cx="2160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i</a:t>
              </a: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Cons 3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Upper Level Elec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Shape 333"/>
          <p:cNvGrpSpPr/>
          <p:nvPr/>
        </p:nvGrpSpPr>
        <p:grpSpPr>
          <a:xfrm>
            <a:off x="381000" y="4419600"/>
            <a:ext cx="3124199" cy="2133600"/>
            <a:chOff x="240" y="2736"/>
            <a:chExt cx="1967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4" name="Shape 334"/>
            <p:cNvSpPr/>
            <p:nvPr/>
          </p:nvSpPr>
          <p:spPr>
            <a:xfrm>
              <a:off x="240" y="2736"/>
              <a:ext cx="1967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1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“Senior Research Project”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Cutting-edge Research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Video Abstracts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Senior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Exposition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288" y="2831"/>
              <a:ext cx="1823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4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Honors Thesis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Shape 336"/>
          <p:cNvSpPr/>
          <p:nvPr/>
        </p:nvSpPr>
        <p:spPr>
          <a:xfrm>
            <a:off x="3657600" y="1600200"/>
            <a:ext cx="1066799" cy="10667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Biomed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Shape 337"/>
          <p:cNvCxnSpPr/>
          <p:nvPr/>
        </p:nvCxnSpPr>
        <p:spPr>
          <a:xfrm>
            <a:off x="33528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8" name="Shape 338"/>
          <p:cNvCxnSpPr/>
          <p:nvPr/>
        </p:nvCxnSpPr>
        <p:spPr>
          <a:xfrm>
            <a:off x="48006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9" name="Shape 339"/>
          <p:cNvCxnSpPr/>
          <p:nvPr/>
        </p:nvCxnSpPr>
        <p:spPr>
          <a:xfrm>
            <a:off x="67818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0" name="Shape 340"/>
          <p:cNvCxnSpPr/>
          <p:nvPr/>
        </p:nvCxnSpPr>
        <p:spPr>
          <a:xfrm rot="10800000">
            <a:off x="3810000" y="4953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1" name="Shape 341"/>
          <p:cNvCxnSpPr/>
          <p:nvPr/>
        </p:nvCxnSpPr>
        <p:spPr>
          <a:xfrm>
            <a:off x="4800600" y="22860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2" name="Shape 342"/>
          <p:cNvCxnSpPr/>
          <p:nvPr/>
        </p:nvCxnSpPr>
        <p:spPr>
          <a:xfrm>
            <a:off x="69342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3" name="Shape 343"/>
          <p:cNvCxnSpPr/>
          <p:nvPr/>
        </p:nvCxnSpPr>
        <p:spPr>
          <a:xfrm rot="10800000">
            <a:off x="3810000" y="5105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4" name="Shape 344"/>
          <p:cNvCxnSpPr/>
          <p:nvPr/>
        </p:nvCxnSpPr>
        <p:spPr>
          <a:xfrm rot="10800000">
            <a:off x="3810000" y="5257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5" name="Shape 345"/>
          <p:cNvCxnSpPr/>
          <p:nvPr/>
        </p:nvCxnSpPr>
        <p:spPr>
          <a:xfrm rot="10800000">
            <a:off x="3810000" y="5410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6" name="Shape 346"/>
          <p:cNvCxnSpPr/>
          <p:nvPr/>
        </p:nvCxnSpPr>
        <p:spPr>
          <a:xfrm rot="10800000">
            <a:off x="3810000" y="55626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7" name="Shape 347"/>
          <p:cNvCxnSpPr/>
          <p:nvPr/>
        </p:nvCxnSpPr>
        <p:spPr>
          <a:xfrm rot="10800000">
            <a:off x="3810000" y="5715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8" name="Shape 348"/>
          <p:cNvCxnSpPr/>
          <p:nvPr/>
        </p:nvCxnSpPr>
        <p:spPr>
          <a:xfrm rot="10800000">
            <a:off x="3810000" y="5867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9" name="Shape 349"/>
          <p:cNvCxnSpPr/>
          <p:nvPr/>
        </p:nvCxnSpPr>
        <p:spPr>
          <a:xfrm rot="10800000">
            <a:off x="3810000" y="6019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50" name="Shape 350"/>
          <p:cNvCxnSpPr/>
          <p:nvPr/>
        </p:nvCxnSpPr>
        <p:spPr>
          <a:xfrm rot="10800000">
            <a:off x="3810000" y="6172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762000" y="3578423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3273623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289H Sec 1,2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4464" y="6321623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(Bio 383H /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6248400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490FH/SH – 1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/ 1cr)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1802010" y="304800"/>
            <a:ext cx="5570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Program Structure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526">
        <p:fade/>
      </p:transition>
    </mc:Choice>
    <mc:Fallback xmlns="">
      <p:transition spd="med" advTm="11152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209960" y="228600"/>
            <a:ext cx="6838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1 – Global Problems, Scientific Solutions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457201" y="1371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457201" y="5943600"/>
            <a:ext cx="22860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7200" y="1860828"/>
            <a:ext cx="2286000" cy="1415772"/>
            <a:chOff x="457200" y="1860828"/>
            <a:chExt cx="2286000" cy="1415772"/>
          </a:xfrm>
        </p:grpSpPr>
        <p:sp>
          <p:nvSpPr>
            <p:cNvPr id="28" name="Rectangle 27"/>
            <p:cNvSpPr>
              <a:spLocks/>
            </p:cNvSpPr>
            <p:nvPr/>
          </p:nvSpPr>
          <p:spPr bwMode="auto">
            <a:xfrm>
              <a:off x="457200" y="1905000"/>
              <a:ext cx="2286000" cy="134416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3400" y="1860828"/>
              <a:ext cx="1471878" cy="141577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b="1" u="sng" dirty="0" smtClean="0">
                  <a:solidFill>
                    <a:srgbClr val="000000"/>
                  </a:solidFill>
                  <a:ea typeface="ＭＳ Ｐゴシック"/>
                </a:rPr>
                <a:t>Case Study 1</a:t>
              </a:r>
            </a:p>
            <a:p>
              <a:pPr marL="182880" indent="-182880" eaLnBrk="1" hangingPunct="1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0000"/>
                  </a:solidFill>
                  <a:ea typeface="ＭＳ Ｐゴシック"/>
                </a:rPr>
                <a:t>Inception</a:t>
              </a:r>
            </a:p>
            <a:p>
              <a:pPr marL="182880" indent="-182880" eaLnBrk="1" hangingPunct="1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0000"/>
                  </a:solidFill>
                  <a:ea typeface="ＭＳ Ｐゴシック"/>
                </a:rPr>
                <a:t>Engagement</a:t>
              </a:r>
            </a:p>
            <a:p>
              <a:pPr marL="182880" indent="-182880" eaLnBrk="1" hangingPunct="1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0000"/>
                  </a:solidFill>
                  <a:ea typeface="ＭＳ Ｐゴシック"/>
                </a:rPr>
                <a:t>Research</a:t>
              </a:r>
            </a:p>
            <a:p>
              <a:pPr marL="182880" indent="-182880" eaLnBrk="1" hangingPunct="1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0000"/>
                  </a:solidFill>
                  <a:ea typeface="ＭＳ Ｐゴシック"/>
                </a:rPr>
                <a:t>Create</a:t>
              </a:r>
            </a:p>
            <a:p>
              <a:pPr marL="182880" indent="-182880" eaLnBrk="1" hangingPunct="1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0000"/>
                  </a:solidFill>
                  <a:ea typeface="ＭＳ Ｐゴシック"/>
                </a:rPr>
                <a:t>Reflect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1" y="3252216"/>
            <a:ext cx="2286000" cy="1344168"/>
            <a:chOff x="457201" y="3200400"/>
            <a:chExt cx="2286000" cy="1344168"/>
          </a:xfrm>
        </p:grpSpPr>
        <p:sp>
          <p:nvSpPr>
            <p:cNvPr id="75" name="Rectangle 74"/>
            <p:cNvSpPr/>
            <p:nvPr/>
          </p:nvSpPr>
          <p:spPr bwMode="auto">
            <a:xfrm>
              <a:off x="457201" y="3200400"/>
              <a:ext cx="2286000" cy="1344168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9322" y="3276600"/>
              <a:ext cx="1471878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b="1" u="sng" dirty="0" smtClean="0">
                  <a:solidFill>
                    <a:srgbClr val="FFFFFF"/>
                  </a:solidFill>
                  <a:ea typeface="ＭＳ Ｐゴシック"/>
                </a:rPr>
                <a:t>Case Study 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57201" y="6019800"/>
            <a:ext cx="220284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Build New Case and </a:t>
            </a:r>
          </a:p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1" y="4599432"/>
            <a:ext cx="2286000" cy="1344168"/>
            <a:chOff x="457201" y="4599432"/>
            <a:chExt cx="2286000" cy="1344168"/>
          </a:xfrm>
        </p:grpSpPr>
        <p:sp>
          <p:nvSpPr>
            <p:cNvPr id="30" name="Rectangle 29"/>
            <p:cNvSpPr>
              <a:spLocks/>
            </p:cNvSpPr>
            <p:nvPr/>
          </p:nvSpPr>
          <p:spPr bwMode="auto">
            <a:xfrm>
              <a:off x="457201" y="4599432"/>
              <a:ext cx="2286000" cy="134416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9322" y="4690646"/>
              <a:ext cx="1471878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b="1" u="sng" dirty="0" smtClean="0">
                  <a:solidFill>
                    <a:srgbClr val="FFFFFF"/>
                  </a:solidFill>
                  <a:ea typeface="ＭＳ Ｐゴシック"/>
                </a:rPr>
                <a:t>Case Study 3</a:t>
              </a:r>
            </a:p>
          </p:txBody>
        </p:sp>
      </p:grp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1143000" y="742890"/>
            <a:ext cx="6965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Natural Sciences (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NatSci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189H – Honors Gen Ed, 4 credits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76600" y="1173480"/>
            <a:ext cx="2057400" cy="1710452"/>
            <a:chOff x="3276600" y="1173480"/>
            <a:chExt cx="2057400" cy="1710452"/>
          </a:xfrm>
        </p:grpSpPr>
        <p:pic>
          <p:nvPicPr>
            <p:cNvPr id="51" name="Picture 16" descr="biomedicin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4952" y="1173480"/>
              <a:ext cx="1460696" cy="1463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276600" y="2514600"/>
              <a:ext cx="2057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>
                  <a:latin typeface="Cambria Bold Italic" charset="0"/>
                </a:rPr>
                <a:t>Cholera in Haiti</a:t>
              </a:r>
              <a:endParaRPr lang="en-US" sz="1800" dirty="0">
                <a:latin typeface="Century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1200" y="1143000"/>
            <a:ext cx="2057400" cy="1740932"/>
            <a:chOff x="5791200" y="1143000"/>
            <a:chExt cx="2057400" cy="1740932"/>
          </a:xfrm>
        </p:grpSpPr>
        <p:pic>
          <p:nvPicPr>
            <p:cNvPr id="1027" name="Picture 3" descr="C:\Users\UMass\Documents\iCons\iConsTalks\AACU-PKAL-WSU-Jan2017\Gulf Oil Spill 2.jpg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380" y="1143000"/>
              <a:ext cx="1463040" cy="1461656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26"/>
            <p:cNvSpPr txBox="1">
              <a:spLocks noChangeArrowheads="1"/>
            </p:cNvSpPr>
            <p:nvPr/>
          </p:nvSpPr>
          <p:spPr bwMode="auto">
            <a:xfrm>
              <a:off x="5791200" y="2514600"/>
              <a:ext cx="2057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>
                  <a:latin typeface="Cambria Bold Italic" charset="0"/>
                </a:rPr>
                <a:t>Gulf Oil Spill</a:t>
              </a:r>
              <a:endParaRPr lang="en-US" sz="1800" dirty="0">
                <a:latin typeface="Century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71800" y="3026926"/>
            <a:ext cx="3344890" cy="366254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91440" lvl="1" eaLnBrk="1" fontAlgn="ctr" hangingPunct="1"/>
            <a:endParaRPr lang="en-US" sz="800" u="sng" dirty="0" smtClean="0"/>
          </a:p>
          <a:p>
            <a:pPr marL="91440" lvl="1" eaLnBrk="1" fontAlgn="ctr" hangingPunct="1"/>
            <a:r>
              <a:rPr lang="en-US" sz="1400" u="sng" dirty="0" smtClean="0"/>
              <a:t>iCons 1 Case Studies from A to Z …</a:t>
            </a:r>
            <a:endParaRPr lang="en-US" sz="1400" dirty="0"/>
          </a:p>
          <a:p>
            <a:pPr marL="91440" lvl="1" eaLnBrk="1" fontAlgn="ctr" hangingPunct="1"/>
            <a:r>
              <a:rPr lang="en-US" sz="1400" u="sng" dirty="0" smtClean="0"/>
              <a:t>A</a:t>
            </a:r>
            <a:r>
              <a:rPr lang="en-US" sz="1400" dirty="0" smtClean="0"/>
              <a:t>luminum </a:t>
            </a:r>
            <a:r>
              <a:rPr lang="en-US" sz="1400" dirty="0"/>
              <a:t>and </a:t>
            </a:r>
            <a:r>
              <a:rPr lang="en-US" sz="1400" dirty="0" err="1" smtClean="0"/>
              <a:t>Alzheimers</a:t>
            </a:r>
            <a:r>
              <a:rPr lang="en-US" sz="1400" dirty="0" smtClean="0"/>
              <a:t> (</a:t>
            </a:r>
            <a:r>
              <a:rPr lang="en-US" sz="1400" dirty="0" smtClean="0">
                <a:solidFill>
                  <a:srgbClr val="FF0000"/>
                </a:solidFill>
              </a:rPr>
              <a:t>Mt Sinai</a:t>
            </a:r>
            <a:r>
              <a:rPr lang="en-US" sz="1400" dirty="0" smtClean="0"/>
              <a:t>)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Antibiotic Resistance</a:t>
            </a:r>
          </a:p>
          <a:p>
            <a:pPr marL="91440" lvl="1" eaLnBrk="1" fontAlgn="ctr" hangingPunct="1"/>
            <a:r>
              <a:rPr lang="en-US" sz="1400" dirty="0" smtClean="0"/>
              <a:t>Biofuel Refining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Cholera in Haiti</a:t>
            </a:r>
          </a:p>
          <a:p>
            <a:pPr marL="91440" lvl="1" eaLnBrk="1" fontAlgn="ctr" hangingPunct="1"/>
            <a:r>
              <a:rPr lang="en-US" sz="1400" dirty="0"/>
              <a:t>Deforestation in the Amazon</a:t>
            </a:r>
          </a:p>
          <a:p>
            <a:pPr marL="91440" lvl="1" eaLnBrk="1" fontAlgn="ctr" hangingPunct="1"/>
            <a:r>
              <a:rPr lang="en-US" sz="1400" dirty="0"/>
              <a:t>Diabetes and </a:t>
            </a:r>
            <a:r>
              <a:rPr lang="en-US" sz="1400" dirty="0" smtClean="0"/>
              <a:t>Exercise (</a:t>
            </a:r>
            <a:r>
              <a:rPr lang="en-US" sz="1400" dirty="0" err="1" smtClean="0">
                <a:solidFill>
                  <a:srgbClr val="FF0000"/>
                </a:solidFill>
              </a:rPr>
              <a:t>AstraZeneka</a:t>
            </a:r>
            <a:r>
              <a:rPr lang="en-US" sz="1400" dirty="0" smtClean="0"/>
              <a:t>)</a:t>
            </a:r>
          </a:p>
          <a:p>
            <a:pPr marL="91440" lvl="1" eaLnBrk="1" fontAlgn="ctr" hangingPunct="1"/>
            <a:r>
              <a:rPr lang="en-US" sz="1400" dirty="0"/>
              <a:t>Emerging Contaminants (</a:t>
            </a:r>
            <a:r>
              <a:rPr lang="en-US" sz="1400" dirty="0" smtClean="0">
                <a:solidFill>
                  <a:srgbClr val="FF0000"/>
                </a:solidFill>
              </a:rPr>
              <a:t>Waters Corp</a:t>
            </a:r>
            <a:r>
              <a:rPr lang="en-US" sz="1400" dirty="0" smtClean="0"/>
              <a:t>)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Fracking </a:t>
            </a:r>
            <a:r>
              <a:rPr lang="en-US" sz="1400" dirty="0" smtClean="0"/>
              <a:t>in </a:t>
            </a:r>
            <a:r>
              <a:rPr lang="en-US" sz="1400" dirty="0" err="1" smtClean="0"/>
              <a:t>Susquehana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Gulf Oil Spill</a:t>
            </a:r>
          </a:p>
          <a:p>
            <a:pPr marL="91440" lvl="1" eaLnBrk="1" fontAlgn="ctr" hangingPunct="1"/>
            <a:r>
              <a:rPr lang="en-US" sz="1400" dirty="0"/>
              <a:t>Malaria in </a:t>
            </a:r>
            <a:r>
              <a:rPr lang="en-US" sz="1400" dirty="0" smtClean="0"/>
              <a:t>Cameroon</a:t>
            </a:r>
          </a:p>
          <a:p>
            <a:pPr marL="91440" lvl="1" eaLnBrk="1" fontAlgn="ctr" hangingPunct="1"/>
            <a:r>
              <a:rPr lang="en-US" sz="1400" dirty="0" smtClean="0"/>
              <a:t>Melamine in Chinese Milk (</a:t>
            </a:r>
            <a:r>
              <a:rPr lang="en-US" sz="1400" dirty="0" smtClean="0">
                <a:solidFill>
                  <a:srgbClr val="FF0000"/>
                </a:solidFill>
              </a:rPr>
              <a:t>Waters</a:t>
            </a:r>
            <a:r>
              <a:rPr lang="en-US" sz="1400" dirty="0" smtClean="0"/>
              <a:t>)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Pacific Garbage </a:t>
            </a:r>
            <a:r>
              <a:rPr lang="en-US" sz="1400" dirty="0" smtClean="0"/>
              <a:t>Patch</a:t>
            </a:r>
          </a:p>
          <a:p>
            <a:pPr marL="91440" lvl="1" eaLnBrk="1" fontAlgn="ctr" hangingPunct="1"/>
            <a:r>
              <a:rPr lang="en-US" sz="1400" dirty="0"/>
              <a:t>SCF Chromatography (</a:t>
            </a:r>
            <a:r>
              <a:rPr lang="en-US" sz="1400" dirty="0" smtClean="0">
                <a:solidFill>
                  <a:srgbClr val="FF0000"/>
                </a:solidFill>
              </a:rPr>
              <a:t>Waters</a:t>
            </a:r>
            <a:r>
              <a:rPr lang="en-US" sz="1400" dirty="0" smtClean="0"/>
              <a:t>)</a:t>
            </a:r>
            <a:endParaRPr lang="en-US" sz="1400" dirty="0"/>
          </a:p>
          <a:p>
            <a:pPr marL="91440" lvl="1" eaLnBrk="1" fontAlgn="ctr" hangingPunct="1"/>
            <a:r>
              <a:rPr lang="en-US" sz="1400" dirty="0"/>
              <a:t>UMass Waste </a:t>
            </a:r>
            <a:r>
              <a:rPr lang="en-US" sz="1400" dirty="0" smtClean="0"/>
              <a:t>Management (</a:t>
            </a:r>
            <a:r>
              <a:rPr lang="en-US" sz="1400" dirty="0" smtClean="0">
                <a:solidFill>
                  <a:srgbClr val="FF0000"/>
                </a:solidFill>
              </a:rPr>
              <a:t>UMA</a:t>
            </a:r>
            <a:r>
              <a:rPr lang="en-US" sz="1400" dirty="0" smtClean="0"/>
              <a:t>)</a:t>
            </a:r>
            <a:endParaRPr lang="en-US" sz="1400" dirty="0"/>
          </a:p>
          <a:p>
            <a:pPr marL="91440" lvl="1" eaLnBrk="1" fontAlgn="ctr" hangingPunct="1"/>
            <a:r>
              <a:rPr lang="en-US" sz="1400" u="sng" dirty="0" err="1" smtClean="0"/>
              <a:t>Z</a:t>
            </a:r>
            <a:r>
              <a:rPr lang="en-US" sz="1400" dirty="0" err="1" smtClean="0"/>
              <a:t>ika</a:t>
            </a:r>
            <a:r>
              <a:rPr lang="en-US" sz="1400" dirty="0" smtClean="0"/>
              <a:t> </a:t>
            </a:r>
            <a:r>
              <a:rPr lang="en-US" sz="1400" dirty="0"/>
              <a:t>in </a:t>
            </a:r>
            <a:r>
              <a:rPr lang="en-US" sz="1400" dirty="0" smtClean="0"/>
              <a:t>Brazil (</a:t>
            </a:r>
            <a:r>
              <a:rPr lang="en-US" sz="1400" dirty="0" smtClean="0">
                <a:solidFill>
                  <a:srgbClr val="FF0000"/>
                </a:solidFill>
              </a:rPr>
              <a:t>CDC</a:t>
            </a:r>
            <a:r>
              <a:rPr lang="en-US" sz="1400" dirty="0" smtClean="0"/>
              <a:t>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00800" y="3026926"/>
            <a:ext cx="2586670" cy="2169825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91440" eaLnBrk="1" fontAlgn="ctr" hangingPunct="1"/>
            <a:endParaRPr lang="en-US" sz="900" u="sng" dirty="0" smtClean="0">
              <a:solidFill>
                <a:schemeClr val="bg1"/>
              </a:solidFill>
            </a:endParaRPr>
          </a:p>
          <a:p>
            <a:pPr marL="91440" eaLnBrk="1" fontAlgn="ctr" hangingPunct="1"/>
            <a:r>
              <a:rPr lang="en-US" sz="1400" u="sng" dirty="0" smtClean="0">
                <a:solidFill>
                  <a:schemeClr val="bg1"/>
                </a:solidFill>
              </a:rPr>
              <a:t>iCons 1 Create Assignments</a:t>
            </a:r>
            <a:endParaRPr lang="en-US" sz="1400" dirty="0">
              <a:solidFill>
                <a:schemeClr val="bg1"/>
              </a:solidFill>
            </a:endParaRP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Research proposals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Epidemiological models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Physical models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Public presentations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Experimental designs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Actual experiments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Emergency plans</a:t>
            </a:r>
          </a:p>
          <a:p>
            <a:pPr marL="91440" eaLnBrk="1" fontAlgn="ctr" hangingPunct="1"/>
            <a:r>
              <a:rPr lang="en-US" sz="1400" dirty="0" smtClean="0">
                <a:solidFill>
                  <a:schemeClr val="bg1"/>
                </a:solidFill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4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691">
        <p:fade/>
      </p:transition>
    </mc:Choice>
    <mc:Fallback xmlns="">
      <p:transition spd="med" advTm="22469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0" y="6411609"/>
            <a:ext cx="9144000" cy="29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www.cns.umass.edu/icons-program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228600" y="12192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800040"/>
              </a:buClr>
            </a:pPr>
            <a:r>
              <a:rPr lang="en-US" sz="1600" u="sng" dirty="0" smtClean="0"/>
              <a:t>Student Response to Instruction (SRTI) Spring 2011</a:t>
            </a:r>
          </a:p>
          <a:p>
            <a:pPr marL="182880" lvl="0" indent="-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dirty="0" smtClean="0"/>
              <a:t>12 Questions, 1 to 5=best</a:t>
            </a:r>
          </a:p>
          <a:p>
            <a:pPr marL="182880" lvl="0" indent="-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dirty="0" smtClean="0"/>
              <a:t>Comparison Group = 21 Sections Honors Intro Bio/</a:t>
            </a:r>
            <a:r>
              <a:rPr lang="en-US" sz="1600" dirty="0" err="1" smtClean="0"/>
              <a:t>Chem</a:t>
            </a:r>
            <a:r>
              <a:rPr lang="en-US" sz="1600" dirty="0" smtClean="0"/>
              <a:t>/Phys/Math/</a:t>
            </a:r>
            <a:r>
              <a:rPr lang="en-US" sz="1600" dirty="0" err="1" smtClean="0"/>
              <a:t>Env</a:t>
            </a:r>
            <a:r>
              <a:rPr lang="en-US" sz="1600" dirty="0" smtClean="0"/>
              <a:t>. Sci./Food Sci.</a:t>
            </a:r>
          </a:p>
          <a:p>
            <a:pPr marL="182880" lvl="0" indent="-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1600" dirty="0" smtClean="0"/>
              <a:t>Freshman Spring 2011 Sample Sizes: iCons=39/41; Comp Group=41.7/section (534/875).</a:t>
            </a:r>
            <a:endParaRPr lang="en-US" sz="1400" dirty="0" smtClean="0"/>
          </a:p>
        </p:txBody>
      </p:sp>
      <p:grpSp>
        <p:nvGrpSpPr>
          <p:cNvPr id="4" name="Group 31"/>
          <p:cNvGrpSpPr/>
          <p:nvPr/>
        </p:nvGrpSpPr>
        <p:grpSpPr>
          <a:xfrm>
            <a:off x="4800600" y="2438400"/>
            <a:ext cx="4038600" cy="990600"/>
            <a:chOff x="4800600" y="2438400"/>
            <a:chExt cx="4038600" cy="990600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4800600" y="2438400"/>
              <a:ext cx="3886200" cy="990600"/>
            </a:xfrm>
            <a:prstGeom prst="roundRect">
              <a:avLst/>
            </a:prstGeom>
            <a:solidFill>
              <a:schemeClr val="accent1">
                <a:alpha val="3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76800" y="2448580"/>
              <a:ext cx="3962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228600">
                <a:buClr>
                  <a:srgbClr val="800040"/>
                </a:buClr>
                <a:buFont typeface="+mj-lt"/>
                <a:buAutoNum type="arabicPeriod"/>
              </a:pPr>
              <a:r>
                <a:rPr lang="en-US" sz="1400" dirty="0" smtClean="0"/>
                <a:t>Instructor was well prepared for class.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5"/>
              </a:pPr>
              <a:r>
                <a:rPr lang="en-US" sz="1400" dirty="0" smtClean="0"/>
                <a:t>Instructor inspired interest in subject.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5"/>
              </a:pPr>
              <a:r>
                <a:rPr lang="en-US" sz="1400" dirty="0" smtClean="0"/>
                <a:t>Instructor showed interest in helping.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9"/>
              </a:pPr>
              <a:r>
                <a:rPr lang="en-US" sz="1400" dirty="0" smtClean="0"/>
                <a:t>Instructor stimulated student participation.</a:t>
              </a:r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4800600" y="3581400"/>
            <a:ext cx="4343400" cy="1026587"/>
            <a:chOff x="4800600" y="3581400"/>
            <a:chExt cx="4343400" cy="1026587"/>
          </a:xfrm>
        </p:grpSpPr>
        <p:sp>
          <p:nvSpPr>
            <p:cNvPr id="10" name="TextBox 9"/>
            <p:cNvSpPr txBox="1"/>
            <p:nvPr/>
          </p:nvSpPr>
          <p:spPr>
            <a:xfrm>
              <a:off x="4876800" y="3623102"/>
              <a:ext cx="42672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2"/>
              </a:pPr>
              <a:r>
                <a:rPr lang="en-US" sz="1400" dirty="0" smtClean="0"/>
                <a:t>Instructor explained course material clearly.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2"/>
              </a:pPr>
              <a:r>
                <a:rPr lang="en-US" sz="1400" dirty="0" smtClean="0"/>
                <a:t>Instructor cleared up points of confusion.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7"/>
              </a:pPr>
              <a:r>
                <a:rPr lang="en-US" sz="1400" dirty="0" smtClean="0"/>
                <a:t>I received useful feedback on my performance.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7"/>
              </a:pPr>
              <a:r>
                <a:rPr lang="en-US" sz="1400" dirty="0" smtClean="0"/>
                <a:t>Methods of evaluating my work were fair.</a:t>
              </a:r>
              <a:endParaRPr lang="en-US" sz="1600" dirty="0" smtClean="0"/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4800600" y="3581400"/>
              <a:ext cx="4191000" cy="990600"/>
            </a:xfrm>
            <a:prstGeom prst="roundRect">
              <a:avLst/>
            </a:prstGeom>
            <a:solidFill>
              <a:srgbClr val="C00000">
                <a:alpha val="3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4800600" y="4724400"/>
            <a:ext cx="3962400" cy="990600"/>
            <a:chOff x="4800600" y="4724400"/>
            <a:chExt cx="3962400" cy="990600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800600" y="4724400"/>
              <a:ext cx="3962400" cy="990600"/>
            </a:xfrm>
            <a:prstGeom prst="roundRect">
              <a:avLst/>
            </a:prstGeom>
            <a:solidFill>
              <a:srgbClr val="66FF33">
                <a:alpha val="3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0600" y="4800600"/>
              <a:ext cx="396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10"/>
              </a:pPr>
              <a:r>
                <a:rPr lang="en-US" sz="1400" dirty="0" smtClean="0"/>
                <a:t> Overall, how much do you feel you learned?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10"/>
              </a:pPr>
              <a:r>
                <a:rPr lang="en-US" sz="1400" dirty="0" smtClean="0"/>
                <a:t> Overall rating of instructor’s teaching.</a:t>
              </a:r>
            </a:p>
            <a:p>
              <a:pPr marL="228600" lvl="0" indent="-228600">
                <a:buClr>
                  <a:srgbClr val="800040"/>
                </a:buClr>
                <a:buFont typeface="+mj-lt"/>
                <a:buAutoNum type="arabicPeriod" startAt="10"/>
              </a:pPr>
              <a:r>
                <a:rPr lang="en-US" sz="1400" dirty="0" smtClean="0"/>
                <a:t> Overall rating of this course.</a:t>
              </a:r>
              <a:endParaRPr lang="en-US" sz="1200" dirty="0" smtClean="0"/>
            </a:p>
          </p:txBody>
        </p:sp>
      </p:grpSp>
      <p:graphicFrame>
        <p:nvGraphicFramePr>
          <p:cNvPr id="36" name="Chart 35"/>
          <p:cNvGraphicFramePr/>
          <p:nvPr/>
        </p:nvGraphicFramePr>
        <p:xfrm>
          <a:off x="152400" y="2895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Rounded Rectangle 17"/>
          <p:cNvSpPr/>
          <p:nvPr/>
        </p:nvSpPr>
        <p:spPr bwMode="auto">
          <a:xfrm>
            <a:off x="563880" y="3048000"/>
            <a:ext cx="2880360" cy="40233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 rot="16200000">
            <a:off x="2101598" y="4006595"/>
            <a:ext cx="1892808" cy="762001"/>
          </a:xfrm>
          <a:prstGeom prst="roundRect">
            <a:avLst/>
          </a:prstGeom>
          <a:solidFill>
            <a:srgbClr val="66FF33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62002" y="3505202"/>
            <a:ext cx="1699256" cy="1828798"/>
            <a:chOff x="838202" y="3505202"/>
            <a:chExt cx="1699256" cy="1828798"/>
          </a:xfrm>
        </p:grpSpPr>
        <p:sp>
          <p:nvSpPr>
            <p:cNvPr id="27" name="Rounded Rectangle 26"/>
            <p:cNvSpPr/>
            <p:nvPr/>
          </p:nvSpPr>
          <p:spPr bwMode="auto">
            <a:xfrm rot="16200000">
              <a:off x="190503" y="4152901"/>
              <a:ext cx="1828798" cy="533399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 rot="16200000">
              <a:off x="1356360" y="4152901"/>
              <a:ext cx="1828798" cy="533399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286000" y="268288"/>
            <a:ext cx="470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rPr>
              <a:t>iCons 1 2011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rPr>
              <a:t>Evals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charset="0"/>
            </a:endParaRPr>
          </a:p>
        </p:txBody>
      </p:sp>
      <p:sp>
        <p:nvSpPr>
          <p:cNvPr id="32" name="Shape 414"/>
          <p:cNvSpPr/>
          <p:nvPr/>
        </p:nvSpPr>
        <p:spPr>
          <a:xfrm>
            <a:off x="0" y="1143000"/>
            <a:ext cx="9144000" cy="5029200"/>
          </a:xfrm>
          <a:prstGeom prst="rect">
            <a:avLst/>
          </a:prstGeom>
          <a:solidFill>
            <a:schemeClr val="lt2">
              <a:alpha val="77647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44474" y="1267123"/>
            <a:ext cx="5410200" cy="29238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lvl="0">
              <a:buClr>
                <a:srgbClr val="800040"/>
              </a:buClr>
              <a:buFont typeface="Arial" pitchFamily="34" charset="0"/>
              <a:buChar char="•"/>
            </a:pPr>
            <a:endParaRPr lang="en-US" sz="2000" dirty="0" smtClean="0"/>
          </a:p>
          <a:p>
            <a:pPr marL="182880" lvl="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1800" b="1" dirty="0" smtClean="0"/>
              <a:t>Even though iCons faculty typically </a:t>
            </a:r>
            <a:r>
              <a:rPr lang="en-US" sz="1800" b="1" i="1" u="sng" dirty="0" smtClean="0"/>
              <a:t>don’t</a:t>
            </a:r>
            <a:r>
              <a:rPr lang="en-US" sz="1800" b="1" dirty="0" smtClean="0"/>
              <a:t>:</a:t>
            </a:r>
          </a:p>
          <a:p>
            <a:pPr marL="640080" lvl="1">
              <a:buFont typeface="Arial" pitchFamily="34" charset="0"/>
              <a:buChar char="•"/>
            </a:pPr>
            <a:r>
              <a:rPr lang="en-US" sz="1600" dirty="0" smtClean="0"/>
              <a:t> Lecture on targeted material</a:t>
            </a:r>
          </a:p>
          <a:p>
            <a:pPr lvl="0"/>
            <a:endParaRPr lang="en-US" sz="500" dirty="0" smtClean="0"/>
          </a:p>
          <a:p>
            <a:pPr marL="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iCons faculty </a:t>
            </a:r>
            <a:r>
              <a:rPr lang="en-US" sz="1800" b="1" i="1" u="sng" dirty="0" smtClean="0">
                <a:solidFill>
                  <a:srgbClr val="000000"/>
                </a:solidFill>
              </a:rPr>
              <a:t>do</a:t>
            </a:r>
            <a:r>
              <a:rPr lang="en-US" sz="1800" b="1" dirty="0" smtClean="0">
                <a:solidFill>
                  <a:srgbClr val="000000"/>
                </a:solidFill>
              </a:rPr>
              <a:t>:</a:t>
            </a:r>
            <a:endParaRPr lang="en-US" sz="1800" b="1" dirty="0" smtClean="0"/>
          </a:p>
          <a:p>
            <a:pPr marL="640080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Inspire interest, and</a:t>
            </a:r>
          </a:p>
          <a:p>
            <a:pPr marL="640080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Stimulate participation, so</a:t>
            </a:r>
          </a:p>
          <a:p>
            <a:pPr lvl="0"/>
            <a:endParaRPr lang="en-US" sz="500" dirty="0" smtClean="0"/>
          </a:p>
          <a:p>
            <a:pPr marL="182880">
              <a:buClr>
                <a:srgbClr val="80004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iCons students perceive they:</a:t>
            </a:r>
            <a:endParaRPr lang="en-US" sz="1800" b="1" dirty="0" smtClean="0"/>
          </a:p>
          <a:p>
            <a:pPr marL="640080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Meet or exceed learning goals, even though they</a:t>
            </a:r>
          </a:p>
          <a:p>
            <a:pPr marL="640080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Are </a:t>
            </a:r>
            <a:r>
              <a:rPr lang="en-US" sz="1600" i="1" u="sng" dirty="0" smtClean="0">
                <a:solidFill>
                  <a:srgbClr val="000000"/>
                </a:solidFill>
              </a:rPr>
              <a:t>far</a:t>
            </a:r>
            <a:r>
              <a:rPr lang="en-US" sz="1600" dirty="0" smtClean="0">
                <a:solidFill>
                  <a:srgbClr val="000000"/>
                </a:solidFill>
              </a:rPr>
              <a:t> from comfort zone</a:t>
            </a:r>
          </a:p>
          <a:p>
            <a:pPr lvl="1">
              <a:buFont typeface="Arial" pitchFamily="34" charset="0"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82531" r="27306" b="10547"/>
          <a:stretch/>
        </p:blipFill>
        <p:spPr bwMode="auto">
          <a:xfrm>
            <a:off x="838200" y="4373880"/>
            <a:ext cx="7716474" cy="73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6" t="80014" r="27306" b="11953"/>
          <a:stretch/>
        </p:blipFill>
        <p:spPr bwMode="auto">
          <a:xfrm>
            <a:off x="1029497" y="5273040"/>
            <a:ext cx="7525177" cy="8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215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Shape 316"/>
          <p:cNvGrpSpPr/>
          <p:nvPr/>
        </p:nvGrpSpPr>
        <p:grpSpPr>
          <a:xfrm>
            <a:off x="-76199" y="0"/>
            <a:ext cx="9369423" cy="6858000"/>
            <a:chOff x="-76199" y="0"/>
            <a:chExt cx="936942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" name="Shape 3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Shape 318"/>
            <p:cNvGrpSpPr/>
            <p:nvPr/>
          </p:nvGrpSpPr>
          <p:grpSpPr>
            <a:xfrm>
              <a:off x="-76199" y="0"/>
              <a:ext cx="9369423" cy="1142999"/>
              <a:chOff x="-47" y="0"/>
              <a:chExt cx="5901" cy="719"/>
            </a:xfrm>
          </p:grpSpPr>
          <p:pic>
            <p:nvPicPr>
              <p:cNvPr id="319" name="Shape 3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5759" cy="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Shape 3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47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Shape 3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43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" name="Shape 323"/>
          <p:cNvSpPr txBox="1"/>
          <p:nvPr/>
        </p:nvSpPr>
        <p:spPr>
          <a:xfrm>
            <a:off x="1066800" y="4419600"/>
            <a:ext cx="169227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Shape 324"/>
          <p:cNvGrpSpPr/>
          <p:nvPr/>
        </p:nvGrpSpPr>
        <p:grpSpPr>
          <a:xfrm>
            <a:off x="381000" y="1447800"/>
            <a:ext cx="2895599" cy="2438399"/>
            <a:chOff x="240" y="864"/>
            <a:chExt cx="1823" cy="1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5" name="Shape 325"/>
            <p:cNvSpPr/>
            <p:nvPr/>
          </p:nvSpPr>
          <p:spPr>
            <a:xfrm>
              <a:off x="240" y="864"/>
              <a:ext cx="1823" cy="1535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lnSpc>
                  <a:spcPct val="35000"/>
                </a:lnSpc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“Global </a:t>
              </a: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Challenges,</a:t>
              </a:r>
            </a:p>
            <a:p>
              <a:pPr eaLnBrk="1" fontAlgn="auto" hangingPunct="1">
                <a:lnSpc>
                  <a:spcPct val="35000"/>
                </a:lnSpc>
                <a:spcBef>
                  <a:spcPts val="11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Scientific Solutions”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Team Work 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Case Studies, e.g.,</a:t>
              </a: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err="1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Zika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 Virus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Campus Waste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335" y="909"/>
              <a:ext cx="1584" cy="5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1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Gen Ed “I”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Shape 327"/>
          <p:cNvGrpSpPr/>
          <p:nvPr/>
        </p:nvGrpSpPr>
        <p:grpSpPr>
          <a:xfrm>
            <a:off x="5105399" y="1447800"/>
            <a:ext cx="3733799" cy="2133600"/>
            <a:chOff x="3215" y="864"/>
            <a:chExt cx="2351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8" name="Shape 328"/>
            <p:cNvSpPr/>
            <p:nvPr/>
          </p:nvSpPr>
          <p:spPr>
            <a:xfrm>
              <a:off x="3215" y="864"/>
              <a:ext cx="2351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7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“Integrative Communication”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Read ∙ Write ∙ Speak ∙ Debate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Bridge Disciplines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</p:txBody>
        </p:sp>
        <p:sp>
          <p:nvSpPr>
            <p:cNvPr id="329" name="Shape 329"/>
            <p:cNvSpPr txBox="1"/>
            <p:nvPr/>
          </p:nvSpPr>
          <p:spPr>
            <a:xfrm>
              <a:off x="3311" y="911"/>
              <a:ext cx="2184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2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“Junior </a:t>
              </a:r>
              <a:r>
                <a:rPr lang="en-US" sz="1900" b="1" kern="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Yr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” Writing</a:t>
              </a:r>
            </a:p>
          </p:txBody>
        </p:sp>
      </p:grpSp>
      <p:grpSp>
        <p:nvGrpSpPr>
          <p:cNvPr id="330" name="Shape 330"/>
          <p:cNvGrpSpPr/>
          <p:nvPr/>
        </p:nvGrpSpPr>
        <p:grpSpPr>
          <a:xfrm>
            <a:off x="5181599" y="4419599"/>
            <a:ext cx="3581400" cy="2209800"/>
            <a:chOff x="3263" y="2735"/>
            <a:chExt cx="2256" cy="1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1" name="Shape 331"/>
            <p:cNvSpPr/>
            <p:nvPr/>
          </p:nvSpPr>
          <p:spPr>
            <a:xfrm>
              <a:off x="3263" y="2735"/>
              <a:ext cx="2256" cy="1392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 dirty="0" smtClean="0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105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“Team Discovery Lab”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Student-designed Experiments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Cutting-edge Equipment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 txBox="1"/>
            <p:nvPr/>
          </p:nvSpPr>
          <p:spPr>
            <a:xfrm>
              <a:off x="3263" y="2806"/>
              <a:ext cx="2160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i</a:t>
              </a: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Cons 3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Upper Level Elec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Shape 333"/>
          <p:cNvGrpSpPr/>
          <p:nvPr/>
        </p:nvGrpSpPr>
        <p:grpSpPr>
          <a:xfrm>
            <a:off x="381000" y="4419600"/>
            <a:ext cx="3124199" cy="2133600"/>
            <a:chOff x="240" y="2736"/>
            <a:chExt cx="1967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4" name="Shape 334"/>
            <p:cNvSpPr/>
            <p:nvPr/>
          </p:nvSpPr>
          <p:spPr>
            <a:xfrm>
              <a:off x="240" y="2736"/>
              <a:ext cx="1967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1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“Senior Research Project”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Cutting-edge Research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Video Abstracts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Senior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Exposition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288" y="2831"/>
              <a:ext cx="1823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4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Honors Thesis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Shape 336"/>
          <p:cNvSpPr/>
          <p:nvPr/>
        </p:nvSpPr>
        <p:spPr>
          <a:xfrm>
            <a:off x="3657600" y="1600200"/>
            <a:ext cx="1066799" cy="10667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Biomed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Shape 337"/>
          <p:cNvCxnSpPr/>
          <p:nvPr/>
        </p:nvCxnSpPr>
        <p:spPr>
          <a:xfrm>
            <a:off x="33528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8" name="Shape 338"/>
          <p:cNvCxnSpPr/>
          <p:nvPr/>
        </p:nvCxnSpPr>
        <p:spPr>
          <a:xfrm>
            <a:off x="48006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9" name="Shape 339"/>
          <p:cNvCxnSpPr/>
          <p:nvPr/>
        </p:nvCxnSpPr>
        <p:spPr>
          <a:xfrm>
            <a:off x="67818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0" name="Shape 340"/>
          <p:cNvCxnSpPr/>
          <p:nvPr/>
        </p:nvCxnSpPr>
        <p:spPr>
          <a:xfrm rot="10800000">
            <a:off x="3810000" y="4953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1" name="Shape 341"/>
          <p:cNvCxnSpPr/>
          <p:nvPr/>
        </p:nvCxnSpPr>
        <p:spPr>
          <a:xfrm>
            <a:off x="4800600" y="22860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2" name="Shape 342"/>
          <p:cNvCxnSpPr/>
          <p:nvPr/>
        </p:nvCxnSpPr>
        <p:spPr>
          <a:xfrm>
            <a:off x="69342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3" name="Shape 343"/>
          <p:cNvCxnSpPr/>
          <p:nvPr/>
        </p:nvCxnSpPr>
        <p:spPr>
          <a:xfrm rot="10800000">
            <a:off x="3810000" y="5105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4" name="Shape 344"/>
          <p:cNvCxnSpPr/>
          <p:nvPr/>
        </p:nvCxnSpPr>
        <p:spPr>
          <a:xfrm rot="10800000">
            <a:off x="3810000" y="5257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5" name="Shape 345"/>
          <p:cNvCxnSpPr/>
          <p:nvPr/>
        </p:nvCxnSpPr>
        <p:spPr>
          <a:xfrm rot="10800000">
            <a:off x="3810000" y="5410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6" name="Shape 346"/>
          <p:cNvCxnSpPr/>
          <p:nvPr/>
        </p:nvCxnSpPr>
        <p:spPr>
          <a:xfrm rot="10800000">
            <a:off x="3810000" y="55626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7" name="Shape 347"/>
          <p:cNvCxnSpPr/>
          <p:nvPr/>
        </p:nvCxnSpPr>
        <p:spPr>
          <a:xfrm rot="10800000">
            <a:off x="3810000" y="5715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8" name="Shape 348"/>
          <p:cNvCxnSpPr/>
          <p:nvPr/>
        </p:nvCxnSpPr>
        <p:spPr>
          <a:xfrm rot="10800000">
            <a:off x="3810000" y="5867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9" name="Shape 349"/>
          <p:cNvCxnSpPr/>
          <p:nvPr/>
        </p:nvCxnSpPr>
        <p:spPr>
          <a:xfrm rot="10800000">
            <a:off x="3810000" y="6019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50" name="Shape 350"/>
          <p:cNvCxnSpPr/>
          <p:nvPr/>
        </p:nvCxnSpPr>
        <p:spPr>
          <a:xfrm rot="10800000">
            <a:off x="3810000" y="6172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762000" y="3578423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3273623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289H Sec 1,2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4464" y="6321623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(Bio 383H /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6248400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490FH/SH – 1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/ 1cr)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1802010" y="304800"/>
            <a:ext cx="5570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Program Structure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79">
        <p:fade/>
      </p:transition>
    </mc:Choice>
    <mc:Fallback xmlns="">
      <p:transition spd="med" advTm="457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28600" y="1371600"/>
            <a:ext cx="2667000" cy="5334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09900" y="1371600"/>
            <a:ext cx="5852160" cy="5334000"/>
            <a:chOff x="3009900" y="1371600"/>
            <a:chExt cx="5852160" cy="5334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1371600"/>
              <a:ext cx="5852160" cy="1770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4998720" y="2865120"/>
              <a:ext cx="3840480" cy="3840480"/>
              <a:chOff x="4998720" y="2743200"/>
              <a:chExt cx="3840480" cy="384048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4998720" y="2743200"/>
                <a:ext cx="3840480" cy="384048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5775960" y="3520440"/>
                <a:ext cx="2286000" cy="228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6461760" y="4206240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629860" y="4401830"/>
                <a:ext cx="6655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2800" dirty="0" smtClean="0">
                    <a:solidFill>
                      <a:srgbClr val="FFFFFF"/>
                    </a:solidFill>
                    <a:ea typeface="ＭＳ Ｐゴシック"/>
                  </a:rPr>
                  <a:t>i2e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259566" y="3667780"/>
                <a:ext cx="14061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2800" dirty="0" smtClean="0">
                    <a:solidFill>
                      <a:srgbClr val="FFFFFF"/>
                    </a:solidFill>
                    <a:ea typeface="ＭＳ Ｐゴシック"/>
                  </a:rPr>
                  <a:t>College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319679" y="2819400"/>
                <a:ext cx="12859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2800" dirty="0" smtClean="0">
                    <a:solidFill>
                      <a:srgbClr val="FFFFFF"/>
                    </a:solidFill>
                    <a:ea typeface="ＭＳ Ｐゴシック"/>
                  </a:rPr>
                  <a:t>Career</a:t>
                </a:r>
              </a:p>
            </p:txBody>
          </p:sp>
          <p:sp>
            <p:nvSpPr>
              <p:cNvPr id="62" name="Right Arrow 61"/>
              <p:cNvSpPr/>
              <p:nvPr/>
            </p:nvSpPr>
            <p:spPr bwMode="auto">
              <a:xfrm rot="2700000" flipH="1" flipV="1">
                <a:off x="7096928" y="48414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3F77">
                      <a:shade val="30000"/>
                      <a:satMod val="115000"/>
                      <a:alpha val="55000"/>
                    </a:srgbClr>
                  </a:gs>
                  <a:gs pos="50000">
                    <a:srgbClr val="003F77">
                      <a:shade val="67500"/>
                      <a:satMod val="115000"/>
                    </a:srgbClr>
                  </a:gs>
                  <a:gs pos="100000">
                    <a:srgbClr val="003F7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ight Arrow 62"/>
              <p:cNvSpPr/>
              <p:nvPr/>
            </p:nvSpPr>
            <p:spPr bwMode="auto">
              <a:xfrm rot="18900000" flipH="1" flipV="1">
                <a:off x="7096928" y="42318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3F77">
                      <a:shade val="30000"/>
                      <a:satMod val="115000"/>
                      <a:alpha val="55000"/>
                    </a:srgbClr>
                  </a:gs>
                  <a:gs pos="50000">
                    <a:srgbClr val="003F77">
                      <a:shade val="67500"/>
                      <a:satMod val="115000"/>
                    </a:srgbClr>
                  </a:gs>
                  <a:gs pos="100000">
                    <a:srgbClr val="003F7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ight Arrow 63"/>
              <p:cNvSpPr/>
              <p:nvPr/>
            </p:nvSpPr>
            <p:spPr bwMode="auto">
              <a:xfrm rot="8100000" flipH="1" flipV="1">
                <a:off x="6329512" y="48414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3F77">
                      <a:shade val="30000"/>
                      <a:satMod val="115000"/>
                      <a:alpha val="55000"/>
                    </a:srgbClr>
                  </a:gs>
                  <a:gs pos="50000">
                    <a:srgbClr val="003F77">
                      <a:shade val="67500"/>
                      <a:satMod val="115000"/>
                    </a:srgbClr>
                  </a:gs>
                  <a:gs pos="100000">
                    <a:srgbClr val="003F7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ight Arrow 64"/>
              <p:cNvSpPr/>
              <p:nvPr/>
            </p:nvSpPr>
            <p:spPr bwMode="auto">
              <a:xfrm rot="13500000" flipH="1" flipV="1">
                <a:off x="6334928" y="42318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3F77">
                      <a:shade val="30000"/>
                      <a:satMod val="115000"/>
                      <a:alpha val="55000"/>
                    </a:srgbClr>
                  </a:gs>
                  <a:gs pos="50000">
                    <a:srgbClr val="003F77">
                      <a:shade val="67500"/>
                      <a:satMod val="115000"/>
                    </a:srgbClr>
                  </a:gs>
                  <a:gs pos="100000">
                    <a:srgbClr val="003F7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ight Arrow 65"/>
              <p:cNvSpPr/>
              <p:nvPr/>
            </p:nvSpPr>
            <p:spPr bwMode="auto">
              <a:xfrm rot="18900000" flipH="1" flipV="1">
                <a:off x="7548712" y="36222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 bwMode="auto">
              <a:xfrm rot="2700000" flipH="1" flipV="1">
                <a:off x="7548712" y="54510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ight Arrow 67"/>
              <p:cNvSpPr/>
              <p:nvPr/>
            </p:nvSpPr>
            <p:spPr bwMode="auto">
              <a:xfrm rot="8100000" flipH="1" flipV="1">
                <a:off x="5953928" y="54510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 bwMode="auto">
              <a:xfrm rot="13500000" flipH="1" flipV="1">
                <a:off x="5877728" y="36222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Right Arrow 69"/>
              <p:cNvSpPr/>
              <p:nvPr/>
            </p:nvSpPr>
            <p:spPr bwMode="auto">
              <a:xfrm rot="10800000" flipH="1">
                <a:off x="5562600" y="4531192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ight Arrow 70"/>
              <p:cNvSpPr/>
              <p:nvPr/>
            </p:nvSpPr>
            <p:spPr bwMode="auto">
              <a:xfrm flipH="1">
                <a:off x="7853512" y="4536608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Right Arrow 71"/>
              <p:cNvSpPr/>
              <p:nvPr/>
            </p:nvSpPr>
            <p:spPr bwMode="auto">
              <a:xfrm rot="16200000" flipV="1">
                <a:off x="6751320" y="5715000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ight Arrow 72"/>
              <p:cNvSpPr/>
              <p:nvPr/>
            </p:nvSpPr>
            <p:spPr bwMode="auto">
              <a:xfrm rot="5400000" flipV="1">
                <a:off x="6713220" y="3352800"/>
                <a:ext cx="457200" cy="304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6D2A">
                      <a:shade val="30000"/>
                      <a:satMod val="115000"/>
                    </a:srgbClr>
                  </a:gs>
                  <a:gs pos="50000">
                    <a:srgbClr val="006D2A">
                      <a:shade val="67500"/>
                      <a:satMod val="115000"/>
                    </a:srgbClr>
                  </a:gs>
                  <a:gs pos="100000">
                    <a:srgbClr val="006D2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7292" r="10894" b="12461"/>
          <a:stretch/>
        </p:blipFill>
        <p:spPr bwMode="auto">
          <a:xfrm>
            <a:off x="3048000" y="1219200"/>
            <a:ext cx="5774934" cy="340473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4998" y="3733800"/>
            <a:ext cx="111120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$50,000</a:t>
            </a:r>
            <a:endParaRPr lang="en-US" sz="2000" dirty="0"/>
          </a:p>
        </p:txBody>
      </p:sp>
      <p:sp>
        <p:nvSpPr>
          <p:cNvPr id="46" name="Oval 45"/>
          <p:cNvSpPr/>
          <p:nvPr/>
        </p:nvSpPr>
        <p:spPr bwMode="auto">
          <a:xfrm>
            <a:off x="5274066" y="3657600"/>
            <a:ext cx="2667000" cy="5334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6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3075">
        <p:fade/>
      </p:transition>
    </mc:Choice>
    <mc:Fallback xmlns="">
      <p:transition spd="slow" advTm="1730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2" grpId="0" animBg="1"/>
      <p:bldP spid="12" grpId="1" animBg="1"/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23" name="Picture 22" descr="DirtyEnerg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0">
            <a:off x="-438836" y="-461672"/>
            <a:ext cx="6467094" cy="428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DirtyWater1.jpg"/>
          <p:cNvPicPr>
            <a:picLocks noChangeAspect="1"/>
          </p:cNvPicPr>
          <p:nvPr/>
        </p:nvPicPr>
        <p:blipFill>
          <a:blip r:embed="rId4" cstate="print"/>
          <a:srcRect l="21464"/>
          <a:stretch>
            <a:fillRect/>
          </a:stretch>
        </p:blipFill>
        <p:spPr>
          <a:xfrm rot="780000">
            <a:off x="4935052" y="-370801"/>
            <a:ext cx="5347405" cy="451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Diseas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1020000">
            <a:off x="3948652" y="2651081"/>
            <a:ext cx="6888956" cy="458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ClimateChange1.jpg"/>
          <p:cNvPicPr>
            <a:picLocks/>
          </p:cNvPicPr>
          <p:nvPr/>
        </p:nvPicPr>
        <p:blipFill>
          <a:blip r:embed="rId6" cstate="print"/>
          <a:srcRect t="22720"/>
          <a:stretch>
            <a:fillRect/>
          </a:stretch>
        </p:blipFill>
        <p:spPr>
          <a:xfrm rot="780000">
            <a:off x="-1414631" y="3309267"/>
            <a:ext cx="6155531" cy="390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advTm="6984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4" t="13044" r="30944" b="11620"/>
          <a:stretch/>
        </p:blipFill>
        <p:spPr bwMode="auto">
          <a:xfrm>
            <a:off x="3505200" y="1194563"/>
            <a:ext cx="4731026" cy="551103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 bwMode="auto">
          <a:xfrm>
            <a:off x="304800" y="2667000"/>
            <a:ext cx="19812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48200" y="723781"/>
            <a:ext cx="244144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1" hangingPunct="1">
              <a:buClr>
                <a:srgbClr val="851F37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Rubrics!</a:t>
            </a:r>
          </a:p>
          <a:p>
            <a:pPr marL="285750" indent="-28575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Student-driven</a:t>
            </a:r>
          </a:p>
          <a:p>
            <a:pPr marL="285750" indent="-28575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Post before due date</a:t>
            </a: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92">
        <p:fade/>
      </p:transition>
    </mc:Choice>
    <mc:Fallback xmlns="">
      <p:transition spd="med" advTm="2649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457200" y="2895600"/>
            <a:ext cx="21336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t="10689" r="23203" b="6250"/>
          <a:stretch/>
        </p:blipFill>
        <p:spPr bwMode="auto">
          <a:xfrm>
            <a:off x="2895600" y="1219200"/>
            <a:ext cx="5632776" cy="51039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48200" y="723781"/>
            <a:ext cx="244144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1" hangingPunct="1">
              <a:buClr>
                <a:srgbClr val="851F37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Heavy </a:t>
            </a:r>
            <a:r>
              <a:rPr lang="en-US" sz="1800" u="sng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Feeback</a:t>
            </a:r>
            <a:endParaRPr lang="en-US" sz="1800" u="sng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Directly on document</a:t>
            </a:r>
          </a:p>
          <a:p>
            <a:pPr marL="285750" indent="-28575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“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Goods and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Shoulds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”</a:t>
            </a: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8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3">
        <p:fade/>
      </p:transition>
    </mc:Choice>
    <mc:Fallback xmlns="">
      <p:transition spd="med" advTm="1322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257801" y="1371600"/>
            <a:ext cx="3729990" cy="2470103"/>
            <a:chOff x="5181600" y="990600"/>
            <a:chExt cx="4191000" cy="277539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3"/>
            <a:stretch/>
          </p:blipFill>
          <p:spPr>
            <a:xfrm>
              <a:off x="5181600" y="990600"/>
              <a:ext cx="4191000" cy="2775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5486400" y="990600"/>
              <a:ext cx="2743200" cy="3693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eaLnBrk="1" hangingPunct="1">
                <a:buClr>
                  <a:srgbClr val="851F37"/>
                </a:buClr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ISF Panel Reviews</a:t>
              </a:r>
              <a:endPara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85232" y="4121154"/>
            <a:ext cx="3706368" cy="2355846"/>
            <a:chOff x="5209032" y="3892554"/>
            <a:chExt cx="3706368" cy="235584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50"/>
            <a:stretch/>
          </p:blipFill>
          <p:spPr>
            <a:xfrm>
              <a:off x="5209032" y="3892554"/>
              <a:ext cx="3706368" cy="2355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5867400" y="5867400"/>
              <a:ext cx="2743200" cy="3693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eaLnBrk="1" hangingPunct="1">
                <a:buClr>
                  <a:srgbClr val="851F37"/>
                </a:buClr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ISF Panel Talks</a:t>
              </a:r>
              <a:endPara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15895" r="7387" b="6906"/>
          <a:stretch/>
        </p:blipFill>
        <p:spPr bwMode="auto">
          <a:xfrm>
            <a:off x="2320344" y="2209800"/>
            <a:ext cx="6671256" cy="34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1000" y="3733800"/>
            <a:ext cx="21336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199" y="3657600"/>
            <a:ext cx="6248401" cy="19774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880" indent="-18288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ISF “Funded” </a:t>
            </a:r>
            <a:r>
              <a:rPr lang="en-US" sz="2000" u="sng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Projects (2015):</a:t>
            </a:r>
            <a:endParaRPr lang="en-US" sz="2000" u="sng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Smart Agriculture through Aquaponics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Smart Trash through Wireless Sensors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Smart Solar through Combined Heat and Power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Waste to Power through Gasifying Biomass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Waste to Fuels through De-polymerization of Wood</a:t>
            </a:r>
            <a:endParaRPr lang="en-US" sz="1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6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90">
        <p:fade/>
      </p:transition>
    </mc:Choice>
    <mc:Fallback xmlns="">
      <p:transition spd="med" advTm="3779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7200" y="4495800"/>
            <a:ext cx="1905000" cy="11430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3199" y="4460811"/>
            <a:ext cx="5486401" cy="15388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880" indent="-18288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Transferable Writing Skills: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 same rubric as above</a:t>
            </a:r>
            <a:endParaRPr lang="en-US" sz="16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Give one and only one draft, and emphasize this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Take off points when appropriate</a:t>
            </a:r>
          </a:p>
          <a:p>
            <a:pPr marL="800100" lvl="1" indent="-342900" eaLnBrk="1" hangingPunct="1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Still tons of constructive criticism needed</a:t>
            </a:r>
            <a:endParaRPr lang="en-US" sz="16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57200" y="2895600"/>
            <a:ext cx="21336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459865" y="3167130"/>
            <a:ext cx="620056" cy="1481070"/>
          </a:xfrm>
          <a:custGeom>
            <a:avLst/>
            <a:gdLst>
              <a:gd name="connsiteX0" fmla="*/ 154546 w 620056"/>
              <a:gd name="connsiteY0" fmla="*/ 0 h 1481070"/>
              <a:gd name="connsiteX1" fmla="*/ 618186 w 620056"/>
              <a:gd name="connsiteY1" fmla="*/ 862884 h 1481070"/>
              <a:gd name="connsiteX2" fmla="*/ 0 w 620056"/>
              <a:gd name="connsiteY2" fmla="*/ 1481070 h 148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056" h="1481070">
                <a:moveTo>
                  <a:pt x="154546" y="0"/>
                </a:moveTo>
                <a:cubicBezTo>
                  <a:pt x="399245" y="308019"/>
                  <a:pt x="643944" y="616039"/>
                  <a:pt x="618186" y="862884"/>
                </a:cubicBezTo>
                <a:cubicBezTo>
                  <a:pt x="592428" y="1109729"/>
                  <a:pt x="296214" y="1295399"/>
                  <a:pt x="0" y="148107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34">
        <p:fade/>
      </p:transition>
    </mc:Choice>
    <mc:Fallback xmlns="">
      <p:transition spd="med" advTm="3623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381000" y="5562600"/>
            <a:ext cx="21336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52802" y="3657600"/>
            <a:ext cx="6019798" cy="29161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880" indent="-18288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u="sng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Q: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Which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proposal can best use the UMass Amherst 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Sustainability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Innovation and Engagement 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Fund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to create:</a:t>
            </a:r>
          </a:p>
          <a:p>
            <a:pPr marL="182880" indent="-182880" eaLnBrk="1" hangingPunct="1">
              <a:buClr>
                <a:srgbClr val="851F37"/>
              </a:buClr>
              <a:buFont typeface="Arial" panose="020B0604020202020204" pitchFamily="34" charset="0"/>
              <a:buChar char="•"/>
            </a:pPr>
            <a:endParaRPr lang="en-US" sz="100" dirty="0" smtClean="0">
              <a:solidFill>
                <a:srgbClr val="000000"/>
              </a:solidFill>
              <a:ea typeface="ＭＳ Ｐゴシック"/>
            </a:endParaRPr>
          </a:p>
          <a:p>
            <a:pPr marL="800100" lvl="1" indent="-342900" eaLnBrk="1" hangingPunct="1">
              <a:buClr>
                <a:srgbClr val="851F37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a quantifiably positive impact</a:t>
            </a:r>
          </a:p>
          <a:p>
            <a:pPr marL="800100" lvl="1" indent="-342900" eaLnBrk="1" hangingPunct="1">
              <a:buClr>
                <a:srgbClr val="851F37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on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campus 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sustainability</a:t>
            </a:r>
          </a:p>
          <a:p>
            <a:pPr marL="800100" lvl="1" indent="-342900" eaLnBrk="1" hangingPunct="1">
              <a:buClr>
                <a:srgbClr val="851F37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within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the next 5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years</a:t>
            </a: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?</a:t>
            </a:r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1" eaLnBrk="1" hangingPunct="1">
              <a:buClr>
                <a:srgbClr val="851F37"/>
              </a:buClr>
            </a:pPr>
            <a:endParaRPr lang="en-US" sz="9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182880" indent="-182880">
              <a:buClr>
                <a:srgbClr val="851F37"/>
              </a:buClr>
              <a:buFont typeface="Arial" panose="020B0604020202020204" pitchFamily="34" charset="0"/>
              <a:buChar char="•"/>
            </a:pPr>
            <a:r>
              <a:rPr lang="en-US" sz="1400" u="sng" dirty="0">
                <a:latin typeface="Arial"/>
                <a:cs typeface="Arial"/>
              </a:rPr>
              <a:t>Final </a:t>
            </a:r>
            <a:r>
              <a:rPr lang="en-US" sz="1400" u="sng" dirty="0" smtClean="0">
                <a:latin typeface="Arial"/>
                <a:cs typeface="Arial"/>
              </a:rPr>
              <a:t>Projects (2014):</a:t>
            </a:r>
            <a:endParaRPr lang="en-US" sz="1400" u="sng" dirty="0">
              <a:latin typeface="Arial"/>
              <a:cs typeface="Arial"/>
            </a:endParaRPr>
          </a:p>
          <a:p>
            <a:pPr marL="800100" lvl="1" indent="-342900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/>
                <a:cs typeface="Arial"/>
              </a:rPr>
              <a:t>Small Scale Wind Energy at UMass Amherst </a:t>
            </a:r>
          </a:p>
          <a:p>
            <a:pPr marL="800100" lvl="1" indent="-342900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/>
                <a:cs typeface="Arial"/>
              </a:rPr>
              <a:t>Optimizing Anaerobic Digestion at UMass Amherst</a:t>
            </a:r>
          </a:p>
          <a:p>
            <a:pPr marL="800100" lvl="1" indent="-342900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400" b="1" u="sng" dirty="0">
                <a:latin typeface="Arial"/>
                <a:cs typeface="Arial"/>
              </a:rPr>
              <a:t>Using Microbes to Reduce Radioactive Fracking Waste</a:t>
            </a:r>
          </a:p>
          <a:p>
            <a:pPr marL="800100" lvl="1" indent="-342900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/>
                <a:cs typeface="Arial"/>
              </a:rPr>
              <a:t>Saving Heat with Smart Glass at UMass Amherst</a:t>
            </a:r>
          </a:p>
          <a:p>
            <a:pPr marL="800100" lvl="1" indent="-342900">
              <a:spcBef>
                <a:spcPts val="300"/>
              </a:spcBef>
              <a:buClr>
                <a:srgbClr val="851F37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/>
                <a:cs typeface="Arial"/>
              </a:rPr>
              <a:t>Green Roofs Taking Root at UMass Amherst</a:t>
            </a:r>
            <a:endParaRPr lang="en-US" sz="1400" dirty="0"/>
          </a:p>
        </p:txBody>
      </p:sp>
      <p:pic>
        <p:nvPicPr>
          <p:cNvPr id="2051" name="Picture 3" descr="C:\Users\UMass\Documents\educ\i2e\Spring2014\MiscS2014\i1i2DebatePics\DSC_01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423568" cy="226771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Mass\Documents\educ\i2e\Spring2014\MiscS2014\i1i2DebatePics\DSC_0124 - 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/>
          <a:stretch/>
        </p:blipFill>
        <p:spPr bwMode="auto">
          <a:xfrm>
            <a:off x="3124200" y="1219200"/>
            <a:ext cx="2743200" cy="22677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875">
        <p:fade/>
      </p:transition>
    </mc:Choice>
    <mc:Fallback xmlns="">
      <p:transition spd="med" advTm="5587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1053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 descr="umass maroon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7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57200" y="1371600"/>
            <a:ext cx="2286001" cy="5105400"/>
            <a:chOff x="685799" y="1600200"/>
            <a:chExt cx="2286001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685800" y="1600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 bwMode="auto">
            <a:xfrm>
              <a:off x="685799" y="2133600"/>
              <a:ext cx="2286000" cy="17584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685800" y="4419600"/>
              <a:ext cx="2286000" cy="175846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85800" y="6172200"/>
              <a:ext cx="2286000" cy="533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85800" y="3886200"/>
              <a:ext cx="2286000" cy="5334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1" y="1490246"/>
            <a:ext cx="22605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Launch (frame/goals)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1" y="2057400"/>
            <a:ext cx="2340705" cy="141577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000000"/>
                </a:solidFill>
                <a:ea typeface="ＭＳ Ｐゴシック"/>
              </a:rPr>
              <a:t>Bootcamp (individual)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1. Personal Statement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2. Abstract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3. Slide/Speech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4-5. Research Report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/>
              </a:rPr>
              <a:t>6. Revision (any)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1" y="3776246"/>
            <a:ext cx="202331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7. Panel (prop/talk)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1" y="4267200"/>
            <a:ext cx="1824923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u="sng" dirty="0" smtClean="0">
                <a:solidFill>
                  <a:srgbClr val="FFFFFF"/>
                </a:solidFill>
                <a:ea typeface="ＭＳ Ｐゴシック"/>
              </a:rPr>
              <a:t>Team Project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8. BCAT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9. BCAT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10. PFT Explainer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11. PFT Pros/Cons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12. Position Paper</a:t>
            </a:r>
          </a:p>
          <a:p>
            <a:pPr marL="91440" indent="-91440" eaLnBrk="1" hangingPunct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ea typeface="ＭＳ Ｐゴシック"/>
              </a:rPr>
              <a:t>13. Debate (in/out)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1" y="6019800"/>
            <a:ext cx="16001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FFFFFF"/>
                </a:solidFill>
                <a:ea typeface="ＭＳ Ｐゴシック"/>
              </a:rPr>
              <a:t>Reflect (goals)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548477" y="228600"/>
            <a:ext cx="6300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2 Energy (i2e) Communication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77995" r="35432" b="10406"/>
          <a:stretch/>
        </p:blipFill>
        <p:spPr bwMode="auto">
          <a:xfrm>
            <a:off x="3505200" y="3977640"/>
            <a:ext cx="5343753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371600"/>
            <a:ext cx="5852160" cy="177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800" y="1447800"/>
            <a:ext cx="3024854" cy="4953000"/>
            <a:chOff x="304800" y="1447800"/>
            <a:chExt cx="3024854" cy="4953000"/>
          </a:xfrm>
        </p:grpSpPr>
        <p:sp>
          <p:nvSpPr>
            <p:cNvPr id="27" name="Oval 26"/>
            <p:cNvSpPr/>
            <p:nvPr/>
          </p:nvSpPr>
          <p:spPr bwMode="auto">
            <a:xfrm>
              <a:off x="304800" y="6019800"/>
              <a:ext cx="2133600" cy="381000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04800" y="1447800"/>
              <a:ext cx="2514600" cy="381000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667000" y="1828799"/>
              <a:ext cx="662654" cy="4343401"/>
            </a:xfrm>
            <a:custGeom>
              <a:avLst/>
              <a:gdLst>
                <a:gd name="connsiteX0" fmla="*/ 0 w 679219"/>
                <a:gd name="connsiteY0" fmla="*/ 4373217 h 4373217"/>
                <a:gd name="connsiteX1" fmla="*/ 675861 w 679219"/>
                <a:gd name="connsiteY1" fmla="*/ 2014330 h 4373217"/>
                <a:gd name="connsiteX2" fmla="*/ 212035 w 679219"/>
                <a:gd name="connsiteY2" fmla="*/ 0 h 437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9219" h="4373217">
                  <a:moveTo>
                    <a:pt x="0" y="4373217"/>
                  </a:moveTo>
                  <a:cubicBezTo>
                    <a:pt x="320261" y="3558208"/>
                    <a:pt x="640522" y="2743199"/>
                    <a:pt x="675861" y="2014330"/>
                  </a:cubicBezTo>
                  <a:cubicBezTo>
                    <a:pt x="711200" y="1285460"/>
                    <a:pt x="461617" y="642730"/>
                    <a:pt x="212035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6" t="29622" r="27306" b="62962"/>
          <a:stretch/>
        </p:blipFill>
        <p:spPr bwMode="auto">
          <a:xfrm>
            <a:off x="697195" y="5410200"/>
            <a:ext cx="8151758" cy="8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978">
        <p:fade/>
      </p:transition>
    </mc:Choice>
    <mc:Fallback xmlns="">
      <p:transition spd="med" advTm="5497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Shape 316"/>
          <p:cNvGrpSpPr/>
          <p:nvPr/>
        </p:nvGrpSpPr>
        <p:grpSpPr>
          <a:xfrm>
            <a:off x="-76199" y="0"/>
            <a:ext cx="9369423" cy="6858000"/>
            <a:chOff x="-76199" y="0"/>
            <a:chExt cx="936942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" name="Shape 3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Shape 318"/>
            <p:cNvGrpSpPr/>
            <p:nvPr/>
          </p:nvGrpSpPr>
          <p:grpSpPr>
            <a:xfrm>
              <a:off x="-76199" y="0"/>
              <a:ext cx="9369423" cy="1142999"/>
              <a:chOff x="-47" y="0"/>
              <a:chExt cx="5901" cy="719"/>
            </a:xfrm>
          </p:grpSpPr>
          <p:pic>
            <p:nvPicPr>
              <p:cNvPr id="319" name="Shape 3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5759" cy="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Shape 3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47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Shape 3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43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" name="Shape 323"/>
          <p:cNvSpPr txBox="1"/>
          <p:nvPr/>
        </p:nvSpPr>
        <p:spPr>
          <a:xfrm>
            <a:off x="1066800" y="4419600"/>
            <a:ext cx="169227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Shape 324"/>
          <p:cNvGrpSpPr/>
          <p:nvPr/>
        </p:nvGrpSpPr>
        <p:grpSpPr>
          <a:xfrm>
            <a:off x="381000" y="1447800"/>
            <a:ext cx="2895599" cy="2438399"/>
            <a:chOff x="240" y="864"/>
            <a:chExt cx="1823" cy="1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5" name="Shape 325"/>
            <p:cNvSpPr/>
            <p:nvPr/>
          </p:nvSpPr>
          <p:spPr>
            <a:xfrm>
              <a:off x="240" y="864"/>
              <a:ext cx="1823" cy="1535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lnSpc>
                  <a:spcPct val="35000"/>
                </a:lnSpc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“Global </a:t>
              </a: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Challenges,</a:t>
              </a:r>
            </a:p>
            <a:p>
              <a:pPr eaLnBrk="1" fontAlgn="auto" hangingPunct="1">
                <a:lnSpc>
                  <a:spcPct val="35000"/>
                </a:lnSpc>
                <a:spcBef>
                  <a:spcPts val="11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Scientific Solutions”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Team Work 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Case Studies, e.g.,</a:t>
              </a: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err="1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Zika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 Virus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Campus Waste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335" y="909"/>
              <a:ext cx="1584" cy="5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1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Gen Ed “I”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Shape 327"/>
          <p:cNvGrpSpPr/>
          <p:nvPr/>
        </p:nvGrpSpPr>
        <p:grpSpPr>
          <a:xfrm>
            <a:off x="5105399" y="1447800"/>
            <a:ext cx="3733799" cy="2133600"/>
            <a:chOff x="3215" y="864"/>
            <a:chExt cx="2351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8" name="Shape 328"/>
            <p:cNvSpPr/>
            <p:nvPr/>
          </p:nvSpPr>
          <p:spPr>
            <a:xfrm>
              <a:off x="3215" y="864"/>
              <a:ext cx="2351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7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“Integrative Communication”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Read ∙ Write ∙ Speak ∙ Debate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Bridge Disciplines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</p:txBody>
        </p:sp>
        <p:sp>
          <p:nvSpPr>
            <p:cNvPr id="329" name="Shape 329"/>
            <p:cNvSpPr txBox="1"/>
            <p:nvPr/>
          </p:nvSpPr>
          <p:spPr>
            <a:xfrm>
              <a:off x="3311" y="911"/>
              <a:ext cx="2184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2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“Junior </a:t>
              </a:r>
              <a:r>
                <a:rPr lang="en-US" sz="1900" b="1" kern="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Yr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” Writing</a:t>
              </a:r>
            </a:p>
          </p:txBody>
        </p:sp>
      </p:grpSp>
      <p:grpSp>
        <p:nvGrpSpPr>
          <p:cNvPr id="330" name="Shape 330"/>
          <p:cNvGrpSpPr/>
          <p:nvPr/>
        </p:nvGrpSpPr>
        <p:grpSpPr>
          <a:xfrm>
            <a:off x="5181599" y="4419599"/>
            <a:ext cx="3581400" cy="2209800"/>
            <a:chOff x="3263" y="2735"/>
            <a:chExt cx="2256" cy="1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1" name="Shape 331"/>
            <p:cNvSpPr/>
            <p:nvPr/>
          </p:nvSpPr>
          <p:spPr>
            <a:xfrm>
              <a:off x="3263" y="2735"/>
              <a:ext cx="2256" cy="1392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 dirty="0" smtClean="0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105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“Team Discovery Lab”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Student-designed Experiments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Cutting-edge Equipment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 txBox="1"/>
            <p:nvPr/>
          </p:nvSpPr>
          <p:spPr>
            <a:xfrm>
              <a:off x="3263" y="2806"/>
              <a:ext cx="2160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i</a:t>
              </a: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Cons 3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Upper Level Elec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Shape 333"/>
          <p:cNvGrpSpPr/>
          <p:nvPr/>
        </p:nvGrpSpPr>
        <p:grpSpPr>
          <a:xfrm>
            <a:off x="381000" y="4419600"/>
            <a:ext cx="3124199" cy="2133600"/>
            <a:chOff x="240" y="2736"/>
            <a:chExt cx="1967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4" name="Shape 334"/>
            <p:cNvSpPr/>
            <p:nvPr/>
          </p:nvSpPr>
          <p:spPr>
            <a:xfrm>
              <a:off x="240" y="2736"/>
              <a:ext cx="1967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1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“Senior Research Project”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Cutting-edge Research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Video Abstracts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Senior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Exposition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288" y="2831"/>
              <a:ext cx="1823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4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Honors Thesis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Shape 336"/>
          <p:cNvSpPr/>
          <p:nvPr/>
        </p:nvSpPr>
        <p:spPr>
          <a:xfrm>
            <a:off x="3657600" y="1600200"/>
            <a:ext cx="1066799" cy="10667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Biomed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Shape 337"/>
          <p:cNvCxnSpPr/>
          <p:nvPr/>
        </p:nvCxnSpPr>
        <p:spPr>
          <a:xfrm>
            <a:off x="33528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8" name="Shape 338"/>
          <p:cNvCxnSpPr/>
          <p:nvPr/>
        </p:nvCxnSpPr>
        <p:spPr>
          <a:xfrm>
            <a:off x="48006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9" name="Shape 339"/>
          <p:cNvCxnSpPr/>
          <p:nvPr/>
        </p:nvCxnSpPr>
        <p:spPr>
          <a:xfrm>
            <a:off x="67818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0" name="Shape 340"/>
          <p:cNvCxnSpPr/>
          <p:nvPr/>
        </p:nvCxnSpPr>
        <p:spPr>
          <a:xfrm rot="10800000">
            <a:off x="3810000" y="4953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1" name="Shape 341"/>
          <p:cNvCxnSpPr/>
          <p:nvPr/>
        </p:nvCxnSpPr>
        <p:spPr>
          <a:xfrm>
            <a:off x="4800600" y="22860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2" name="Shape 342"/>
          <p:cNvCxnSpPr/>
          <p:nvPr/>
        </p:nvCxnSpPr>
        <p:spPr>
          <a:xfrm>
            <a:off x="69342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3" name="Shape 343"/>
          <p:cNvCxnSpPr/>
          <p:nvPr/>
        </p:nvCxnSpPr>
        <p:spPr>
          <a:xfrm rot="10800000">
            <a:off x="3810000" y="5105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4" name="Shape 344"/>
          <p:cNvCxnSpPr/>
          <p:nvPr/>
        </p:nvCxnSpPr>
        <p:spPr>
          <a:xfrm rot="10800000">
            <a:off x="3810000" y="5257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5" name="Shape 345"/>
          <p:cNvCxnSpPr/>
          <p:nvPr/>
        </p:nvCxnSpPr>
        <p:spPr>
          <a:xfrm rot="10800000">
            <a:off x="3810000" y="5410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6" name="Shape 346"/>
          <p:cNvCxnSpPr/>
          <p:nvPr/>
        </p:nvCxnSpPr>
        <p:spPr>
          <a:xfrm rot="10800000">
            <a:off x="3810000" y="55626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7" name="Shape 347"/>
          <p:cNvCxnSpPr/>
          <p:nvPr/>
        </p:nvCxnSpPr>
        <p:spPr>
          <a:xfrm rot="10800000">
            <a:off x="3810000" y="5715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8" name="Shape 348"/>
          <p:cNvCxnSpPr/>
          <p:nvPr/>
        </p:nvCxnSpPr>
        <p:spPr>
          <a:xfrm rot="10800000">
            <a:off x="3810000" y="5867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9" name="Shape 349"/>
          <p:cNvCxnSpPr/>
          <p:nvPr/>
        </p:nvCxnSpPr>
        <p:spPr>
          <a:xfrm rot="10800000">
            <a:off x="3810000" y="6019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50" name="Shape 350"/>
          <p:cNvCxnSpPr/>
          <p:nvPr/>
        </p:nvCxnSpPr>
        <p:spPr>
          <a:xfrm rot="10800000">
            <a:off x="3810000" y="6172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762000" y="3578423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3273623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289H Sec 1,2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4464" y="6321623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(Bio 383H /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6248400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490FH/SH – 1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/ 1cr)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1802010" y="304800"/>
            <a:ext cx="5570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Program Structure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74">
        <p:fade/>
      </p:transition>
    </mc:Choice>
    <mc:Fallback xmlns="">
      <p:transition spd="med" advTm="1667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Shape 316"/>
          <p:cNvGrpSpPr/>
          <p:nvPr/>
        </p:nvGrpSpPr>
        <p:grpSpPr>
          <a:xfrm>
            <a:off x="-76199" y="0"/>
            <a:ext cx="9369423" cy="6858000"/>
            <a:chOff x="-76199" y="0"/>
            <a:chExt cx="936942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" name="Shape 3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Shape 318"/>
            <p:cNvGrpSpPr/>
            <p:nvPr/>
          </p:nvGrpSpPr>
          <p:grpSpPr>
            <a:xfrm>
              <a:off x="-76199" y="0"/>
              <a:ext cx="9369423" cy="1142999"/>
              <a:chOff x="-47" y="0"/>
              <a:chExt cx="5901" cy="719"/>
            </a:xfrm>
          </p:grpSpPr>
          <p:pic>
            <p:nvPicPr>
              <p:cNvPr id="319" name="Shape 3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0"/>
                <a:ext cx="5759" cy="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Shape 32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47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Shape 32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943" y="0"/>
                <a:ext cx="911" cy="6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" name="Shape 323"/>
          <p:cNvSpPr txBox="1"/>
          <p:nvPr/>
        </p:nvSpPr>
        <p:spPr>
          <a:xfrm>
            <a:off x="1066800" y="4419600"/>
            <a:ext cx="169227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Shape 324"/>
          <p:cNvGrpSpPr/>
          <p:nvPr/>
        </p:nvGrpSpPr>
        <p:grpSpPr>
          <a:xfrm>
            <a:off x="381000" y="1447800"/>
            <a:ext cx="2895599" cy="2438399"/>
            <a:chOff x="240" y="864"/>
            <a:chExt cx="1823" cy="1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5" name="Shape 325"/>
            <p:cNvSpPr/>
            <p:nvPr/>
          </p:nvSpPr>
          <p:spPr>
            <a:xfrm>
              <a:off x="240" y="864"/>
              <a:ext cx="1823" cy="1535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lnSpc>
                  <a:spcPct val="35000"/>
                </a:lnSpc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“Global </a:t>
              </a: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Challenges,</a:t>
              </a:r>
            </a:p>
            <a:p>
              <a:pPr eaLnBrk="1" fontAlgn="auto" hangingPunct="1">
                <a:lnSpc>
                  <a:spcPct val="35000"/>
                </a:lnSpc>
                <a:spcBef>
                  <a:spcPts val="11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Scientific Solutions”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Team Work </a:t>
              </a:r>
            </a:p>
            <a:p>
              <a:pPr marL="91440" lvl="1" indent="-2539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Case Studies, e.g.,</a:t>
              </a: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err="1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Zika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 Virus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74320" lvl="2" indent="-7620" eaLnBrk="1" fontAlgn="auto" hangingPunct="1">
                <a:lnSpc>
                  <a:spcPct val="5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ourier New"/>
                <a:buChar char="o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Campus Waste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335" y="909"/>
              <a:ext cx="1584" cy="5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1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Gen Ed “I”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Shape 327"/>
          <p:cNvGrpSpPr/>
          <p:nvPr/>
        </p:nvGrpSpPr>
        <p:grpSpPr>
          <a:xfrm>
            <a:off x="5105399" y="1447800"/>
            <a:ext cx="3733799" cy="2133600"/>
            <a:chOff x="3215" y="864"/>
            <a:chExt cx="2351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8" name="Shape 328"/>
            <p:cNvSpPr/>
            <p:nvPr/>
          </p:nvSpPr>
          <p:spPr>
            <a:xfrm>
              <a:off x="3215" y="864"/>
              <a:ext cx="2351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7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“Integrative Communication”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Read ∙ Write ∙ Speak ∙ Debate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Bridge Disciplines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</p:txBody>
        </p:sp>
        <p:sp>
          <p:nvSpPr>
            <p:cNvPr id="329" name="Shape 329"/>
            <p:cNvSpPr txBox="1"/>
            <p:nvPr/>
          </p:nvSpPr>
          <p:spPr>
            <a:xfrm>
              <a:off x="3311" y="911"/>
              <a:ext cx="2184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2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“Junior </a:t>
              </a:r>
              <a:r>
                <a:rPr lang="en-US" sz="1900" b="1" kern="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Yr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” Writing</a:t>
              </a:r>
            </a:p>
          </p:txBody>
        </p:sp>
      </p:grpSp>
      <p:grpSp>
        <p:nvGrpSpPr>
          <p:cNvPr id="330" name="Shape 330"/>
          <p:cNvGrpSpPr/>
          <p:nvPr/>
        </p:nvGrpSpPr>
        <p:grpSpPr>
          <a:xfrm>
            <a:off x="5181599" y="4419599"/>
            <a:ext cx="3581400" cy="2209800"/>
            <a:chOff x="3263" y="2735"/>
            <a:chExt cx="2256" cy="1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1" name="Shape 331"/>
            <p:cNvSpPr/>
            <p:nvPr/>
          </p:nvSpPr>
          <p:spPr>
            <a:xfrm>
              <a:off x="3263" y="2735"/>
              <a:ext cx="2256" cy="1392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 dirty="0" smtClean="0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105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“Team Discovery Lab”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Student-designed Experiments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Cutting-edge Equipment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Biomed / Energy Sections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 txBox="1"/>
            <p:nvPr/>
          </p:nvSpPr>
          <p:spPr>
            <a:xfrm>
              <a:off x="3263" y="2806"/>
              <a:ext cx="2160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i</a:t>
              </a: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Cons 3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Upper Level Elec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Shape 333"/>
          <p:cNvGrpSpPr/>
          <p:nvPr/>
        </p:nvGrpSpPr>
        <p:grpSpPr>
          <a:xfrm>
            <a:off x="381000" y="4419600"/>
            <a:ext cx="3124199" cy="2133600"/>
            <a:chOff x="240" y="2736"/>
            <a:chExt cx="1967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4" name="Shape 334"/>
            <p:cNvSpPr/>
            <p:nvPr/>
          </p:nvSpPr>
          <p:spPr>
            <a:xfrm>
              <a:off x="240" y="2736"/>
              <a:ext cx="1967" cy="1344"/>
            </a:xfrm>
            <a:prstGeom prst="roundRect">
              <a:avLst>
                <a:gd name="adj" fmla="val 16667"/>
              </a:avLst>
            </a:prstGeom>
            <a:solidFill>
              <a:srgbClr val="0046A4"/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1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1000"/>
                </a:spcBef>
                <a:spcAft>
                  <a:spcPts val="0"/>
                </a:spcAft>
              </a:pPr>
              <a:endParaRPr sz="2000" kern="0" dirty="0">
                <a:solidFill>
                  <a:srgbClr val="FFFFFF"/>
                </a:solidFill>
                <a:latin typeface="Domine"/>
                <a:ea typeface="Domine"/>
                <a:cs typeface="Domine"/>
                <a:sym typeface="Domine"/>
              </a:endParaRPr>
            </a:p>
            <a:p>
              <a:pPr eaLnBrk="1" fontAlgn="auto" hangingPunct="1">
                <a:spcBef>
                  <a:spcPts val="900"/>
                </a:spcBef>
                <a:spcAft>
                  <a:spcPts val="0"/>
                </a:spcAft>
                <a:buSzPct val="25000"/>
              </a:pPr>
              <a:r>
                <a:rPr lang="en-US" sz="17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“Senior Research Project”</a:t>
              </a: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Cutting-edge Research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Video Abstracts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7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imes New Roman"/>
                <a:buChar char="•"/>
              </a:pPr>
              <a:r>
                <a:rPr lang="en-US" sz="17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Senior </a:t>
              </a:r>
              <a:r>
                <a:rPr lang="en-US" sz="1700" kern="0" dirty="0" smtClea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Exposition</a:t>
              </a:r>
              <a:endParaRPr lang="en-US" sz="17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288" y="2831"/>
              <a:ext cx="1823" cy="60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900" b="1" kern="0" dirty="0" smtClean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iCons 4</a:t>
              </a:r>
              <a:r>
                <a:rPr lang="en-US" sz="1900" b="1" kern="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: Honors Thesis</a:t>
              </a:r>
            </a:p>
            <a:p>
              <a:pPr eaLnBrk="1" fontAlgn="auto" hangingPunct="1">
                <a:spcBef>
                  <a:spcPts val="1200"/>
                </a:spcBef>
                <a:spcAft>
                  <a:spcPts val="0"/>
                </a:spcAft>
              </a:pPr>
              <a:endParaRPr sz="1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Shape 336"/>
          <p:cNvSpPr/>
          <p:nvPr/>
        </p:nvSpPr>
        <p:spPr>
          <a:xfrm>
            <a:off x="3657600" y="1600200"/>
            <a:ext cx="1066799" cy="10667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Biomed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Shape 337"/>
          <p:cNvCxnSpPr/>
          <p:nvPr/>
        </p:nvCxnSpPr>
        <p:spPr>
          <a:xfrm>
            <a:off x="33528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8" name="Shape 338"/>
          <p:cNvCxnSpPr/>
          <p:nvPr/>
        </p:nvCxnSpPr>
        <p:spPr>
          <a:xfrm>
            <a:off x="48006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9" name="Shape 339"/>
          <p:cNvCxnSpPr/>
          <p:nvPr/>
        </p:nvCxnSpPr>
        <p:spPr>
          <a:xfrm>
            <a:off x="67818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0" name="Shape 340"/>
          <p:cNvCxnSpPr/>
          <p:nvPr/>
        </p:nvCxnSpPr>
        <p:spPr>
          <a:xfrm rot="10800000">
            <a:off x="3810000" y="4953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1" name="Shape 341"/>
          <p:cNvCxnSpPr/>
          <p:nvPr/>
        </p:nvCxnSpPr>
        <p:spPr>
          <a:xfrm>
            <a:off x="4800600" y="2286000"/>
            <a:ext cx="22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2" name="Shape 342"/>
          <p:cNvCxnSpPr/>
          <p:nvPr/>
        </p:nvCxnSpPr>
        <p:spPr>
          <a:xfrm>
            <a:off x="6934200" y="3733800"/>
            <a:ext cx="0" cy="533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3" name="Shape 343"/>
          <p:cNvCxnSpPr/>
          <p:nvPr/>
        </p:nvCxnSpPr>
        <p:spPr>
          <a:xfrm rot="10800000">
            <a:off x="3810000" y="5105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4" name="Shape 344"/>
          <p:cNvCxnSpPr/>
          <p:nvPr/>
        </p:nvCxnSpPr>
        <p:spPr>
          <a:xfrm rot="10800000">
            <a:off x="3810000" y="5257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5" name="Shape 345"/>
          <p:cNvCxnSpPr/>
          <p:nvPr/>
        </p:nvCxnSpPr>
        <p:spPr>
          <a:xfrm rot="10800000">
            <a:off x="3810000" y="5410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6" name="Shape 346"/>
          <p:cNvCxnSpPr/>
          <p:nvPr/>
        </p:nvCxnSpPr>
        <p:spPr>
          <a:xfrm rot="10800000">
            <a:off x="3810000" y="55626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7" name="Shape 347"/>
          <p:cNvCxnSpPr/>
          <p:nvPr/>
        </p:nvCxnSpPr>
        <p:spPr>
          <a:xfrm rot="10800000">
            <a:off x="3810000" y="57150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8" name="Shape 348"/>
          <p:cNvCxnSpPr/>
          <p:nvPr/>
        </p:nvCxnSpPr>
        <p:spPr>
          <a:xfrm rot="10800000">
            <a:off x="3810000" y="58674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9" name="Shape 349"/>
          <p:cNvCxnSpPr/>
          <p:nvPr/>
        </p:nvCxnSpPr>
        <p:spPr>
          <a:xfrm rot="10800000">
            <a:off x="3810000" y="60198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50" name="Shape 350"/>
          <p:cNvCxnSpPr/>
          <p:nvPr/>
        </p:nvCxnSpPr>
        <p:spPr>
          <a:xfrm rot="10800000">
            <a:off x="3810000" y="6172200"/>
            <a:ext cx="9905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762000" y="3578423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3273623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289H Sec 1,2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4464" y="6321623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(Bio 383H /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389H – 4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6248400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NatSci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490FH/SH – 1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/ 1cr)</a:t>
            </a:r>
            <a:endParaRPr lang="en-US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3770" r="39316" b="6250"/>
          <a:stretch/>
        </p:blipFill>
        <p:spPr bwMode="auto">
          <a:xfrm>
            <a:off x="3489960" y="1211685"/>
            <a:ext cx="5577840" cy="564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1802010" y="304800"/>
            <a:ext cx="5570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charset="0"/>
              </a:rPr>
              <a:t>iCons Program Structure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0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291">
        <p:fade/>
      </p:transition>
    </mc:Choice>
    <mc:Fallback xmlns="">
      <p:transition spd="med" advTm="26029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542" objId="3"/>
        <p14:stopEvt time="231683" objId="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/>
        </p:nvSpPr>
        <p:spPr>
          <a:xfrm>
            <a:off x="1066800" y="1524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Shape 5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62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6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9063" y="1447800"/>
            <a:ext cx="8905875" cy="4686300"/>
            <a:chOff x="119063" y="1143000"/>
            <a:chExt cx="8905875" cy="4686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3" y="1143000"/>
              <a:ext cx="8905875" cy="4686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38200" y="3733800"/>
              <a:ext cx="1371600" cy="381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1" name="Picture 3" descr="C:\Users\UMass\Documents\iCons\BizDevRasky2015\Media\Lily Fitzgerald Ginkgo MLSC Testimonial Pic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0"/>
          <a:stretch/>
        </p:blipFill>
        <p:spPr bwMode="auto">
          <a:xfrm>
            <a:off x="6373178" y="4096479"/>
            <a:ext cx="2651760" cy="274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53000" y="4267200"/>
            <a:ext cx="1371600" cy="381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495800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Environmental Science Major</a:t>
            </a:r>
          </a:p>
          <a:p>
            <a:r>
              <a:rPr lang="en-US" sz="1200" dirty="0" smtClean="0"/>
              <a:t>(employed at Ginkgo </a:t>
            </a:r>
            <a:r>
              <a:rPr lang="en-US" sz="1200" dirty="0" err="1" smtClean="0"/>
              <a:t>Bioworks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86624" y="4648200"/>
            <a:ext cx="1737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Vet &amp; Animal Sciences</a:t>
            </a:r>
            <a:endParaRPr lang="en-US" sz="1200" dirty="0"/>
          </a:p>
        </p:txBody>
      </p:sp>
      <p:sp>
        <p:nvSpPr>
          <p:cNvPr id="15" name="Shape 571"/>
          <p:cNvSpPr txBox="1"/>
          <p:nvPr/>
        </p:nvSpPr>
        <p:spPr>
          <a:xfrm>
            <a:off x="1701464" y="381000"/>
            <a:ext cx="574107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 smtClean="0">
                <a:solidFill>
                  <a:schemeClr val="lt1"/>
                </a:solidFill>
                <a:latin typeface="Century" panose="02040604050505020304" pitchFamily="18" charset="0"/>
                <a:ea typeface="Domine"/>
                <a:cs typeface="Domine"/>
                <a:sym typeface="Domine"/>
              </a:rPr>
              <a:t>iCons 4 Student Successes</a:t>
            </a:r>
            <a:endParaRPr lang="en-US" sz="3200" dirty="0">
              <a:solidFill>
                <a:schemeClr val="lt1"/>
              </a:solidFill>
              <a:latin typeface="Century" panose="02040604050505020304" pitchFamily="18" charset="0"/>
              <a:ea typeface="Domine"/>
              <a:cs typeface="Domine"/>
              <a:sym typeface="Domine"/>
            </a:endParaRPr>
          </a:p>
        </p:txBody>
      </p:sp>
    </p:spTree>
    <p:extLst>
      <p:ext uri="{BB962C8B-B14F-4D97-AF65-F5344CB8AC3E}">
        <p14:creationId xmlns:p14="http://schemas.microsoft.com/office/powerpoint/2010/main" val="125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23">
        <p:fade/>
      </p:transition>
    </mc:Choice>
    <mc:Fallback xmlns="">
      <p:transition spd="med" advTm="2252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/>
        </p:nvSpPr>
        <p:spPr>
          <a:xfrm>
            <a:off x="1066800" y="1524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Shape 5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62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6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 txBox="1"/>
          <p:nvPr/>
        </p:nvSpPr>
        <p:spPr>
          <a:xfrm>
            <a:off x="1701464" y="381000"/>
            <a:ext cx="574107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 smtClean="0">
                <a:solidFill>
                  <a:schemeClr val="lt1"/>
                </a:solidFill>
                <a:latin typeface="Century" panose="02040604050505020304" pitchFamily="18" charset="0"/>
                <a:ea typeface="Domine"/>
                <a:cs typeface="Domine"/>
                <a:sym typeface="Domine"/>
              </a:rPr>
              <a:t>iCons 4 Student Successes</a:t>
            </a:r>
            <a:endParaRPr lang="en-US" sz="3200" dirty="0">
              <a:solidFill>
                <a:schemeClr val="lt1"/>
              </a:solidFill>
              <a:latin typeface="Century" panose="02040604050505020304" pitchFamily="18" charset="0"/>
              <a:ea typeface="Domine"/>
              <a:cs typeface="Domine"/>
              <a:sym typeface="Domin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1295400"/>
            <a:ext cx="3749040" cy="5491019"/>
            <a:chOff x="670560" y="1295400"/>
            <a:chExt cx="3749040" cy="549101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3" t="5904" r="47546" b="7787"/>
            <a:stretch/>
          </p:blipFill>
          <p:spPr bwMode="auto">
            <a:xfrm>
              <a:off x="670560" y="1295400"/>
              <a:ext cx="3749040" cy="5491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7600" y="2819400"/>
              <a:ext cx="685800" cy="19812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33800" y="5399782"/>
            <a:ext cx="5402441" cy="107721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Ryan Burke </a:t>
            </a:r>
            <a:r>
              <a:rPr lang="en-US" sz="1600" dirty="0" smtClean="0">
                <a:solidFill>
                  <a:schemeClr val="bg1"/>
                </a:solidFill>
              </a:rPr>
              <a:t>(Public Health / Bio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&amp; </a:t>
            </a:r>
            <a:r>
              <a:rPr lang="en-US" sz="1600" dirty="0" err="1" smtClean="0">
                <a:solidFill>
                  <a:schemeClr val="bg1"/>
                </a:solidFill>
              </a:rPr>
              <a:t>Polit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Sci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[iCons Excellence in Research Award (May 2013)]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Thesis: “</a:t>
            </a:r>
            <a:r>
              <a:rPr lang="en-US" sz="1600" i="1" dirty="0" smtClean="0">
                <a:solidFill>
                  <a:schemeClr val="bg1"/>
                </a:solidFill>
              </a:rPr>
              <a:t>Epidemiology </a:t>
            </a:r>
            <a:r>
              <a:rPr lang="en-US" sz="1600" i="1" dirty="0">
                <a:solidFill>
                  <a:schemeClr val="bg1"/>
                </a:solidFill>
              </a:rPr>
              <a:t>of Parasite-Borne Disease in Haiti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Joined Peace Corps, Dominican Republic, Nov 8, 2013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" name="Picture 14" descr="RyanBurke2.jpg"/>
          <p:cNvPicPr>
            <a:picLocks noChangeAspect="1"/>
          </p:cNvPicPr>
          <p:nvPr/>
        </p:nvPicPr>
        <p:blipFill rotWithShape="1">
          <a:blip r:embed="rId6"/>
          <a:srcRect l="20058"/>
          <a:stretch/>
        </p:blipFill>
        <p:spPr>
          <a:xfrm>
            <a:off x="4940710" y="1605915"/>
            <a:ext cx="2665081" cy="37623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745">
        <p:fade/>
      </p:transition>
    </mc:Choice>
    <mc:Fallback xmlns="">
      <p:transition spd="med" advTm="4874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0"/>
          <p:cNvSpPr txBox="1">
            <a:spLocks noChangeArrowheads="1"/>
          </p:cNvSpPr>
          <p:nvPr/>
        </p:nvSpPr>
        <p:spPr bwMode="auto">
          <a:xfrm>
            <a:off x="1447800" y="-569913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2" name="Picture 4" descr="iCons backgroun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umas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0960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1066800" y="238780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iCons ∙ Integrated Concentration in Science </a:t>
            </a:r>
          </a:p>
        </p:txBody>
      </p:sp>
      <p:grpSp>
        <p:nvGrpSpPr>
          <p:cNvPr id="2056" name="Group 36"/>
          <p:cNvGrpSpPr>
            <a:grpSpLocks/>
          </p:cNvGrpSpPr>
          <p:nvPr/>
        </p:nvGrpSpPr>
        <p:grpSpPr bwMode="auto">
          <a:xfrm>
            <a:off x="-152400" y="1463675"/>
            <a:ext cx="3048000" cy="2925763"/>
            <a:chOff x="-96" y="672"/>
            <a:chExt cx="1920" cy="1843"/>
          </a:xfrm>
        </p:grpSpPr>
        <p:pic>
          <p:nvPicPr>
            <p:cNvPr id="2" name="Picture 11" descr="turb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6" y="672"/>
              <a:ext cx="1920" cy="1281"/>
            </a:xfrm>
            <a:prstGeom prst="rect">
              <a:avLst/>
            </a:prstGeom>
            <a:noFill/>
            <a:effectLst>
              <a:outerShdw blurRad="127000" dist="88899" dir="19800074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Text Box 24"/>
            <p:cNvSpPr txBox="1">
              <a:spLocks noChangeArrowheads="1"/>
            </p:cNvSpPr>
            <p:nvPr/>
          </p:nvSpPr>
          <p:spPr bwMode="auto">
            <a:xfrm>
              <a:off x="144" y="2112"/>
              <a:ext cx="12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Renewable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Energy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3" name="Picture 16" descr="biomedic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539875"/>
            <a:ext cx="1978025" cy="1981200"/>
          </a:xfrm>
          <a:prstGeom prst="rect">
            <a:avLst/>
          </a:prstGeom>
          <a:noFill/>
          <a:effectLst>
            <a:outerShdw blurRad="127000" dist="88899" dir="1980007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 Box 26"/>
          <p:cNvSpPr txBox="1">
            <a:spLocks noChangeArrowheads="1"/>
          </p:cNvSpPr>
          <p:nvPr/>
        </p:nvSpPr>
        <p:spPr bwMode="auto">
          <a:xfrm>
            <a:off x="4800600" y="36576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Cambria Bold Italic" charset="0"/>
              </a:rPr>
              <a:t>Biomedicine/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latin typeface="Cambria Bold Italic" charset="0"/>
              </a:rPr>
              <a:t>Biosystems</a:t>
            </a:r>
            <a:endParaRPr lang="en-US" dirty="0">
              <a:latin typeface="Century" charset="0"/>
            </a:endParaRPr>
          </a:p>
        </p:txBody>
      </p:sp>
      <p:grpSp>
        <p:nvGrpSpPr>
          <p:cNvPr id="2058" name="Group 35"/>
          <p:cNvGrpSpPr>
            <a:grpSpLocks/>
          </p:cNvGrpSpPr>
          <p:nvPr/>
        </p:nvGrpSpPr>
        <p:grpSpPr bwMode="auto">
          <a:xfrm>
            <a:off x="2362200" y="1539875"/>
            <a:ext cx="1944688" cy="2879725"/>
            <a:chOff x="1488" y="720"/>
            <a:chExt cx="1225" cy="1814"/>
          </a:xfrm>
        </p:grpSpPr>
        <p:pic>
          <p:nvPicPr>
            <p:cNvPr id="2067" name="Picture 19" descr="clean wat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88" y="720"/>
              <a:ext cx="1225" cy="1227"/>
            </a:xfrm>
            <a:prstGeom prst="rect">
              <a:avLst/>
            </a:prstGeom>
            <a:noFill/>
            <a:effectLst>
              <a:outerShdw blurRad="127000" dist="88898" dir="19800001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Text Box 27"/>
            <p:cNvSpPr txBox="1">
              <a:spLocks noChangeArrowheads="1"/>
            </p:cNvSpPr>
            <p:nvPr/>
          </p:nvSpPr>
          <p:spPr bwMode="auto">
            <a:xfrm>
              <a:off x="1728" y="2016"/>
              <a:ext cx="76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Clean Water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2063" name="Picture 28" descr="bo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387475"/>
            <a:ext cx="2819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64" name="Text Box 29"/>
          <p:cNvSpPr txBox="1">
            <a:spLocks noChangeArrowheads="1"/>
          </p:cNvSpPr>
          <p:nvPr/>
        </p:nvSpPr>
        <p:spPr bwMode="auto">
          <a:xfrm>
            <a:off x="7391400" y="3597275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mbria Bold Italic" charset="0"/>
              </a:rPr>
              <a:t>Climate Change</a:t>
            </a:r>
            <a:endParaRPr lang="en-US">
              <a:latin typeface="Calibri Bold" charset="0"/>
            </a:endParaRPr>
          </a:p>
        </p:txBody>
      </p:sp>
      <p:sp>
        <p:nvSpPr>
          <p:cNvPr id="2061" name="Text Box 39"/>
          <p:cNvSpPr txBox="1">
            <a:spLocks noChangeArrowheads="1"/>
          </p:cNvSpPr>
          <p:nvPr/>
        </p:nvSpPr>
        <p:spPr bwMode="auto">
          <a:xfrm>
            <a:off x="5410200" y="4724400"/>
            <a:ext cx="3657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Prof. Scott Auerbach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iCons Senior Advisor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Dept of Chemistry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Dept of  Chemical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Eng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endParaRPr lang="en-US" sz="105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 charset="0"/>
            </a:endParaRPr>
          </a:p>
          <a:p>
            <a:pPr algn="r">
              <a:spcBef>
                <a:spcPts val="0"/>
              </a:spcBef>
            </a:pPr>
            <a:endParaRPr lang="en-US" sz="1800" dirty="0" smtClean="0">
              <a:solidFill>
                <a:srgbClr val="FFFFFF"/>
              </a:solidFill>
              <a:latin typeface="Cambria Bold" charset="0"/>
            </a:endParaRPr>
          </a:p>
          <a:p>
            <a:pPr algn="r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mbria Bold" charset="0"/>
              </a:rPr>
              <a:t>Middlebury College 1/17/17</a:t>
            </a:r>
            <a:endParaRPr lang="en-US" sz="1800" dirty="0">
              <a:latin typeface="Cambria Bold" charset="0"/>
            </a:endParaRPr>
          </a:p>
        </p:txBody>
      </p:sp>
      <p:pic>
        <p:nvPicPr>
          <p:cNvPr id="2062" name="Picture 43" descr="Icons fancy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648200"/>
            <a:ext cx="2133600" cy="15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524000" y="868680"/>
            <a:ext cx="64579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Today’s Students     Tomorrow’s Leaders</a:t>
            </a:r>
            <a:endParaRPr 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381000" y="510540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Revolution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Science Education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38026"/>
      </p:ext>
    </p:extLst>
  </p:cSld>
  <p:clrMapOvr>
    <a:masterClrMapping/>
  </p:clrMapOvr>
  <p:transition xmlns:p14="http://schemas.microsoft.com/office/powerpoint/2010/main" advTm="5769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Shape 434"/>
          <p:cNvGrpSpPr/>
          <p:nvPr/>
        </p:nvGrpSpPr>
        <p:grpSpPr>
          <a:xfrm>
            <a:off x="0" y="0"/>
            <a:ext cx="9296399" cy="1085850"/>
            <a:chOff x="0" y="0"/>
            <a:chExt cx="5855" cy="684"/>
          </a:xfrm>
        </p:grpSpPr>
        <p:pic>
          <p:nvPicPr>
            <p:cNvPr id="435" name="Shape 4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Shape 4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3" y="0"/>
              <a:ext cx="911" cy="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Shape 437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621729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Shape 4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/>
        </p:nvSpPr>
        <p:spPr>
          <a:xfrm>
            <a:off x="1634331" y="254000"/>
            <a:ext cx="5875337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 smtClean="0">
                <a:solidFill>
                  <a:srgbClr val="FFFFFF"/>
                </a:solidFill>
                <a:latin typeface="Century" panose="02040604050505020304" pitchFamily="18" charset="0"/>
                <a:ea typeface="Domine"/>
                <a:cs typeface="Domine"/>
                <a:sym typeface="Domine"/>
              </a:rPr>
              <a:t>What the Media Says</a:t>
            </a:r>
            <a:endParaRPr lang="en-US" sz="3600" dirty="0">
              <a:solidFill>
                <a:srgbClr val="FFFFFF"/>
              </a:solidFill>
              <a:latin typeface="Century" panose="02040604050505020304" pitchFamily="18" charset="0"/>
              <a:ea typeface="Domine"/>
              <a:cs typeface="Domine"/>
              <a:sym typeface="Domine"/>
            </a:endParaRPr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6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6200" y="0"/>
            <a:ext cx="1447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7500" y="6172200"/>
            <a:ext cx="3429000" cy="6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C:\Documents and Settings\intern\Desktop\Boston-Business-Journal-Logo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11239" r="2678" b="13155"/>
          <a:stretch/>
        </p:blipFill>
        <p:spPr bwMode="auto">
          <a:xfrm>
            <a:off x="530196" y="1328196"/>
            <a:ext cx="2583096" cy="8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intern\Desktop\AAC&amp;U logo side 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219200"/>
            <a:ext cx="1524000" cy="8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19945" y="4749225"/>
            <a:ext cx="364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“Preparing for Real World Research”</a:t>
            </a: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457200" y="5257800"/>
            <a:ext cx="48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“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Tailor Programs to Meet Pharmaceutical Industry’s Needs”</a:t>
            </a: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544308" y="2057400"/>
            <a:ext cx="412570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“Waters Corp. poses real world problem for UMass Amherst students to solve”</a:t>
            </a:r>
          </a:p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6709" y="1987380"/>
            <a:ext cx="486589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“Problem-Based Science Education:</a:t>
            </a:r>
          </a:p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iCons Program at the University of Massachusetts Amherst”</a:t>
            </a:r>
          </a:p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lvl="1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rgbClr val="000000"/>
              </a:solidFill>
              <a:latin typeface="+mj-lt"/>
            </a:endParaRP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i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38200" y="4101644"/>
            <a:ext cx="2158588" cy="699050"/>
            <a:chOff x="838200" y="3872949"/>
            <a:chExt cx="2158588" cy="699050"/>
          </a:xfrm>
        </p:grpSpPr>
        <p:pic>
          <p:nvPicPr>
            <p:cNvPr id="34" name="Picture 4" descr="C:\Documents and Settings\intern\Desktop\LOGO-CEN30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74" y="3872949"/>
              <a:ext cx="1600426" cy="48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38200" y="4306338"/>
              <a:ext cx="2158588" cy="26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Chemical &amp; Engineering News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17339" r="44715" b="67291"/>
          <a:stretch/>
        </p:blipFill>
        <p:spPr bwMode="auto">
          <a:xfrm>
            <a:off x="6118860" y="4419600"/>
            <a:ext cx="2621280" cy="8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5867400" y="5219581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STEM Teaching: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for wider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20, 2015</a:t>
            </a:r>
          </a:p>
        </p:txBody>
      </p:sp>
      <p:pic>
        <p:nvPicPr>
          <p:cNvPr id="38" name="Picture 2" descr="C:\Users\UMass\Documents\iCons\BizDevRasky2015\RoadshowSlides\HuffPost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267200" cy="51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200400" y="3505200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Science Education Can Save the World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9144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21, 2015</a:t>
            </a:r>
          </a:p>
        </p:txBody>
      </p:sp>
    </p:spTree>
    <p:extLst>
      <p:ext uri="{BB962C8B-B14F-4D97-AF65-F5344CB8AC3E}">
        <p14:creationId xmlns:p14="http://schemas.microsoft.com/office/powerpoint/2010/main" val="184558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811">
        <p:fade/>
      </p:transition>
    </mc:Choice>
    <mc:Fallback xmlns="">
      <p:transition spd="med" advTm="4181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/>
          <p:nvPr/>
        </p:nvSpPr>
        <p:spPr>
          <a:xfrm>
            <a:off x="1447800" y="1600200"/>
            <a:ext cx="5943599" cy="4648199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5">
            <a:alphaModFix/>
          </a:blip>
          <a:srcRect l="59444" t="20443" r="22777" b="68000"/>
          <a:stretch/>
        </p:blipFill>
        <p:spPr>
          <a:xfrm>
            <a:off x="2286000" y="1664949"/>
            <a:ext cx="1341136" cy="54485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6" name="Shape 466"/>
          <p:cNvPicPr preferRelativeResize="0"/>
          <p:nvPr/>
        </p:nvPicPr>
        <p:blipFill rotWithShape="1">
          <a:blip r:embed="rId6">
            <a:alphaModFix/>
          </a:blip>
          <a:srcRect l="17778" t="11556" r="66667" b="82222"/>
          <a:stretch/>
        </p:blipFill>
        <p:spPr>
          <a:xfrm>
            <a:off x="685800" y="2352334"/>
            <a:ext cx="2218864" cy="5547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7" name="Shape 4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0" y="3200400"/>
            <a:ext cx="1264634" cy="54102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8" name="Shape 468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18889" t="8000" r="70000" b="72444"/>
          <a:stretch/>
        </p:blipFill>
        <p:spPr>
          <a:xfrm>
            <a:off x="6781800" y="4495800"/>
            <a:ext cx="818685" cy="90058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9" name="Shape 4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5562600"/>
            <a:ext cx="1133856" cy="113385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" name="Shape 4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1200" y="1447800"/>
            <a:ext cx="1143000" cy="1143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2" name="Shape 472"/>
          <p:cNvPicPr preferRelativeResize="0"/>
          <p:nvPr/>
        </p:nvPicPr>
        <p:blipFill rotWithShape="1">
          <a:blip r:embed="rId11">
            <a:alphaModFix/>
          </a:blip>
          <a:srcRect t="8519" r="8400" b="2591"/>
          <a:stretch/>
        </p:blipFill>
        <p:spPr>
          <a:xfrm>
            <a:off x="6629400" y="2472690"/>
            <a:ext cx="1243298" cy="65151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3" name="Shape 47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81800" y="3886200"/>
            <a:ext cx="1320165" cy="48005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4" name="Shape 4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19200" y="4572000"/>
            <a:ext cx="1133856" cy="113385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5" name="Shape 475"/>
          <p:cNvGrpSpPr/>
          <p:nvPr/>
        </p:nvGrpSpPr>
        <p:grpSpPr>
          <a:xfrm>
            <a:off x="3200400" y="5562600"/>
            <a:ext cx="1371599" cy="1133856"/>
            <a:chOff x="36576" y="6151028"/>
            <a:chExt cx="1371599" cy="1133856"/>
          </a:xfrm>
        </p:grpSpPr>
        <p:pic>
          <p:nvPicPr>
            <p:cNvPr id="476" name="Shape 476"/>
            <p:cNvPicPr preferRelativeResize="0"/>
            <p:nvPr/>
          </p:nvPicPr>
          <p:blipFill rotWithShape="1">
            <a:blip r:embed="rId14">
              <a:alphaModFix/>
            </a:blip>
            <a:srcRect r="7958"/>
            <a:stretch/>
          </p:blipFill>
          <p:spPr>
            <a:xfrm>
              <a:off x="127548" y="6151028"/>
              <a:ext cx="1136805" cy="1133856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7" name="Shape 477"/>
            <p:cNvSpPr txBox="1"/>
            <p:nvPr/>
          </p:nvSpPr>
          <p:spPr>
            <a:xfrm>
              <a:off x="36576" y="6313482"/>
              <a:ext cx="1371599" cy="584774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6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Dreyfus Foundation</a:t>
              </a:r>
            </a:p>
          </p:txBody>
        </p:sp>
      </p:grpSp>
      <p:pic>
        <p:nvPicPr>
          <p:cNvPr id="478" name="Shape 47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96639" y="3429000"/>
            <a:ext cx="1737359" cy="69494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9" name="Shape 47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09800" y="5257800"/>
            <a:ext cx="961053" cy="1143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80" name="Shape 480"/>
          <p:cNvGrpSpPr/>
          <p:nvPr/>
        </p:nvGrpSpPr>
        <p:grpSpPr>
          <a:xfrm>
            <a:off x="-76200" y="0"/>
            <a:ext cx="9372600" cy="1219199"/>
            <a:chOff x="-76200" y="0"/>
            <a:chExt cx="9372600" cy="1219199"/>
          </a:xfrm>
        </p:grpSpPr>
        <p:sp>
          <p:nvSpPr>
            <p:cNvPr id="481" name="Shape 481"/>
            <p:cNvSpPr txBox="1"/>
            <p:nvPr/>
          </p:nvSpPr>
          <p:spPr>
            <a:xfrm>
              <a:off x="1066800" y="152400"/>
              <a:ext cx="6858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 txBox="1"/>
            <p:nvPr/>
          </p:nvSpPr>
          <p:spPr>
            <a:xfrm>
              <a:off x="0" y="177968"/>
              <a:ext cx="9144000" cy="507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25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700" b="1" i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National Network </a:t>
              </a:r>
              <a:r>
                <a:rPr lang="en-US" sz="27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Integrative Science</a:t>
              </a:r>
            </a:p>
          </p:txBody>
        </p:sp>
        <p:sp>
          <p:nvSpPr>
            <p:cNvPr id="483" name="Shape 483"/>
            <p:cNvSpPr txBox="1"/>
            <p:nvPr/>
          </p:nvSpPr>
          <p:spPr>
            <a:xfrm>
              <a:off x="2438400" y="788312"/>
              <a:ext cx="4419599" cy="430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22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Power to Transform Science</a:t>
              </a:r>
            </a:p>
          </p:txBody>
        </p:sp>
        <p:pic>
          <p:nvPicPr>
            <p:cNvPr id="484" name="Shape 48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76200" y="0"/>
              <a:ext cx="1447800" cy="108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Shape 48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848600" y="0"/>
              <a:ext cx="1447800" cy="1085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Shape 48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33800" y="1371600"/>
            <a:ext cx="1933574" cy="74294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7" name="Shape 48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8600" y="3159114"/>
            <a:ext cx="2432636" cy="5604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8" name="Shape 488"/>
          <p:cNvSpPr txBox="1"/>
          <p:nvPr/>
        </p:nvSpPr>
        <p:spPr>
          <a:xfrm>
            <a:off x="1219200" y="3048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/>
          <p:nvPr/>
        </p:nvSpPr>
        <p:spPr>
          <a:xfrm>
            <a:off x="1219200" y="3048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349796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Mass\Documents\iCons\adapters\ChicopeePS\chicopee.gif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6398"/>
          <a:stretch/>
        </p:blipFill>
        <p:spPr bwMode="auto">
          <a:xfrm>
            <a:off x="5715000" y="5105400"/>
            <a:ext cx="1097280" cy="109728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hape 489"/>
          <p:cNvSpPr/>
          <p:nvPr/>
        </p:nvSpPr>
        <p:spPr>
          <a:xfrm rot="-2810124">
            <a:off x="5710889" y="1235724"/>
            <a:ext cx="2477178" cy="3505681"/>
          </a:xfrm>
          <a:prstGeom prst="ellipse">
            <a:avLst/>
          </a:prstGeom>
          <a:solidFill>
            <a:schemeClr val="accent1">
              <a:alpha val="32941"/>
            </a:schemeClr>
          </a:solidFill>
          <a:ln w="9525" cap="flat" cmpd="sng">
            <a:solidFill>
              <a:srgbClr val="CACD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90"/>
          <p:cNvSpPr txBox="1"/>
          <p:nvPr/>
        </p:nvSpPr>
        <p:spPr>
          <a:xfrm>
            <a:off x="5638800" y="4555629"/>
            <a:ext cx="3312381" cy="1692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u="sng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Higher-Ed Allies: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Assessment methods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Integration schema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New case studies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Critical mass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59">
        <p:fade/>
      </p:transition>
    </mc:Choice>
    <mc:Fallback xmlns="">
      <p:transition spd="med" advTm="635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/>
          <p:nvPr/>
        </p:nvSpPr>
        <p:spPr>
          <a:xfrm>
            <a:off x="1447800" y="1600200"/>
            <a:ext cx="5943599" cy="4648199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5">
            <a:alphaModFix/>
          </a:blip>
          <a:srcRect l="59444" t="20443" r="22777" b="68000"/>
          <a:stretch/>
        </p:blipFill>
        <p:spPr>
          <a:xfrm>
            <a:off x="2286000" y="1664949"/>
            <a:ext cx="1341136" cy="54485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6" name="Shape 466"/>
          <p:cNvPicPr preferRelativeResize="0"/>
          <p:nvPr/>
        </p:nvPicPr>
        <p:blipFill rotWithShape="1">
          <a:blip r:embed="rId6">
            <a:alphaModFix/>
          </a:blip>
          <a:srcRect l="17778" t="11556" r="66667" b="82222"/>
          <a:stretch/>
        </p:blipFill>
        <p:spPr>
          <a:xfrm>
            <a:off x="685800" y="2352334"/>
            <a:ext cx="2218864" cy="5547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7" name="Shape 4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0" y="3200400"/>
            <a:ext cx="1264634" cy="54102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8" name="Shape 468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18889" t="8000" r="70000" b="72444"/>
          <a:stretch/>
        </p:blipFill>
        <p:spPr>
          <a:xfrm>
            <a:off x="6781800" y="4495800"/>
            <a:ext cx="818685" cy="90058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9" name="Shape 4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5562600"/>
            <a:ext cx="1133856" cy="113385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" name="Shape 4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1200" y="1447800"/>
            <a:ext cx="1143000" cy="1143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2" name="Shape 472"/>
          <p:cNvPicPr preferRelativeResize="0"/>
          <p:nvPr/>
        </p:nvPicPr>
        <p:blipFill rotWithShape="1">
          <a:blip r:embed="rId11">
            <a:alphaModFix/>
          </a:blip>
          <a:srcRect t="8519" r="8400" b="2591"/>
          <a:stretch/>
        </p:blipFill>
        <p:spPr>
          <a:xfrm>
            <a:off x="6629400" y="2472690"/>
            <a:ext cx="1243298" cy="65151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3" name="Shape 47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81800" y="3886200"/>
            <a:ext cx="1320165" cy="48005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4" name="Shape 4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19200" y="4572000"/>
            <a:ext cx="1133856" cy="113385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5" name="Shape 475"/>
          <p:cNvGrpSpPr/>
          <p:nvPr/>
        </p:nvGrpSpPr>
        <p:grpSpPr>
          <a:xfrm>
            <a:off x="3200400" y="5562600"/>
            <a:ext cx="1371599" cy="1133856"/>
            <a:chOff x="36576" y="6151028"/>
            <a:chExt cx="1371599" cy="1133856"/>
          </a:xfrm>
        </p:grpSpPr>
        <p:pic>
          <p:nvPicPr>
            <p:cNvPr id="476" name="Shape 476"/>
            <p:cNvPicPr preferRelativeResize="0"/>
            <p:nvPr/>
          </p:nvPicPr>
          <p:blipFill rotWithShape="1">
            <a:blip r:embed="rId14">
              <a:alphaModFix/>
            </a:blip>
            <a:srcRect r="7958"/>
            <a:stretch/>
          </p:blipFill>
          <p:spPr>
            <a:xfrm>
              <a:off x="127548" y="6151028"/>
              <a:ext cx="1136805" cy="1133856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7" name="Shape 477"/>
            <p:cNvSpPr txBox="1"/>
            <p:nvPr/>
          </p:nvSpPr>
          <p:spPr>
            <a:xfrm>
              <a:off x="36576" y="6313482"/>
              <a:ext cx="1371599" cy="584774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16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Dreyfus Foundation</a:t>
              </a:r>
            </a:p>
          </p:txBody>
        </p:sp>
      </p:grpSp>
      <p:pic>
        <p:nvPicPr>
          <p:cNvPr id="478" name="Shape 47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96639" y="3429000"/>
            <a:ext cx="1737359" cy="69494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9" name="Shape 47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09800" y="5257800"/>
            <a:ext cx="961053" cy="1143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80" name="Shape 480"/>
          <p:cNvGrpSpPr/>
          <p:nvPr/>
        </p:nvGrpSpPr>
        <p:grpSpPr>
          <a:xfrm>
            <a:off x="-76200" y="0"/>
            <a:ext cx="9372600" cy="1219199"/>
            <a:chOff x="-76200" y="0"/>
            <a:chExt cx="9372600" cy="1219199"/>
          </a:xfrm>
        </p:grpSpPr>
        <p:sp>
          <p:nvSpPr>
            <p:cNvPr id="481" name="Shape 481"/>
            <p:cNvSpPr txBox="1"/>
            <p:nvPr/>
          </p:nvSpPr>
          <p:spPr>
            <a:xfrm>
              <a:off x="1066800" y="152400"/>
              <a:ext cx="6858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 txBox="1"/>
            <p:nvPr/>
          </p:nvSpPr>
          <p:spPr>
            <a:xfrm>
              <a:off x="0" y="177968"/>
              <a:ext cx="9144000" cy="507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25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700" b="1" i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National Network </a:t>
              </a:r>
              <a:r>
                <a:rPr lang="en-US" sz="2700" b="1" kern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Integrative Science</a:t>
              </a:r>
            </a:p>
          </p:txBody>
        </p:sp>
        <p:sp>
          <p:nvSpPr>
            <p:cNvPr id="483" name="Shape 483"/>
            <p:cNvSpPr txBox="1"/>
            <p:nvPr/>
          </p:nvSpPr>
          <p:spPr>
            <a:xfrm>
              <a:off x="2438400" y="788312"/>
              <a:ext cx="4419599" cy="430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-US" sz="22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Power to Transform Science</a:t>
              </a:r>
            </a:p>
          </p:txBody>
        </p:sp>
        <p:pic>
          <p:nvPicPr>
            <p:cNvPr id="484" name="Shape 48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76200" y="0"/>
              <a:ext cx="1447800" cy="108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Shape 48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848600" y="0"/>
              <a:ext cx="1447800" cy="1085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Shape 48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33800" y="1371600"/>
            <a:ext cx="1933574" cy="74294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7" name="Shape 48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8600" y="3159114"/>
            <a:ext cx="2432636" cy="5604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8" name="Shape 488"/>
          <p:cNvSpPr txBox="1"/>
          <p:nvPr/>
        </p:nvSpPr>
        <p:spPr>
          <a:xfrm>
            <a:off x="1219200" y="3048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/>
          <p:nvPr/>
        </p:nvSpPr>
        <p:spPr>
          <a:xfrm>
            <a:off x="1219200" y="3048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349796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Shape 523"/>
          <p:cNvSpPr/>
          <p:nvPr/>
        </p:nvSpPr>
        <p:spPr>
          <a:xfrm rot="4193513">
            <a:off x="1263117" y="-152212"/>
            <a:ext cx="3139573" cy="5857913"/>
          </a:xfrm>
          <a:prstGeom prst="ellipse">
            <a:avLst/>
          </a:prstGeom>
          <a:solidFill>
            <a:schemeClr val="accent1">
              <a:alpha val="32941"/>
            </a:schemeClr>
          </a:solidFill>
          <a:ln w="9525" cap="flat" cmpd="sng">
            <a:solidFill>
              <a:srgbClr val="CACD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524"/>
          <p:cNvSpPr txBox="1"/>
          <p:nvPr/>
        </p:nvSpPr>
        <p:spPr>
          <a:xfrm>
            <a:off x="304800" y="4555629"/>
            <a:ext cx="2581347" cy="1692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u="sng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Corporate Allies: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Internships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Sponsorship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Case Study IP 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Consulting</a:t>
            </a:r>
          </a:p>
        </p:txBody>
      </p:sp>
      <p:sp>
        <p:nvSpPr>
          <p:cNvPr id="34" name="Shape 557"/>
          <p:cNvSpPr/>
          <p:nvPr/>
        </p:nvSpPr>
        <p:spPr>
          <a:xfrm rot="3889668">
            <a:off x="5224206" y="3779297"/>
            <a:ext cx="1873718" cy="3485797"/>
          </a:xfrm>
          <a:prstGeom prst="ellipse">
            <a:avLst/>
          </a:prstGeom>
          <a:solidFill>
            <a:schemeClr val="accent1">
              <a:alpha val="32941"/>
            </a:schemeClr>
          </a:solidFill>
          <a:ln w="9525" cap="flat" cmpd="sng">
            <a:solidFill>
              <a:srgbClr val="CACD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Shape 55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572000" y="990600"/>
            <a:ext cx="4404359" cy="32896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6" name="Shape 559"/>
          <p:cNvSpPr txBox="1"/>
          <p:nvPr/>
        </p:nvSpPr>
        <p:spPr>
          <a:xfrm>
            <a:off x="2286000" y="4876800"/>
            <a:ext cx="2249333" cy="19389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u="sng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K12 Allies: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(private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HS, public HS, girls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Outreach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Recruiting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Diversity</a:t>
            </a:r>
          </a:p>
        </p:txBody>
      </p:sp>
      <p:pic>
        <p:nvPicPr>
          <p:cNvPr id="1028" name="Picture 4" descr="C:\Users\UMass\Documents\iCons\adapters\ChicopeePS\chicopee.gif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6398"/>
          <a:stretch/>
        </p:blipFill>
        <p:spPr bwMode="auto">
          <a:xfrm>
            <a:off x="5715000" y="5105400"/>
            <a:ext cx="1097280" cy="109728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1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48">
        <p:fade/>
      </p:transition>
    </mc:Choice>
    <mc:Fallback xmlns="">
      <p:transition spd="med" advTm="2314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096000"/>
            <a:ext cx="9144000" cy="8382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938" y="217"/>
              <a:ext cx="388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The iCons Family (ca. 2009)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91"/>
          <p:cNvGrpSpPr/>
          <p:nvPr/>
        </p:nvGrpSpPr>
        <p:grpSpPr>
          <a:xfrm>
            <a:off x="105743" y="1161288"/>
            <a:ext cx="9089553" cy="5064444"/>
            <a:chOff x="105743" y="1143000"/>
            <a:chExt cx="9089553" cy="5064444"/>
          </a:xfrm>
        </p:grpSpPr>
        <p:grpSp>
          <p:nvGrpSpPr>
            <p:cNvPr id="10" name="Group 70"/>
            <p:cNvGrpSpPr/>
            <p:nvPr/>
          </p:nvGrpSpPr>
          <p:grpSpPr>
            <a:xfrm>
              <a:off x="105743" y="1143001"/>
              <a:ext cx="1215397" cy="5064443"/>
              <a:chOff x="105743" y="1219200"/>
              <a:chExt cx="1215397" cy="5064443"/>
            </a:xfrm>
          </p:grpSpPr>
          <p:pic>
            <p:nvPicPr>
              <p:cNvPr id="26" name="Picture 25" descr="Tyson, Julian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240" y="4953000"/>
                <a:ext cx="914400" cy="85078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0" name="Picture 5119" descr="Mino, Jack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663" y="3657600"/>
                <a:ext cx="859555" cy="838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7" name="Picture 5126" descr="Auerbach, Scott.jp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540" y="1219200"/>
                <a:ext cx="685800" cy="9112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29" name="TextBox 5128"/>
              <p:cNvSpPr txBox="1"/>
              <p:nvPr/>
            </p:nvSpPr>
            <p:spPr>
              <a:xfrm>
                <a:off x="308521" y="2099846"/>
                <a:ext cx="809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Auerbach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05743" y="4495800"/>
                <a:ext cx="12153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Mino</a:t>
                </a:r>
              </a:p>
              <a:p>
                <a:pPr algn="ctr"/>
                <a:r>
                  <a:rPr lang="en-US" sz="1000" b="1" dirty="0" smtClean="0"/>
                  <a:t>HCC Psychology</a:t>
                </a:r>
              </a:p>
              <a:p>
                <a:pPr algn="ctr"/>
                <a:endParaRPr lang="en-US" sz="8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08521" y="5791200"/>
                <a:ext cx="8098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Tyson</a:t>
                </a:r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8" name="Picture 7" descr="Garman, Scott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36" y="2438400"/>
                <a:ext cx="749609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31" name="TextBox 5130"/>
              <p:cNvSpPr txBox="1"/>
              <p:nvPr/>
            </p:nvSpPr>
            <p:spPr>
              <a:xfrm>
                <a:off x="216349" y="3276600"/>
                <a:ext cx="99418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Garman</a:t>
                </a:r>
              </a:p>
              <a:p>
                <a:pPr algn="ctr"/>
                <a:r>
                  <a:rPr lang="en-US" sz="1000" b="1" dirty="0" smtClean="0"/>
                  <a:t>Biochemistry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</p:grpSp>
        <p:grpSp>
          <p:nvGrpSpPr>
            <p:cNvPr id="12" name="Group 80"/>
            <p:cNvGrpSpPr/>
            <p:nvPr/>
          </p:nvGrpSpPr>
          <p:grpSpPr>
            <a:xfrm>
              <a:off x="7739448" y="1143001"/>
              <a:ext cx="1455848" cy="5064443"/>
              <a:chOff x="7739448" y="1219200"/>
              <a:chExt cx="1455848" cy="5064443"/>
            </a:xfrm>
          </p:grpSpPr>
          <p:pic>
            <p:nvPicPr>
              <p:cNvPr id="7" name="Picture 6" descr="Galven, Judy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272" y="1219200"/>
                <a:ext cx="838200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30" name="TextBox 5129"/>
              <p:cNvSpPr txBox="1"/>
              <p:nvPr/>
            </p:nvSpPr>
            <p:spPr>
              <a:xfrm>
                <a:off x="7739448" y="2057400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Glaven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Harvard Med School</a:t>
                </a:r>
                <a:endParaRPr lang="en-US" sz="1000" b="1" dirty="0"/>
              </a:p>
            </p:txBody>
          </p:sp>
          <p:pic>
            <p:nvPicPr>
              <p:cNvPr id="25" name="Picture 24" descr="tuominen, Mark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6051" y="3657600"/>
                <a:ext cx="922643" cy="9226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 descr="Zimmerman, Bob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3198" y="4953000"/>
                <a:ext cx="868349" cy="8535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6" name="Picture 5125" descr="Markarian, Jane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4867" y="2514600"/>
                <a:ext cx="865010" cy="7703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781127" y="3276600"/>
                <a:ext cx="1372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Markarian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iCons Program Mgr</a:t>
                </a:r>
                <a:endParaRPr lang="en-US" sz="10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074476" y="4572000"/>
                <a:ext cx="78579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</a:t>
                </a:r>
                <a:r>
                  <a:rPr lang="en-US" sz="800" dirty="0" err="1" smtClean="0"/>
                  <a:t>Tuominen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970282" y="5791200"/>
                <a:ext cx="99418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R. Zimmerman</a:t>
                </a:r>
              </a:p>
              <a:p>
                <a:pPr algn="ctr"/>
                <a:r>
                  <a:rPr lang="en-US" sz="1000" b="1" dirty="0" smtClean="0"/>
                  <a:t>Biochemistry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</p:grpSp>
        <p:grpSp>
          <p:nvGrpSpPr>
            <p:cNvPr id="17" name="Group 82"/>
            <p:cNvGrpSpPr/>
            <p:nvPr/>
          </p:nvGrpSpPr>
          <p:grpSpPr>
            <a:xfrm>
              <a:off x="4660140" y="1143001"/>
              <a:ext cx="1306768" cy="4941332"/>
              <a:chOff x="4660140" y="1219200"/>
              <a:chExt cx="1306768" cy="494133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660140" y="5791200"/>
                <a:ext cx="1306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Wileden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Computer Science</a:t>
                </a:r>
                <a:endParaRPr lang="en-US" sz="1000" b="1" dirty="0"/>
              </a:p>
            </p:txBody>
          </p:sp>
          <p:pic>
            <p:nvPicPr>
              <p:cNvPr id="11" name="Picture 10" descr="Leschine, Sue2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5288" y="2514600"/>
                <a:ext cx="896470" cy="76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 descr="Stassen, Martha.jp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5544" y="3657600"/>
                <a:ext cx="755958" cy="944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7" descr="wileden, Jack.jp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367" y="4953000"/>
                <a:ext cx="860313" cy="8603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713841" y="3276600"/>
                <a:ext cx="11993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Leschine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Vet &amp; Animal </a:t>
                </a:r>
                <a:r>
                  <a:rPr lang="en-US" sz="1000" b="1" dirty="0" err="1" smtClean="0"/>
                  <a:t>Sci</a:t>
                </a:r>
                <a:endParaRPr lang="en-US" sz="10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845286" y="4572000"/>
                <a:ext cx="93647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Stassen</a:t>
                </a:r>
              </a:p>
              <a:p>
                <a:pPr algn="ctr"/>
                <a:r>
                  <a:rPr lang="en-US" sz="1000" b="1" dirty="0" smtClean="0"/>
                  <a:t>Assessment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5" name="Picture 4" descr="Dinsmore, Tony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7510" y="1219200"/>
                <a:ext cx="772027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934188" y="2057400"/>
                <a:ext cx="75866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A. </a:t>
                </a:r>
                <a:r>
                  <a:rPr lang="en-US" sz="800" dirty="0" err="1" smtClean="0"/>
                  <a:t>Dinsmore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126977" y="4495801"/>
              <a:ext cx="148951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J. </a:t>
              </a:r>
              <a:r>
                <a:rPr lang="en-US" sz="800" dirty="0" err="1" smtClean="0"/>
                <a:t>Telfer</a:t>
              </a:r>
              <a:endParaRPr lang="en-US" sz="800" dirty="0"/>
            </a:p>
            <a:p>
              <a:pPr algn="ctr"/>
              <a:r>
                <a:rPr lang="en-US" sz="1000" b="1" dirty="0" smtClean="0"/>
                <a:t>Vet &amp; Animal Science</a:t>
              </a:r>
            </a:p>
            <a:p>
              <a:pPr algn="ctr"/>
              <a:endParaRPr lang="en-US" sz="800" dirty="0"/>
            </a:p>
          </p:txBody>
        </p:sp>
        <p:grpSp>
          <p:nvGrpSpPr>
            <p:cNvPr id="18" name="Group 81"/>
            <p:cNvGrpSpPr/>
            <p:nvPr/>
          </p:nvGrpSpPr>
          <p:grpSpPr>
            <a:xfrm>
              <a:off x="6364607" y="1143001"/>
              <a:ext cx="968535" cy="5064443"/>
              <a:chOff x="6364607" y="1219200"/>
              <a:chExt cx="968535" cy="5064443"/>
            </a:xfrm>
          </p:grpSpPr>
          <p:pic>
            <p:nvPicPr>
              <p:cNvPr id="6" name="Picture 5" descr="Fermann, Justin.jp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97" y="1219200"/>
                <a:ext cx="890955" cy="8423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443956" y="2057400"/>
                <a:ext cx="8098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Fermann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  <p:pic>
            <p:nvPicPr>
              <p:cNvPr id="24" name="Picture 23" descr="Telfer, Janice.jpg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253" y="3657600"/>
                <a:ext cx="845243" cy="9144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Wyse, Gordon.jpg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7258" y="4953000"/>
                <a:ext cx="823232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6364607" y="3272135"/>
                <a:ext cx="96853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K. </a:t>
                </a:r>
                <a:r>
                  <a:rPr lang="en-US" sz="800" dirty="0" err="1" smtClean="0"/>
                  <a:t>Maiolatesi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HCC Biology</a:t>
                </a:r>
              </a:p>
              <a:p>
                <a:pPr algn="ctr"/>
                <a:endParaRPr lang="en-US" sz="8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21702" y="5791200"/>
                <a:ext cx="65434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G. Wyse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65" name="Picture 64" descr="KateHCC2.JPG"/>
              <p:cNvPicPr>
                <a:picLocks noChangeAspect="1"/>
              </p:cNvPicPr>
              <p:nvPr/>
            </p:nvPicPr>
            <p:blipFill>
              <a:blip r:embed="rId21" cstate="print"/>
              <a:srcRect l="17500" r="20000" b="18333"/>
              <a:stretch>
                <a:fillRect/>
              </a:stretch>
            </p:blipFill>
            <p:spPr>
              <a:xfrm>
                <a:off x="6421221" y="2438400"/>
                <a:ext cx="855306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1549336" y="441960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C. Nielsen</a:t>
              </a:r>
            </a:p>
            <a:p>
              <a:pPr algn="ctr"/>
              <a:r>
                <a:rPr lang="en-US" sz="1000" b="1" dirty="0" smtClean="0"/>
                <a:t>Program Coordinator</a:t>
              </a:r>
              <a:endParaRPr lang="en-US" sz="1000" b="1" dirty="0"/>
            </a:p>
          </p:txBody>
        </p:sp>
        <p:grpSp>
          <p:nvGrpSpPr>
            <p:cNvPr id="31" name="Group 72"/>
            <p:cNvGrpSpPr/>
            <p:nvPr/>
          </p:nvGrpSpPr>
          <p:grpSpPr>
            <a:xfrm>
              <a:off x="3349274" y="1176253"/>
              <a:ext cx="970137" cy="4908080"/>
              <a:chOff x="3349274" y="1252452"/>
              <a:chExt cx="970137" cy="4908080"/>
            </a:xfrm>
          </p:grpSpPr>
          <p:pic>
            <p:nvPicPr>
              <p:cNvPr id="16" name="Picture 15" descr="Petsch, Steve.gif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8561" y="3657600"/>
                <a:ext cx="691563" cy="9493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2" name="Picture 5121" descr="Leckie, Mark.jpg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350" y="2438400"/>
                <a:ext cx="767984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3349274" y="3276600"/>
                <a:ext cx="970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</a:t>
                </a:r>
                <a:r>
                  <a:rPr lang="en-US" sz="800" dirty="0" err="1" smtClean="0"/>
                  <a:t>Leckie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Geosciences</a:t>
                </a:r>
                <a:endParaRPr lang="en-US" sz="8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349274" y="4572000"/>
                <a:ext cx="97013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Petsch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Geosciences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507170" y="5791200"/>
                <a:ext cx="654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E. Walker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/>
              </a:p>
            </p:txBody>
          </p:sp>
          <p:pic>
            <p:nvPicPr>
              <p:cNvPr id="67" name="Picture 66" descr="ewalker.jpg"/>
              <p:cNvPicPr>
                <a:picLocks noChangeAspect="1"/>
              </p:cNvPicPr>
              <p:nvPr/>
            </p:nvPicPr>
            <p:blipFill>
              <a:blip r:embed="rId24" cstate="print"/>
              <a:srcRect l="20984" r="8549"/>
              <a:stretch>
                <a:fillRect/>
              </a:stretch>
            </p:blipFill>
            <p:spPr>
              <a:xfrm>
                <a:off x="3377142" y="4953001"/>
                <a:ext cx="914400" cy="8606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" name="Picture 3" descr="Connor, Elizabeth.jpg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000" y="1252452"/>
                <a:ext cx="835324" cy="804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519105" y="2052935"/>
                <a:ext cx="65511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E. Connor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</p:grpSp>
        <p:grpSp>
          <p:nvGrpSpPr>
            <p:cNvPr id="32" name="Group 71"/>
            <p:cNvGrpSpPr/>
            <p:nvPr/>
          </p:nvGrpSpPr>
          <p:grpSpPr>
            <a:xfrm>
              <a:off x="1795394" y="1143000"/>
              <a:ext cx="987770" cy="5064444"/>
              <a:chOff x="1795394" y="1219199"/>
              <a:chExt cx="987770" cy="506444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34468" y="2052935"/>
                <a:ext cx="909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B. Braun</a:t>
                </a:r>
              </a:p>
              <a:p>
                <a:pPr algn="ctr"/>
                <a:r>
                  <a:rPr lang="en-US" sz="1000" b="1" dirty="0" smtClean="0"/>
                  <a:t>Kinesiology</a:t>
                </a:r>
                <a:endParaRPr lang="en-US" sz="800" b="1" dirty="0" smtClean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55695" y="3319046"/>
                <a:ext cx="667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C. </a:t>
                </a:r>
                <a:r>
                  <a:rPr lang="en-US" sz="800" dirty="0" err="1" smtClean="0"/>
                  <a:t>Lannert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dirty="0"/>
              </a:p>
            </p:txBody>
          </p:sp>
          <p:pic>
            <p:nvPicPr>
              <p:cNvPr id="15" name="Picture 14" descr="Nielsen Chaz.jpg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1612" y="3657600"/>
                <a:ext cx="775335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6" descr="Venkataraman, D.jpg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352" y="4953000"/>
                <a:ext cx="935854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1795394" y="5791200"/>
                <a:ext cx="98777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D. </a:t>
                </a:r>
                <a:r>
                  <a:rPr lang="en-US" sz="800" dirty="0" err="1" smtClean="0"/>
                  <a:t>Venkataraman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86" name="Picture 85" descr="coutneylannert.png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905322" y="2419366"/>
                <a:ext cx="767334" cy="9048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 descr="Barry_Braun.jpg"/>
              <p:cNvPicPr>
                <a:picLocks noChangeAspect="1"/>
              </p:cNvPicPr>
              <p:nvPr/>
            </p:nvPicPr>
            <p:blipFill>
              <a:blip r:embed="rId29" cstate="print"/>
              <a:srcRect b="16469"/>
              <a:stretch>
                <a:fillRect/>
              </a:stretch>
            </p:blipFill>
            <p:spPr>
              <a:xfrm>
                <a:off x="1920372" y="1219199"/>
                <a:ext cx="737235" cy="8382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90" name="Picture 10" descr="umass logo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971800" y="61722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10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6">
        <p:fade/>
      </p:transition>
    </mc:Choice>
    <mc:Fallback xmlns="">
      <p:transition spd="med" advTm="915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096000"/>
            <a:ext cx="9144000" cy="8382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ea typeface="ＭＳ Ｐゴシック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0" name="Picture 10" descr="umas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61722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 descr="Auerbach, Scot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1" y="1183957"/>
            <a:ext cx="685800" cy="911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TextBox 78"/>
          <p:cNvSpPr txBox="1"/>
          <p:nvPr/>
        </p:nvSpPr>
        <p:spPr>
          <a:xfrm>
            <a:off x="305372" y="2064603"/>
            <a:ext cx="80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S.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Auerbach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Chemistry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06017" y="3241357"/>
            <a:ext cx="65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S. Hazen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Biology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81" name="Picture 80" descr="Galven, Judy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1" y="2450068"/>
            <a:ext cx="8382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TextBox 81"/>
          <p:cNvSpPr txBox="1"/>
          <p:nvPr/>
        </p:nvSpPr>
        <p:spPr>
          <a:xfrm>
            <a:off x="113012" y="3241357"/>
            <a:ext cx="119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Glaven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Howard Hughes</a:t>
            </a:r>
            <a:endParaRPr lang="en-US" sz="1000" b="1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83" name="Picture 82" descr="Markarian, Jan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06" y="3633194"/>
            <a:ext cx="865010" cy="770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TextBox 83"/>
          <p:cNvSpPr txBox="1"/>
          <p:nvPr/>
        </p:nvSpPr>
        <p:spPr>
          <a:xfrm>
            <a:off x="3262885" y="4431268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Markarian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iCons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Prog</a:t>
            </a:r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Mgr</a:t>
            </a:r>
            <a:endParaRPr lang="en-US" sz="10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Emeritus</a:t>
            </a:r>
            <a:endParaRPr lang="en-US" sz="1000" b="1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15771" y="5733289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Wileden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Computer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Sci</a:t>
            </a:r>
            <a:endParaRPr lang="en-US" sz="1000" b="1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88" name="Picture 87" descr="Leschine, Sue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47" y="2456689"/>
            <a:ext cx="89647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 descr="Stassen, Martha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02" y="3633194"/>
            <a:ext cx="755958" cy="944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wileden, Jack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27" y="4895089"/>
            <a:ext cx="860313" cy="86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" name="TextBox 91"/>
          <p:cNvSpPr txBox="1"/>
          <p:nvPr/>
        </p:nvSpPr>
        <p:spPr>
          <a:xfrm>
            <a:off x="7823399" y="3241357"/>
            <a:ext cx="11993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S.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Leschine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Vet &amp; Animal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Sci</a:t>
            </a:r>
            <a:endParaRPr lang="en-US" sz="10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30844" y="4514089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M. Stassen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Assessment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94" name="Picture 93" descr="Dinsmore, Tony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70" y="1183957"/>
            <a:ext cx="772027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TextBox 94"/>
          <p:cNvSpPr txBox="1"/>
          <p:nvPr/>
        </p:nvSpPr>
        <p:spPr>
          <a:xfrm>
            <a:off x="4944749" y="2022157"/>
            <a:ext cx="7586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A.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Dinsmore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Physics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</a:t>
            </a:r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97" name="Picture 96" descr="tuominen, Mark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35" y="4841557"/>
            <a:ext cx="922643" cy="922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1925560" y="5755957"/>
            <a:ext cx="7857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M.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Tuominen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Physics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855458" y="574243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Carter Wall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Franklin Beach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34189" y="4460557"/>
            <a:ext cx="9685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K.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Maiolatesi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HCC Biology</a:t>
            </a: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02" name="Picture 101" descr="KateHCC2.JPG"/>
          <p:cNvPicPr>
            <a:picLocks noChangeAspect="1"/>
          </p:cNvPicPr>
          <p:nvPr/>
        </p:nvPicPr>
        <p:blipFill>
          <a:blip r:embed="rId16" cstate="print"/>
          <a:srcRect l="17500" r="20000" b="18333"/>
          <a:stretch>
            <a:fillRect/>
          </a:stretch>
        </p:blipFill>
        <p:spPr>
          <a:xfrm>
            <a:off x="1921043" y="3633194"/>
            <a:ext cx="794827" cy="779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TextBox 102"/>
          <p:cNvSpPr txBox="1"/>
          <p:nvPr/>
        </p:nvSpPr>
        <p:spPr>
          <a:xfrm>
            <a:off x="8035797" y="1999489"/>
            <a:ext cx="7745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L. Fletcher</a:t>
            </a:r>
          </a:p>
          <a:p>
            <a:pPr algn="ctr" eaLnBrk="1" hangingPunct="1"/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Env</a:t>
            </a:r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 Cons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</a:t>
            </a:r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772400" y="4536757"/>
            <a:ext cx="11993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Telfer</a:t>
            </a:r>
            <a:endParaRPr lang="en-US" sz="800" dirty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Vet &amp; Animal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Sci</a:t>
            </a:r>
            <a:endParaRPr lang="en-US" sz="10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07" name="Picture 106" descr="Fermann, Justin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49" y="1161289"/>
            <a:ext cx="890955" cy="842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TextBox 107"/>
          <p:cNvSpPr txBox="1"/>
          <p:nvPr/>
        </p:nvSpPr>
        <p:spPr>
          <a:xfrm>
            <a:off x="6473007" y="1999489"/>
            <a:ext cx="8098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Fermann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Chemistry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</a:t>
            </a:r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09" name="Picture 108" descr="Telfer, Janice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633194"/>
            <a:ext cx="845243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109" descr="Wyse, Gordon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10" y="4895089"/>
            <a:ext cx="823232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" name="TextBox 110"/>
          <p:cNvSpPr txBox="1"/>
          <p:nvPr/>
        </p:nvSpPr>
        <p:spPr>
          <a:xfrm>
            <a:off x="6550753" y="5733289"/>
            <a:ext cx="6543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G. Wyse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Biology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2098" y="443126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B. Macdonald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iCons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Prog</a:t>
            </a:r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Coord</a:t>
            </a:r>
            <a:endParaRPr lang="en-US" sz="1000" b="1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13" name="Picture 112" descr="BridgetMacdonaldimage.jpg"/>
          <p:cNvPicPr>
            <a:picLocks noChangeAspect="1"/>
          </p:cNvPicPr>
          <p:nvPr/>
        </p:nvPicPr>
        <p:blipFill>
          <a:blip r:embed="rId20"/>
          <a:srcRect b="12129"/>
          <a:stretch>
            <a:fillRect/>
          </a:stretch>
        </p:blipFill>
        <p:spPr>
          <a:xfrm>
            <a:off x="243757" y="3633194"/>
            <a:ext cx="933069" cy="81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TextBox 114"/>
          <p:cNvSpPr txBox="1"/>
          <p:nvPr/>
        </p:nvSpPr>
        <p:spPr>
          <a:xfrm>
            <a:off x="377508" y="57150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000000"/>
                </a:solidFill>
                <a:ea typeface="ＭＳ Ｐゴシック"/>
              </a:rPr>
              <a:t>S</a:t>
            </a:r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Tewari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Physics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805148" y="3246120"/>
            <a:ext cx="11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Cameron Holden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iCons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Prog</a:t>
            </a:r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Mgr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01141" y="2017692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B.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Berghoff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Williston Science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19" name="Picture 118" descr="Venkataraman, D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84" y="4895089"/>
            <a:ext cx="935854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TextBox 119"/>
          <p:cNvSpPr txBox="1"/>
          <p:nvPr/>
        </p:nvSpPr>
        <p:spPr>
          <a:xfrm>
            <a:off x="3338226" y="5733289"/>
            <a:ext cx="9877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D.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Venkataraman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Chemistry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966639" y="4536757"/>
            <a:ext cx="7745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000000"/>
                </a:solidFill>
                <a:ea typeface="ＭＳ Ｐゴシック"/>
              </a:rPr>
              <a:t>J</a:t>
            </a:r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 Starr</a:t>
            </a:r>
          </a:p>
          <a:p>
            <a:pPr algn="ctr" eaLnBrk="1" hangingPunct="1"/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Env</a:t>
            </a:r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 Cons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92022" y="328826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000000"/>
                </a:solidFill>
                <a:ea typeface="ＭＳ Ｐゴシック"/>
              </a:rPr>
              <a:t>S</a:t>
            </a:r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 Goodwin, Dean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College of Nat Sciences</a:t>
            </a:r>
            <a:endParaRPr lang="en-US" sz="800" b="1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544341" y="324135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C.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/>
              </a:rPr>
              <a:t>Lannert</a:t>
            </a:r>
            <a:endParaRPr lang="en-US" sz="800" dirty="0" smtClean="0">
              <a:solidFill>
                <a:srgbClr val="000000"/>
              </a:solidFill>
              <a:ea typeface="ＭＳ Ｐゴシック"/>
            </a:endParaRP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ea typeface="ＭＳ Ｐゴシック"/>
              </a:rPr>
              <a:t>Physics</a:t>
            </a:r>
            <a:endParaRPr lang="en-US" sz="800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29" name="Picture 128" descr="coutneylannert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494259" y="2384123"/>
            <a:ext cx="767334" cy="90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" name="TextBox 129"/>
          <p:cNvSpPr txBox="1"/>
          <p:nvPr/>
        </p:nvSpPr>
        <p:spPr>
          <a:xfrm>
            <a:off x="3469672" y="20574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000000"/>
                </a:solidFill>
                <a:ea typeface="ＭＳ Ｐゴシック"/>
              </a:rPr>
              <a:t>S</a:t>
            </a:r>
            <a:r>
              <a:rPr lang="en-US" sz="800" dirty="0" smtClean="0">
                <a:solidFill>
                  <a:srgbClr val="000000"/>
                </a:solidFill>
                <a:ea typeface="ＭＳ Ｐゴシック"/>
              </a:rPr>
              <a:t>. Compton</a:t>
            </a:r>
          </a:p>
          <a:p>
            <a:pPr algn="ctr" eaLnBrk="1" hangingPunct="1"/>
            <a:r>
              <a:rPr lang="en-US" sz="1000" b="1" dirty="0" err="1" smtClean="0">
                <a:solidFill>
                  <a:srgbClr val="000000"/>
                </a:solidFill>
                <a:ea typeface="ＭＳ Ｐゴシック"/>
              </a:rPr>
              <a:t>Biochem</a:t>
            </a:r>
            <a:endParaRPr lang="en-US" sz="800" b="1" dirty="0" smtClean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4927" r="12406" b="17971"/>
          <a:stretch/>
        </p:blipFill>
        <p:spPr>
          <a:xfrm>
            <a:off x="3475379" y="2389626"/>
            <a:ext cx="715621" cy="881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07" y="2404872"/>
            <a:ext cx="749808" cy="937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20162" r="78214" b="40416"/>
          <a:stretch/>
        </p:blipFill>
        <p:spPr bwMode="auto">
          <a:xfrm>
            <a:off x="1905000" y="1183957"/>
            <a:ext cx="762000" cy="8738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fletcher2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00629" y="1161283"/>
            <a:ext cx="844906" cy="860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7419"/>
          <a:stretch/>
        </p:blipFill>
        <p:spPr>
          <a:xfrm>
            <a:off x="4953000" y="3581400"/>
            <a:ext cx="815527" cy="98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0384" b="16667"/>
          <a:stretch/>
        </p:blipFill>
        <p:spPr>
          <a:xfrm>
            <a:off x="3505201" y="1219201"/>
            <a:ext cx="685799" cy="897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4589" r="9035" b="16750"/>
          <a:stretch/>
        </p:blipFill>
        <p:spPr>
          <a:xfrm>
            <a:off x="299805" y="4800600"/>
            <a:ext cx="820972" cy="960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C:\Users\UMass\Documents\iCons\facstaff\CameronHolden\c._holden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 bwMode="auto">
          <a:xfrm>
            <a:off x="5029200" y="2373924"/>
            <a:ext cx="685800" cy="929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Mass\Documents\iCons\facstaff\CarterWall\CarterWallPic1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731520" cy="914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2"/>
          <p:cNvSpPr txBox="1">
            <a:spLocks noChangeArrowheads="1"/>
          </p:cNvSpPr>
          <p:nvPr/>
        </p:nvSpPr>
        <p:spPr bwMode="auto">
          <a:xfrm>
            <a:off x="1489280" y="344488"/>
            <a:ext cx="6162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rPr>
              <a:t>The iCons Family (ca. 2017)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5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14">
        <p:fade/>
      </p:transition>
    </mc:Choice>
    <mc:Fallback xmlns="">
      <p:transition spd="med" advTm="1651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23" name="Picture 22" descr="DirtyEnerg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0">
            <a:off x="-438836" y="-461672"/>
            <a:ext cx="6467094" cy="428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DirtyWater1.jpg"/>
          <p:cNvPicPr>
            <a:picLocks noChangeAspect="1"/>
          </p:cNvPicPr>
          <p:nvPr/>
        </p:nvPicPr>
        <p:blipFill>
          <a:blip r:embed="rId4" cstate="print"/>
          <a:srcRect l="21464"/>
          <a:stretch>
            <a:fillRect/>
          </a:stretch>
        </p:blipFill>
        <p:spPr>
          <a:xfrm rot="780000">
            <a:off x="4935052" y="-370801"/>
            <a:ext cx="5347405" cy="451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Diseas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1020000">
            <a:off x="3948652" y="2651081"/>
            <a:ext cx="6888956" cy="458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ClimateChange1.jpg"/>
          <p:cNvPicPr>
            <a:picLocks/>
          </p:cNvPicPr>
          <p:nvPr/>
        </p:nvPicPr>
        <p:blipFill>
          <a:blip r:embed="rId6" cstate="print"/>
          <a:srcRect t="22720"/>
          <a:stretch>
            <a:fillRect/>
          </a:stretch>
        </p:blipFill>
        <p:spPr>
          <a:xfrm rot="780000">
            <a:off x="-1414631" y="3299875"/>
            <a:ext cx="6155531" cy="390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advTm="844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1296" y="169"/>
              <a:ext cx="333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Take Home Messages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0" descr="umas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6218237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3"/>
          <p:cNvGrpSpPr/>
          <p:nvPr/>
        </p:nvGrpSpPr>
        <p:grpSpPr>
          <a:xfrm>
            <a:off x="48120" y="1372850"/>
            <a:ext cx="4676280" cy="1770460"/>
            <a:chOff x="48120" y="1372850"/>
            <a:chExt cx="4676280" cy="1770460"/>
          </a:xfrm>
        </p:grpSpPr>
        <p:sp>
          <p:nvSpPr>
            <p:cNvPr id="10" name="TextBox 9"/>
            <p:cNvSpPr txBox="1"/>
            <p:nvPr/>
          </p:nvSpPr>
          <p:spPr>
            <a:xfrm>
              <a:off x="186592" y="1372850"/>
              <a:ext cx="4343400" cy="1446550"/>
            </a:xfrm>
            <a:prstGeom prst="rect">
              <a:avLst/>
            </a:prstGeom>
            <a:noFill/>
            <a:ln w="6350">
              <a:solidFill>
                <a:srgbClr val="851F37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Education is not filling a bucket…</a:t>
              </a:r>
            </a:p>
            <a:p>
              <a:pPr lvl="0" algn="r">
                <a:buClr>
                  <a:srgbClr val="800040"/>
                </a:buClr>
              </a:pPr>
              <a:r>
                <a:rPr lang="en-US" sz="22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 is lighting a fire.</a:t>
              </a:r>
            </a:p>
            <a:p>
              <a:pPr lvl="0">
                <a:buClr>
                  <a:srgbClr val="800040"/>
                </a:buClr>
              </a:pPr>
              <a:endParaRPr lang="en-US" sz="2200" dirty="0" smtClean="0">
                <a:solidFill>
                  <a:srgbClr val="000000"/>
                </a:solidFill>
              </a:endParaRPr>
            </a:p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-WB Yeats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120" y="2743200"/>
              <a:ext cx="46762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</a:t>
              </a:r>
              <a:r>
                <a:rPr lang="en-US" sz="2000" b="1" dirty="0">
                  <a:sym typeface="Symbol"/>
                </a:rPr>
                <a:t></a:t>
              </a:r>
              <a:r>
                <a:rPr lang="en-US" sz="2000" dirty="0" smtClean="0"/>
                <a:t> capture student passion w/ </a:t>
              </a:r>
              <a:r>
                <a:rPr lang="en-US" sz="2000" b="1" dirty="0" smtClean="0"/>
                <a:t>context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152400" y="3929896"/>
            <a:ext cx="4343400" cy="2089904"/>
            <a:chOff x="152400" y="3929896"/>
            <a:chExt cx="4343400" cy="2089904"/>
          </a:xfrm>
        </p:grpSpPr>
        <p:sp>
          <p:nvSpPr>
            <p:cNvPr id="25" name="TextBox 24"/>
            <p:cNvSpPr txBox="1"/>
            <p:nvPr/>
          </p:nvSpPr>
          <p:spPr>
            <a:xfrm>
              <a:off x="152400" y="3929896"/>
              <a:ext cx="4343400" cy="1785104"/>
            </a:xfrm>
            <a:prstGeom prst="rect">
              <a:avLst/>
            </a:prstGeom>
            <a:noFill/>
            <a:ln w="6350">
              <a:solidFill>
                <a:srgbClr val="851F37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Tell me, and I forget.</a:t>
              </a:r>
            </a:p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Teach me, and I remember.</a:t>
              </a:r>
            </a:p>
            <a:p>
              <a:pPr lvl="0" algn="r">
                <a:buClr>
                  <a:srgbClr val="800040"/>
                </a:buClr>
              </a:pPr>
              <a:r>
                <a:rPr lang="en-US" sz="22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Involve me, and I learn</a:t>
              </a:r>
              <a:r>
                <a:rPr lang="en-US" sz="2200" i="1" dirty="0" smtClean="0">
                  <a:solidFill>
                    <a:srgbClr val="000000"/>
                  </a:solidFill>
                </a:rPr>
                <a:t>.</a:t>
              </a:r>
            </a:p>
            <a:p>
              <a:pPr lvl="0">
                <a:buClr>
                  <a:srgbClr val="800040"/>
                </a:buClr>
              </a:pPr>
              <a:endParaRPr lang="en-US" sz="2200" dirty="0" smtClean="0">
                <a:solidFill>
                  <a:srgbClr val="000000"/>
                </a:solidFill>
              </a:endParaRPr>
            </a:p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-Ben Franklin or Confucius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8007" y="5619690"/>
              <a:ext cx="3807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</a:t>
              </a:r>
              <a:r>
                <a:rPr lang="en-US" sz="2000" b="1" dirty="0" smtClean="0">
                  <a:sym typeface="Symbol"/>
                </a:rPr>
                <a:t></a:t>
              </a:r>
              <a:r>
                <a:rPr lang="en-US" sz="2000" dirty="0" smtClean="0">
                  <a:sym typeface="Symbol"/>
                </a:rPr>
                <a:t> value of</a:t>
              </a:r>
              <a:r>
                <a:rPr lang="en-US" sz="2000" dirty="0" smtClean="0"/>
                <a:t> student </a:t>
              </a:r>
              <a:r>
                <a:rPr lang="en-US" sz="2000" b="1" dirty="0" smtClean="0"/>
                <a:t>ownership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grpSp>
        <p:nvGrpSpPr>
          <p:cNvPr id="6" name="Group 31"/>
          <p:cNvGrpSpPr/>
          <p:nvPr/>
        </p:nvGrpSpPr>
        <p:grpSpPr>
          <a:xfrm>
            <a:off x="4648200" y="3929896"/>
            <a:ext cx="4343400" cy="2089904"/>
            <a:chOff x="4648200" y="3929896"/>
            <a:chExt cx="4343400" cy="2089904"/>
          </a:xfrm>
        </p:grpSpPr>
        <p:sp>
          <p:nvSpPr>
            <p:cNvPr id="27" name="TextBox 26"/>
            <p:cNvSpPr txBox="1"/>
            <p:nvPr/>
          </p:nvSpPr>
          <p:spPr>
            <a:xfrm>
              <a:off x="4648200" y="3929896"/>
              <a:ext cx="4343400" cy="1785104"/>
            </a:xfrm>
            <a:prstGeom prst="rect">
              <a:avLst/>
            </a:prstGeom>
            <a:noFill/>
            <a:ln w="6350">
              <a:solidFill>
                <a:srgbClr val="851F37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The greater danger is not that our aim is too high &amp; we miss it.</a:t>
              </a:r>
            </a:p>
            <a:p>
              <a:pPr lvl="0" algn="r">
                <a:buClr>
                  <a:srgbClr val="800040"/>
                </a:buClr>
              </a:pPr>
              <a:r>
                <a:rPr lang="en-US" sz="22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But that it is too low</a:t>
              </a:r>
            </a:p>
            <a:p>
              <a:pPr lvl="0" algn="r">
                <a:buClr>
                  <a:srgbClr val="800040"/>
                </a:buClr>
              </a:pPr>
              <a:r>
                <a:rPr lang="en-US" sz="22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we reach it.</a:t>
              </a:r>
              <a:endParaRPr lang="en-US" sz="2200" i="1" dirty="0" smtClean="0">
                <a:solidFill>
                  <a:srgbClr val="000000"/>
                </a:solidFill>
              </a:endParaRPr>
            </a:p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-Michelangelo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76800" y="5619690"/>
              <a:ext cx="3906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(</a:t>
              </a:r>
              <a:r>
                <a:rPr lang="en-US" sz="2000" b="1" dirty="0" smtClean="0">
                  <a:sym typeface="Symbol"/>
                </a:rPr>
                <a:t> promote Integration today</a:t>
              </a:r>
              <a:r>
                <a:rPr lang="en-US" sz="2000" b="1" dirty="0" smtClean="0"/>
                <a:t>!)</a:t>
              </a:r>
              <a:endParaRPr lang="en-US" sz="2000" b="1" dirty="0"/>
            </a:p>
          </p:txBody>
        </p:sp>
      </p:grpSp>
      <p:pic>
        <p:nvPicPr>
          <p:cNvPr id="36" name="Picture 35" descr="lightfire20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143001"/>
            <a:ext cx="4572000" cy="251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37" name="Picture 36" descr="studentsinvolved20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733800"/>
            <a:ext cx="4572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39" name="Picture 38" descr="first-icons-class.jpg"/>
          <p:cNvPicPr>
            <a:picLocks noChangeAspect="1"/>
          </p:cNvPicPr>
          <p:nvPr/>
        </p:nvPicPr>
        <p:blipFill>
          <a:blip r:embed="rId10" cstate="print"/>
          <a:srcRect b="38113"/>
          <a:stretch>
            <a:fillRect/>
          </a:stretch>
        </p:blipFill>
        <p:spPr>
          <a:xfrm>
            <a:off x="4572000" y="3733800"/>
            <a:ext cx="4572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grpSp>
        <p:nvGrpSpPr>
          <p:cNvPr id="7" name="Group 32"/>
          <p:cNvGrpSpPr/>
          <p:nvPr/>
        </p:nvGrpSpPr>
        <p:grpSpPr>
          <a:xfrm>
            <a:off x="4648200" y="1372850"/>
            <a:ext cx="4382187" cy="1770460"/>
            <a:chOff x="4648200" y="1372850"/>
            <a:chExt cx="4382187" cy="1770460"/>
          </a:xfrm>
        </p:grpSpPr>
        <p:sp>
          <p:nvSpPr>
            <p:cNvPr id="26" name="TextBox 25"/>
            <p:cNvSpPr txBox="1"/>
            <p:nvPr/>
          </p:nvSpPr>
          <p:spPr>
            <a:xfrm>
              <a:off x="4648200" y="1372850"/>
              <a:ext cx="4343400" cy="1446550"/>
            </a:xfrm>
            <a:prstGeom prst="rect">
              <a:avLst/>
            </a:prstGeom>
            <a:noFill/>
            <a:ln w="6350">
              <a:solidFill>
                <a:srgbClr val="851F37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lvl="0" algn="r">
                <a:buClr>
                  <a:srgbClr val="800040"/>
                </a:buClr>
              </a:pPr>
              <a:r>
                <a:rPr lang="en-US" sz="22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genius is someone who’s made every mistake, once.</a:t>
              </a:r>
            </a:p>
            <a:p>
              <a:pPr lvl="0">
                <a:buClr>
                  <a:srgbClr val="800040"/>
                </a:buClr>
              </a:pPr>
              <a:endParaRPr lang="en-US" sz="2200" dirty="0" smtClean="0">
                <a:solidFill>
                  <a:srgbClr val="000000"/>
                </a:solidFill>
              </a:endParaRPr>
            </a:p>
            <a:p>
              <a:pPr lvl="0">
                <a:buClr>
                  <a:srgbClr val="800040"/>
                </a:buClr>
              </a:pPr>
              <a:r>
                <a:rPr lang="en-US" sz="2200" dirty="0" smtClean="0">
                  <a:solidFill>
                    <a:srgbClr val="000000"/>
                  </a:solidFill>
                </a:rPr>
                <a:t>-Yogi Berra or Albert Einstein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24400" y="2743200"/>
              <a:ext cx="4305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</a:t>
              </a:r>
              <a:r>
                <a:rPr lang="en-US" sz="2000" b="1" dirty="0" smtClean="0">
                  <a:sym typeface="Symbol"/>
                </a:rPr>
                <a:t></a:t>
              </a:r>
              <a:r>
                <a:rPr lang="en-US" sz="2000" dirty="0" smtClean="0"/>
                <a:t> value of </a:t>
              </a:r>
              <a:r>
                <a:rPr lang="en-US" sz="2000" b="1" dirty="0" smtClean="0"/>
                <a:t>reflecting</a:t>
              </a:r>
              <a:r>
                <a:rPr lang="en-US" sz="2000" dirty="0" smtClean="0"/>
                <a:t> on education)</a:t>
              </a:r>
              <a:endParaRPr lang="en-US" sz="2000" dirty="0"/>
            </a:p>
          </p:txBody>
        </p:sp>
      </p:grpSp>
      <p:pic>
        <p:nvPicPr>
          <p:cNvPr id="38" name="Picture 37" descr="mistakes20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1169956"/>
            <a:ext cx="4572000" cy="248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507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0"/>
          <p:cNvSpPr txBox="1">
            <a:spLocks noChangeArrowheads="1"/>
          </p:cNvSpPr>
          <p:nvPr/>
        </p:nvSpPr>
        <p:spPr bwMode="auto">
          <a:xfrm>
            <a:off x="1447800" y="-569913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2" name="Picture 4" descr="iCons backgroun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umas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0960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1066800" y="238780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iCons ∙ Integrated Concentration in Science </a:t>
            </a:r>
          </a:p>
        </p:txBody>
      </p:sp>
      <p:grpSp>
        <p:nvGrpSpPr>
          <p:cNvPr id="2056" name="Group 36"/>
          <p:cNvGrpSpPr>
            <a:grpSpLocks/>
          </p:cNvGrpSpPr>
          <p:nvPr/>
        </p:nvGrpSpPr>
        <p:grpSpPr bwMode="auto">
          <a:xfrm>
            <a:off x="-152400" y="1463675"/>
            <a:ext cx="3048000" cy="2925763"/>
            <a:chOff x="-96" y="672"/>
            <a:chExt cx="1920" cy="1843"/>
          </a:xfrm>
        </p:grpSpPr>
        <p:pic>
          <p:nvPicPr>
            <p:cNvPr id="2" name="Picture 11" descr="turb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6" y="672"/>
              <a:ext cx="1920" cy="1281"/>
            </a:xfrm>
            <a:prstGeom prst="rect">
              <a:avLst/>
            </a:prstGeom>
            <a:noFill/>
            <a:effectLst>
              <a:outerShdw blurRad="127000" dist="88899" dir="19800074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Text Box 24"/>
            <p:cNvSpPr txBox="1">
              <a:spLocks noChangeArrowheads="1"/>
            </p:cNvSpPr>
            <p:nvPr/>
          </p:nvSpPr>
          <p:spPr bwMode="auto">
            <a:xfrm>
              <a:off x="144" y="2112"/>
              <a:ext cx="12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Renewable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Energy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3" name="Picture 16" descr="biomedic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539875"/>
            <a:ext cx="1978025" cy="1981200"/>
          </a:xfrm>
          <a:prstGeom prst="rect">
            <a:avLst/>
          </a:prstGeom>
          <a:noFill/>
          <a:effectLst>
            <a:outerShdw blurRad="127000" dist="88899" dir="1980007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 Box 26"/>
          <p:cNvSpPr txBox="1">
            <a:spLocks noChangeArrowheads="1"/>
          </p:cNvSpPr>
          <p:nvPr/>
        </p:nvSpPr>
        <p:spPr bwMode="auto">
          <a:xfrm>
            <a:off x="4800600" y="36576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Cambria Bold Italic" charset="0"/>
              </a:rPr>
              <a:t>Biomedicine/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latin typeface="Cambria Bold Italic" charset="0"/>
              </a:rPr>
              <a:t>Biosystems</a:t>
            </a:r>
            <a:endParaRPr lang="en-US" dirty="0">
              <a:latin typeface="Century" charset="0"/>
            </a:endParaRPr>
          </a:p>
        </p:txBody>
      </p:sp>
      <p:grpSp>
        <p:nvGrpSpPr>
          <p:cNvPr id="2058" name="Group 35"/>
          <p:cNvGrpSpPr>
            <a:grpSpLocks/>
          </p:cNvGrpSpPr>
          <p:nvPr/>
        </p:nvGrpSpPr>
        <p:grpSpPr bwMode="auto">
          <a:xfrm>
            <a:off x="2362200" y="1539875"/>
            <a:ext cx="1944688" cy="2879725"/>
            <a:chOff x="1488" y="720"/>
            <a:chExt cx="1225" cy="1814"/>
          </a:xfrm>
        </p:grpSpPr>
        <p:pic>
          <p:nvPicPr>
            <p:cNvPr id="2067" name="Picture 19" descr="clean wat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88" y="720"/>
              <a:ext cx="1225" cy="1227"/>
            </a:xfrm>
            <a:prstGeom prst="rect">
              <a:avLst/>
            </a:prstGeom>
            <a:noFill/>
            <a:effectLst>
              <a:outerShdw blurRad="127000" dist="88898" dir="19800001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Text Box 27"/>
            <p:cNvSpPr txBox="1">
              <a:spLocks noChangeArrowheads="1"/>
            </p:cNvSpPr>
            <p:nvPr/>
          </p:nvSpPr>
          <p:spPr bwMode="auto">
            <a:xfrm>
              <a:off x="1728" y="2016"/>
              <a:ext cx="76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Cambria Bold Italic" charset="0"/>
                </a:rPr>
                <a:t>Clean Water</a:t>
              </a:r>
              <a:endParaRPr lang="en-US">
                <a:latin typeface="Century" charset="0"/>
              </a:endParaRPr>
            </a:p>
          </p:txBody>
        </p:sp>
      </p:grpSp>
      <p:pic>
        <p:nvPicPr>
          <p:cNvPr id="2063" name="Picture 28" descr="bo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387475"/>
            <a:ext cx="2819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64" name="Text Box 29"/>
          <p:cNvSpPr txBox="1">
            <a:spLocks noChangeArrowheads="1"/>
          </p:cNvSpPr>
          <p:nvPr/>
        </p:nvSpPr>
        <p:spPr bwMode="auto">
          <a:xfrm>
            <a:off x="7391400" y="3597275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mbria Bold Italic" charset="0"/>
              </a:rPr>
              <a:t>Climate Change</a:t>
            </a:r>
            <a:endParaRPr lang="en-US">
              <a:latin typeface="Calibri Bold" charset="0"/>
            </a:endParaRPr>
          </a:p>
        </p:txBody>
      </p:sp>
      <p:sp>
        <p:nvSpPr>
          <p:cNvPr id="2061" name="Text Box 39"/>
          <p:cNvSpPr txBox="1">
            <a:spLocks noChangeArrowheads="1"/>
          </p:cNvSpPr>
          <p:nvPr/>
        </p:nvSpPr>
        <p:spPr bwMode="auto">
          <a:xfrm>
            <a:off x="5410200" y="4724400"/>
            <a:ext cx="3657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Prof. Scott Auerbach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iCons Senior Advisor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Dept of Chemistry</a:t>
            </a:r>
          </a:p>
          <a:p>
            <a:pPr algn="r">
              <a:spcBef>
                <a:spcPts val="0"/>
              </a:spcBef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Dept of  Chemical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Eng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endParaRPr lang="en-US" sz="105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 charset="0"/>
            </a:endParaRPr>
          </a:p>
          <a:p>
            <a:pPr algn="r">
              <a:spcBef>
                <a:spcPts val="0"/>
              </a:spcBef>
            </a:pPr>
            <a:endParaRPr lang="en-US" sz="1800" dirty="0" smtClean="0">
              <a:solidFill>
                <a:srgbClr val="FFFFFF"/>
              </a:solidFill>
              <a:latin typeface="Cambria Bold" charset="0"/>
            </a:endParaRPr>
          </a:p>
          <a:p>
            <a:pPr algn="r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mbria Bold" charset="0"/>
              </a:rPr>
              <a:t>Middlebury College 1/17/17</a:t>
            </a:r>
            <a:endParaRPr lang="en-US" sz="1800" dirty="0">
              <a:latin typeface="Cambria Bold" charset="0"/>
            </a:endParaRPr>
          </a:p>
        </p:txBody>
      </p:sp>
      <p:pic>
        <p:nvPicPr>
          <p:cNvPr id="2062" name="Picture 43" descr="Icons fancy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648200"/>
            <a:ext cx="2133600" cy="15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524000" y="868680"/>
            <a:ext cx="64579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Today’s Students     Tomorrow’s Leaders</a:t>
            </a:r>
            <a:endParaRPr 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381000" y="510540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Revolution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Science Education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52767"/>
      </p:ext>
    </p:extLst>
  </p:cSld>
  <p:clrMapOvr>
    <a:masterClrMapping/>
  </p:clrMapOvr>
  <p:transition xmlns:p14="http://schemas.microsoft.com/office/powerpoint/2010/main" advTm="5769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/>
          <p:nvPr/>
        </p:nvGrpSpPr>
        <p:grpSpPr>
          <a:xfrm>
            <a:off x="1259234" y="1234589"/>
            <a:ext cx="6386685" cy="5394811"/>
            <a:chOff x="1371600" y="1143000"/>
            <a:chExt cx="6386685" cy="5394811"/>
          </a:xfrm>
        </p:grpSpPr>
        <p:pic>
          <p:nvPicPr>
            <p:cNvPr id="14" name="Picture 13" descr="ScienceMap1.png"/>
            <p:cNvPicPr preferRelativeResize="0">
              <a:picLocks/>
            </p:cNvPicPr>
            <p:nvPr/>
          </p:nvPicPr>
          <p:blipFill>
            <a:blip r:embed="rId6"/>
            <a:srcRect l="1452" t="1459" r="2226" b="2219"/>
            <a:stretch>
              <a:fillRect/>
            </a:stretch>
          </p:blipFill>
          <p:spPr>
            <a:xfrm>
              <a:off x="2169766" y="1143000"/>
              <a:ext cx="5029200" cy="5029200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1371600" y="6291590"/>
              <a:ext cx="63866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 smtClean="0"/>
                <a:t>Bollen</a:t>
              </a:r>
              <a:r>
                <a:rPr lang="en-US" sz="1000" dirty="0" smtClean="0"/>
                <a:t> J, et al. (2009) </a:t>
              </a:r>
              <a:r>
                <a:rPr lang="en-US" sz="1000" dirty="0" err="1" smtClean="0"/>
                <a:t>Clickstream</a:t>
              </a:r>
              <a:r>
                <a:rPr lang="en-US" sz="1000" dirty="0" smtClean="0"/>
                <a:t> Map of Science. </a:t>
              </a:r>
              <a:r>
                <a:rPr lang="en-US" sz="1000" dirty="0" err="1" smtClean="0"/>
                <a:t>PLoS</a:t>
              </a:r>
              <a:r>
                <a:rPr lang="en-US" sz="1000" dirty="0" smtClean="0"/>
                <a:t> ONE 4(3): e4803. doi:10.1371/journal.pone.0004803</a:t>
              </a:r>
              <a:endParaRPr lang="en-US" sz="1000" dirty="0"/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3200400" y="1920389"/>
            <a:ext cx="2286000" cy="3048000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31045" y="2982724"/>
            <a:ext cx="1726755" cy="1188720"/>
            <a:chOff x="3531045" y="2982724"/>
            <a:chExt cx="1726755" cy="1188720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3531045" y="2982724"/>
              <a:ext cx="1676400" cy="118872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31045" y="2982724"/>
              <a:ext cx="1726755" cy="118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Humanities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&amp; Social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Sciences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onut 15"/>
          <p:cNvSpPr/>
          <p:nvPr/>
        </p:nvSpPr>
        <p:spPr bwMode="auto">
          <a:xfrm>
            <a:off x="2057400" y="1234589"/>
            <a:ext cx="5029200" cy="5029200"/>
          </a:xfrm>
          <a:prstGeom prst="donut">
            <a:avLst>
              <a:gd name="adj" fmla="val 23437"/>
            </a:avLst>
          </a:prstGeom>
          <a:solidFill>
            <a:schemeClr val="accent2">
              <a:lumMod val="60000"/>
              <a:lumOff val="4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33800" y="5253335"/>
            <a:ext cx="2209800" cy="461665"/>
            <a:chOff x="6934200" y="5105400"/>
            <a:chExt cx="2209800" cy="461665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6934200" y="5105400"/>
              <a:ext cx="2209800" cy="45720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34200" y="5105400"/>
              <a:ext cx="2188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Hard Sciences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46"/>
          <p:cNvGrpSpPr/>
          <p:nvPr/>
        </p:nvGrpSpPr>
        <p:grpSpPr>
          <a:xfrm>
            <a:off x="4419600" y="1463189"/>
            <a:ext cx="2286000" cy="990600"/>
            <a:chOff x="4419600" y="1371600"/>
            <a:chExt cx="2286000" cy="990600"/>
          </a:xfrm>
        </p:grpSpPr>
        <p:sp>
          <p:nvSpPr>
            <p:cNvPr id="17" name="Oval 16"/>
            <p:cNvSpPr/>
            <p:nvPr/>
          </p:nvSpPr>
          <p:spPr bwMode="auto">
            <a:xfrm rot="1729121">
              <a:off x="4419600" y="1371600"/>
              <a:ext cx="2286000" cy="990600"/>
            </a:xfrm>
            <a:prstGeom prst="ellipse">
              <a:avLst/>
            </a:prstGeom>
            <a:solidFill>
              <a:srgbClr val="7030A0">
                <a:alpha val="3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7" name="Group 38"/>
            <p:cNvGrpSpPr/>
            <p:nvPr/>
          </p:nvGrpSpPr>
          <p:grpSpPr>
            <a:xfrm>
              <a:off x="4800600" y="1524000"/>
              <a:ext cx="1295400" cy="461665"/>
              <a:chOff x="609600" y="3124200"/>
              <a:chExt cx="1295400" cy="461665"/>
            </a:xfrm>
          </p:grpSpPr>
          <p:sp>
            <p:nvSpPr>
              <p:cNvPr id="38" name="Rounded Rectangle 37"/>
              <p:cNvSpPr/>
              <p:nvPr/>
            </p:nvSpPr>
            <p:spPr bwMode="auto">
              <a:xfrm>
                <a:off x="609600" y="3124200"/>
                <a:ext cx="1295400" cy="457200"/>
              </a:xfrm>
              <a:prstGeom prst="roundRect">
                <a:avLst/>
              </a:prstGeom>
              <a:solidFill>
                <a:srgbClr val="7030A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09600" y="3124200"/>
                <a:ext cx="12458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Physics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47"/>
          <p:cNvGrpSpPr/>
          <p:nvPr/>
        </p:nvGrpSpPr>
        <p:grpSpPr>
          <a:xfrm>
            <a:off x="5803190" y="1985993"/>
            <a:ext cx="1664410" cy="2514600"/>
            <a:chOff x="5803190" y="1894404"/>
            <a:chExt cx="1664410" cy="2514600"/>
          </a:xfrm>
        </p:grpSpPr>
        <p:sp>
          <p:nvSpPr>
            <p:cNvPr id="19" name="Oval 18"/>
            <p:cNvSpPr/>
            <p:nvPr/>
          </p:nvSpPr>
          <p:spPr bwMode="auto">
            <a:xfrm rot="21134819">
              <a:off x="5803190" y="1894404"/>
              <a:ext cx="1143000" cy="2514600"/>
            </a:xfrm>
            <a:prstGeom prst="ellipse">
              <a:avLst/>
            </a:prstGeom>
            <a:solidFill>
              <a:schemeClr val="accent1">
                <a:alpha val="3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9" name="Group 40"/>
            <p:cNvGrpSpPr/>
            <p:nvPr/>
          </p:nvGrpSpPr>
          <p:grpSpPr>
            <a:xfrm>
              <a:off x="5867400" y="2895600"/>
              <a:ext cx="1600200" cy="461665"/>
              <a:chOff x="457200" y="3276600"/>
              <a:chExt cx="1600200" cy="461665"/>
            </a:xfrm>
          </p:grpSpPr>
          <p:sp>
            <p:nvSpPr>
              <p:cNvPr id="40" name="Rounded Rectangle 39"/>
              <p:cNvSpPr/>
              <p:nvPr/>
            </p:nvSpPr>
            <p:spPr bwMode="auto">
              <a:xfrm>
                <a:off x="457200" y="3276600"/>
                <a:ext cx="1600200" cy="4572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57200" y="327660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Chemistry</a:t>
                </a:r>
                <a:endParaRPr lang="en-US" dirty="0"/>
              </a:p>
            </p:txBody>
          </p:sp>
        </p:grpSp>
      </p:grpSp>
      <p:grpSp>
        <p:nvGrpSpPr>
          <p:cNvPr id="11" name="Group 48"/>
          <p:cNvGrpSpPr/>
          <p:nvPr/>
        </p:nvGrpSpPr>
        <p:grpSpPr>
          <a:xfrm>
            <a:off x="3398632" y="4422681"/>
            <a:ext cx="3700899" cy="1524000"/>
            <a:chOff x="3398632" y="4331092"/>
            <a:chExt cx="3700899" cy="1524000"/>
          </a:xfrm>
        </p:grpSpPr>
        <p:sp>
          <p:nvSpPr>
            <p:cNvPr id="20" name="Oval 19"/>
            <p:cNvSpPr/>
            <p:nvPr/>
          </p:nvSpPr>
          <p:spPr bwMode="auto">
            <a:xfrm rot="20131637">
              <a:off x="3398632" y="4331092"/>
              <a:ext cx="3700899" cy="1524000"/>
            </a:xfrm>
            <a:prstGeom prst="ellipse">
              <a:avLst/>
            </a:prstGeom>
            <a:solidFill>
              <a:srgbClr val="00E000">
                <a:alpha val="32941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15" name="Group 42"/>
            <p:cNvGrpSpPr/>
            <p:nvPr/>
          </p:nvGrpSpPr>
          <p:grpSpPr>
            <a:xfrm>
              <a:off x="4953000" y="4724400"/>
              <a:ext cx="1219200" cy="461665"/>
              <a:chOff x="914400" y="4191000"/>
              <a:chExt cx="1219200" cy="461665"/>
            </a:xfrm>
          </p:grpSpPr>
          <p:sp>
            <p:nvSpPr>
              <p:cNvPr id="42" name="Rounded Rectangle 41"/>
              <p:cNvSpPr/>
              <p:nvPr/>
            </p:nvSpPr>
            <p:spPr bwMode="auto">
              <a:xfrm>
                <a:off x="914400" y="4191000"/>
                <a:ext cx="1219200" cy="457200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14400" y="4191000"/>
                <a:ext cx="11961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Biology</a:t>
                </a:r>
                <a:endParaRPr lang="en-US" dirty="0"/>
              </a:p>
            </p:txBody>
          </p:sp>
        </p:grpSp>
      </p:grpSp>
      <p:grpSp>
        <p:nvGrpSpPr>
          <p:cNvPr id="18" name="Group 49"/>
          <p:cNvGrpSpPr/>
          <p:nvPr/>
        </p:nvGrpSpPr>
        <p:grpSpPr>
          <a:xfrm>
            <a:off x="2209800" y="2277435"/>
            <a:ext cx="1535641" cy="3804179"/>
            <a:chOff x="2209800" y="2185846"/>
            <a:chExt cx="1535641" cy="3804179"/>
          </a:xfrm>
        </p:grpSpPr>
        <p:sp>
          <p:nvSpPr>
            <p:cNvPr id="22" name="Oval 21"/>
            <p:cNvSpPr/>
            <p:nvPr/>
          </p:nvSpPr>
          <p:spPr bwMode="auto">
            <a:xfrm rot="20423647">
              <a:off x="2322560" y="2185846"/>
              <a:ext cx="1422881" cy="3804179"/>
            </a:xfrm>
            <a:prstGeom prst="ellipse">
              <a:avLst/>
            </a:prstGeom>
            <a:solidFill>
              <a:srgbClr val="FF0000">
                <a:alpha val="3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21" name="Group 45"/>
            <p:cNvGrpSpPr/>
            <p:nvPr/>
          </p:nvGrpSpPr>
          <p:grpSpPr>
            <a:xfrm>
              <a:off x="2209800" y="3886200"/>
              <a:ext cx="1447800" cy="461665"/>
              <a:chOff x="1066800" y="5634335"/>
              <a:chExt cx="1447800" cy="461665"/>
            </a:xfrm>
          </p:grpSpPr>
          <p:sp>
            <p:nvSpPr>
              <p:cNvPr id="44" name="Rounded Rectangle 43"/>
              <p:cNvSpPr/>
              <p:nvPr/>
            </p:nvSpPr>
            <p:spPr bwMode="auto">
              <a:xfrm>
                <a:off x="1066800" y="5638800"/>
                <a:ext cx="1447800" cy="457200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66800" y="5634335"/>
                <a:ext cx="14189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Medicine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Explosion of Knowledge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2227929" y="742890"/>
            <a:ext cx="4688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Push Towards Increasing Specialization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9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409">
        <p:fade/>
      </p:transition>
    </mc:Choice>
    <mc:Fallback xmlns="">
      <p:transition spd="med" advTm="14440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47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cienceMap1.png"/>
          <p:cNvPicPr preferRelativeResize="0">
            <a:picLocks/>
          </p:cNvPicPr>
          <p:nvPr/>
        </p:nvPicPr>
        <p:blipFill>
          <a:blip r:embed="rId6"/>
          <a:srcRect l="1452" t="1459" r="2226" b="2219"/>
          <a:stretch>
            <a:fillRect/>
          </a:stretch>
        </p:blipFill>
        <p:spPr>
          <a:xfrm>
            <a:off x="2057400" y="1234589"/>
            <a:ext cx="5029200" cy="50292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1385715" y="6383179"/>
            <a:ext cx="6386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 smtClean="0"/>
              <a:t>Bollen</a:t>
            </a:r>
            <a:r>
              <a:rPr lang="en-US" sz="1000" dirty="0" smtClean="0"/>
              <a:t> J, et al. (2009) </a:t>
            </a:r>
            <a:r>
              <a:rPr lang="en-US" sz="1000" dirty="0" err="1" smtClean="0"/>
              <a:t>Clickstream</a:t>
            </a:r>
            <a:r>
              <a:rPr lang="en-US" sz="1000" dirty="0" smtClean="0"/>
              <a:t> Map of Science. </a:t>
            </a:r>
            <a:r>
              <a:rPr lang="en-US" sz="1000" dirty="0" err="1" smtClean="0"/>
              <a:t>PLoS</a:t>
            </a:r>
            <a:r>
              <a:rPr lang="en-US" sz="1000" dirty="0" smtClean="0"/>
              <a:t> ONE 4(3): e4803. doi:10.1371/journal.pone.0004803</a:t>
            </a:r>
            <a:endParaRPr lang="en-US" sz="1000" dirty="0"/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Explosion of Knowledge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2227929" y="742890"/>
            <a:ext cx="4688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Push Towards Increasing Specialization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33400" y="2133599"/>
            <a:ext cx="2667000" cy="1551707"/>
            <a:chOff x="6172200" y="2133599"/>
            <a:chExt cx="2667000" cy="155170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172200" y="2133599"/>
              <a:ext cx="2667000" cy="137160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neva" charset="0"/>
              </a:endParaRPr>
            </a:p>
          </p:txBody>
        </p:sp>
        <p:sp>
          <p:nvSpPr>
            <p:cNvPr id="43" name="Rectangle 3"/>
            <p:cNvSpPr txBox="1">
              <a:spLocks noChangeArrowheads="1"/>
            </p:cNvSpPr>
            <p:nvPr/>
          </p:nvSpPr>
          <p:spPr bwMode="auto">
            <a:xfrm>
              <a:off x="6172200" y="2133599"/>
              <a:ext cx="2590800" cy="155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74320" indent="-18288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endParaRPr lang="en-US" sz="1050" kern="0" dirty="0" smtClean="0"/>
            </a:p>
            <a:p>
              <a:pPr marL="9144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100000"/>
                <a:defRPr/>
              </a:pPr>
              <a:r>
                <a:rPr lang="en-US" sz="1500" b="1" u="sng" kern="0" dirty="0" smtClean="0"/>
                <a:t>Conventional Wisdom</a:t>
              </a:r>
            </a:p>
            <a:p>
              <a:pPr marL="274320" indent="-182880">
                <a:lnSpc>
                  <a:spcPct val="80000"/>
                </a:lnSpc>
                <a:spcBef>
                  <a:spcPts val="600"/>
                </a:spcBef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So much specialized knowledge to learn!</a:t>
              </a:r>
            </a:p>
            <a:p>
              <a:pPr marL="274320" indent="-182880">
                <a:lnSpc>
                  <a:spcPct val="80000"/>
                </a:lnSpc>
                <a:spcBef>
                  <a:spcPts val="600"/>
                </a:spcBef>
                <a:buClr>
                  <a:schemeClr val="tx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/>
                <a:t>Students must spend all their time specializing.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tabLst/>
                <a:defRPr/>
              </a:pPr>
              <a:endParaRPr lang="en-US" sz="500" kern="0" dirty="0" smtClean="0">
                <a:latin typeface="+mn-lt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tabLst/>
                <a:defRPr/>
              </a:pPr>
              <a:endParaRPr lang="en-US" sz="500" kern="0" dirty="0" smtClean="0">
                <a:latin typeface="+mn-lt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4400" y="1905000"/>
            <a:ext cx="7848600" cy="1828800"/>
            <a:chOff x="914400" y="1905000"/>
            <a:chExt cx="7848600" cy="1828800"/>
          </a:xfrm>
        </p:grpSpPr>
        <p:sp>
          <p:nvSpPr>
            <p:cNvPr id="49" name="Rectangle 3"/>
            <p:cNvSpPr txBox="1">
              <a:spLocks noChangeArrowheads="1"/>
            </p:cNvSpPr>
            <p:nvPr/>
          </p:nvSpPr>
          <p:spPr bwMode="auto">
            <a:xfrm>
              <a:off x="5943600" y="2133599"/>
              <a:ext cx="2819400" cy="149015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9144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100000"/>
                <a:defRPr/>
              </a:pPr>
              <a:endParaRPr lang="en-US" sz="800" kern="0" dirty="0" smtClean="0">
                <a:solidFill>
                  <a:schemeClr val="bg1"/>
                </a:solidFill>
              </a:endParaRPr>
            </a:p>
            <a:p>
              <a:pPr marL="9144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100000"/>
                <a:defRPr/>
              </a:pPr>
              <a:r>
                <a:rPr lang="en-US" sz="1500" b="1" u="sng" kern="0" dirty="0" smtClean="0">
                  <a:solidFill>
                    <a:schemeClr val="bg1"/>
                  </a:solidFill>
                </a:rPr>
                <a:t>New/Old Wisdom</a:t>
              </a:r>
            </a:p>
            <a:p>
              <a:pPr marL="274320" indent="-182880">
                <a:lnSpc>
                  <a:spcPct val="80000"/>
                </a:lnSpc>
                <a:spcBef>
                  <a:spcPts val="600"/>
                </a:spcBef>
                <a:buClr>
                  <a:schemeClr val="bg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>
                  <a:solidFill>
                    <a:schemeClr val="bg1"/>
                  </a:solidFill>
                </a:rPr>
                <a:t>They’re never going to get it all – stop trying!</a:t>
              </a:r>
            </a:p>
            <a:p>
              <a:pPr marL="274320" indent="-182880">
                <a:lnSpc>
                  <a:spcPct val="80000"/>
                </a:lnSpc>
                <a:spcBef>
                  <a:spcPts val="600"/>
                </a:spcBef>
                <a:buClr>
                  <a:schemeClr val="bg1"/>
                </a:buClr>
                <a:buSzPct val="100000"/>
                <a:buFont typeface="Verdana" pitchFamily="34" charset="0"/>
                <a:buChar char="–"/>
                <a:defRPr/>
              </a:pPr>
              <a:r>
                <a:rPr lang="en-US" sz="1500" kern="0" dirty="0" smtClean="0">
                  <a:solidFill>
                    <a:schemeClr val="bg1"/>
                  </a:solidFill>
                </a:rPr>
                <a:t>Students should commit time to </a:t>
              </a:r>
              <a:r>
                <a:rPr lang="en-US" sz="1500" i="1" kern="0" dirty="0" smtClean="0">
                  <a:solidFill>
                    <a:schemeClr val="bg1"/>
                  </a:solidFill>
                </a:rPr>
                <a:t>integrative</a:t>
              </a:r>
              <a:r>
                <a:rPr lang="en-US" sz="1500" kern="0" dirty="0" smtClean="0">
                  <a:solidFill>
                    <a:schemeClr val="bg1"/>
                  </a:solidFill>
                </a:rPr>
                <a:t> learning.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tabLst/>
                <a:defRPr/>
              </a:pPr>
              <a:endParaRPr lang="en-US" sz="500" kern="0" dirty="0" smtClean="0">
                <a:solidFill>
                  <a:schemeClr val="bg1"/>
                </a:solidFill>
                <a:latin typeface="+mn-lt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tabLst/>
                <a:defRPr/>
              </a:pPr>
              <a:endParaRPr lang="en-US" sz="500" kern="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3" name="&quot;No&quot; Symbol 52"/>
            <p:cNvSpPr/>
            <p:nvPr/>
          </p:nvSpPr>
          <p:spPr bwMode="auto">
            <a:xfrm>
              <a:off x="914400" y="1905000"/>
              <a:ext cx="1828800" cy="1828800"/>
            </a:xfrm>
            <a:prstGeom prst="noSmoking">
              <a:avLst>
                <a:gd name="adj" fmla="val 11056"/>
              </a:avLst>
            </a:prstGeom>
            <a:solidFill>
              <a:schemeClr val="tx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46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129">
        <p:fade/>
      </p:transition>
    </mc:Choice>
    <mc:Fallback xmlns="">
      <p:transition spd="med" advTm="10512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hemeng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9700" y="1371600"/>
            <a:ext cx="1968500" cy="2057399"/>
          </a:xfrm>
          <a:prstGeom prst="ellipse">
            <a:avLst/>
          </a:prstGeom>
          <a:ln w="19050">
            <a:solidFill>
              <a:srgbClr val="851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2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Text Box 20"/>
          <p:cNvSpPr txBox="1">
            <a:spLocks noChangeArrowheads="1"/>
          </p:cNvSpPr>
          <p:nvPr/>
        </p:nvSpPr>
        <p:spPr bwMode="auto">
          <a:xfrm>
            <a:off x="1447800" y="-569913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51" name="Text Box 22"/>
          <p:cNvSpPr txBox="1">
            <a:spLocks noChangeArrowheads="1"/>
          </p:cNvSpPr>
          <p:nvPr/>
        </p:nvSpPr>
        <p:spPr bwMode="auto">
          <a:xfrm>
            <a:off x="1066800" y="1524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990600" y="1455419"/>
            <a:ext cx="1905000" cy="2278381"/>
            <a:chOff x="76200" y="1455419"/>
            <a:chExt cx="1905000" cy="2278381"/>
          </a:xfrm>
        </p:grpSpPr>
        <p:sp>
          <p:nvSpPr>
            <p:cNvPr id="2070" name="Text Box 24"/>
            <p:cNvSpPr txBox="1">
              <a:spLocks noChangeArrowheads="1"/>
            </p:cNvSpPr>
            <p:nvPr/>
          </p:nvSpPr>
          <p:spPr bwMode="auto">
            <a:xfrm>
              <a:off x="76200" y="3433718"/>
              <a:ext cx="1905000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Biology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21" name="Picture 20" descr="Biology.jpg"/>
            <p:cNvPicPr>
              <a:picLocks noChangeAspect="1"/>
            </p:cNvPicPr>
            <p:nvPr/>
          </p:nvPicPr>
          <p:blipFill>
            <a:blip r:embed="rId5" cstate="print"/>
            <a:srcRect l="12857" t="3361" r="11429" b="4202"/>
            <a:stretch>
              <a:fillRect/>
            </a:stretch>
          </p:blipFill>
          <p:spPr>
            <a:xfrm>
              <a:off x="152400" y="1455419"/>
              <a:ext cx="1776977" cy="1844040"/>
            </a:xfrm>
            <a:prstGeom prst="ellipse">
              <a:avLst/>
            </a:prstGeom>
            <a:ln w="19050">
              <a:solidFill>
                <a:srgbClr val="80004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3" name="Group 27"/>
          <p:cNvGrpSpPr/>
          <p:nvPr/>
        </p:nvGrpSpPr>
        <p:grpSpPr>
          <a:xfrm>
            <a:off x="5486400" y="1455419"/>
            <a:ext cx="3200400" cy="2354581"/>
            <a:chOff x="1586206" y="1447804"/>
            <a:chExt cx="3200400" cy="2354581"/>
          </a:xfrm>
        </p:grpSpPr>
        <p:sp>
          <p:nvSpPr>
            <p:cNvPr id="2066" name="Text Box 27"/>
            <p:cNvSpPr txBox="1">
              <a:spLocks noChangeArrowheads="1"/>
            </p:cNvSpPr>
            <p:nvPr/>
          </p:nvSpPr>
          <p:spPr bwMode="auto">
            <a:xfrm>
              <a:off x="1586206" y="3340720"/>
              <a:ext cx="3200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Chemistry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22" name="Picture 21" descr="Chemistry2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CDBADA"/>
                </a:clrFrom>
                <a:clrTo>
                  <a:srgbClr val="CDB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72006" y="1447804"/>
              <a:ext cx="1918994" cy="1892808"/>
            </a:xfrm>
            <a:prstGeom prst="ellipse">
              <a:avLst/>
            </a:prstGeom>
            <a:ln w="19050" cmpd="thickThin">
              <a:solidFill>
                <a:srgbClr val="6217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4" name="Group 25"/>
          <p:cNvGrpSpPr/>
          <p:nvPr/>
        </p:nvGrpSpPr>
        <p:grpSpPr>
          <a:xfrm>
            <a:off x="939165" y="4343401"/>
            <a:ext cx="1956435" cy="2285999"/>
            <a:chOff x="4520565" y="1447801"/>
            <a:chExt cx="1956435" cy="2285999"/>
          </a:xfrm>
        </p:grpSpPr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4876800" y="3276600"/>
              <a:ext cx="1295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Physics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23" name="Picture 22" descr="Physics2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0565" y="1447801"/>
              <a:ext cx="1956435" cy="1900714"/>
            </a:xfrm>
            <a:prstGeom prst="ellipse">
              <a:avLst/>
            </a:prstGeom>
            <a:ln w="19050"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5" name="Group 24"/>
          <p:cNvGrpSpPr/>
          <p:nvPr/>
        </p:nvGrpSpPr>
        <p:grpSpPr>
          <a:xfrm>
            <a:off x="6172200" y="4343401"/>
            <a:ext cx="1981200" cy="2331899"/>
            <a:chOff x="6629400" y="4073366"/>
            <a:chExt cx="1981200" cy="2331899"/>
          </a:xfrm>
        </p:grpSpPr>
        <p:sp>
          <p:nvSpPr>
            <p:cNvPr id="2064" name="Text Box 29"/>
            <p:cNvSpPr txBox="1">
              <a:spLocks noChangeArrowheads="1"/>
            </p:cNvSpPr>
            <p:nvPr/>
          </p:nvSpPr>
          <p:spPr bwMode="auto">
            <a:xfrm>
              <a:off x="6629400" y="5943600"/>
              <a:ext cx="1981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Mathematics</a:t>
              </a:r>
              <a:endParaRPr lang="en-US" dirty="0">
                <a:latin typeface="Calibri Bold" charset="0"/>
              </a:endParaRPr>
            </a:p>
          </p:txBody>
        </p:sp>
        <p:pic>
          <p:nvPicPr>
            <p:cNvPr id="24" name="Picture 23" descr="Mathematics1.jpg"/>
            <p:cNvPicPr>
              <a:picLocks noChangeAspect="1"/>
            </p:cNvPicPr>
            <p:nvPr/>
          </p:nvPicPr>
          <p:blipFill>
            <a:blip r:embed="rId8" cstate="print"/>
            <a:srcRect l="28625" r="7252"/>
            <a:stretch>
              <a:fillRect/>
            </a:stretch>
          </p:blipFill>
          <p:spPr>
            <a:xfrm>
              <a:off x="6629400" y="4073366"/>
              <a:ext cx="1952270" cy="1946434"/>
            </a:xfrm>
            <a:prstGeom prst="ellipse">
              <a:avLst/>
            </a:prstGeom>
            <a:ln w="19050">
              <a:solidFill>
                <a:srgbClr val="6217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7" name="TextBox 26"/>
          <p:cNvSpPr txBox="1"/>
          <p:nvPr/>
        </p:nvSpPr>
        <p:spPr>
          <a:xfrm>
            <a:off x="1066800" y="685800"/>
            <a:ext cx="6933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/ skills to solve problems that “fit” into silos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0" y="228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&gt;25 Excellent Majors in Math, Engineering</a:t>
            </a: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&amp; Science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34"/>
          <p:cNvGrpSpPr/>
          <p:nvPr/>
        </p:nvGrpSpPr>
        <p:grpSpPr>
          <a:xfrm>
            <a:off x="0" y="1295400"/>
            <a:ext cx="9144000" cy="5562600"/>
            <a:chOff x="0" y="1295400"/>
            <a:chExt cx="9144000" cy="556260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0" y="4038600"/>
              <a:ext cx="9144000" cy="0"/>
            </a:xfrm>
            <a:prstGeom prst="line">
              <a:avLst/>
            </a:prstGeom>
            <a:solidFill>
              <a:schemeClr val="accent1"/>
            </a:solidFill>
            <a:ln w="158750" cap="flat" cmpd="sng" algn="ctr">
              <a:solidFill>
                <a:srgbClr val="6217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495800" y="1295400"/>
              <a:ext cx="0" cy="5562600"/>
            </a:xfrm>
            <a:prstGeom prst="line">
              <a:avLst/>
            </a:prstGeom>
            <a:solidFill>
              <a:schemeClr val="accent1"/>
            </a:solidFill>
            <a:ln w="158750" cap="flat" cmpd="sng" algn="ctr">
              <a:solidFill>
                <a:srgbClr val="6217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 xmlns:p14="http://schemas.microsoft.com/office/powerpoint/2010/main" advTm="5071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2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073391" y="6172200"/>
            <a:ext cx="28702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851F37"/>
                </a:solidFill>
              </a:rPr>
              <a:t>Nobody’s An Expert</a:t>
            </a:r>
            <a:endParaRPr lang="en-US" sz="2200" b="1" i="1" dirty="0">
              <a:solidFill>
                <a:srgbClr val="851F37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The Driver: How to Train Students to Solve the </a:t>
            </a:r>
            <a:r>
              <a:rPr lang="en-US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Big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 Problems?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4"/>
          <p:cNvGrpSpPr/>
          <p:nvPr/>
        </p:nvGrpSpPr>
        <p:grpSpPr>
          <a:xfrm>
            <a:off x="457200" y="685800"/>
            <a:ext cx="8153400" cy="5711846"/>
            <a:chOff x="457200" y="685800"/>
            <a:chExt cx="8153400" cy="5711846"/>
          </a:xfrm>
        </p:grpSpPr>
        <p:grpSp>
          <p:nvGrpSpPr>
            <p:cNvPr id="3" name="Group 24"/>
            <p:cNvGrpSpPr/>
            <p:nvPr/>
          </p:nvGrpSpPr>
          <p:grpSpPr>
            <a:xfrm>
              <a:off x="457200" y="1450954"/>
              <a:ext cx="2971800" cy="2359046"/>
              <a:chOff x="762000" y="1379219"/>
              <a:chExt cx="2971800" cy="2359046"/>
            </a:xfrm>
          </p:grpSpPr>
          <p:pic>
            <p:nvPicPr>
              <p:cNvPr id="26" name="Picture 25" descr="Biology.jpg"/>
              <p:cNvPicPr>
                <a:picLocks noChangeAspect="1"/>
              </p:cNvPicPr>
              <p:nvPr/>
            </p:nvPicPr>
            <p:blipFill>
              <a:blip r:embed="rId5" cstate="print"/>
              <a:srcRect l="12857" t="3361" r="48182" b="47365"/>
              <a:stretch>
                <a:fillRect/>
              </a:stretch>
            </p:blipFill>
            <p:spPr>
              <a:xfrm>
                <a:off x="1400530" y="1379219"/>
                <a:ext cx="914400" cy="982981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28" name="Picture 27" descr="Chemistry2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CDBADA"/>
                  </a:clrFrom>
                  <a:clrTo>
                    <a:srgbClr val="CDBADA">
                      <a:alpha val="0"/>
                    </a:srgbClr>
                  </a:clrTo>
                </a:clrChange>
              </a:blip>
              <a:srcRect l="51621" b="52093"/>
              <a:stretch>
                <a:fillRect/>
              </a:stretch>
            </p:blipFill>
            <p:spPr>
              <a:xfrm>
                <a:off x="2314930" y="1490185"/>
                <a:ext cx="928394" cy="906781"/>
              </a:xfrm>
              <a:prstGeom prst="rect">
                <a:avLst/>
              </a:prstGeom>
              <a:ln w="19050" cmpd="thickThin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29" name="Picture 28" descr="Physics2.gif"/>
              <p:cNvPicPr>
                <a:picLocks noChangeAspect="1"/>
              </p:cNvPicPr>
              <p:nvPr/>
            </p:nvPicPr>
            <p:blipFill>
              <a:blip r:embed="rId7" cstate="print"/>
              <a:srcRect t="48108" r="49367"/>
              <a:stretch>
                <a:fillRect/>
              </a:stretch>
            </p:blipFill>
            <p:spPr>
              <a:xfrm>
                <a:off x="1324330" y="2362200"/>
                <a:ext cx="990600" cy="986315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34" name="Text Box 29"/>
              <p:cNvSpPr txBox="1">
                <a:spLocks noChangeArrowheads="1"/>
              </p:cNvSpPr>
              <p:nvPr/>
            </p:nvSpPr>
            <p:spPr bwMode="auto">
              <a:xfrm>
                <a:off x="762000" y="3276600"/>
                <a:ext cx="29718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dirty="0">
                  <a:latin typeface="Calibri Bold" charset="0"/>
                </a:endParaRPr>
              </a:p>
            </p:txBody>
          </p:sp>
          <p:pic>
            <p:nvPicPr>
              <p:cNvPr id="35" name="Picture 34" descr="Mathematics1.jpg"/>
              <p:cNvPicPr>
                <a:picLocks noChangeAspect="1"/>
              </p:cNvPicPr>
              <p:nvPr/>
            </p:nvPicPr>
            <p:blipFill>
              <a:blip r:embed="rId8" cstate="print"/>
              <a:srcRect l="61162" t="50893" r="7252"/>
              <a:stretch>
                <a:fillRect/>
              </a:stretch>
            </p:blipFill>
            <p:spPr>
              <a:xfrm>
                <a:off x="2314930" y="2396966"/>
                <a:ext cx="961670" cy="955834"/>
              </a:xfrm>
              <a:prstGeom prst="rect">
                <a:avLst/>
              </a:prstGeom>
              <a:ln w="19050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grpSp>
          <p:nvGrpSpPr>
            <p:cNvPr id="4" name="Group 35"/>
            <p:cNvGrpSpPr/>
            <p:nvPr/>
          </p:nvGrpSpPr>
          <p:grpSpPr>
            <a:xfrm>
              <a:off x="5562600" y="1447800"/>
              <a:ext cx="2971800" cy="2359046"/>
              <a:chOff x="762000" y="1379219"/>
              <a:chExt cx="2971800" cy="2359046"/>
            </a:xfrm>
          </p:grpSpPr>
          <p:pic>
            <p:nvPicPr>
              <p:cNvPr id="37" name="Picture 36" descr="Biology.jpg"/>
              <p:cNvPicPr>
                <a:picLocks noChangeAspect="1"/>
              </p:cNvPicPr>
              <p:nvPr/>
            </p:nvPicPr>
            <p:blipFill>
              <a:blip r:embed="rId5" cstate="print"/>
              <a:srcRect l="12857" t="3361" r="48182" b="47365"/>
              <a:stretch>
                <a:fillRect/>
              </a:stretch>
            </p:blipFill>
            <p:spPr>
              <a:xfrm>
                <a:off x="1400530" y="1379219"/>
                <a:ext cx="914400" cy="982981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8" name="Picture 37" descr="Chemistry2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CDBADA"/>
                  </a:clrFrom>
                  <a:clrTo>
                    <a:srgbClr val="CDBADA">
                      <a:alpha val="0"/>
                    </a:srgbClr>
                  </a:clrTo>
                </a:clrChange>
              </a:blip>
              <a:srcRect l="51621" b="52093"/>
              <a:stretch>
                <a:fillRect/>
              </a:stretch>
            </p:blipFill>
            <p:spPr>
              <a:xfrm>
                <a:off x="2314930" y="1490185"/>
                <a:ext cx="928394" cy="906781"/>
              </a:xfrm>
              <a:prstGeom prst="rect">
                <a:avLst/>
              </a:prstGeom>
              <a:ln w="19050" cmpd="thickThin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9" name="Picture 38" descr="Physics2.gif"/>
              <p:cNvPicPr>
                <a:picLocks noChangeAspect="1"/>
              </p:cNvPicPr>
              <p:nvPr/>
            </p:nvPicPr>
            <p:blipFill>
              <a:blip r:embed="rId7" cstate="print"/>
              <a:srcRect t="48108" r="49367"/>
              <a:stretch>
                <a:fillRect/>
              </a:stretch>
            </p:blipFill>
            <p:spPr>
              <a:xfrm>
                <a:off x="1324330" y="2362200"/>
                <a:ext cx="990600" cy="986315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40" name="Text Box 29"/>
              <p:cNvSpPr txBox="1">
                <a:spLocks noChangeArrowheads="1"/>
              </p:cNvSpPr>
              <p:nvPr/>
            </p:nvSpPr>
            <p:spPr bwMode="auto">
              <a:xfrm>
                <a:off x="762000" y="3276600"/>
                <a:ext cx="29718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dirty="0">
                  <a:latin typeface="Calibri Bold" charset="0"/>
                </a:endParaRPr>
              </a:p>
            </p:txBody>
          </p:sp>
          <p:pic>
            <p:nvPicPr>
              <p:cNvPr id="41" name="Picture 40" descr="Mathematics1.jpg"/>
              <p:cNvPicPr>
                <a:picLocks noChangeAspect="1"/>
              </p:cNvPicPr>
              <p:nvPr/>
            </p:nvPicPr>
            <p:blipFill>
              <a:blip r:embed="rId8" cstate="print"/>
              <a:srcRect l="61162" t="50893" r="7252"/>
              <a:stretch>
                <a:fillRect/>
              </a:stretch>
            </p:blipFill>
            <p:spPr>
              <a:xfrm>
                <a:off x="2314930" y="2396966"/>
                <a:ext cx="961670" cy="955834"/>
              </a:xfrm>
              <a:prstGeom prst="rect">
                <a:avLst/>
              </a:prstGeom>
              <a:ln w="19050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grpSp>
          <p:nvGrpSpPr>
            <p:cNvPr id="5" name="Group 41"/>
            <p:cNvGrpSpPr/>
            <p:nvPr/>
          </p:nvGrpSpPr>
          <p:grpSpPr>
            <a:xfrm>
              <a:off x="457200" y="3962400"/>
              <a:ext cx="2971800" cy="2359046"/>
              <a:chOff x="762000" y="1379219"/>
              <a:chExt cx="2971800" cy="2359046"/>
            </a:xfrm>
          </p:grpSpPr>
          <p:pic>
            <p:nvPicPr>
              <p:cNvPr id="43" name="Picture 42" descr="Biology.jpg"/>
              <p:cNvPicPr>
                <a:picLocks noChangeAspect="1"/>
              </p:cNvPicPr>
              <p:nvPr/>
            </p:nvPicPr>
            <p:blipFill>
              <a:blip r:embed="rId5" cstate="print"/>
              <a:srcRect l="12857" t="3361" r="48182" b="47365"/>
              <a:stretch>
                <a:fillRect/>
              </a:stretch>
            </p:blipFill>
            <p:spPr>
              <a:xfrm>
                <a:off x="1400530" y="1379219"/>
                <a:ext cx="914400" cy="982981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44" name="Picture 43" descr="Chemistry2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CDBADA"/>
                  </a:clrFrom>
                  <a:clrTo>
                    <a:srgbClr val="CDBADA">
                      <a:alpha val="0"/>
                    </a:srgbClr>
                  </a:clrTo>
                </a:clrChange>
              </a:blip>
              <a:srcRect l="51621" b="52093"/>
              <a:stretch>
                <a:fillRect/>
              </a:stretch>
            </p:blipFill>
            <p:spPr>
              <a:xfrm>
                <a:off x="2314930" y="1490185"/>
                <a:ext cx="928394" cy="906781"/>
              </a:xfrm>
              <a:prstGeom prst="rect">
                <a:avLst/>
              </a:prstGeom>
              <a:ln w="19050" cmpd="thickThin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45" name="Picture 44" descr="Physics2.gif"/>
              <p:cNvPicPr>
                <a:picLocks noChangeAspect="1"/>
              </p:cNvPicPr>
              <p:nvPr/>
            </p:nvPicPr>
            <p:blipFill>
              <a:blip r:embed="rId7" cstate="print"/>
              <a:srcRect t="48108" r="49367"/>
              <a:stretch>
                <a:fillRect/>
              </a:stretch>
            </p:blipFill>
            <p:spPr>
              <a:xfrm>
                <a:off x="1324330" y="2362200"/>
                <a:ext cx="990600" cy="986315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46" name="Text Box 29"/>
              <p:cNvSpPr txBox="1">
                <a:spLocks noChangeArrowheads="1"/>
              </p:cNvSpPr>
              <p:nvPr/>
            </p:nvSpPr>
            <p:spPr bwMode="auto">
              <a:xfrm>
                <a:off x="762000" y="3276600"/>
                <a:ext cx="29718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dirty="0">
                  <a:latin typeface="Calibri Bold" charset="0"/>
                </a:endParaRPr>
              </a:p>
            </p:txBody>
          </p:sp>
          <p:pic>
            <p:nvPicPr>
              <p:cNvPr id="47" name="Picture 46" descr="Mathematics1.jpg"/>
              <p:cNvPicPr>
                <a:picLocks noChangeAspect="1"/>
              </p:cNvPicPr>
              <p:nvPr/>
            </p:nvPicPr>
            <p:blipFill>
              <a:blip r:embed="rId8" cstate="print"/>
              <a:srcRect l="61162" t="50893" r="7252"/>
              <a:stretch>
                <a:fillRect/>
              </a:stretch>
            </p:blipFill>
            <p:spPr>
              <a:xfrm>
                <a:off x="2314930" y="2396966"/>
                <a:ext cx="961670" cy="955834"/>
              </a:xfrm>
              <a:prstGeom prst="rect">
                <a:avLst/>
              </a:prstGeom>
              <a:ln w="19050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grpSp>
          <p:nvGrpSpPr>
            <p:cNvPr id="6" name="Group 47"/>
            <p:cNvGrpSpPr/>
            <p:nvPr/>
          </p:nvGrpSpPr>
          <p:grpSpPr>
            <a:xfrm>
              <a:off x="5638800" y="4038600"/>
              <a:ext cx="2971800" cy="2359046"/>
              <a:chOff x="762000" y="1379219"/>
              <a:chExt cx="2971800" cy="2359046"/>
            </a:xfrm>
          </p:grpSpPr>
          <p:pic>
            <p:nvPicPr>
              <p:cNvPr id="49" name="Picture 48" descr="Biology.jpg"/>
              <p:cNvPicPr>
                <a:picLocks noChangeAspect="1"/>
              </p:cNvPicPr>
              <p:nvPr/>
            </p:nvPicPr>
            <p:blipFill>
              <a:blip r:embed="rId5" cstate="print"/>
              <a:srcRect l="12857" t="3361" r="48182" b="47365"/>
              <a:stretch>
                <a:fillRect/>
              </a:stretch>
            </p:blipFill>
            <p:spPr>
              <a:xfrm>
                <a:off x="1400530" y="1379219"/>
                <a:ext cx="914400" cy="982981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50" name="Picture 49" descr="Chemistry2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CDBADA"/>
                  </a:clrFrom>
                  <a:clrTo>
                    <a:srgbClr val="CDBADA">
                      <a:alpha val="0"/>
                    </a:srgbClr>
                  </a:clrTo>
                </a:clrChange>
              </a:blip>
              <a:srcRect l="51621" b="52093"/>
              <a:stretch>
                <a:fillRect/>
              </a:stretch>
            </p:blipFill>
            <p:spPr>
              <a:xfrm>
                <a:off x="2314930" y="1490185"/>
                <a:ext cx="928394" cy="906781"/>
              </a:xfrm>
              <a:prstGeom prst="rect">
                <a:avLst/>
              </a:prstGeom>
              <a:ln w="19050" cmpd="thickThin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51" name="Picture 50" descr="Physics2.gif"/>
              <p:cNvPicPr>
                <a:picLocks noChangeAspect="1"/>
              </p:cNvPicPr>
              <p:nvPr/>
            </p:nvPicPr>
            <p:blipFill>
              <a:blip r:embed="rId7" cstate="print"/>
              <a:srcRect t="48108" r="49367"/>
              <a:stretch>
                <a:fillRect/>
              </a:stretch>
            </p:blipFill>
            <p:spPr>
              <a:xfrm>
                <a:off x="1324330" y="2362200"/>
                <a:ext cx="990600" cy="986315"/>
              </a:xfrm>
              <a:prstGeom prst="rect">
                <a:avLst/>
              </a:prstGeom>
              <a:ln w="19050">
                <a:solidFill>
                  <a:srgbClr val="80004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52" name="Text Box 29"/>
              <p:cNvSpPr txBox="1">
                <a:spLocks noChangeArrowheads="1"/>
              </p:cNvSpPr>
              <p:nvPr/>
            </p:nvSpPr>
            <p:spPr bwMode="auto">
              <a:xfrm>
                <a:off x="762000" y="3276600"/>
                <a:ext cx="29718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dirty="0">
                  <a:latin typeface="Calibri Bold" charset="0"/>
                </a:endParaRPr>
              </a:p>
            </p:txBody>
          </p:sp>
          <p:pic>
            <p:nvPicPr>
              <p:cNvPr id="53" name="Picture 52" descr="Mathematics1.jpg"/>
              <p:cNvPicPr>
                <a:picLocks noChangeAspect="1"/>
              </p:cNvPicPr>
              <p:nvPr/>
            </p:nvPicPr>
            <p:blipFill>
              <a:blip r:embed="rId8" cstate="print"/>
              <a:srcRect l="61162" t="50893" r="7252"/>
              <a:stretch>
                <a:fillRect/>
              </a:stretch>
            </p:blipFill>
            <p:spPr>
              <a:xfrm>
                <a:off x="2314930" y="2396966"/>
                <a:ext cx="961670" cy="955834"/>
              </a:xfrm>
              <a:prstGeom prst="rect">
                <a:avLst/>
              </a:prstGeom>
              <a:ln w="19050">
                <a:solidFill>
                  <a:srgbClr val="62172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942170" y="685800"/>
              <a:ext cx="71350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Standard approach: The Interdisciplinary Science Major</a:t>
              </a:r>
              <a:endPara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 bwMode="auto">
          <a:xfrm>
            <a:off x="0" y="3733800"/>
            <a:ext cx="9144000" cy="0"/>
          </a:xfrm>
          <a:prstGeom prst="line">
            <a:avLst/>
          </a:prstGeom>
          <a:solidFill>
            <a:schemeClr val="accent1"/>
          </a:solidFill>
          <a:ln w="158750" cap="flat" cmpd="sng" algn="ctr">
            <a:solidFill>
              <a:srgbClr val="62172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4495800" y="1295400"/>
            <a:ext cx="0" cy="4892040"/>
          </a:xfrm>
          <a:prstGeom prst="line">
            <a:avLst/>
          </a:prstGeom>
          <a:solidFill>
            <a:schemeClr val="accent1"/>
          </a:solidFill>
          <a:ln w="158750" cap="flat" cmpd="sng" algn="ctr">
            <a:solidFill>
              <a:srgbClr val="62172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p:transition xmlns:p14="http://schemas.microsoft.com/office/powerpoint/2010/main" advTm="3295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096000"/>
            <a:ext cx="9144000" cy="8382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938" y="217"/>
              <a:ext cx="388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The iCons Family (ca. 2009)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91"/>
          <p:cNvGrpSpPr/>
          <p:nvPr/>
        </p:nvGrpSpPr>
        <p:grpSpPr>
          <a:xfrm>
            <a:off x="105743" y="1161288"/>
            <a:ext cx="9089553" cy="5064444"/>
            <a:chOff x="105743" y="1143000"/>
            <a:chExt cx="9089553" cy="5064444"/>
          </a:xfrm>
        </p:grpSpPr>
        <p:grpSp>
          <p:nvGrpSpPr>
            <p:cNvPr id="10" name="Group 70"/>
            <p:cNvGrpSpPr/>
            <p:nvPr/>
          </p:nvGrpSpPr>
          <p:grpSpPr>
            <a:xfrm>
              <a:off x="105743" y="1143001"/>
              <a:ext cx="1215397" cy="5064443"/>
              <a:chOff x="105743" y="1219200"/>
              <a:chExt cx="1215397" cy="5064443"/>
            </a:xfrm>
          </p:grpSpPr>
          <p:pic>
            <p:nvPicPr>
              <p:cNvPr id="26" name="Picture 25" descr="Tyson, Julian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240" y="4953000"/>
                <a:ext cx="914400" cy="85078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0" name="Picture 5119" descr="Mino, Jack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663" y="3657600"/>
                <a:ext cx="859555" cy="838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7" name="Picture 5126" descr="Auerbach, Scott.jp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540" y="1219200"/>
                <a:ext cx="685800" cy="9112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29" name="TextBox 5128"/>
              <p:cNvSpPr txBox="1"/>
              <p:nvPr/>
            </p:nvSpPr>
            <p:spPr>
              <a:xfrm>
                <a:off x="308521" y="2099846"/>
                <a:ext cx="809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Auerbach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05743" y="4495800"/>
                <a:ext cx="12153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Mino</a:t>
                </a:r>
              </a:p>
              <a:p>
                <a:pPr algn="ctr"/>
                <a:r>
                  <a:rPr lang="en-US" sz="1000" b="1" dirty="0" smtClean="0"/>
                  <a:t>HCC Psychology</a:t>
                </a:r>
              </a:p>
              <a:p>
                <a:pPr algn="ctr"/>
                <a:endParaRPr lang="en-US" sz="8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08521" y="5791200"/>
                <a:ext cx="8098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Tyson</a:t>
                </a:r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8" name="Picture 7" descr="Garman, Scott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36" y="2438400"/>
                <a:ext cx="749609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31" name="TextBox 5130"/>
              <p:cNvSpPr txBox="1"/>
              <p:nvPr/>
            </p:nvSpPr>
            <p:spPr>
              <a:xfrm>
                <a:off x="216349" y="3276600"/>
                <a:ext cx="99418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Garman</a:t>
                </a:r>
              </a:p>
              <a:p>
                <a:pPr algn="ctr"/>
                <a:r>
                  <a:rPr lang="en-US" sz="1000" b="1" dirty="0" smtClean="0"/>
                  <a:t>Biochemistry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</p:grpSp>
        <p:grpSp>
          <p:nvGrpSpPr>
            <p:cNvPr id="12" name="Group 80"/>
            <p:cNvGrpSpPr/>
            <p:nvPr/>
          </p:nvGrpSpPr>
          <p:grpSpPr>
            <a:xfrm>
              <a:off x="7739448" y="1143001"/>
              <a:ext cx="1455848" cy="5064443"/>
              <a:chOff x="7739448" y="1219200"/>
              <a:chExt cx="1455848" cy="5064443"/>
            </a:xfrm>
          </p:grpSpPr>
          <p:pic>
            <p:nvPicPr>
              <p:cNvPr id="7" name="Picture 6" descr="Galven, Judy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272" y="1219200"/>
                <a:ext cx="838200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30" name="TextBox 5129"/>
              <p:cNvSpPr txBox="1"/>
              <p:nvPr/>
            </p:nvSpPr>
            <p:spPr>
              <a:xfrm>
                <a:off x="7739448" y="2057400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Glaven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Harvard Med School</a:t>
                </a:r>
                <a:endParaRPr lang="en-US" sz="1000" b="1" dirty="0"/>
              </a:p>
            </p:txBody>
          </p:sp>
          <p:pic>
            <p:nvPicPr>
              <p:cNvPr id="25" name="Picture 24" descr="tuominen, Mark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6051" y="3657600"/>
                <a:ext cx="922643" cy="9226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 descr="Zimmerman, Bob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3198" y="4953000"/>
                <a:ext cx="868349" cy="8535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6" name="Picture 5125" descr="Markarian, Jane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4867" y="2514600"/>
                <a:ext cx="865010" cy="7703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781127" y="3276600"/>
                <a:ext cx="1372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Markarian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iCons Program Mgr</a:t>
                </a:r>
                <a:endParaRPr lang="en-US" sz="10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074476" y="4572000"/>
                <a:ext cx="78579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</a:t>
                </a:r>
                <a:r>
                  <a:rPr lang="en-US" sz="800" dirty="0" err="1" smtClean="0"/>
                  <a:t>Tuominen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970282" y="5791200"/>
                <a:ext cx="99418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R. Zimmerman</a:t>
                </a:r>
              </a:p>
              <a:p>
                <a:pPr algn="ctr"/>
                <a:r>
                  <a:rPr lang="en-US" sz="1000" b="1" dirty="0" smtClean="0"/>
                  <a:t>Biochemistry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</p:grpSp>
        <p:grpSp>
          <p:nvGrpSpPr>
            <p:cNvPr id="17" name="Group 82"/>
            <p:cNvGrpSpPr/>
            <p:nvPr/>
          </p:nvGrpSpPr>
          <p:grpSpPr>
            <a:xfrm>
              <a:off x="4660140" y="1143001"/>
              <a:ext cx="1306768" cy="4941332"/>
              <a:chOff x="4660140" y="1219200"/>
              <a:chExt cx="1306768" cy="494133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660140" y="5791200"/>
                <a:ext cx="1306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Wileden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Computer Science</a:t>
                </a:r>
                <a:endParaRPr lang="en-US" sz="1000" b="1" dirty="0"/>
              </a:p>
            </p:txBody>
          </p:sp>
          <p:pic>
            <p:nvPicPr>
              <p:cNvPr id="11" name="Picture 10" descr="Leschine, Sue2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5288" y="2514600"/>
                <a:ext cx="896470" cy="76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 descr="Stassen, Martha.jp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5544" y="3657600"/>
                <a:ext cx="755958" cy="944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7" descr="wileden, Jack.jp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367" y="4953000"/>
                <a:ext cx="860313" cy="8603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713841" y="3276600"/>
                <a:ext cx="11993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Leschine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Vet &amp; Animal </a:t>
                </a:r>
                <a:r>
                  <a:rPr lang="en-US" sz="1000" b="1" dirty="0" err="1" smtClean="0"/>
                  <a:t>Sci</a:t>
                </a:r>
                <a:endParaRPr lang="en-US" sz="10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845286" y="4572000"/>
                <a:ext cx="93647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Stassen</a:t>
                </a:r>
              </a:p>
              <a:p>
                <a:pPr algn="ctr"/>
                <a:r>
                  <a:rPr lang="en-US" sz="1000" b="1" dirty="0" smtClean="0"/>
                  <a:t>Assessment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5" name="Picture 4" descr="Dinsmore, Tony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7510" y="1219200"/>
                <a:ext cx="772027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934188" y="2057400"/>
                <a:ext cx="75866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A. </a:t>
                </a:r>
                <a:r>
                  <a:rPr lang="en-US" sz="800" dirty="0" err="1" smtClean="0"/>
                  <a:t>Dinsmore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126977" y="4495801"/>
              <a:ext cx="148951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J. </a:t>
              </a:r>
              <a:r>
                <a:rPr lang="en-US" sz="800" dirty="0" err="1" smtClean="0"/>
                <a:t>Telfer</a:t>
              </a:r>
              <a:endParaRPr lang="en-US" sz="800" dirty="0"/>
            </a:p>
            <a:p>
              <a:pPr algn="ctr"/>
              <a:r>
                <a:rPr lang="en-US" sz="1000" b="1" dirty="0" smtClean="0"/>
                <a:t>Vet &amp; Animal Science</a:t>
              </a:r>
            </a:p>
            <a:p>
              <a:pPr algn="ctr"/>
              <a:endParaRPr lang="en-US" sz="800" dirty="0"/>
            </a:p>
          </p:txBody>
        </p:sp>
        <p:grpSp>
          <p:nvGrpSpPr>
            <p:cNvPr id="18" name="Group 81"/>
            <p:cNvGrpSpPr/>
            <p:nvPr/>
          </p:nvGrpSpPr>
          <p:grpSpPr>
            <a:xfrm>
              <a:off x="6364607" y="1143001"/>
              <a:ext cx="968535" cy="5064443"/>
              <a:chOff x="6364607" y="1219200"/>
              <a:chExt cx="968535" cy="5064443"/>
            </a:xfrm>
          </p:grpSpPr>
          <p:pic>
            <p:nvPicPr>
              <p:cNvPr id="6" name="Picture 5" descr="Fermann, Justin.jp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97" y="1219200"/>
                <a:ext cx="890955" cy="8423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443956" y="2057400"/>
                <a:ext cx="8098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J. </a:t>
                </a:r>
                <a:r>
                  <a:rPr lang="en-US" sz="800" dirty="0" err="1" smtClean="0"/>
                  <a:t>Fermann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  <p:pic>
            <p:nvPicPr>
              <p:cNvPr id="24" name="Picture 23" descr="Telfer, Janice.jpg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253" y="3657600"/>
                <a:ext cx="845243" cy="9144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Wyse, Gordon.jpg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7258" y="4953000"/>
                <a:ext cx="823232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6364607" y="3272135"/>
                <a:ext cx="96853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K. </a:t>
                </a:r>
                <a:r>
                  <a:rPr lang="en-US" sz="800" dirty="0" err="1" smtClean="0"/>
                  <a:t>Maiolatesi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HCC Biology</a:t>
                </a:r>
              </a:p>
              <a:p>
                <a:pPr algn="ctr"/>
                <a:endParaRPr lang="en-US" sz="8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21702" y="5791200"/>
                <a:ext cx="65434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G. Wyse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65" name="Picture 64" descr="KateHCC2.JPG"/>
              <p:cNvPicPr>
                <a:picLocks noChangeAspect="1"/>
              </p:cNvPicPr>
              <p:nvPr/>
            </p:nvPicPr>
            <p:blipFill>
              <a:blip r:embed="rId21" cstate="print"/>
              <a:srcRect l="17500" r="20000" b="18333"/>
              <a:stretch>
                <a:fillRect/>
              </a:stretch>
            </p:blipFill>
            <p:spPr>
              <a:xfrm>
                <a:off x="6421221" y="2438400"/>
                <a:ext cx="855306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1549336" y="441960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C. Nielsen</a:t>
              </a:r>
            </a:p>
            <a:p>
              <a:pPr algn="ctr"/>
              <a:r>
                <a:rPr lang="en-US" sz="1000" b="1" dirty="0" smtClean="0"/>
                <a:t>Program Coordinator</a:t>
              </a:r>
              <a:endParaRPr lang="en-US" sz="1000" b="1" dirty="0"/>
            </a:p>
          </p:txBody>
        </p:sp>
        <p:grpSp>
          <p:nvGrpSpPr>
            <p:cNvPr id="31" name="Group 72"/>
            <p:cNvGrpSpPr/>
            <p:nvPr/>
          </p:nvGrpSpPr>
          <p:grpSpPr>
            <a:xfrm>
              <a:off x="3349274" y="1176253"/>
              <a:ext cx="970137" cy="4908080"/>
              <a:chOff x="3349274" y="1252452"/>
              <a:chExt cx="970137" cy="4908080"/>
            </a:xfrm>
          </p:grpSpPr>
          <p:pic>
            <p:nvPicPr>
              <p:cNvPr id="16" name="Picture 15" descr="Petsch, Steve.gif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8561" y="3657600"/>
                <a:ext cx="691563" cy="9493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2" name="Picture 5121" descr="Leckie, Mark.jpg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350" y="2438400"/>
                <a:ext cx="767984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3349274" y="3276600"/>
                <a:ext cx="970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M. </a:t>
                </a:r>
                <a:r>
                  <a:rPr lang="en-US" sz="800" dirty="0" err="1" smtClean="0"/>
                  <a:t>Leckie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Geosciences</a:t>
                </a:r>
                <a:endParaRPr lang="en-US" sz="8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349274" y="4572000"/>
                <a:ext cx="97013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S. </a:t>
                </a:r>
                <a:r>
                  <a:rPr lang="en-US" sz="800" dirty="0" err="1" smtClean="0"/>
                  <a:t>Petsch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Geosciences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507170" y="5791200"/>
                <a:ext cx="654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E. Walker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/>
              </a:p>
            </p:txBody>
          </p:sp>
          <p:pic>
            <p:nvPicPr>
              <p:cNvPr id="67" name="Picture 66" descr="ewalker.jpg"/>
              <p:cNvPicPr>
                <a:picLocks noChangeAspect="1"/>
              </p:cNvPicPr>
              <p:nvPr/>
            </p:nvPicPr>
            <p:blipFill>
              <a:blip r:embed="rId24" cstate="print"/>
              <a:srcRect l="20984" r="8549"/>
              <a:stretch>
                <a:fillRect/>
              </a:stretch>
            </p:blipFill>
            <p:spPr>
              <a:xfrm>
                <a:off x="3377142" y="4953001"/>
                <a:ext cx="914400" cy="8606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" name="Picture 3" descr="Connor, Elizabeth.jpg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000" y="1252452"/>
                <a:ext cx="835324" cy="804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519105" y="2052935"/>
                <a:ext cx="65511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E. Connor</a:t>
                </a:r>
              </a:p>
              <a:p>
                <a:pPr algn="ctr"/>
                <a:r>
                  <a:rPr lang="en-US" sz="1000" b="1" dirty="0" smtClean="0"/>
                  <a:t>Biology</a:t>
                </a:r>
                <a:endParaRPr lang="en-US" sz="800" b="1" dirty="0" smtClean="0"/>
              </a:p>
              <a:p>
                <a:r>
                  <a:rPr lang="en-US" sz="800" dirty="0" smtClean="0"/>
                  <a:t>.</a:t>
                </a:r>
                <a:endParaRPr lang="en-US" sz="800" dirty="0"/>
              </a:p>
            </p:txBody>
          </p:sp>
        </p:grpSp>
        <p:grpSp>
          <p:nvGrpSpPr>
            <p:cNvPr id="32" name="Group 71"/>
            <p:cNvGrpSpPr/>
            <p:nvPr/>
          </p:nvGrpSpPr>
          <p:grpSpPr>
            <a:xfrm>
              <a:off x="1795394" y="1143000"/>
              <a:ext cx="987770" cy="5064444"/>
              <a:chOff x="1795394" y="1219199"/>
              <a:chExt cx="987770" cy="506444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34468" y="2052935"/>
                <a:ext cx="909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B. Braun</a:t>
                </a:r>
              </a:p>
              <a:p>
                <a:pPr algn="ctr"/>
                <a:r>
                  <a:rPr lang="en-US" sz="1000" b="1" dirty="0" smtClean="0"/>
                  <a:t>Kinesiology</a:t>
                </a:r>
                <a:endParaRPr lang="en-US" sz="800" b="1" dirty="0" smtClean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55695" y="3319046"/>
                <a:ext cx="667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C. </a:t>
                </a:r>
                <a:r>
                  <a:rPr lang="en-US" sz="800" dirty="0" err="1" smtClean="0"/>
                  <a:t>Lannert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Physics</a:t>
                </a:r>
                <a:endParaRPr lang="en-US" sz="800" dirty="0"/>
              </a:p>
            </p:txBody>
          </p:sp>
          <p:pic>
            <p:nvPicPr>
              <p:cNvPr id="15" name="Picture 14" descr="Nielsen Chaz.jpg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1612" y="3657600"/>
                <a:ext cx="775335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6" descr="Venkataraman, D.jpg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352" y="4953000"/>
                <a:ext cx="935854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1795394" y="5791200"/>
                <a:ext cx="98777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D. </a:t>
                </a:r>
                <a:r>
                  <a:rPr lang="en-US" sz="800" dirty="0" err="1" smtClean="0"/>
                  <a:t>Venkataraman</a:t>
                </a:r>
                <a:endParaRPr lang="en-US" sz="800" dirty="0" smtClean="0"/>
              </a:p>
              <a:p>
                <a:pPr algn="ctr"/>
                <a:r>
                  <a:rPr lang="en-US" sz="1000" b="1" dirty="0" smtClean="0"/>
                  <a:t>Chemistry</a:t>
                </a:r>
                <a:endParaRPr lang="en-US" sz="800" b="1" dirty="0" smtClean="0"/>
              </a:p>
              <a:p>
                <a:pPr algn="ctr"/>
                <a:endParaRPr lang="en-US" sz="800" dirty="0"/>
              </a:p>
            </p:txBody>
          </p:sp>
          <p:pic>
            <p:nvPicPr>
              <p:cNvPr id="86" name="Picture 85" descr="coutneylannert.png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905322" y="2419366"/>
                <a:ext cx="767334" cy="9048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 descr="Barry_Braun.jpg"/>
              <p:cNvPicPr>
                <a:picLocks noChangeAspect="1"/>
              </p:cNvPicPr>
              <p:nvPr/>
            </p:nvPicPr>
            <p:blipFill>
              <a:blip r:embed="rId29" cstate="print"/>
              <a:srcRect b="16469"/>
              <a:stretch>
                <a:fillRect/>
              </a:stretch>
            </p:blipFill>
            <p:spPr>
              <a:xfrm>
                <a:off x="1920372" y="1219199"/>
                <a:ext cx="737235" cy="8382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90" name="Picture 10" descr="umass logo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971800" y="6172200"/>
            <a:ext cx="342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3655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hemengp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47800"/>
            <a:ext cx="1968500" cy="2057399"/>
          </a:xfrm>
          <a:prstGeom prst="ellipse">
            <a:avLst/>
          </a:prstGeom>
          <a:ln w="19050">
            <a:solidFill>
              <a:srgbClr val="851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2" descr="iCons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1" name="Text Box 22"/>
          <p:cNvSpPr txBox="1">
            <a:spLocks noChangeArrowheads="1"/>
          </p:cNvSpPr>
          <p:nvPr/>
        </p:nvSpPr>
        <p:spPr bwMode="auto">
          <a:xfrm>
            <a:off x="1066800" y="1524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0" y="152400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 iCons ∙ </a:t>
            </a:r>
            <a:r>
              <a:rPr lang="en-US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New National Model  </a:t>
            </a:r>
            <a:r>
              <a:rPr lang="en-US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charset="0"/>
              </a:rPr>
              <a:t>for Integrative Science Ed</a:t>
            </a:r>
            <a:endParaRPr 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43" descr="Icons fanc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667000"/>
            <a:ext cx="2852572" cy="213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127000" dir="720000" sx="104000" sy="104000" algn="ctr" rotWithShape="0">
              <a:srgbClr val="000000">
                <a:alpha val="18000"/>
              </a:srgbClr>
            </a:outerShdw>
          </a:effectLst>
        </p:spPr>
      </p:pic>
      <p:sp>
        <p:nvSpPr>
          <p:cNvPr id="37" name="Right Arrow 36"/>
          <p:cNvSpPr/>
          <p:nvPr/>
        </p:nvSpPr>
        <p:spPr bwMode="auto">
          <a:xfrm rot="1913389">
            <a:off x="2651476" y="2839235"/>
            <a:ext cx="1005840" cy="228600"/>
          </a:xfrm>
          <a:prstGeom prst="rightArrow">
            <a:avLst/>
          </a:prstGeom>
          <a:solidFill>
            <a:srgbClr val="851F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9F5A3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9686611" flipH="1">
            <a:off x="5410484" y="2951965"/>
            <a:ext cx="1005840" cy="228600"/>
          </a:xfrm>
          <a:prstGeom prst="rightArrow">
            <a:avLst/>
          </a:prstGeom>
          <a:solidFill>
            <a:srgbClr val="851F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9686611" flipV="1">
            <a:off x="2651476" y="4475965"/>
            <a:ext cx="1005840" cy="228600"/>
          </a:xfrm>
          <a:prstGeom prst="rightArrow">
            <a:avLst/>
          </a:prstGeom>
          <a:solidFill>
            <a:srgbClr val="851F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9F5A3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13389" flipH="1" flipV="1">
            <a:off x="5334284" y="4475965"/>
            <a:ext cx="1005840" cy="228600"/>
          </a:xfrm>
          <a:prstGeom prst="rightArrow">
            <a:avLst/>
          </a:prstGeom>
          <a:solidFill>
            <a:srgbClr val="851F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26" name="Picture 16" descr="biomedic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2743200"/>
            <a:ext cx="1978025" cy="1981200"/>
          </a:xfrm>
          <a:prstGeom prst="rect">
            <a:avLst/>
          </a:prstGeom>
          <a:noFill/>
          <a:effectLst>
            <a:outerShdw blurRad="127000" dist="88899" dir="1980007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umass amherst pink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2" y="6248400"/>
            <a:ext cx="2897188" cy="381000"/>
          </a:xfrm>
          <a:prstGeom prst="rect">
            <a:avLst/>
          </a:prstGeom>
          <a:noFill/>
        </p:spPr>
      </p:pic>
      <p:pic>
        <p:nvPicPr>
          <p:cNvPr id="36" name="Picture 11" descr="turbi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2690812"/>
            <a:ext cx="3048000" cy="2033588"/>
          </a:xfrm>
          <a:prstGeom prst="rect">
            <a:avLst/>
          </a:prstGeom>
          <a:noFill/>
          <a:effectLst>
            <a:outerShdw blurRad="127000" dist="88899" dir="1980007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3505200" y="46482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latin typeface="Cambria Bold Italic" charset="0"/>
              </a:rPr>
              <a:t>Societal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latin typeface="Cambria Bold Italic" charset="0"/>
              </a:rPr>
              <a:t>Problems</a:t>
            </a:r>
            <a:endParaRPr lang="en-US" dirty="0">
              <a:latin typeface="Century" charset="0"/>
            </a:endParaRPr>
          </a:p>
        </p:txBody>
      </p:sp>
      <p:pic>
        <p:nvPicPr>
          <p:cNvPr id="42" name="Picture 28" descr="boa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2608262"/>
            <a:ext cx="2819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9" descr="clean wat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1712" y="2700337"/>
            <a:ext cx="1944688" cy="1947863"/>
          </a:xfrm>
          <a:prstGeom prst="rect">
            <a:avLst/>
          </a:prstGeom>
          <a:noFill/>
          <a:effectLst>
            <a:outerShdw blurRad="127000" dist="88898" dir="19800001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/>
          <p:cNvSpPr/>
          <p:nvPr/>
        </p:nvSpPr>
        <p:spPr bwMode="auto">
          <a:xfrm>
            <a:off x="1572768" y="1524000"/>
            <a:ext cx="5943600" cy="464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5" name="Group 26"/>
          <p:cNvGrpSpPr/>
          <p:nvPr/>
        </p:nvGrpSpPr>
        <p:grpSpPr>
          <a:xfrm>
            <a:off x="5181600" y="1531619"/>
            <a:ext cx="3200400" cy="2354581"/>
            <a:chOff x="1357606" y="1447804"/>
            <a:chExt cx="3200400" cy="2354581"/>
          </a:xfrm>
        </p:grpSpPr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1357606" y="3340720"/>
              <a:ext cx="3200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Chemistry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32" name="Picture 31" descr="Chemistry2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CDBADA"/>
                </a:clrFrom>
                <a:clrTo>
                  <a:srgbClr val="CDB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5806" y="1447804"/>
              <a:ext cx="1918994" cy="1892808"/>
            </a:xfrm>
            <a:prstGeom prst="ellipse">
              <a:avLst/>
            </a:prstGeom>
            <a:ln w="19050" cmpd="thickThin">
              <a:solidFill>
                <a:srgbClr val="6217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34" name="Picture 33" descr="DeathStar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3060000">
            <a:off x="4037926" y="1036902"/>
            <a:ext cx="2286000" cy="128473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28"/>
          <p:cNvGrpSpPr/>
          <p:nvPr/>
        </p:nvGrpSpPr>
        <p:grpSpPr>
          <a:xfrm>
            <a:off x="1219200" y="1455419"/>
            <a:ext cx="1905000" cy="2278381"/>
            <a:chOff x="76200" y="1455419"/>
            <a:chExt cx="1905000" cy="2278381"/>
          </a:xfrm>
        </p:grpSpPr>
        <p:sp>
          <p:nvSpPr>
            <p:cNvPr id="2070" name="Text Box 24"/>
            <p:cNvSpPr txBox="1">
              <a:spLocks noChangeArrowheads="1"/>
            </p:cNvSpPr>
            <p:nvPr/>
          </p:nvSpPr>
          <p:spPr bwMode="auto">
            <a:xfrm>
              <a:off x="76200" y="3433718"/>
              <a:ext cx="1905000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Biology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21" name="Picture 20" descr="Biology.jpg"/>
            <p:cNvPicPr>
              <a:picLocks noChangeAspect="1"/>
            </p:cNvPicPr>
            <p:nvPr/>
          </p:nvPicPr>
          <p:blipFill>
            <a:blip r:embed="rId14" cstate="print"/>
            <a:srcRect l="12857" t="3361" r="11429" b="4202"/>
            <a:stretch>
              <a:fillRect/>
            </a:stretch>
          </p:blipFill>
          <p:spPr>
            <a:xfrm>
              <a:off x="152400" y="1455419"/>
              <a:ext cx="1776977" cy="1844040"/>
            </a:xfrm>
            <a:prstGeom prst="ellipse">
              <a:avLst/>
            </a:prstGeom>
            <a:ln w="19050">
              <a:solidFill>
                <a:srgbClr val="80004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3" name="Group 25"/>
          <p:cNvGrpSpPr/>
          <p:nvPr/>
        </p:nvGrpSpPr>
        <p:grpSpPr>
          <a:xfrm>
            <a:off x="1167765" y="4343401"/>
            <a:ext cx="1956435" cy="2285999"/>
            <a:chOff x="4520565" y="1447801"/>
            <a:chExt cx="1956435" cy="2285999"/>
          </a:xfrm>
        </p:grpSpPr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4876800" y="3276600"/>
              <a:ext cx="1295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Physics</a:t>
              </a:r>
              <a:endParaRPr lang="en-US" dirty="0">
                <a:latin typeface="Century" charset="0"/>
              </a:endParaRPr>
            </a:p>
          </p:txBody>
        </p:sp>
        <p:pic>
          <p:nvPicPr>
            <p:cNvPr id="23" name="Picture 22" descr="Physics2.gif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20565" y="1447801"/>
              <a:ext cx="1956435" cy="1900714"/>
            </a:xfrm>
            <a:prstGeom prst="ellipse">
              <a:avLst/>
            </a:prstGeom>
            <a:ln w="19050">
              <a:solidFill>
                <a:srgbClr val="80004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4" name="Group 24"/>
          <p:cNvGrpSpPr/>
          <p:nvPr/>
        </p:nvGrpSpPr>
        <p:grpSpPr>
          <a:xfrm>
            <a:off x="6019800" y="4343401"/>
            <a:ext cx="1981200" cy="2331899"/>
            <a:chOff x="6629400" y="4073366"/>
            <a:chExt cx="1981200" cy="2331899"/>
          </a:xfrm>
        </p:grpSpPr>
        <p:sp>
          <p:nvSpPr>
            <p:cNvPr id="2064" name="Text Box 29"/>
            <p:cNvSpPr txBox="1">
              <a:spLocks noChangeArrowheads="1"/>
            </p:cNvSpPr>
            <p:nvPr/>
          </p:nvSpPr>
          <p:spPr bwMode="auto">
            <a:xfrm>
              <a:off x="6629400" y="5943600"/>
              <a:ext cx="1981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mbria Bold Italic" charset="0"/>
                </a:rPr>
                <a:t>Mathematics</a:t>
              </a:r>
              <a:endParaRPr lang="en-US" dirty="0">
                <a:latin typeface="Calibri Bold" charset="0"/>
              </a:endParaRPr>
            </a:p>
          </p:txBody>
        </p:sp>
        <p:pic>
          <p:nvPicPr>
            <p:cNvPr id="24" name="Picture 23" descr="Mathematics1.jpg"/>
            <p:cNvPicPr>
              <a:picLocks noChangeAspect="1"/>
            </p:cNvPicPr>
            <p:nvPr/>
          </p:nvPicPr>
          <p:blipFill>
            <a:blip r:embed="rId16" cstate="print"/>
            <a:srcRect l="28625" r="7252"/>
            <a:stretch>
              <a:fillRect/>
            </a:stretch>
          </p:blipFill>
          <p:spPr>
            <a:xfrm>
              <a:off x="6629400" y="4073366"/>
              <a:ext cx="1952270" cy="1946434"/>
            </a:xfrm>
            <a:prstGeom prst="ellipse">
              <a:avLst/>
            </a:prstGeom>
            <a:ln w="19050">
              <a:solidFill>
                <a:srgbClr val="6217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7" name="TextBox 26"/>
          <p:cNvSpPr txBox="1"/>
          <p:nvPr/>
        </p:nvSpPr>
        <p:spPr>
          <a:xfrm>
            <a:off x="838200" y="685800"/>
            <a:ext cx="762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Diverse teams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students working on today’s </a:t>
            </a:r>
            <a:r>
              <a:rPr lang="en-US" sz="2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problems</a:t>
            </a:r>
            <a:endParaRPr lang="en-US" sz="22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985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6" descr="iCons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0"/>
            <a:ext cx="9296400" cy="1085850"/>
            <a:chOff x="0" y="0"/>
            <a:chExt cx="5856" cy="684"/>
          </a:xfrm>
        </p:grpSpPr>
        <p:pic>
          <p:nvPicPr>
            <p:cNvPr id="5124" name="Picture 12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13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6217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0" y="6487809"/>
            <a:ext cx="9144000" cy="29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www.cns.umass.edu/icons-program</a:t>
            </a: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-76200" y="0"/>
            <a:ext cx="9372600" cy="1143000"/>
            <a:chOff x="-48" y="0"/>
            <a:chExt cx="5904" cy="720"/>
          </a:xfrm>
        </p:grpSpPr>
        <p:pic>
          <p:nvPicPr>
            <p:cNvPr id="19" name="Picture 40" descr="umass maroon bann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1167" y="169"/>
              <a:ext cx="358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Integrated Science Programs</a:t>
              </a:r>
              <a:endPara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  <p:pic>
          <p:nvPicPr>
            <p:cNvPr id="21" name="Picture 47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8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8" descr="Icons fancy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0"/>
              <a:ext cx="91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304800" y="1219200"/>
            <a:ext cx="8610600" cy="4964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2009 Study: Interdisciplinary/Integrative Science Programs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Online keyword search: ~40 universities and ~30 colleges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Wingdings" pitchFamily="2" charset="2"/>
              <a:buChar char="§"/>
              <a:defRPr/>
            </a:pPr>
            <a:endParaRPr lang="en-US" sz="500" kern="0" dirty="0" smtClean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Wingdings" pitchFamily="2" charset="2"/>
              <a:buChar char="§"/>
              <a:defRPr/>
            </a:pPr>
            <a:endParaRPr lang="en-US" sz="1800" kern="0" dirty="0" smtClean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Some findings …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Olin College of Engineering ……	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Project-based learning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Princeton University …………………	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Bio-</a:t>
            </a:r>
            <a:r>
              <a:rPr lang="en-US" sz="1400" i="1" kern="0" dirty="0" err="1" smtClean="0">
                <a:solidFill>
                  <a:srgbClr val="000000"/>
                </a:solidFill>
                <a:latin typeface="Verdana"/>
              </a:rPr>
              <a:t>Chem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-Phys blend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McMaster University…………………	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Interdisciplinary major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Holyoke Com College ………………	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Interdisciplinary mashups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Worcester Polytech Ins ……………	</a:t>
            </a:r>
            <a:r>
              <a:rPr lang="en-US" sz="1400" i="1" kern="0" dirty="0" smtClean="0">
                <a:solidFill>
                  <a:srgbClr val="000000"/>
                </a:solidFill>
                <a:latin typeface="Verdana"/>
              </a:rPr>
              <a:t>Problem-based service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endParaRPr lang="en-US" sz="500" kern="0" dirty="0" smtClean="0">
              <a:solidFill>
                <a:srgbClr val="000000"/>
              </a:solidFill>
              <a:latin typeface="Verdana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endParaRPr lang="en-US" sz="500" kern="0" dirty="0" smtClean="0">
              <a:solidFill>
                <a:srgbClr val="000000"/>
              </a:solidFill>
              <a:latin typeface="Verdana"/>
            </a:endParaRPr>
          </a:p>
          <a:p>
            <a:pPr eaLnBrk="1" hangingPunct="1">
              <a:spcBef>
                <a:spcPct val="20000"/>
              </a:spcBef>
              <a:buClr>
                <a:srgbClr val="840C22"/>
              </a:buClr>
              <a:buSzPct val="100000"/>
              <a:defRPr/>
            </a:pPr>
            <a:endParaRPr lang="en-US" sz="1800" kern="0" dirty="0" smtClean="0">
              <a:solidFill>
                <a:srgbClr val="000000"/>
              </a:solidFill>
              <a:latin typeface="Verdana"/>
            </a:endParaRPr>
          </a:p>
          <a:p>
            <a:pPr eaLnBrk="1" hangingPunct="1">
              <a:spcBef>
                <a:spcPct val="20000"/>
              </a:spcBef>
              <a:buClr>
                <a:srgbClr val="840C22"/>
              </a:buClr>
              <a:buSzPct val="100000"/>
              <a:defRPr/>
            </a:pPr>
            <a:endParaRPr lang="en-US" sz="1200" kern="0" dirty="0">
              <a:solidFill>
                <a:srgbClr val="000000"/>
              </a:solidFill>
              <a:latin typeface="Verdana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Verdana"/>
              </a:rPr>
              <a:t>Still need a new </a:t>
            </a:r>
            <a:r>
              <a:rPr lang="en-US" sz="1800" u="sng" kern="0" dirty="0" smtClean="0">
                <a:solidFill>
                  <a:srgbClr val="000000"/>
                </a:solidFill>
                <a:latin typeface="Verdana"/>
              </a:rPr>
              <a:t>team-based program</a:t>
            </a:r>
            <a:r>
              <a:rPr lang="en-US" sz="1800" kern="0" dirty="0" smtClean="0">
                <a:solidFill>
                  <a:srgbClr val="000000"/>
                </a:solidFill>
                <a:latin typeface="Verdana"/>
              </a:rPr>
              <a:t> that …</a:t>
            </a:r>
            <a:endParaRPr lang="en-US" sz="1600" kern="0" dirty="0" smtClean="0">
              <a:solidFill>
                <a:srgbClr val="000000"/>
              </a:solidFill>
              <a:latin typeface="Verdana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Builds from disciplinary strength	 	(produces experts)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Frames STEM with societal problems</a:t>
            </a:r>
            <a:r>
              <a:rPr lang="en-US" sz="1400" kern="0" dirty="0">
                <a:solidFill>
                  <a:srgbClr val="000000"/>
                </a:solidFill>
                <a:latin typeface="Verdana"/>
              </a:rPr>
              <a:t>	</a:t>
            </a: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(integrative)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Relies on student-driven inquiry</a:t>
            </a:r>
            <a:r>
              <a:rPr lang="en-US" sz="1400" kern="0" dirty="0">
                <a:solidFill>
                  <a:srgbClr val="000000"/>
                </a:solidFill>
                <a:latin typeface="Verdana"/>
              </a:rPr>
              <a:t>	</a:t>
            </a: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	(leadership)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840C22"/>
              </a:buClr>
              <a:buSzPct val="100000"/>
              <a:buFont typeface="Times" pitchFamily="18" charset="0"/>
              <a:buChar char="•"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Verdana"/>
              </a:rPr>
              <a:t>Four years of college			</a:t>
            </a:r>
            <a:r>
              <a:rPr lang="en-US" sz="1400" kern="0" smtClean="0">
                <a:solidFill>
                  <a:srgbClr val="000000"/>
                </a:solidFill>
                <a:latin typeface="Verdana"/>
              </a:rPr>
              <a:t>(life-long learners)</a:t>
            </a:r>
            <a:endParaRPr lang="en-US" sz="1400" kern="0" dirty="0" smtClean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3" name="Picture 48" descr="Icons fanc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724400"/>
            <a:ext cx="144780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019800" y="1752600"/>
            <a:ext cx="2430463" cy="2588588"/>
            <a:chOff x="6019800" y="1752600"/>
            <a:chExt cx="2430463" cy="2588588"/>
          </a:xfrm>
        </p:grpSpPr>
        <p:grpSp>
          <p:nvGrpSpPr>
            <p:cNvPr id="4" name="Group 9"/>
            <p:cNvGrpSpPr>
              <a:grpSpLocks noChangeAspect="1"/>
            </p:cNvGrpSpPr>
            <p:nvPr/>
          </p:nvGrpSpPr>
          <p:grpSpPr bwMode="auto">
            <a:xfrm>
              <a:off x="7078663" y="1752600"/>
              <a:ext cx="1042670" cy="457200"/>
              <a:chOff x="1560" y="1980"/>
              <a:chExt cx="821" cy="360"/>
            </a:xfrm>
          </p:grpSpPr>
          <p:pic>
            <p:nvPicPr>
              <p:cNvPr id="35" name="Picture 7" descr="oli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87273"/>
              <a:stretch>
                <a:fillRect/>
              </a:stretch>
            </p:blipFill>
            <p:spPr bwMode="auto">
              <a:xfrm>
                <a:off x="1560" y="1980"/>
                <a:ext cx="336" cy="360"/>
              </a:xfrm>
              <a:prstGeom prst="round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8" descr="oli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3637" r="37091"/>
              <a:stretch>
                <a:fillRect/>
              </a:stretch>
            </p:blipFill>
            <p:spPr bwMode="auto">
              <a:xfrm>
                <a:off x="1872" y="1980"/>
                <a:ext cx="509" cy="360"/>
              </a:xfrm>
              <a:prstGeom prst="round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7" name="Picture 10" descr="princeton"/>
            <p:cNvPicPr>
              <a:picLocks noChangeAspect="1" noChangeArrowheads="1"/>
            </p:cNvPicPr>
            <p:nvPr/>
          </p:nvPicPr>
          <p:blipFill>
            <a:blip r:embed="rId8" cstate="print"/>
            <a:srcRect l="9189" t="15757"/>
            <a:stretch>
              <a:fillRect/>
            </a:stretch>
          </p:blipFill>
          <p:spPr bwMode="auto">
            <a:xfrm>
              <a:off x="7078663" y="2280285"/>
              <a:ext cx="1326209" cy="36576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V="1">
              <a:off x="6019800" y="2514600"/>
              <a:ext cx="990600" cy="45720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7" name="Picture 46" descr="McMasterLogo.gif"/>
            <p:cNvPicPr>
              <a:picLocks noChangeAspect="1"/>
            </p:cNvPicPr>
            <p:nvPr/>
          </p:nvPicPr>
          <p:blipFill>
            <a:blip r:embed="rId9" cstate="print"/>
            <a:srcRect b="17526"/>
            <a:stretch>
              <a:fillRect/>
            </a:stretch>
          </p:blipFill>
          <p:spPr>
            <a:xfrm>
              <a:off x="7078663" y="2716530"/>
              <a:ext cx="987552" cy="54864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8" name="Line 16"/>
            <p:cNvSpPr>
              <a:spLocks noChangeShapeType="1"/>
            </p:cNvSpPr>
            <p:nvPr/>
          </p:nvSpPr>
          <p:spPr bwMode="auto">
            <a:xfrm flipV="1">
              <a:off x="6096000" y="2971800"/>
              <a:ext cx="914400" cy="22860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V="1">
              <a:off x="6096000" y="2057400"/>
              <a:ext cx="914400" cy="60960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Shape 47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78663" y="3335655"/>
              <a:ext cx="1320165" cy="480059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6324600" y="3505200"/>
              <a:ext cx="685800" cy="7620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3" y="3886200"/>
              <a:ext cx="1371600" cy="454988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6172200" y="3733800"/>
              <a:ext cx="838200" cy="38100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607007"/>
      </p:ext>
    </p:extLst>
  </p:cSld>
  <p:clrMapOvr>
    <a:masterClrMapping/>
  </p:clrMapOvr>
  <p:transition xmlns:p14="http://schemas.microsoft.com/office/powerpoint/2010/main" advTm="7469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 descr="iCons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177343" y="5410200"/>
            <a:ext cx="2713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/>
              <a:t>Youtube</a:t>
            </a:r>
            <a:r>
              <a:rPr lang="en-US" sz="2000" u="sng" dirty="0" smtClean="0"/>
              <a:t> iCons UMass</a:t>
            </a:r>
            <a:endParaRPr lang="en-US" sz="2000" u="s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 l="4375" t="14583" r="51250" b="39583"/>
          <a:stretch>
            <a:fillRect/>
          </a:stretch>
        </p:blipFill>
        <p:spPr bwMode="auto">
          <a:xfrm>
            <a:off x="1828800" y="1981200"/>
            <a:ext cx="54102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-76200" y="0"/>
            <a:ext cx="9372600" cy="1143000"/>
            <a:chOff x="-76200" y="76200"/>
            <a:chExt cx="9372600" cy="1143000"/>
          </a:xfrm>
        </p:grpSpPr>
        <p:sp>
          <p:nvSpPr>
            <p:cNvPr id="2051" name="Text Box 22"/>
            <p:cNvSpPr txBox="1">
              <a:spLocks noChangeArrowheads="1"/>
            </p:cNvSpPr>
            <p:nvPr/>
          </p:nvSpPr>
          <p:spPr bwMode="auto">
            <a:xfrm>
              <a:off x="1066800" y="152400"/>
              <a:ext cx="6858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0" y="152400"/>
              <a:ext cx="9144000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5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Bold" charset="0"/>
                </a:rPr>
                <a:t> iCons ∙ </a:t>
              </a:r>
              <a:r>
                <a:rPr lang="en-US" sz="25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Bold" charset="0"/>
                </a:rPr>
                <a:t>New National Network </a:t>
              </a:r>
              <a:r>
                <a:rPr lang="en-US" sz="25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Bold" charset="0"/>
                </a:rPr>
                <a:t>for Integrative Science Ed</a:t>
              </a:r>
              <a:endPara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-38100" y="76200"/>
              <a:ext cx="9296400" cy="1085850"/>
              <a:chOff x="0" y="0"/>
              <a:chExt cx="5856" cy="684"/>
            </a:xfrm>
          </p:grpSpPr>
          <p:pic>
            <p:nvPicPr>
              <p:cNvPr id="10" name="Picture 12" descr="Icons fancy lo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3" descr="Icons fancy lo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44" y="0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-76200" y="76200"/>
              <a:ext cx="9372600" cy="1143000"/>
              <a:chOff x="-48" y="0"/>
              <a:chExt cx="5904" cy="720"/>
            </a:xfrm>
          </p:grpSpPr>
          <p:pic>
            <p:nvPicPr>
              <p:cNvPr id="13" name="Picture 40" descr="umass maroon banne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47" descr="Icons fancy lo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48" y="0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48" descr="Icons fancy lo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44" y="0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513360" y="381000"/>
              <a:ext cx="619349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charset="0"/>
                </a:rPr>
                <a:t>iCons Students Tell Their Story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charset="0"/>
              </a:endParaRPr>
            </a:p>
          </p:txBody>
        </p:sp>
      </p:grpSp>
      <p:pic>
        <p:nvPicPr>
          <p:cNvPr id="19" name="Picture 24" descr="umass amherst pink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6412" y="6248400"/>
            <a:ext cx="2897188" cy="381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Tm="2919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565" objId="25"/>
        <p14:triggerEvt type="onClick" time="8565" objId="25"/>
        <p14:stopEvt time="29192" objId="2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51.1|3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4|10|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13|37|9.8|19.1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8.6|35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2|5.8|9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21.4|81.4|8.6|17.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othecary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000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othecary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000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pothecary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000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Apothecary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000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102417</TotalTime>
  <Words>3847</Words>
  <Application>Microsoft Macintosh PowerPoint</Application>
  <PresentationFormat>On-screen Show (4:3)</PresentationFormat>
  <Paragraphs>924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Blank Presentation</vt:lpstr>
      <vt:lpstr>Apothecary</vt:lpstr>
      <vt:lpstr>1_Apothecary</vt:lpstr>
      <vt:lpstr>2_Apothecary</vt:lpstr>
      <vt:lpstr>2_Blank Presentation</vt:lpstr>
      <vt:lpstr>3_Apothecary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</dc:creator>
  <cp:lastModifiedBy>Jeanne  Albert</cp:lastModifiedBy>
  <cp:revision>1212</cp:revision>
  <dcterms:created xsi:type="dcterms:W3CDTF">2011-02-21T16:28:15Z</dcterms:created>
  <dcterms:modified xsi:type="dcterms:W3CDTF">2017-01-20T20:58:35Z</dcterms:modified>
</cp:coreProperties>
</file>