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87" r:id="rId3"/>
    <p:sldId id="279" r:id="rId4"/>
    <p:sldId id="283" r:id="rId5"/>
    <p:sldId id="284" r:id="rId6"/>
    <p:sldId id="285" r:id="rId7"/>
    <p:sldId id="286" r:id="rId8"/>
    <p:sldId id="281" r:id="rId9"/>
    <p:sldId id="273" r:id="rId10"/>
    <p:sldId id="277" r:id="rId11"/>
    <p:sldId id="276" r:id="rId12"/>
    <p:sldId id="266" r:id="rId13"/>
    <p:sldId id="269" r:id="rId14"/>
    <p:sldId id="282" r:id="rId15"/>
    <p:sldId id="278" r:id="rId16"/>
    <p:sldId id="270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3560" y="-1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22739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JF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 and give feedback on “what makes it rich?”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will science play a role in solving these problems?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other disciplines (economics, political science, sociology, philosophy...) will also play a role in any eventual solution?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Article from a case study we ran as inception material.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Debrief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learning goals: what makes them appropriate (or not) for case study work?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----- Meeting Notes (11/14/15 07:21) -----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now lets get into what we call the  reverse design.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what we are looking for is the transection entre a rich global problem and the scientific content and skills that are necessary to solve that problem and then the learning objectives that are associated with the application of those skills 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if you are going to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case study that  will meet that: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the flow and the design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flow: is the students experience: they are being introduced to the problems, exploring the boundaries, testing the validity, growing their sills, building a tangible product, and analyzing their approach.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as an instructor need to design it with a different point of view: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first identify a challenge, and the associated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prinicples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skills as well as the core learning objectives we want students to have experienced and learned with carrying out this case study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already articulated a few objects, so your next responsibility for today would be to break down this idea of a rich global challenge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 here we asked you to come up with some learning objective, now lets identify a rich global challenge that could meet those goals.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 Meeting Notes (11/14/15 07:21) -----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you ask them to make at the end? is it something students can make it? is it something that they will consider to be a signature work? Is this something they can take away and turn into a product outside of the classroom?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 Meeting Notes (11/14/15 07:21) -----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you ask them to make at the end? is it something students can make it? is it something that they will consider to be a signature work? Is this something they can take away and turn into a product outside of the classroom?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 Meeting Notes (11/14/15 07:21) -----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you ask them to make at the end? is it something students can make it? is it something that they will consider to be a signature work? Is this something they can take away and turn into a product outside of the classroom?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----- Meeting Notes (11/14/15 07:21) -----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now lets get into what we call the  reverse design.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what we are looking for is the transection entre a rich global problem and the scientific content and skills that are necessary to solve that problem and then the learning objectives that are associated with the application of those skills 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if you are going to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case study that  will meet that: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the flow and the design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flow: is the students experience: they are being introduced to the problems, exploring the boundaries, testing the validity, growing their sills, building a tangible product, and analyzing their approach.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as an instructor need to design it with a different point of view: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first identify a challenge, and the associated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prinicples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skills as well as the core learning objectives we want students to have experienced and learned with carrying out this case study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already articulated a few objects, so your next responsibility for today would be to break down this idea of a rich global challenge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 here we asked you to come up with some learning objective, now lets identify a rich global challenge that could meet those goals.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JF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JF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JF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JF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learning outcomes you identified from the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zika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epidemic model are important, and a subset of the learning objectives of the 4-yr iCons program.  These are the discipline independent learning goals WE identified when designing the iCons program.  You might wonder how that fits into the big picture.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problem =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zika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virus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design effective study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= biology of mosquito,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1676400" y="830262"/>
            <a:ext cx="1219199" cy="473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mo"/>
              <a:buNone/>
            </a:pPr>
            <a:endParaRPr sz="2400" b="0" i="0" u="none" strike="noStrike" cap="non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hyperlink" Target="https://spark.adobe.com/page/MgkGm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1447800" y="-569912"/>
            <a:ext cx="6172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0426" y="6190621"/>
            <a:ext cx="3429000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191475" y="238780"/>
            <a:ext cx="8058324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iCons ∙ Integrated Concentration in Science </a:t>
            </a:r>
          </a:p>
        </p:txBody>
      </p:sp>
      <p:grpSp>
        <p:nvGrpSpPr>
          <p:cNvPr id="92" name="Shape 92"/>
          <p:cNvGrpSpPr/>
          <p:nvPr/>
        </p:nvGrpSpPr>
        <p:grpSpPr>
          <a:xfrm>
            <a:off x="-152399" y="1463674"/>
            <a:ext cx="3047999" cy="2925763"/>
            <a:chOff x="-95" y="671"/>
            <a:chExt cx="1919" cy="1843"/>
          </a:xfrm>
        </p:grpSpPr>
        <p:pic>
          <p:nvPicPr>
            <p:cNvPr id="93" name="Shape 9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95" y="671"/>
              <a:ext cx="1919" cy="12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4" name="Shape 94"/>
            <p:cNvSpPr txBox="1"/>
            <p:nvPr/>
          </p:nvSpPr>
          <p:spPr>
            <a:xfrm>
              <a:off x="144" y="2112"/>
              <a:ext cx="1199" cy="40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1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Renewable</a:t>
              </a:r>
            </a:p>
            <a:p>
              <a:pPr marL="0" marR="0" lvl="0" indent="0" algn="ctr" rtl="0">
                <a:lnSpc>
                  <a:spcPct val="50000"/>
                </a:lnSpc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1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Energy</a:t>
              </a:r>
            </a:p>
          </p:txBody>
        </p:sp>
      </p:grpSp>
      <p:pic>
        <p:nvPicPr>
          <p:cNvPr id="95" name="Shape 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4400" y="1539875"/>
            <a:ext cx="1978025" cy="198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6" name="Shape 96"/>
          <p:cNvSpPr txBox="1"/>
          <p:nvPr/>
        </p:nvSpPr>
        <p:spPr>
          <a:xfrm>
            <a:off x="4800600" y="3657600"/>
            <a:ext cx="20574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Biomedicine/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Biosystems</a:t>
            </a:r>
          </a:p>
        </p:txBody>
      </p:sp>
      <p:grpSp>
        <p:nvGrpSpPr>
          <p:cNvPr id="97" name="Shape 97"/>
          <p:cNvGrpSpPr/>
          <p:nvPr/>
        </p:nvGrpSpPr>
        <p:grpSpPr>
          <a:xfrm>
            <a:off x="2362199" y="1539874"/>
            <a:ext cx="1944688" cy="2879725"/>
            <a:chOff x="1488" y="719"/>
            <a:chExt cx="1225" cy="1814"/>
          </a:xfrm>
        </p:grpSpPr>
        <p:pic>
          <p:nvPicPr>
            <p:cNvPr id="98" name="Shape 9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88" y="719"/>
              <a:ext cx="1225" cy="12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9" name="Shape 99"/>
            <p:cNvSpPr txBox="1"/>
            <p:nvPr/>
          </p:nvSpPr>
          <p:spPr>
            <a:xfrm>
              <a:off x="1728" y="2015"/>
              <a:ext cx="767" cy="51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1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Clean Water</a:t>
              </a:r>
            </a:p>
          </p:txBody>
        </p:sp>
      </p:grpSp>
      <p:pic>
        <p:nvPicPr>
          <p:cNvPr id="100" name="Shape 1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29400" y="1387475"/>
            <a:ext cx="2819400" cy="211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1" name="Shape 101"/>
          <p:cNvSpPr txBox="1"/>
          <p:nvPr/>
        </p:nvSpPr>
        <p:spPr>
          <a:xfrm>
            <a:off x="7391400" y="3597275"/>
            <a:ext cx="1295400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Climate Change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511260" y="4724400"/>
            <a:ext cx="3657600" cy="20005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1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Justin T. Fermann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i="1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iCons Director</a:t>
            </a:r>
            <a:endParaRPr lang="en-US" sz="1800" i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Scott M. Auerbach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iCons Senior Advisor</a:t>
            </a:r>
            <a:endParaRPr sz="1800" i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100" b="1" i="1" dirty="0" smtClean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1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iCons Curriculum Dev</a:t>
            </a:r>
            <a:endParaRPr lang="en-US" sz="1800" b="1" i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1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1/17/17</a:t>
            </a:r>
            <a:endParaRPr lang="en-US" sz="1800" b="1" i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05200" y="4648200"/>
            <a:ext cx="2133599" cy="1550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1524000" y="724645"/>
            <a:ext cx="6457950" cy="5078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700" b="1" i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Today’s Students     Tomorrow’s Leaders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381000" y="5105400"/>
            <a:ext cx="28956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-US" sz="2400" b="1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Revolution</a:t>
            </a:r>
            <a:r>
              <a:rPr lang="en-US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in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Science Education</a:t>
            </a:r>
          </a:p>
        </p:txBody>
      </p:sp>
      <p:pic>
        <p:nvPicPr>
          <p:cNvPr id="21" name="Shape 13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76200" y="0"/>
            <a:ext cx="1447800" cy="10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3648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hape 106"/>
          <p:cNvSpPr/>
          <p:nvPr/>
        </p:nvSpPr>
        <p:spPr>
          <a:xfrm>
            <a:off x="800100" y="1520584"/>
            <a:ext cx="7734299" cy="3013646"/>
          </a:xfrm>
          <a:prstGeom prst="rect">
            <a:avLst/>
          </a:prstGeom>
          <a:solidFill>
            <a:srgbClr val="621729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475" tIns="44450" rIns="90475" bIns="4445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lang="en-US" sz="2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28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iCons Student </a:t>
            </a:r>
            <a:r>
              <a:rPr lang="en-US" sz="2800" b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Mission</a:t>
            </a:r>
            <a:endParaRPr lang="en-US" sz="2800" b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rPr lang="en-US" sz="2000" b="0" i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2400" b="0" i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 </a:t>
            </a:r>
            <a:r>
              <a:rPr lang="en-US" sz="2400" b="0" i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become the </a:t>
            </a:r>
            <a:r>
              <a:rPr lang="en-US" sz="2400" b="0" i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next generation of</a:t>
            </a:r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rPr lang="en-US" sz="2400" i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	– </a:t>
            </a:r>
            <a:r>
              <a:rPr lang="en-US" sz="2400" b="0" i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leaders in science and technology –</a:t>
            </a:r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rPr lang="en-US" sz="2400" i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2400" b="0" i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with the attitudes, knowledge, and skills needed to solve the inherently multi-faceted problems facing our world.</a:t>
            </a:r>
          </a:p>
          <a:p>
            <a:pPr marL="457200" marR="0" lvl="0" indent="-457200" algn="l" rtl="0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</a:pPr>
            <a:endParaRPr sz="1000" b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Shape 291"/>
          <p:cNvGrpSpPr/>
          <p:nvPr/>
        </p:nvGrpSpPr>
        <p:grpSpPr>
          <a:xfrm>
            <a:off x="0" y="0"/>
            <a:ext cx="9296399" cy="1085850"/>
            <a:chOff x="0" y="0"/>
            <a:chExt cx="5855" cy="684"/>
          </a:xfrm>
        </p:grpSpPr>
        <p:pic>
          <p:nvPicPr>
            <p:cNvPr id="292" name="Shape 29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Shape 2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43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5" name="Shape 295"/>
          <p:cNvGrpSpPr/>
          <p:nvPr/>
        </p:nvGrpSpPr>
        <p:grpSpPr>
          <a:xfrm>
            <a:off x="-76199" y="0"/>
            <a:ext cx="9218587" cy="1142999"/>
            <a:chOff x="-47" y="0"/>
            <a:chExt cx="5806" cy="719"/>
          </a:xfrm>
        </p:grpSpPr>
        <p:pic>
          <p:nvPicPr>
            <p:cNvPr id="296" name="Shape 29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5759" cy="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Shape 297"/>
            <p:cNvSpPr txBox="1"/>
            <p:nvPr/>
          </p:nvSpPr>
          <p:spPr>
            <a:xfrm>
              <a:off x="0" y="198"/>
              <a:ext cx="5759" cy="3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dirty="0" smtClean="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Your Turn: Inception Material</a:t>
              </a:r>
              <a:endParaRPr lang="en-US" sz="2800" dirty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pic>
          <p:nvPicPr>
            <p:cNvPr id="298" name="Shape 29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47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1" name="Shape 301"/>
          <p:cNvSpPr txBox="1"/>
          <p:nvPr/>
        </p:nvSpPr>
        <p:spPr>
          <a:xfrm>
            <a:off x="381000" y="1219199"/>
            <a:ext cx="8534399" cy="1006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000" u="sng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Teams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dentify </a:t>
            </a:r>
            <a:r>
              <a:rPr lang="en-US" sz="2000" i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rich global challenge</a:t>
            </a:r>
            <a:r>
              <a:rPr lang="en-US" sz="20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which – to assess or solve – would require </a:t>
            </a:r>
            <a:r>
              <a:rPr lang="en-US" sz="2000" dirty="0" smtClean="0">
                <a:solidFill>
                  <a:srgbClr val="0000FF"/>
                </a:solidFill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combined skills of a diverse group.</a:t>
            </a:r>
            <a:endParaRPr lang="en-US" sz="2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212" y="2376093"/>
            <a:ext cx="8745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e.g. </a:t>
            </a:r>
            <a:r>
              <a:rPr lang="en-US" sz="1600" b="1" i="1" dirty="0" err="1" smtClean="0"/>
              <a:t>Zika</a:t>
            </a:r>
            <a:r>
              <a:rPr lang="en-US" sz="1600" b="1" i="1" dirty="0" smtClean="0"/>
              <a:t> epidemic</a:t>
            </a:r>
            <a:endParaRPr lang="en-US" sz="1600" i="1" dirty="0"/>
          </a:p>
          <a:p>
            <a:r>
              <a:rPr lang="en-US" sz="1600" i="1" dirty="0" smtClean="0"/>
              <a:t>e.g. </a:t>
            </a:r>
            <a:r>
              <a:rPr lang="en-US" sz="1600" b="1" i="1" dirty="0" smtClean="0"/>
              <a:t>Ocean acidification</a:t>
            </a:r>
          </a:p>
          <a:p>
            <a:r>
              <a:rPr lang="en-US" sz="1600" b="1" i="1" u="sng" dirty="0" smtClean="0"/>
              <a:t>not</a:t>
            </a:r>
            <a:r>
              <a:rPr lang="en-US" sz="1600" i="1" dirty="0" smtClean="0"/>
              <a:t> e.g. Finding the Higgs boson</a:t>
            </a:r>
            <a:endParaRPr lang="en-US" sz="1600" i="1" u="sng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0211" y="3384580"/>
            <a:ext cx="8745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What is a time- and place-specific event that illustrates 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the seriousness of this global challenge?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6-06-07 at 12.44.3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2" y="4004723"/>
            <a:ext cx="3430432" cy="282708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 descr="Screen Shot 2016-06-07 at 12.45.3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34" y="4004723"/>
            <a:ext cx="3428477" cy="282708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15" descr="SweetSpo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19" y="2108137"/>
            <a:ext cx="2205558" cy="162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825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Shape 291"/>
          <p:cNvGrpSpPr/>
          <p:nvPr/>
        </p:nvGrpSpPr>
        <p:grpSpPr>
          <a:xfrm>
            <a:off x="0" y="0"/>
            <a:ext cx="9296399" cy="1085850"/>
            <a:chOff x="0" y="0"/>
            <a:chExt cx="5855" cy="684"/>
          </a:xfrm>
        </p:grpSpPr>
        <p:pic>
          <p:nvPicPr>
            <p:cNvPr id="292" name="Shape 29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Shape 2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43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5" name="Shape 295"/>
          <p:cNvGrpSpPr/>
          <p:nvPr/>
        </p:nvGrpSpPr>
        <p:grpSpPr>
          <a:xfrm>
            <a:off x="-76199" y="0"/>
            <a:ext cx="9218587" cy="1142999"/>
            <a:chOff x="-47" y="0"/>
            <a:chExt cx="5806" cy="719"/>
          </a:xfrm>
        </p:grpSpPr>
        <p:pic>
          <p:nvPicPr>
            <p:cNvPr id="296" name="Shape 29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5759" cy="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Shape 297"/>
            <p:cNvSpPr txBox="1"/>
            <p:nvPr/>
          </p:nvSpPr>
          <p:spPr>
            <a:xfrm>
              <a:off x="0" y="198"/>
              <a:ext cx="5759" cy="3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dirty="0" smtClean="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Choosing Learning Goals</a:t>
              </a:r>
              <a:endParaRPr lang="en-US" sz="2800" dirty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pic>
          <p:nvPicPr>
            <p:cNvPr id="298" name="Shape 29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47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1" name="Shape 301"/>
          <p:cNvSpPr txBox="1"/>
          <p:nvPr/>
        </p:nvSpPr>
        <p:spPr>
          <a:xfrm>
            <a:off x="381000" y="1219199"/>
            <a:ext cx="8534399" cy="1334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000" u="sng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Teams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Choose one higher-order, non disciplinary specific, learning goal that your case study design will work toward – something you really wish your students could do well.</a:t>
            </a:r>
            <a:endParaRPr lang="en-US" sz="2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212" y="3299695"/>
            <a:ext cx="8745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e.g. </a:t>
            </a:r>
            <a:r>
              <a:rPr lang="en-US" sz="1600" b="1" i="1" dirty="0"/>
              <a:t>Write</a:t>
            </a:r>
            <a:r>
              <a:rPr lang="en-US" sz="1600" i="1" dirty="0"/>
              <a:t> </a:t>
            </a:r>
            <a:r>
              <a:rPr lang="en-US" sz="1600" i="1" dirty="0" smtClean="0"/>
              <a:t>persuasively using evidence-based arguments </a:t>
            </a:r>
          </a:p>
          <a:p>
            <a:r>
              <a:rPr lang="en-US" sz="1600" i="1" dirty="0" smtClean="0"/>
              <a:t>e.g. </a:t>
            </a:r>
            <a:r>
              <a:rPr lang="en-US" sz="1600" b="1" i="1" dirty="0"/>
              <a:t>Design and carry out </a:t>
            </a:r>
            <a:r>
              <a:rPr lang="en-US" sz="1600" i="1" dirty="0"/>
              <a:t>valid scientific </a:t>
            </a:r>
            <a:r>
              <a:rPr lang="en-US" sz="1600" i="1" dirty="0" smtClean="0"/>
              <a:t>studies</a:t>
            </a:r>
          </a:p>
          <a:p>
            <a:r>
              <a:rPr lang="en-US" sz="1600" b="1" i="1" u="sng" dirty="0" smtClean="0"/>
              <a:t>not</a:t>
            </a:r>
            <a:r>
              <a:rPr lang="en-US" sz="1600" i="1" dirty="0" smtClean="0"/>
              <a:t> e.g. </a:t>
            </a:r>
            <a:r>
              <a:rPr lang="en-US" sz="1600" b="1" i="1" dirty="0" smtClean="0"/>
              <a:t>Understand</a:t>
            </a:r>
            <a:r>
              <a:rPr lang="en-US" sz="1600" i="1" dirty="0" smtClean="0"/>
              <a:t> how colors are perceived</a:t>
            </a:r>
          </a:p>
          <a:p>
            <a:r>
              <a:rPr lang="en-US" sz="1600" i="1" dirty="0"/>
              <a:t>	</a:t>
            </a:r>
            <a:r>
              <a:rPr lang="en-US" sz="1600" i="1" dirty="0" smtClean="0"/>
              <a:t>	 (why? how would this knowledge be used?)</a:t>
            </a:r>
          </a:p>
        </p:txBody>
      </p:sp>
      <p:pic>
        <p:nvPicPr>
          <p:cNvPr id="3" name="Picture 2" descr="SweetSpo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30" y="3944810"/>
            <a:ext cx="3377569" cy="2481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212" y="3589337"/>
            <a:ext cx="8845691" cy="62478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Content fields:</a:t>
            </a:r>
          </a:p>
          <a:p>
            <a:endParaRPr lang="en-US" sz="2000" dirty="0"/>
          </a:p>
          <a:p>
            <a:r>
              <a:rPr lang="en-US" sz="2000" dirty="0" smtClean="0"/>
              <a:t>Climate Change/skiing</a:t>
            </a:r>
          </a:p>
          <a:p>
            <a:r>
              <a:rPr lang="en-US" sz="2000" dirty="0" smtClean="0"/>
              <a:t>Atmospheric science, </a:t>
            </a:r>
            <a:r>
              <a:rPr lang="en-US" sz="2000" dirty="0" err="1" smtClean="0"/>
              <a:t>meterology</a:t>
            </a:r>
            <a:r>
              <a:rPr lang="en-US" sz="2000" dirty="0" smtClean="0"/>
              <a:t>, snow making tech, carbon footprint of </a:t>
            </a:r>
          </a:p>
          <a:p>
            <a:r>
              <a:rPr lang="en-US" sz="2000" dirty="0" smtClean="0"/>
              <a:t>Ski industry, clean energy generation, economics of ski towns, econ </a:t>
            </a:r>
            <a:r>
              <a:rPr lang="en-US" sz="2000" dirty="0" err="1" smtClean="0"/>
              <a:t>redev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Tourism marketing, 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Endocrine disruptors</a:t>
            </a:r>
          </a:p>
          <a:p>
            <a:r>
              <a:rPr lang="en-US" sz="2000" dirty="0" smtClean="0"/>
              <a:t>Biology, endocrinology, stats, </a:t>
            </a:r>
            <a:r>
              <a:rPr lang="en-US" sz="2000" dirty="0" err="1" smtClean="0"/>
              <a:t>ublic</a:t>
            </a:r>
            <a:r>
              <a:rPr lang="en-US" sz="2000" dirty="0" smtClean="0"/>
              <a:t> health, medicine, </a:t>
            </a:r>
            <a:r>
              <a:rPr lang="en-US" sz="2000" dirty="0" err="1" smtClean="0"/>
              <a:t>obgyn</a:t>
            </a:r>
            <a:r>
              <a:rPr lang="en-US" sz="2000" dirty="0" smtClean="0"/>
              <a:t>, </a:t>
            </a:r>
            <a:r>
              <a:rPr lang="en-US" sz="2000" dirty="0" err="1" smtClean="0"/>
              <a:t>chem</a:t>
            </a:r>
            <a:r>
              <a:rPr lang="en-US" sz="2000" dirty="0" smtClean="0"/>
              <a:t>, </a:t>
            </a:r>
            <a:r>
              <a:rPr lang="en-US" sz="2000" dirty="0" err="1" smtClean="0"/>
              <a:t>biochem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Anal </a:t>
            </a:r>
            <a:r>
              <a:rPr lang="en-US" sz="2000" dirty="0" err="1" smtClean="0"/>
              <a:t>chem</a:t>
            </a:r>
            <a:r>
              <a:rPr lang="en-US" sz="2000" dirty="0" smtClean="0"/>
              <a:t>, </a:t>
            </a:r>
            <a:r>
              <a:rPr lang="en-US" sz="2000" dirty="0" err="1" smtClean="0"/>
              <a:t>env</a:t>
            </a:r>
            <a:r>
              <a:rPr lang="en-US" sz="2000" dirty="0" smtClean="0"/>
              <a:t> studies, 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Costs of drugs</a:t>
            </a:r>
          </a:p>
          <a:p>
            <a:r>
              <a:rPr lang="en-US" sz="2000" dirty="0" smtClean="0"/>
              <a:t>Economics, </a:t>
            </a:r>
            <a:r>
              <a:rPr lang="en-US" sz="2000" dirty="0" err="1" smtClean="0"/>
              <a:t>chem</a:t>
            </a:r>
            <a:r>
              <a:rPr lang="en-US" sz="2000" dirty="0" smtClean="0"/>
              <a:t>, bio, ethics, </a:t>
            </a:r>
            <a:r>
              <a:rPr lang="en-US" sz="2000" dirty="0" err="1" smtClean="0"/>
              <a:t>govt</a:t>
            </a:r>
            <a:r>
              <a:rPr lang="en-US" sz="2000" dirty="0" smtClean="0"/>
              <a:t>, </a:t>
            </a:r>
            <a:r>
              <a:rPr lang="en-US" sz="2000" dirty="0" err="1" smtClean="0"/>
              <a:t>polisci</a:t>
            </a:r>
            <a:r>
              <a:rPr lang="en-US" sz="2000" dirty="0" smtClean="0"/>
              <a:t>, public policy, </a:t>
            </a:r>
            <a:r>
              <a:rPr lang="en-US" sz="2000" dirty="0" err="1" smtClean="0"/>
              <a:t>ppeons</a:t>
            </a:r>
            <a:r>
              <a:rPr lang="en-US" sz="2000" dirty="0" smtClean="0"/>
              <a:t>,  stats, 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17762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Shape 273"/>
          <p:cNvGrpSpPr/>
          <p:nvPr/>
        </p:nvGrpSpPr>
        <p:grpSpPr>
          <a:xfrm>
            <a:off x="0" y="0"/>
            <a:ext cx="9296399" cy="1085850"/>
            <a:chOff x="0" y="0"/>
            <a:chExt cx="5855" cy="684"/>
          </a:xfrm>
        </p:grpSpPr>
        <p:pic>
          <p:nvPicPr>
            <p:cNvPr id="274" name="Shape 27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Shape 27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43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7" name="Shape 277"/>
          <p:cNvGrpSpPr/>
          <p:nvPr/>
        </p:nvGrpSpPr>
        <p:grpSpPr>
          <a:xfrm>
            <a:off x="-76199" y="0"/>
            <a:ext cx="9293213" cy="1142999"/>
            <a:chOff x="-47" y="0"/>
            <a:chExt cx="5853" cy="719"/>
          </a:xfrm>
        </p:grpSpPr>
        <p:pic>
          <p:nvPicPr>
            <p:cNvPr id="278" name="Shape 27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5759" cy="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Shape 279"/>
            <p:cNvSpPr txBox="1"/>
            <p:nvPr/>
          </p:nvSpPr>
          <p:spPr>
            <a:xfrm>
              <a:off x="47" y="198"/>
              <a:ext cx="5759" cy="3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Reverse Design </a:t>
              </a:r>
              <a:r>
                <a:rPr lang="en-US" sz="2800" i="1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a la </a:t>
              </a:r>
              <a:r>
                <a:rPr lang="en-US" sz="28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iCons</a:t>
              </a:r>
            </a:p>
          </p:txBody>
        </p:sp>
        <p:pic>
          <p:nvPicPr>
            <p:cNvPr id="280" name="Shape 28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47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Shape 283"/>
          <p:cNvSpPr txBox="1"/>
          <p:nvPr/>
        </p:nvSpPr>
        <p:spPr>
          <a:xfrm>
            <a:off x="-22900" y="1143000"/>
            <a:ext cx="4190999" cy="48628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Case Study Flow: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Student Experience</a:t>
            </a:r>
            <a:r>
              <a:rPr lang="en-US" sz="20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SzPct val="100000"/>
              <a:buFont typeface="Arial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Inception</a:t>
            </a: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Introduce topic, generate questions</a:t>
            </a:r>
          </a:p>
          <a:p>
            <a:pPr marL="182880" marR="0" lvl="1" indent="-5079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800040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Explore boundaries of our understanding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51F37"/>
              </a:buClr>
              <a:buSzPct val="100000"/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Research: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Grow skills and knowledge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51F37"/>
              </a:buClr>
              <a:buSzPct val="100000"/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lang="en-US" sz="14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a scientifically meaningful and useful product.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51F37"/>
              </a:buClr>
              <a:buSzPct val="100000"/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Reflect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Analyze, critique, evaluate the product and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4152966" y="1143000"/>
            <a:ext cx="4855075" cy="4785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Case Study Design: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Instructor (guide) Experience</a:t>
            </a:r>
            <a:r>
              <a:rPr lang="en-US" sz="20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SzPct val="100000"/>
              <a:buFont typeface="Arial"/>
              <a:buAutoNum type="arabicParenR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Relevant Societal / Global Challenge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SzPct val="100000"/>
              <a:buFont typeface="Arial"/>
              <a:buAutoNum type="arabicParenR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Associated (Scientific) Principles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SzPct val="100000"/>
              <a:buFont typeface="Arial"/>
              <a:buAutoNum type="arabicParenR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learning objectives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SzPct val="100000"/>
              <a:buFont typeface="Arial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Create: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Product that will demonstrate mastery of learning objectives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800040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Skills or knowledge to succeed? Where acquired?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51F37"/>
              </a:buClr>
              <a:buSzPct val="100000"/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Inception: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introduce the societal challenge?</a:t>
            </a:r>
          </a:p>
          <a:p>
            <a:pPr marL="182880" lvl="1" indent="-5079">
              <a:buClr>
                <a:schemeClr val="dk1"/>
              </a:buClr>
            </a:pPr>
            <a:endParaRPr lang="en-US" sz="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51F37"/>
              </a:buClr>
              <a:buSzPct val="100000"/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r>
              <a:rPr lang="en-US" sz="14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How to connect the challenges to knowledge and skills?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51F37"/>
              </a:buClr>
              <a:buSzPct val="100000"/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Reflect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Help students become aware of themselves as learners?</a:t>
            </a:r>
          </a:p>
        </p:txBody>
      </p:sp>
      <p:pic>
        <p:nvPicPr>
          <p:cNvPr id="12" name="Picture 11" descr="SweetSpo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37" y="2373526"/>
            <a:ext cx="1635150" cy="120114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" name="Shape 327"/>
          <p:cNvGrpSpPr/>
          <p:nvPr/>
        </p:nvGrpSpPr>
        <p:grpSpPr>
          <a:xfrm>
            <a:off x="0" y="0"/>
            <a:ext cx="9296399" cy="1085850"/>
            <a:chOff x="0" y="0"/>
            <a:chExt cx="5855" cy="684"/>
          </a:xfrm>
        </p:grpSpPr>
        <p:pic>
          <p:nvPicPr>
            <p:cNvPr id="328" name="Shape 3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Shape 3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43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1" name="Shape 331"/>
          <p:cNvGrpSpPr/>
          <p:nvPr/>
        </p:nvGrpSpPr>
        <p:grpSpPr>
          <a:xfrm>
            <a:off x="-76199" y="0"/>
            <a:ext cx="9218587" cy="1142999"/>
            <a:chOff x="-47" y="0"/>
            <a:chExt cx="5806" cy="719"/>
          </a:xfrm>
        </p:grpSpPr>
        <p:pic>
          <p:nvPicPr>
            <p:cNvPr id="332" name="Shape 33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5759" cy="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Shape 333"/>
            <p:cNvSpPr txBox="1"/>
            <p:nvPr/>
          </p:nvSpPr>
          <p:spPr>
            <a:xfrm>
              <a:off x="0" y="198"/>
              <a:ext cx="5759" cy="3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dirty="0" smtClean="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Create-Step: Deliverable</a:t>
              </a:r>
              <a:endParaRPr lang="en-US" sz="2800" dirty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pic>
          <p:nvPicPr>
            <p:cNvPr id="334" name="Shape 3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47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7" name="Shape 337"/>
          <p:cNvSpPr txBox="1"/>
          <p:nvPr/>
        </p:nvSpPr>
        <p:spPr>
          <a:xfrm>
            <a:off x="381000" y="1219200"/>
            <a:ext cx="853439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 Teams</a:t>
            </a:r>
            <a:r>
              <a:rPr lang="en-US" sz="20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i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What will students create that will demonstrate that they have achieved the learning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objectives, by making progress on either assessing or solving the global challenge?</a:t>
            </a:r>
            <a:endParaRPr lang="en-US" sz="2000" i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381000" y="3961646"/>
            <a:ext cx="8001000" cy="2716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to neighboring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table.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Critique w/ criteria:</a:t>
            </a: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dk1"/>
                </a:solidFill>
              </a:rPr>
              <a:t>Reasonable?</a:t>
            </a: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dk1"/>
                </a:solidFill>
              </a:rPr>
              <a:t>Align with the stated learning objective? </a:t>
            </a: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dk1"/>
                </a:solidFill>
              </a:rPr>
              <a:t>A signature </a:t>
            </a:r>
            <a:r>
              <a:rPr lang="en-US" sz="2000" dirty="0">
                <a:solidFill>
                  <a:schemeClr val="dk1"/>
                </a:solidFill>
              </a:rPr>
              <a:t>work? </a:t>
            </a:r>
            <a:endParaRPr lang="en-US" sz="2000" dirty="0" smtClean="0">
              <a:solidFill>
                <a:schemeClr val="dk1"/>
              </a:solidFill>
            </a:endParaRP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dk1"/>
                </a:solidFill>
              </a:rPr>
              <a:t>Value outside of the academic (classroom) context?</a:t>
            </a: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000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Expectation Statements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477" y="2329101"/>
            <a:ext cx="68739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60"/>
              </a:spcBef>
              <a:buSzPct val="25000"/>
            </a:pPr>
            <a:r>
              <a:rPr lang="en-US" i="1" dirty="0" smtClean="0">
                <a:solidFill>
                  <a:schemeClr val="dk1"/>
                </a:solidFill>
              </a:rPr>
              <a:t>e.g. Discrete </a:t>
            </a:r>
            <a:r>
              <a:rPr lang="en-US" i="1" dirty="0">
                <a:solidFill>
                  <a:schemeClr val="dk1"/>
                </a:solidFill>
              </a:rPr>
              <a:t>time step </a:t>
            </a:r>
            <a:r>
              <a:rPr lang="en-US" b="1" i="1" dirty="0">
                <a:solidFill>
                  <a:schemeClr val="dk1"/>
                </a:solidFill>
              </a:rPr>
              <a:t>predictive model </a:t>
            </a:r>
            <a:r>
              <a:rPr lang="en-US" i="1" dirty="0">
                <a:solidFill>
                  <a:schemeClr val="dk1"/>
                </a:solidFill>
              </a:rPr>
              <a:t>of zebra populations.</a:t>
            </a:r>
          </a:p>
          <a:p>
            <a:pPr lvl="0">
              <a:spcBef>
                <a:spcPts val="360"/>
              </a:spcBef>
              <a:buSzPct val="25000"/>
            </a:pPr>
            <a:r>
              <a:rPr lang="en-US" i="1" dirty="0" smtClean="0">
                <a:solidFill>
                  <a:schemeClr val="dk1"/>
                </a:solidFill>
              </a:rPr>
              <a:t>e.g. </a:t>
            </a:r>
            <a:r>
              <a:rPr lang="en-US" b="1" i="1" dirty="0" smtClean="0">
                <a:solidFill>
                  <a:schemeClr val="dk1"/>
                </a:solidFill>
              </a:rPr>
              <a:t>FAQ</a:t>
            </a:r>
            <a:r>
              <a:rPr lang="en-US" i="1" dirty="0" smtClean="0">
                <a:solidFill>
                  <a:schemeClr val="dk1"/>
                </a:solidFill>
              </a:rPr>
              <a:t> </a:t>
            </a:r>
            <a:r>
              <a:rPr lang="en-US" i="1" dirty="0">
                <a:solidFill>
                  <a:schemeClr val="dk1"/>
                </a:solidFill>
              </a:rPr>
              <a:t>on water contaminants downstream of </a:t>
            </a:r>
            <a:r>
              <a:rPr lang="en-US" i="1" dirty="0" err="1">
                <a:solidFill>
                  <a:schemeClr val="dk1"/>
                </a:solidFill>
              </a:rPr>
              <a:t>fracking</a:t>
            </a:r>
            <a:r>
              <a:rPr lang="en-US" i="1" dirty="0">
                <a:solidFill>
                  <a:schemeClr val="dk1"/>
                </a:solidFill>
              </a:rPr>
              <a:t> site.</a:t>
            </a:r>
          </a:p>
          <a:p>
            <a:pPr lvl="0">
              <a:spcBef>
                <a:spcPts val="360"/>
              </a:spcBef>
              <a:buSzPct val="25000"/>
            </a:pPr>
            <a:r>
              <a:rPr lang="en-US" i="1" dirty="0" smtClean="0">
                <a:solidFill>
                  <a:schemeClr val="dk1"/>
                </a:solidFill>
              </a:rPr>
              <a:t>e.g. </a:t>
            </a:r>
            <a:r>
              <a:rPr lang="en-US" b="1" i="1" dirty="0" smtClean="0">
                <a:solidFill>
                  <a:schemeClr val="dk1"/>
                </a:solidFill>
              </a:rPr>
              <a:t>Recommendation</a:t>
            </a:r>
            <a:r>
              <a:rPr lang="en-US" i="1" dirty="0" smtClean="0">
                <a:solidFill>
                  <a:schemeClr val="dk1"/>
                </a:solidFill>
              </a:rPr>
              <a:t> </a:t>
            </a:r>
            <a:r>
              <a:rPr lang="en-US" i="1" dirty="0">
                <a:solidFill>
                  <a:schemeClr val="dk1"/>
                </a:solidFill>
              </a:rPr>
              <a:t>to FDA on gene therapy for thyroid cancer.</a:t>
            </a:r>
          </a:p>
          <a:p>
            <a:pPr lvl="0">
              <a:spcBef>
                <a:spcPts val="360"/>
              </a:spcBef>
              <a:buSzPct val="25000"/>
            </a:pPr>
            <a:r>
              <a:rPr lang="en-US" i="1" dirty="0" smtClean="0">
                <a:solidFill>
                  <a:schemeClr val="dk1"/>
                </a:solidFill>
              </a:rPr>
              <a:t>e.g. Research </a:t>
            </a:r>
            <a:r>
              <a:rPr lang="en-US" i="1" dirty="0">
                <a:solidFill>
                  <a:schemeClr val="dk1"/>
                </a:solidFill>
              </a:rPr>
              <a:t>funding </a:t>
            </a:r>
            <a:r>
              <a:rPr lang="en-US" b="1" i="1" dirty="0">
                <a:solidFill>
                  <a:schemeClr val="dk1"/>
                </a:solidFill>
              </a:rPr>
              <a:t>proposal</a:t>
            </a:r>
            <a:r>
              <a:rPr lang="en-US" i="1" dirty="0">
                <a:solidFill>
                  <a:schemeClr val="dk1"/>
                </a:solidFill>
              </a:rPr>
              <a:t> to campus sustainability grant</a:t>
            </a:r>
            <a:r>
              <a:rPr lang="en-US" i="1" dirty="0" smtClean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360"/>
              </a:spcBef>
              <a:buSzPct val="25000"/>
            </a:pPr>
            <a:r>
              <a:rPr lang="en-US" i="1" dirty="0" smtClean="0">
                <a:solidFill>
                  <a:schemeClr val="dk1"/>
                </a:solidFill>
              </a:rPr>
              <a:t>e.g. </a:t>
            </a:r>
            <a:r>
              <a:rPr lang="en-US" i="1" dirty="0">
                <a:solidFill>
                  <a:schemeClr val="dk1"/>
                </a:solidFill>
              </a:rPr>
              <a:t>Plot </a:t>
            </a:r>
            <a:r>
              <a:rPr lang="en-US" b="1" i="1" dirty="0">
                <a:solidFill>
                  <a:schemeClr val="dk1"/>
                </a:solidFill>
              </a:rPr>
              <a:t>analysis</a:t>
            </a:r>
            <a:r>
              <a:rPr lang="en-US" i="1" dirty="0">
                <a:solidFill>
                  <a:schemeClr val="dk1"/>
                </a:solidFill>
              </a:rPr>
              <a:t> on soil microbe diversity in recently logged areas</a:t>
            </a:r>
            <a:r>
              <a:rPr lang="en-US" i="1" dirty="0" smtClean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360"/>
              </a:spcBef>
              <a:buSzPct val="25000"/>
            </a:pPr>
            <a:r>
              <a:rPr lang="en-US" i="1" dirty="0" smtClean="0">
                <a:solidFill>
                  <a:schemeClr val="dk1"/>
                </a:solidFill>
              </a:rPr>
              <a:t>e.g. </a:t>
            </a:r>
            <a:r>
              <a:rPr lang="en-US" b="1" i="1" dirty="0" smtClean="0">
                <a:solidFill>
                  <a:schemeClr val="dk1"/>
                </a:solidFill>
              </a:rPr>
              <a:t>Mock Trial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about liabilities regarding experimental drugs.</a:t>
            </a:r>
            <a:endParaRPr lang="en-US" i="1" dirty="0">
              <a:solidFill>
                <a:schemeClr val="dk1"/>
              </a:solidFill>
            </a:endParaRPr>
          </a:p>
          <a:p>
            <a:pPr lvl="0">
              <a:spcBef>
                <a:spcPts val="360"/>
              </a:spcBef>
              <a:buSzPct val="25000"/>
            </a:pP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2607214"/>
            <a:ext cx="9142388" cy="447665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7" name="Shape 327"/>
          <p:cNvGrpSpPr/>
          <p:nvPr/>
        </p:nvGrpSpPr>
        <p:grpSpPr>
          <a:xfrm>
            <a:off x="0" y="0"/>
            <a:ext cx="9296399" cy="1085850"/>
            <a:chOff x="0" y="0"/>
            <a:chExt cx="5855" cy="684"/>
          </a:xfrm>
        </p:grpSpPr>
        <p:pic>
          <p:nvPicPr>
            <p:cNvPr id="328" name="Shape 3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Shape 3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43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1" name="Shape 331"/>
          <p:cNvGrpSpPr/>
          <p:nvPr/>
        </p:nvGrpSpPr>
        <p:grpSpPr>
          <a:xfrm>
            <a:off x="-76199" y="0"/>
            <a:ext cx="9218587" cy="1142999"/>
            <a:chOff x="-47" y="0"/>
            <a:chExt cx="5806" cy="719"/>
          </a:xfrm>
        </p:grpSpPr>
        <p:pic>
          <p:nvPicPr>
            <p:cNvPr id="332" name="Shape 33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5759" cy="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Shape 333"/>
            <p:cNvSpPr txBox="1"/>
            <p:nvPr/>
          </p:nvSpPr>
          <p:spPr>
            <a:xfrm>
              <a:off x="0" y="198"/>
              <a:ext cx="5759" cy="3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dirty="0" smtClean="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Create-Step: Assessment</a:t>
              </a:r>
              <a:endParaRPr lang="en-US" sz="2800" dirty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pic>
          <p:nvPicPr>
            <p:cNvPr id="334" name="Shape 3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47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7" name="Shape 337"/>
          <p:cNvSpPr txBox="1"/>
          <p:nvPr/>
        </p:nvSpPr>
        <p:spPr>
          <a:xfrm>
            <a:off x="381000" y="1219200"/>
            <a:ext cx="853439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 Teams</a:t>
            </a:r>
            <a:r>
              <a:rPr lang="en-US" sz="20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How do you know if students reached the goals?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000" i="1" dirty="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Expectation Statements: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i="1" dirty="0">
                <a:solidFill>
                  <a:srgbClr val="0000FF"/>
                </a:solidFill>
              </a:rPr>
              <a:t>	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Learning goal through the lens of a particular create activity</a:t>
            </a:r>
            <a:endParaRPr lang="en-US" sz="2000" i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1280px-Prism-rainbow-black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0" y="2620308"/>
            <a:ext cx="7371502" cy="4307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2401" y="2717890"/>
            <a:ext cx="3031599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Expectation Statements: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1) Mock Trial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Stand as expert witness; accurately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explain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technical content without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jargon to a jury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2) Interpretive Dance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Choreograph and perform a set of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movements that demonstrate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molecular vibrations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175239"/>
            <a:ext cx="22802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Objective: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Explain technical concepts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non-expert audience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660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" name="Shape 327"/>
          <p:cNvGrpSpPr/>
          <p:nvPr/>
        </p:nvGrpSpPr>
        <p:grpSpPr>
          <a:xfrm>
            <a:off x="0" y="0"/>
            <a:ext cx="9296399" cy="1085850"/>
            <a:chOff x="0" y="0"/>
            <a:chExt cx="5855" cy="684"/>
          </a:xfrm>
        </p:grpSpPr>
        <p:pic>
          <p:nvPicPr>
            <p:cNvPr id="328" name="Shape 3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Shape 3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43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1" name="Shape 331"/>
          <p:cNvGrpSpPr/>
          <p:nvPr/>
        </p:nvGrpSpPr>
        <p:grpSpPr>
          <a:xfrm>
            <a:off x="-76199" y="0"/>
            <a:ext cx="9218587" cy="1142999"/>
            <a:chOff x="-47" y="0"/>
            <a:chExt cx="5806" cy="719"/>
          </a:xfrm>
        </p:grpSpPr>
        <p:pic>
          <p:nvPicPr>
            <p:cNvPr id="332" name="Shape 33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5759" cy="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Shape 333"/>
            <p:cNvSpPr txBox="1"/>
            <p:nvPr/>
          </p:nvSpPr>
          <p:spPr>
            <a:xfrm>
              <a:off x="0" y="198"/>
              <a:ext cx="5759" cy="3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dirty="0" smtClean="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Research: Scaffolding the Learning</a:t>
              </a:r>
              <a:endParaRPr lang="en-US" sz="2800" dirty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pic>
          <p:nvPicPr>
            <p:cNvPr id="334" name="Shape 3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47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7" name="Shape 337"/>
          <p:cNvSpPr txBox="1"/>
          <p:nvPr/>
        </p:nvSpPr>
        <p:spPr>
          <a:xfrm>
            <a:off x="381000" y="1219200"/>
            <a:ext cx="853439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 Teams</a:t>
            </a:r>
            <a:r>
              <a:rPr lang="en-US" sz="20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What skills or knowledge will your students need to gain in order to succeed?</a:t>
            </a:r>
            <a:endParaRPr lang="en-US" sz="2000" i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381000" y="3961646"/>
            <a:ext cx="8001000" cy="1895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each, identify one specific resource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Human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Video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Tutorial, etc.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can provide the knowledge or training in the skill.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477" y="2329101"/>
            <a:ext cx="687395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60"/>
              </a:spcBef>
              <a:buSzPct val="25000"/>
            </a:pPr>
            <a:r>
              <a:rPr lang="en-US" i="1" dirty="0" smtClean="0">
                <a:solidFill>
                  <a:schemeClr val="dk1"/>
                </a:solidFill>
              </a:rPr>
              <a:t>e.g. </a:t>
            </a:r>
            <a:r>
              <a:rPr lang="en-US" b="1" i="1" dirty="0" smtClean="0">
                <a:solidFill>
                  <a:schemeClr val="dk1"/>
                </a:solidFill>
              </a:rPr>
              <a:t>Programming</a:t>
            </a:r>
            <a:r>
              <a:rPr lang="en-US" i="1" dirty="0" smtClean="0">
                <a:solidFill>
                  <a:schemeClr val="dk1"/>
                </a:solidFill>
              </a:rPr>
              <a:t> in Excel</a:t>
            </a:r>
          </a:p>
          <a:p>
            <a:pPr lvl="0">
              <a:spcBef>
                <a:spcPts val="360"/>
              </a:spcBef>
              <a:buSzPct val="25000"/>
            </a:pPr>
            <a:r>
              <a:rPr lang="en-US" i="1" dirty="0" smtClean="0">
                <a:solidFill>
                  <a:schemeClr val="dk1"/>
                </a:solidFill>
              </a:rPr>
              <a:t>e.g. </a:t>
            </a:r>
            <a:r>
              <a:rPr lang="en-US" b="1" i="1" dirty="0" smtClean="0">
                <a:solidFill>
                  <a:schemeClr val="dk1"/>
                </a:solidFill>
              </a:rPr>
              <a:t>Searching</a:t>
            </a:r>
            <a:r>
              <a:rPr lang="en-US" i="1" dirty="0" smtClean="0">
                <a:solidFill>
                  <a:schemeClr val="dk1"/>
                </a:solidFill>
              </a:rPr>
              <a:t> CDC site for epidemiological data</a:t>
            </a:r>
          </a:p>
          <a:p>
            <a:pPr lvl="0">
              <a:spcBef>
                <a:spcPts val="360"/>
              </a:spcBef>
              <a:buSzPct val="25000"/>
            </a:pPr>
            <a:r>
              <a:rPr lang="en-US" i="1" dirty="0" smtClean="0">
                <a:solidFill>
                  <a:schemeClr val="dk1"/>
                </a:solidFill>
              </a:rPr>
              <a:t>e.g. </a:t>
            </a:r>
            <a:r>
              <a:rPr lang="en-US" b="1" i="1" dirty="0" smtClean="0">
                <a:solidFill>
                  <a:schemeClr val="dk1"/>
                </a:solidFill>
              </a:rPr>
              <a:t>Mechanism</a:t>
            </a:r>
            <a:r>
              <a:rPr lang="en-US" i="1" dirty="0" smtClean="0">
                <a:solidFill>
                  <a:schemeClr val="dk1"/>
                </a:solidFill>
              </a:rPr>
              <a:t> of malaria transmission</a:t>
            </a:r>
          </a:p>
          <a:p>
            <a:pPr lvl="0">
              <a:spcBef>
                <a:spcPts val="360"/>
              </a:spcBef>
              <a:buSzPct val="25000"/>
            </a:pPr>
            <a:r>
              <a:rPr lang="en-US" i="1" dirty="0" smtClean="0">
                <a:solidFill>
                  <a:schemeClr val="dk1"/>
                </a:solidFill>
              </a:rPr>
              <a:t>e.g. </a:t>
            </a:r>
            <a:r>
              <a:rPr lang="en-US" b="1" i="1" dirty="0" smtClean="0">
                <a:solidFill>
                  <a:schemeClr val="dk1"/>
                </a:solidFill>
              </a:rPr>
              <a:t>Writing </a:t>
            </a:r>
            <a:r>
              <a:rPr lang="en-US" i="1" dirty="0" smtClean="0">
                <a:solidFill>
                  <a:schemeClr val="dk1"/>
                </a:solidFill>
              </a:rPr>
              <a:t>unbiased survey questions</a:t>
            </a:r>
            <a:endParaRPr lang="en-US" i="1" dirty="0">
              <a:solidFill>
                <a:schemeClr val="dk1"/>
              </a:solidFill>
            </a:endParaRPr>
          </a:p>
          <a:p>
            <a:pPr lvl="0">
              <a:spcBef>
                <a:spcPts val="360"/>
              </a:spcBef>
              <a:buSzPct val="25000"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923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5" name="Shape 345"/>
          <p:cNvGrpSpPr/>
          <p:nvPr/>
        </p:nvGrpSpPr>
        <p:grpSpPr>
          <a:xfrm>
            <a:off x="0" y="0"/>
            <a:ext cx="9296399" cy="1085850"/>
            <a:chOff x="0" y="0"/>
            <a:chExt cx="5855" cy="684"/>
          </a:xfrm>
        </p:grpSpPr>
        <p:pic>
          <p:nvPicPr>
            <p:cNvPr id="346" name="Shape 34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Shape 34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43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9" name="Shape 349"/>
          <p:cNvGrpSpPr/>
          <p:nvPr/>
        </p:nvGrpSpPr>
        <p:grpSpPr>
          <a:xfrm>
            <a:off x="-76199" y="0"/>
            <a:ext cx="9372601" cy="1142999"/>
            <a:chOff x="-47" y="0"/>
            <a:chExt cx="5903" cy="719"/>
          </a:xfrm>
        </p:grpSpPr>
        <p:pic>
          <p:nvPicPr>
            <p:cNvPr id="350" name="Shape 35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5759" cy="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Shape 351"/>
            <p:cNvSpPr txBox="1"/>
            <p:nvPr/>
          </p:nvSpPr>
          <p:spPr>
            <a:xfrm>
              <a:off x="0" y="198"/>
              <a:ext cx="5759" cy="3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Reflect</a:t>
              </a:r>
            </a:p>
          </p:txBody>
        </p:sp>
        <p:pic>
          <p:nvPicPr>
            <p:cNvPr id="352" name="Shape 35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47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Shape 3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43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5" name="Shape 355"/>
          <p:cNvSpPr txBox="1"/>
          <p:nvPr/>
        </p:nvSpPr>
        <p:spPr>
          <a:xfrm>
            <a:off x="381000" y="1371600"/>
            <a:ext cx="8534399" cy="2554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was an important new attitude, knowledge, or skill you gained?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an important element we left out?</a:t>
            </a:r>
            <a:b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your next steps for completing your case study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will you deliver your new case study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457200" y="3886200"/>
            <a:ext cx="85343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Shape 273"/>
          <p:cNvGrpSpPr/>
          <p:nvPr/>
        </p:nvGrpSpPr>
        <p:grpSpPr>
          <a:xfrm>
            <a:off x="0" y="0"/>
            <a:ext cx="9296399" cy="1085850"/>
            <a:chOff x="0" y="0"/>
            <a:chExt cx="5855" cy="684"/>
          </a:xfrm>
        </p:grpSpPr>
        <p:pic>
          <p:nvPicPr>
            <p:cNvPr id="274" name="Shape 27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Shape 27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43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7" name="Shape 277"/>
          <p:cNvGrpSpPr/>
          <p:nvPr/>
        </p:nvGrpSpPr>
        <p:grpSpPr>
          <a:xfrm>
            <a:off x="-76199" y="0"/>
            <a:ext cx="9293213" cy="1142999"/>
            <a:chOff x="-47" y="0"/>
            <a:chExt cx="5853" cy="719"/>
          </a:xfrm>
        </p:grpSpPr>
        <p:pic>
          <p:nvPicPr>
            <p:cNvPr id="278" name="Shape 27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5759" cy="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Shape 279"/>
            <p:cNvSpPr txBox="1"/>
            <p:nvPr/>
          </p:nvSpPr>
          <p:spPr>
            <a:xfrm>
              <a:off x="47" y="198"/>
              <a:ext cx="5759" cy="3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dirty="0" smtClean="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iCons Case Study Structure</a:t>
              </a:r>
              <a:endParaRPr lang="en-US" sz="2800" dirty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pic>
          <p:nvPicPr>
            <p:cNvPr id="280" name="Shape 28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47" y="0"/>
              <a:ext cx="911" cy="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Shape 283"/>
          <p:cNvSpPr txBox="1"/>
          <p:nvPr/>
        </p:nvSpPr>
        <p:spPr>
          <a:xfrm>
            <a:off x="1754496" y="1378693"/>
            <a:ext cx="5734843" cy="48628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Stages of Learning</a:t>
            </a:r>
            <a:endParaRPr lang="en-US" sz="28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Inception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Introduce topic, 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 clarifying questions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sz="20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800040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Explore boundaries of our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understanding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sym typeface="Arial"/>
              </a:rPr>
              <a:t>→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big questions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51F37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Research: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skills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sz="20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51F37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lang="en-US" sz="18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a scientifically meaningful and useful product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sz="20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51F37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Reflect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Analyze, critique, evaluate the product and process</a:t>
            </a: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1" indent="-50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6289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1066800" y="152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6200" y="0"/>
            <a:ext cx="14478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1538155" y="366200"/>
            <a:ext cx="702483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 smtClean="0">
                <a:solidFill>
                  <a:schemeClr val="lt1"/>
                </a:solidFill>
                <a:latin typeface="+mj-lt"/>
                <a:ea typeface="Domine"/>
                <a:cs typeface="Domine"/>
                <a:sym typeface="Domine"/>
              </a:rPr>
              <a:t>Example: </a:t>
            </a:r>
            <a:r>
              <a:rPr lang="en-US" sz="2400" dirty="0" err="1" smtClean="0">
                <a:solidFill>
                  <a:schemeClr val="lt1"/>
                </a:solidFill>
                <a:latin typeface="+mj-lt"/>
                <a:ea typeface="Domine"/>
                <a:cs typeface="Domine"/>
                <a:sym typeface="Domine"/>
              </a:rPr>
              <a:t>Zika</a:t>
            </a:r>
            <a:r>
              <a:rPr lang="en-US" sz="2400" dirty="0" smtClean="0">
                <a:solidFill>
                  <a:schemeClr val="lt1"/>
                </a:solidFill>
                <a:latin typeface="+mj-lt"/>
                <a:ea typeface="Domine"/>
                <a:cs typeface="Domine"/>
                <a:sym typeface="Domine"/>
              </a:rPr>
              <a:t> Epidemic – Inception Stage</a:t>
            </a:r>
          </a:p>
        </p:txBody>
      </p:sp>
      <p:pic>
        <p:nvPicPr>
          <p:cNvPr id="3" name="Picture 2" descr="Screen Shot 2016-06-08 at 6.53.4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5" y="1869507"/>
            <a:ext cx="5294584" cy="191400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" descr="Screen Shot 2016-06-08 at 6.53.0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80" y="2887193"/>
            <a:ext cx="6080179" cy="236744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 descr="Screen Shot 2016-06-08 at 6.57.5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40" y="4019202"/>
            <a:ext cx="6385747" cy="205642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1760741" y="1361779"/>
            <a:ext cx="5573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Inception: Introduce Topic, Generate Questions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22572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1066800" y="152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6200" y="0"/>
            <a:ext cx="14478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1538155" y="366200"/>
            <a:ext cx="702483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 smtClean="0">
                <a:solidFill>
                  <a:schemeClr val="lt1"/>
                </a:solidFill>
                <a:latin typeface="+mj-lt"/>
                <a:ea typeface="Domine"/>
                <a:cs typeface="Domine"/>
                <a:sym typeface="Domine"/>
              </a:rPr>
              <a:t>Example: </a:t>
            </a:r>
            <a:r>
              <a:rPr lang="en-US" sz="2400" dirty="0" err="1" smtClean="0">
                <a:solidFill>
                  <a:schemeClr val="lt1"/>
                </a:solidFill>
                <a:latin typeface="+mj-lt"/>
                <a:ea typeface="Domine"/>
                <a:cs typeface="Domine"/>
                <a:sym typeface="Domine"/>
              </a:rPr>
              <a:t>Zika</a:t>
            </a:r>
            <a:r>
              <a:rPr lang="en-US" sz="2400" dirty="0" smtClean="0">
                <a:solidFill>
                  <a:schemeClr val="lt1"/>
                </a:solidFill>
                <a:latin typeface="+mj-lt"/>
                <a:ea typeface="Domine"/>
                <a:cs typeface="Domine"/>
                <a:sym typeface="Domine"/>
              </a:rPr>
              <a:t> Epidemic – Engagement Question</a:t>
            </a:r>
            <a:endParaRPr lang="en-US" sz="2400" dirty="0">
              <a:solidFill>
                <a:schemeClr val="lt1"/>
              </a:solidFill>
              <a:latin typeface="+mj-lt"/>
              <a:ea typeface="Domine"/>
              <a:cs typeface="Domine"/>
              <a:sym typeface="Domin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0741" y="1361779"/>
            <a:ext cx="6044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Engagement: Explore Boundaries of Understanding</a:t>
            </a:r>
            <a:endParaRPr lang="en-US" sz="2000" dirty="0"/>
          </a:p>
        </p:txBody>
      </p:sp>
      <p:pic>
        <p:nvPicPr>
          <p:cNvPr id="6" name="Picture 5" descr="Screen Shot 2016-06-08 at 7.02.5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" y="1761889"/>
            <a:ext cx="4923063" cy="198195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 descr="Screen Shot 2016-06-08 at 7.05.0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77" y="3269429"/>
            <a:ext cx="6355137" cy="344563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313898" y="489954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hlinkClick r:id="rId7"/>
              </a:rPr>
              <a:t>Systems Diagram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976840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1066800" y="152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6200" y="0"/>
            <a:ext cx="14478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1538155" y="366200"/>
            <a:ext cx="702483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 smtClean="0">
                <a:solidFill>
                  <a:schemeClr val="lt1"/>
                </a:solidFill>
                <a:latin typeface="+mj-lt"/>
                <a:ea typeface="Domine"/>
                <a:cs typeface="Domine"/>
                <a:sym typeface="Domine"/>
              </a:rPr>
              <a:t>Example: </a:t>
            </a:r>
            <a:r>
              <a:rPr lang="en-US" sz="2400" dirty="0" err="1" smtClean="0">
                <a:solidFill>
                  <a:schemeClr val="lt1"/>
                </a:solidFill>
                <a:latin typeface="+mj-lt"/>
                <a:ea typeface="Domine"/>
                <a:cs typeface="Domine"/>
                <a:sym typeface="Domine"/>
              </a:rPr>
              <a:t>Zika</a:t>
            </a:r>
            <a:r>
              <a:rPr lang="en-US" sz="2400" dirty="0" smtClean="0">
                <a:solidFill>
                  <a:schemeClr val="lt1"/>
                </a:solidFill>
                <a:latin typeface="+mj-lt"/>
                <a:ea typeface="Domine"/>
                <a:cs typeface="Domine"/>
                <a:sym typeface="Domine"/>
              </a:rPr>
              <a:t> Epidemic – Research Stage</a:t>
            </a:r>
            <a:endParaRPr lang="en-US" sz="2400" dirty="0">
              <a:solidFill>
                <a:schemeClr val="lt1"/>
              </a:solidFill>
              <a:latin typeface="+mj-lt"/>
              <a:ea typeface="Domine"/>
              <a:cs typeface="Domine"/>
              <a:sym typeface="Domin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0741" y="1361779"/>
            <a:ext cx="4546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Research: Grow Skills and Knowledge</a:t>
            </a:r>
            <a:endParaRPr lang="en-US" sz="2000" dirty="0"/>
          </a:p>
        </p:txBody>
      </p:sp>
      <p:pic>
        <p:nvPicPr>
          <p:cNvPr id="2" name="Picture 1" descr="Screen Shot 2016-06-08 at 7.14.1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5" y="1761889"/>
            <a:ext cx="6858000" cy="47310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 descr="Screen Shot 2016-06-08 at 7.16.0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82" y="4889634"/>
            <a:ext cx="6289671" cy="17756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551173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1066800" y="152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6200" y="0"/>
            <a:ext cx="14478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1538155" y="366200"/>
            <a:ext cx="702483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 smtClean="0">
                <a:solidFill>
                  <a:schemeClr val="lt1"/>
                </a:solidFill>
                <a:latin typeface="+mj-lt"/>
                <a:ea typeface="Domine"/>
                <a:cs typeface="Domine"/>
                <a:sym typeface="Domine"/>
              </a:rPr>
              <a:t>Example: </a:t>
            </a:r>
            <a:r>
              <a:rPr lang="en-US" sz="2400" dirty="0" err="1" smtClean="0">
                <a:solidFill>
                  <a:schemeClr val="lt1"/>
                </a:solidFill>
                <a:latin typeface="+mj-lt"/>
                <a:ea typeface="Domine"/>
                <a:cs typeface="Domine"/>
                <a:sym typeface="Domine"/>
              </a:rPr>
              <a:t>Zika</a:t>
            </a:r>
            <a:r>
              <a:rPr lang="en-US" sz="2400" dirty="0" smtClean="0">
                <a:solidFill>
                  <a:schemeClr val="lt1"/>
                </a:solidFill>
                <a:latin typeface="+mj-lt"/>
                <a:ea typeface="Domine"/>
                <a:cs typeface="Domine"/>
                <a:sym typeface="Domine"/>
              </a:rPr>
              <a:t> Epidemic – Create Step</a:t>
            </a:r>
            <a:endParaRPr lang="en-US" sz="2400" dirty="0">
              <a:solidFill>
                <a:schemeClr val="lt1"/>
              </a:solidFill>
              <a:latin typeface="+mj-lt"/>
              <a:ea typeface="Domine"/>
              <a:cs typeface="Domine"/>
              <a:sym typeface="Domin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5618" y="1374874"/>
            <a:ext cx="6999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Create: Build a (scientifically) meaningful and useful product</a:t>
            </a:r>
            <a:endParaRPr lang="en-US" sz="2000" dirty="0"/>
          </a:p>
        </p:txBody>
      </p:sp>
      <p:pic>
        <p:nvPicPr>
          <p:cNvPr id="2" name="Picture 1" descr="Screen Shot 2016-06-08 at 7.21.0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3" y="1972650"/>
            <a:ext cx="8218382" cy="433901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351993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1066800" y="152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6200" y="0"/>
            <a:ext cx="14478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1538155" y="366200"/>
            <a:ext cx="702483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 smtClean="0">
                <a:solidFill>
                  <a:schemeClr val="lt1"/>
                </a:solidFill>
                <a:latin typeface="+mj-lt"/>
                <a:ea typeface="Domine"/>
                <a:cs typeface="Domine"/>
                <a:sym typeface="Domine"/>
              </a:rPr>
              <a:t>Example: </a:t>
            </a:r>
            <a:r>
              <a:rPr lang="en-US" sz="2400" dirty="0" err="1" smtClean="0">
                <a:solidFill>
                  <a:schemeClr val="lt1"/>
                </a:solidFill>
                <a:latin typeface="+mj-lt"/>
                <a:ea typeface="Domine"/>
                <a:cs typeface="Domine"/>
                <a:sym typeface="Domine"/>
              </a:rPr>
              <a:t>Zika</a:t>
            </a:r>
            <a:r>
              <a:rPr lang="en-US" sz="2400" dirty="0" smtClean="0">
                <a:solidFill>
                  <a:schemeClr val="lt1"/>
                </a:solidFill>
                <a:latin typeface="+mj-lt"/>
                <a:ea typeface="Domine"/>
                <a:cs typeface="Domine"/>
                <a:sym typeface="Domine"/>
              </a:rPr>
              <a:t> Epidemic – Reflection Stage</a:t>
            </a:r>
            <a:endParaRPr lang="en-US" sz="2400" dirty="0">
              <a:solidFill>
                <a:schemeClr val="lt1"/>
              </a:solidFill>
              <a:latin typeface="+mj-lt"/>
              <a:ea typeface="Domine"/>
              <a:cs typeface="Domine"/>
              <a:sym typeface="Domin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3503" y="1374874"/>
            <a:ext cx="4390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Reflect: What did the students learn?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89196" y="2088806"/>
            <a:ext cx="82203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Class,</a:t>
            </a:r>
          </a:p>
          <a:p>
            <a:endParaRPr lang="en-US" sz="1600" dirty="0"/>
          </a:p>
          <a:p>
            <a:r>
              <a:rPr lang="en-US" sz="1600" dirty="0" smtClean="0"/>
              <a:t>I </a:t>
            </a:r>
            <a:r>
              <a:rPr lang="en-US" sz="1600" dirty="0"/>
              <a:t>thought I would share with you the </a:t>
            </a:r>
            <a:r>
              <a:rPr lang="en-US" sz="1600" dirty="0" smtClean="0"/>
              <a:t>email </a:t>
            </a:r>
            <a:r>
              <a:rPr lang="en-US" sz="1600" dirty="0"/>
              <a:t>I got from </a:t>
            </a:r>
            <a:r>
              <a:rPr lang="en-US" sz="1600" dirty="0">
                <a:solidFill>
                  <a:srgbClr val="FF0000"/>
                </a:solidFill>
              </a:rPr>
              <a:t>Dr. Mike Johansson of the CDC </a:t>
            </a:r>
            <a:r>
              <a:rPr lang="en-US" sz="1600" dirty="0"/>
              <a:t>in </a:t>
            </a:r>
            <a:r>
              <a:rPr lang="en-US" sz="1600" dirty="0">
                <a:solidFill>
                  <a:srgbClr val="FF0000"/>
                </a:solidFill>
              </a:rPr>
              <a:t>response to your reports and models</a:t>
            </a:r>
            <a:r>
              <a:rPr lang="en-US" sz="1600" dirty="0"/>
              <a:t>. He has some important points to make. (And if you see the news today, it appears the CDC is now convinced of the link between </a:t>
            </a:r>
            <a:r>
              <a:rPr lang="en-US" sz="1600" dirty="0" err="1"/>
              <a:t>zika</a:t>
            </a:r>
            <a:r>
              <a:rPr lang="en-US" sz="1600" dirty="0"/>
              <a:t> and microcephaly.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  <a:p>
            <a:r>
              <a:rPr lang="en-US" sz="1600" dirty="0" smtClean="0"/>
              <a:t>--------</a:t>
            </a:r>
          </a:p>
          <a:p>
            <a:endParaRPr lang="en-US" sz="1600" dirty="0"/>
          </a:p>
          <a:p>
            <a:r>
              <a:rPr lang="en-US" sz="1600" dirty="0" smtClean="0"/>
              <a:t>Hi </a:t>
            </a:r>
            <a:r>
              <a:rPr lang="en-US" sz="1600" dirty="0" err="1"/>
              <a:t>Shubha</a:t>
            </a:r>
            <a:r>
              <a:rPr lang="en-US" sz="1600" dirty="0"/>
              <a:t>,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Thanks for sharing these with me! Congratulations on giving your students a flavor of critical thinking through a problem in a real world context. And congratulations to the students </a:t>
            </a:r>
            <a:r>
              <a:rPr lang="en-US" sz="1600" i="1" dirty="0">
                <a:solidFill>
                  <a:srgbClr val="FF0000"/>
                </a:solidFill>
              </a:rPr>
              <a:t>for identifying important problems and approaches </a:t>
            </a:r>
            <a:r>
              <a:rPr lang="en-US" sz="1600" dirty="0"/>
              <a:t>for beginning to answer address these problems. It speaks to their critical thinking that </a:t>
            </a:r>
            <a:r>
              <a:rPr lang="en-US" sz="1600" i="1" u="sng" dirty="0">
                <a:solidFill>
                  <a:srgbClr val="FF0000"/>
                </a:solidFill>
              </a:rPr>
              <a:t>all of the problems identified by your students are also problems that researchers are currently working on</a:t>
            </a:r>
            <a:r>
              <a:rPr lang="en-US" sz="16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26646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1066800" y="152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6200" y="0"/>
            <a:ext cx="14478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8600" y="0"/>
            <a:ext cx="14478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228600" y="1371600"/>
            <a:ext cx="8686800" cy="1828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A8284"/>
              </a:gs>
              <a:gs pos="50000">
                <a:srgbClr val="99BDBF"/>
              </a:gs>
              <a:gs pos="100000">
                <a:srgbClr val="B8E2E5"/>
              </a:gs>
            </a:gsLst>
            <a:lin ang="27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28600" y="3200400"/>
            <a:ext cx="8686800" cy="114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11144"/>
              </a:gs>
              <a:gs pos="50000">
                <a:srgbClr val="1A1A63"/>
              </a:gs>
              <a:gs pos="100000">
                <a:srgbClr val="202077"/>
              </a:gs>
            </a:gsLst>
            <a:lin ang="27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28600" y="4343400"/>
            <a:ext cx="8686800" cy="9905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4F00"/>
              </a:gs>
              <a:gs pos="50000">
                <a:srgbClr val="007300"/>
              </a:gs>
              <a:gs pos="100000">
                <a:srgbClr val="008900"/>
              </a:gs>
            </a:gsLst>
            <a:lin ang="27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228600" y="5334000"/>
            <a:ext cx="8686800" cy="10667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3D00"/>
              </a:gs>
              <a:gs pos="50000">
                <a:srgbClr val="885800"/>
              </a:gs>
              <a:gs pos="100000">
                <a:srgbClr val="A46900"/>
              </a:gs>
            </a:gsLst>
            <a:lin ang="27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304800" y="1403390"/>
            <a:ext cx="8610599" cy="4985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components of societal problems appropriate for scientific investigations.</a:t>
            </a: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Apply scientific concepts to understand societal problems.</a:t>
            </a: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Utilize team diversity to create solutions for societal problems.</a:t>
            </a: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 constructive criticism to others.</a:t>
            </a: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Utilize constructive criticism from others.</a:t>
            </a: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 from mistakes.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Write effectively using technical arguments about societal problems.</a:t>
            </a: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 effectively using technical arguments about societal problems.</a:t>
            </a: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Communicate science to a broad spectrum of audiences.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Pose valid scientific questions related to societal problems.</a:t>
            </a: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 and carry out valid scientific studies to test hypotheses.</a:t>
            </a: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Explain significance of scientific studies in solving societal problems.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Critically analyze scientific literature to identify gaps in scientific knowledge.</a:t>
            </a: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Carry out scientific research to fill gaps in knowledge.</a:t>
            </a: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Integrate knowledge across fields in service of solving societal problems.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2438400" y="253425"/>
            <a:ext cx="429797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iCons Learning Goals</a:t>
            </a:r>
          </a:p>
        </p:txBody>
      </p:sp>
    </p:spTree>
    <p:extLst>
      <p:ext uri="{BB962C8B-B14F-4D97-AF65-F5344CB8AC3E}">
        <p14:creationId xmlns:p14="http://schemas.microsoft.com/office/powerpoint/2010/main" val="20391733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Shape 259"/>
          <p:cNvGrpSpPr/>
          <p:nvPr/>
        </p:nvGrpSpPr>
        <p:grpSpPr>
          <a:xfrm>
            <a:off x="-76200" y="-1"/>
            <a:ext cx="9220202" cy="1126087"/>
            <a:chOff x="-48" y="0"/>
            <a:chExt cx="5808" cy="600"/>
          </a:xfrm>
        </p:grpSpPr>
        <p:pic>
          <p:nvPicPr>
            <p:cNvPr id="260" name="Shape 26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5760" cy="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Shape 261"/>
            <p:cNvSpPr txBox="1"/>
            <p:nvPr/>
          </p:nvSpPr>
          <p:spPr>
            <a:xfrm>
              <a:off x="0" y="197"/>
              <a:ext cx="5700" cy="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dirty="0" smtClean="0">
                  <a:solidFill>
                    <a:schemeClr val="lt1"/>
                  </a:solidFill>
                  <a:latin typeface="+mj-lt"/>
                  <a:ea typeface="Domine"/>
                  <a:cs typeface="Domine"/>
                  <a:sym typeface="Domine"/>
                </a:rPr>
                <a:t>Backward Design a la iCons</a:t>
              </a:r>
            </a:p>
          </p:txBody>
        </p:sp>
        <p:pic>
          <p:nvPicPr>
            <p:cNvPr id="262" name="Shape 26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48" y="0"/>
              <a:ext cx="900" cy="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814431" y="1165368"/>
            <a:ext cx="7499783" cy="5499494"/>
            <a:chOff x="814431" y="1165368"/>
            <a:chExt cx="7499783" cy="5499494"/>
          </a:xfrm>
        </p:grpSpPr>
        <p:sp>
          <p:nvSpPr>
            <p:cNvPr id="256" name="Shape 256"/>
            <p:cNvSpPr/>
            <p:nvPr/>
          </p:nvSpPr>
          <p:spPr>
            <a:xfrm>
              <a:off x="2775767" y="1165368"/>
              <a:ext cx="3535182" cy="3241493"/>
            </a:xfrm>
            <a:prstGeom prst="ellipse">
              <a:avLst/>
            </a:prstGeom>
            <a:solidFill>
              <a:srgbClr val="851F37">
                <a:alpha val="49803"/>
              </a:srgbClr>
            </a:solidFill>
            <a:ln w="9525" cap="flat" cmpd="sng">
              <a:solidFill>
                <a:schemeClr val="dk1">
                  <a:alpha val="5098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endPara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4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Global</a:t>
              </a:r>
              <a:endPara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4038599" y="2891961"/>
              <a:ext cx="4275615" cy="3772901"/>
            </a:xfrm>
            <a:prstGeom prst="ellipse">
              <a:avLst/>
            </a:prstGeom>
            <a:solidFill>
              <a:srgbClr val="00E000">
                <a:alpha val="49803"/>
              </a:srgbClr>
            </a:solidFill>
            <a:ln w="9525" cap="flat" cmpd="sng">
              <a:solidFill>
                <a:schemeClr val="dk1">
                  <a:alpha val="5098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955808" y="2878867"/>
              <a:ext cx="3768592" cy="3628867"/>
            </a:xfrm>
            <a:prstGeom prst="ellipse">
              <a:avLst/>
            </a:prstGeom>
            <a:solidFill>
              <a:srgbClr val="6868CF">
                <a:alpha val="49803"/>
              </a:srgbClr>
            </a:solidFill>
            <a:ln w="9525" cap="flat" cmpd="sng">
              <a:solidFill>
                <a:schemeClr val="dk1">
                  <a:alpha val="5098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14431" y="4174268"/>
              <a:ext cx="3346579" cy="83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Knowledge/</a:t>
              </a:r>
              <a:r>
                <a:rPr lang="en-US" sz="2400" dirty="0" smtClean="0">
                  <a:solidFill>
                    <a:schemeClr val="dk1"/>
                  </a:solidFill>
                </a:rPr>
                <a:t>Content: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Disciplinary Specific</a:t>
              </a:r>
              <a:endPara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4720737" y="4174272"/>
              <a:ext cx="3488725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Translatable Skills: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dirty="0" smtClean="0">
                  <a:solidFill>
                    <a:schemeClr val="dk1"/>
                  </a:solidFill>
                </a:rPr>
                <a:t>Discipline </a:t>
              </a:r>
              <a:r>
                <a:rPr lang="en-US" sz="2400" u="sng" dirty="0" err="1" smtClean="0">
                  <a:solidFill>
                    <a:schemeClr val="dk1"/>
                  </a:solidFill>
                </a:rPr>
                <a:t>IN</a:t>
              </a:r>
              <a:r>
                <a:rPr lang="en-US" sz="2400" dirty="0" err="1" smtClean="0">
                  <a:solidFill>
                    <a:schemeClr val="dk1"/>
                  </a:solidFill>
                </a:rPr>
                <a:t>dependent</a:t>
              </a:r>
              <a:endPara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Shape 265"/>
          <p:cNvSpPr/>
          <p:nvPr/>
        </p:nvSpPr>
        <p:spPr>
          <a:xfrm rot="1813991">
            <a:off x="2051491" y="3352951"/>
            <a:ext cx="2491379" cy="23853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123856" y="2417877"/>
            <a:ext cx="253300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Yeah, it’s a sweet spot.</a:t>
            </a:r>
          </a:p>
        </p:txBody>
      </p:sp>
    </p:spTree>
    <p:extLst>
      <p:ext uri="{BB962C8B-B14F-4D97-AF65-F5344CB8AC3E}">
        <p14:creationId xmlns:p14="http://schemas.microsoft.com/office/powerpoint/2010/main" val="31076546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10627</TotalTime>
  <Words>1949</Words>
  <Application>Microsoft Macintosh PowerPoint</Application>
  <PresentationFormat>On-screen Show (4:3)</PresentationFormat>
  <Paragraphs>314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Verdana</vt:lpstr>
      <vt:lpstr>Cambria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Jeanne  Albert</cp:lastModifiedBy>
  <cp:revision>51</cp:revision>
  <dcterms:modified xsi:type="dcterms:W3CDTF">2017-01-20T20:59:28Z</dcterms:modified>
</cp:coreProperties>
</file>