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77" r:id="rId4"/>
    <p:sldId id="276" r:id="rId5"/>
    <p:sldId id="275" r:id="rId6"/>
    <p:sldId id="274" r:id="rId7"/>
    <p:sldId id="278" r:id="rId8"/>
    <p:sldId id="262" r:id="rId9"/>
    <p:sldId id="263" r:id="rId10"/>
    <p:sldId id="264" r:id="rId11"/>
    <p:sldId id="259" r:id="rId12"/>
    <p:sldId id="265" r:id="rId13"/>
    <p:sldId id="281" r:id="rId14"/>
    <p:sldId id="284" r:id="rId15"/>
    <p:sldId id="298" r:id="rId16"/>
    <p:sldId id="260" r:id="rId17"/>
    <p:sldId id="299" r:id="rId18"/>
    <p:sldId id="261" r:id="rId19"/>
    <p:sldId id="296" r:id="rId20"/>
    <p:sldId id="283" r:id="rId21"/>
    <p:sldId id="282" r:id="rId22"/>
    <p:sldId id="297" r:id="rId23"/>
    <p:sldId id="285" r:id="rId24"/>
    <p:sldId id="267" r:id="rId25"/>
    <p:sldId id="266" r:id="rId26"/>
    <p:sldId id="268" r:id="rId27"/>
    <p:sldId id="269" r:id="rId28"/>
    <p:sldId id="270" r:id="rId29"/>
    <p:sldId id="271" r:id="rId30"/>
    <p:sldId id="286" r:id="rId31"/>
    <p:sldId id="288" r:id="rId32"/>
    <p:sldId id="292" r:id="rId33"/>
    <p:sldId id="293" r:id="rId34"/>
    <p:sldId id="290" r:id="rId35"/>
    <p:sldId id="295" r:id="rId36"/>
    <p:sldId id="294" r:id="rId37"/>
    <p:sldId id="291" r:id="rId38"/>
    <p:sldId id="300" r:id="rId39"/>
    <p:sldId id="279" r:id="rId40"/>
    <p:sldId id="2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17" autoAdjust="0"/>
    <p:restoredTop sz="95982" autoAdjust="0"/>
  </p:normalViewPr>
  <p:slideViewPr>
    <p:cSldViewPr snapToGrid="0">
      <p:cViewPr varScale="1">
        <p:scale>
          <a:sx n="135" d="100"/>
          <a:sy n="135" d="100"/>
        </p:scale>
        <p:origin x="-112" y="-312"/>
      </p:cViewPr>
      <p:guideLst>
        <p:guide orient="horz" pos="2160"/>
        <p:guide pos="3840"/>
      </p:guideLst>
    </p:cSldViewPr>
  </p:slideViewPr>
  <p:outlineViewPr>
    <p:cViewPr>
      <p:scale>
        <a:sx n="33" d="100"/>
        <a:sy n="33" d="100"/>
      </p:scale>
      <p:origin x="0" y="-98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image" Target="../media/image33.jpeg"/><Relationship Id="rId2"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F724D4-C2B7-43AA-93B9-E9A2630E09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6FD2A38-C5A5-4146-95AB-75DE5E042993}">
      <dgm:prSet phldrT="[Text]"/>
      <dgm:spPr/>
      <dgm:t>
        <a:bodyPr/>
        <a:lstStyle/>
        <a:p>
          <a:r>
            <a:rPr lang="en-US" dirty="0" smtClean="0"/>
            <a:t>Curriculum</a:t>
          </a:r>
          <a:endParaRPr lang="en-US" dirty="0"/>
        </a:p>
      </dgm:t>
    </dgm:pt>
    <dgm:pt modelId="{A98A28B7-B703-4A82-AEE0-21724061E56E}" type="parTrans" cxnId="{E1FBB776-5C78-40DC-874A-1AE8F45DF437}">
      <dgm:prSet/>
      <dgm:spPr/>
      <dgm:t>
        <a:bodyPr/>
        <a:lstStyle/>
        <a:p>
          <a:endParaRPr lang="en-US"/>
        </a:p>
      </dgm:t>
    </dgm:pt>
    <dgm:pt modelId="{89D3834E-550A-4763-9DC1-B2A777113680}" type="sibTrans" cxnId="{E1FBB776-5C78-40DC-874A-1AE8F45DF437}">
      <dgm:prSet/>
      <dgm:spPr/>
      <dgm:t>
        <a:bodyPr/>
        <a:lstStyle/>
        <a:p>
          <a:endParaRPr lang="en-US"/>
        </a:p>
      </dgm:t>
    </dgm:pt>
    <dgm:pt modelId="{D312CC10-A4B1-4919-A6C1-AE1A0E40FCEB}">
      <dgm:prSet phldrT="[Text]"/>
      <dgm:spPr/>
      <dgm:t>
        <a:bodyPr/>
        <a:lstStyle/>
        <a:p>
          <a:r>
            <a:rPr lang="en-US" dirty="0" smtClean="0"/>
            <a:t>Pedagogy</a:t>
          </a:r>
          <a:endParaRPr lang="en-US" dirty="0"/>
        </a:p>
      </dgm:t>
    </dgm:pt>
    <dgm:pt modelId="{51161646-0A08-430E-87B4-70181826F139}" type="parTrans" cxnId="{CE725E3F-438A-498D-8E6A-39013DB428F7}">
      <dgm:prSet/>
      <dgm:spPr/>
      <dgm:t>
        <a:bodyPr/>
        <a:lstStyle/>
        <a:p>
          <a:endParaRPr lang="en-US"/>
        </a:p>
      </dgm:t>
    </dgm:pt>
    <dgm:pt modelId="{1ED23F9A-B545-42F4-BF02-6928AF9A459C}" type="sibTrans" cxnId="{CE725E3F-438A-498D-8E6A-39013DB428F7}">
      <dgm:prSet/>
      <dgm:spPr/>
      <dgm:t>
        <a:bodyPr/>
        <a:lstStyle/>
        <a:p>
          <a:endParaRPr lang="en-US"/>
        </a:p>
      </dgm:t>
    </dgm:pt>
    <dgm:pt modelId="{B0C0E128-F739-4E3E-A9E5-B108E3F57D73}">
      <dgm:prSet phldrT="[Text]"/>
      <dgm:spPr/>
      <dgm:t>
        <a:bodyPr/>
        <a:lstStyle/>
        <a:p>
          <a:r>
            <a:rPr lang="en-US" dirty="0" smtClean="0"/>
            <a:t>Sequencing</a:t>
          </a:r>
          <a:endParaRPr lang="en-US" dirty="0"/>
        </a:p>
      </dgm:t>
    </dgm:pt>
    <dgm:pt modelId="{B719F3A3-08A4-49CC-B071-0AB884BA3692}" type="parTrans" cxnId="{C8825E0D-AAE6-4211-84B5-C0B5D8F25F94}">
      <dgm:prSet/>
      <dgm:spPr/>
      <dgm:t>
        <a:bodyPr/>
        <a:lstStyle/>
        <a:p>
          <a:endParaRPr lang="en-US"/>
        </a:p>
      </dgm:t>
    </dgm:pt>
    <dgm:pt modelId="{8B8CEB05-B978-4D80-95A3-6C201BD24B55}" type="sibTrans" cxnId="{C8825E0D-AAE6-4211-84B5-C0B5D8F25F94}">
      <dgm:prSet/>
      <dgm:spPr/>
      <dgm:t>
        <a:bodyPr/>
        <a:lstStyle/>
        <a:p>
          <a:endParaRPr lang="en-US"/>
        </a:p>
      </dgm:t>
    </dgm:pt>
    <dgm:pt modelId="{764221B5-DC67-48C6-B2D2-EB5663F88C37}">
      <dgm:prSet phldrT="[Text]"/>
      <dgm:spPr/>
      <dgm:t>
        <a:bodyPr/>
        <a:lstStyle/>
        <a:p>
          <a:r>
            <a:rPr lang="en-US" dirty="0" smtClean="0"/>
            <a:t>Environment</a:t>
          </a:r>
          <a:endParaRPr lang="en-US" dirty="0"/>
        </a:p>
      </dgm:t>
    </dgm:pt>
    <dgm:pt modelId="{FE61F9BC-3393-4628-8B64-F0C6140712A4}" type="parTrans" cxnId="{F05E307E-3C85-4021-961D-4543E0712E8A}">
      <dgm:prSet/>
      <dgm:spPr/>
      <dgm:t>
        <a:bodyPr/>
        <a:lstStyle/>
        <a:p>
          <a:endParaRPr lang="en-US"/>
        </a:p>
      </dgm:t>
    </dgm:pt>
    <dgm:pt modelId="{39A1719C-DB4A-44FF-AC56-6F0289BF88BC}" type="sibTrans" cxnId="{F05E307E-3C85-4021-961D-4543E0712E8A}">
      <dgm:prSet/>
      <dgm:spPr/>
      <dgm:t>
        <a:bodyPr/>
        <a:lstStyle/>
        <a:p>
          <a:endParaRPr lang="en-US"/>
        </a:p>
      </dgm:t>
    </dgm:pt>
    <dgm:pt modelId="{AEA7C392-6662-40BE-8C25-C20691160142}">
      <dgm:prSet phldrT="[Text]"/>
      <dgm:spPr/>
      <dgm:t>
        <a:bodyPr/>
        <a:lstStyle/>
        <a:p>
          <a:r>
            <a:rPr lang="en-US" dirty="0" smtClean="0"/>
            <a:t>Physical plant</a:t>
          </a:r>
          <a:endParaRPr lang="en-US" dirty="0"/>
        </a:p>
      </dgm:t>
    </dgm:pt>
    <dgm:pt modelId="{1D76FB64-4BE3-4313-8FD3-6773E5E421AF}" type="parTrans" cxnId="{7951CE69-DBF7-4687-8614-2CC6F164A3B3}">
      <dgm:prSet/>
      <dgm:spPr/>
      <dgm:t>
        <a:bodyPr/>
        <a:lstStyle/>
        <a:p>
          <a:endParaRPr lang="en-US"/>
        </a:p>
      </dgm:t>
    </dgm:pt>
    <dgm:pt modelId="{A36DB5EC-4359-452A-9401-22574504C21B}" type="sibTrans" cxnId="{7951CE69-DBF7-4687-8614-2CC6F164A3B3}">
      <dgm:prSet/>
      <dgm:spPr/>
      <dgm:t>
        <a:bodyPr/>
        <a:lstStyle/>
        <a:p>
          <a:endParaRPr lang="en-US"/>
        </a:p>
      </dgm:t>
    </dgm:pt>
    <dgm:pt modelId="{1FD78218-B291-4F23-B814-6BB9CFF84D64}">
      <dgm:prSet phldrT="[Text]"/>
      <dgm:spPr/>
      <dgm:t>
        <a:bodyPr/>
        <a:lstStyle/>
        <a:p>
          <a:r>
            <a:rPr lang="en-US" dirty="0" smtClean="0"/>
            <a:t>Culture</a:t>
          </a:r>
          <a:endParaRPr lang="en-US" dirty="0"/>
        </a:p>
      </dgm:t>
    </dgm:pt>
    <dgm:pt modelId="{7708FCD4-7BCB-44A9-A06A-E6F18C132C99}" type="parTrans" cxnId="{4B5EB5AF-789E-4EEB-A697-0DE3B205D3FE}">
      <dgm:prSet/>
      <dgm:spPr/>
      <dgm:t>
        <a:bodyPr/>
        <a:lstStyle/>
        <a:p>
          <a:endParaRPr lang="en-US"/>
        </a:p>
      </dgm:t>
    </dgm:pt>
    <dgm:pt modelId="{034C86CE-E42B-4B7A-90F9-23AF960F9673}" type="sibTrans" cxnId="{4B5EB5AF-789E-4EEB-A697-0DE3B205D3FE}">
      <dgm:prSet/>
      <dgm:spPr/>
      <dgm:t>
        <a:bodyPr/>
        <a:lstStyle/>
        <a:p>
          <a:endParaRPr lang="en-US"/>
        </a:p>
      </dgm:t>
    </dgm:pt>
    <dgm:pt modelId="{C3964690-E4DC-4782-949A-035406148E78}">
      <dgm:prSet phldrT="[Text]"/>
      <dgm:spPr/>
      <dgm:t>
        <a:bodyPr/>
        <a:lstStyle/>
        <a:p>
          <a:r>
            <a:rPr lang="en-US" dirty="0" smtClean="0"/>
            <a:t>Faculty</a:t>
          </a:r>
          <a:endParaRPr lang="en-US" dirty="0"/>
        </a:p>
      </dgm:t>
    </dgm:pt>
    <dgm:pt modelId="{0FD687F7-A514-4A0B-A6FC-98B32B7A6865}" type="parTrans" cxnId="{48AD9F77-90AD-43B2-AFA9-DDC53BA0ABC1}">
      <dgm:prSet/>
      <dgm:spPr/>
      <dgm:t>
        <a:bodyPr/>
        <a:lstStyle/>
        <a:p>
          <a:endParaRPr lang="en-US"/>
        </a:p>
      </dgm:t>
    </dgm:pt>
    <dgm:pt modelId="{C7A36061-3D8E-4C72-8BB9-19A79FE22AFE}" type="sibTrans" cxnId="{48AD9F77-90AD-43B2-AFA9-DDC53BA0ABC1}">
      <dgm:prSet/>
      <dgm:spPr/>
      <dgm:t>
        <a:bodyPr/>
        <a:lstStyle/>
        <a:p>
          <a:endParaRPr lang="en-US"/>
        </a:p>
      </dgm:t>
    </dgm:pt>
    <dgm:pt modelId="{CF20BBC3-4FDA-4C5C-B93B-5552056E0D7B}">
      <dgm:prSet phldrT="[Text]"/>
      <dgm:spPr/>
      <dgm:t>
        <a:bodyPr/>
        <a:lstStyle/>
        <a:p>
          <a:r>
            <a:rPr lang="en-US" dirty="0" smtClean="0"/>
            <a:t>Resources needed</a:t>
          </a:r>
          <a:endParaRPr lang="en-US" dirty="0"/>
        </a:p>
      </dgm:t>
    </dgm:pt>
    <dgm:pt modelId="{A1C66A61-4F47-4247-8777-E080956EE778}" type="parTrans" cxnId="{F79E2998-DFEE-4C46-A7C1-ACAC8D2EF01A}">
      <dgm:prSet/>
      <dgm:spPr/>
      <dgm:t>
        <a:bodyPr/>
        <a:lstStyle/>
        <a:p>
          <a:endParaRPr lang="en-US"/>
        </a:p>
      </dgm:t>
    </dgm:pt>
    <dgm:pt modelId="{F25E4322-7322-4A91-9F41-21C1B3120276}" type="sibTrans" cxnId="{F79E2998-DFEE-4C46-A7C1-ACAC8D2EF01A}">
      <dgm:prSet/>
      <dgm:spPr/>
      <dgm:t>
        <a:bodyPr/>
        <a:lstStyle/>
        <a:p>
          <a:endParaRPr lang="en-US"/>
        </a:p>
      </dgm:t>
    </dgm:pt>
    <dgm:pt modelId="{A716C1C0-44D3-4E7B-9E5E-122B510F17A6}">
      <dgm:prSet phldrT="[Text]"/>
      <dgm:spPr/>
      <dgm:t>
        <a:bodyPr/>
        <a:lstStyle/>
        <a:p>
          <a:r>
            <a:rPr lang="en-US" dirty="0" smtClean="0"/>
            <a:t>“</a:t>
          </a:r>
          <a:r>
            <a:rPr lang="en-US" dirty="0" err="1" smtClean="0"/>
            <a:t>Larner</a:t>
          </a:r>
          <a:r>
            <a:rPr lang="en-US" dirty="0" smtClean="0"/>
            <a:t> method”</a:t>
          </a:r>
          <a:endParaRPr lang="en-US" dirty="0"/>
        </a:p>
      </dgm:t>
    </dgm:pt>
    <dgm:pt modelId="{1E0627D1-6CDB-4A33-8B7B-9B20536D9CBD}" type="parTrans" cxnId="{5EF968BD-51F3-422E-9FC1-E90BFFC2B75B}">
      <dgm:prSet/>
      <dgm:spPr/>
      <dgm:t>
        <a:bodyPr/>
        <a:lstStyle/>
        <a:p>
          <a:endParaRPr lang="en-US"/>
        </a:p>
      </dgm:t>
    </dgm:pt>
    <dgm:pt modelId="{F47650F0-E5AD-40F9-8FA4-737AD57C33DA}" type="sibTrans" cxnId="{5EF968BD-51F3-422E-9FC1-E90BFFC2B75B}">
      <dgm:prSet/>
      <dgm:spPr/>
      <dgm:t>
        <a:bodyPr/>
        <a:lstStyle/>
        <a:p>
          <a:endParaRPr lang="en-US"/>
        </a:p>
      </dgm:t>
    </dgm:pt>
    <dgm:pt modelId="{A092DCC1-2727-426B-8DC7-D96F3B7CA5DF}">
      <dgm:prSet phldrT="[Text]"/>
      <dgm:spPr/>
      <dgm:t>
        <a:bodyPr/>
        <a:lstStyle/>
        <a:p>
          <a:r>
            <a:rPr lang="en-US" dirty="0" smtClean="0"/>
            <a:t>Workload</a:t>
          </a:r>
          <a:endParaRPr lang="en-US" dirty="0"/>
        </a:p>
      </dgm:t>
    </dgm:pt>
    <dgm:pt modelId="{1DEBF536-8E26-4920-BE97-EA491BC98CCD}" type="parTrans" cxnId="{2F94F515-2253-4122-8777-91083D85039A}">
      <dgm:prSet/>
      <dgm:spPr/>
      <dgm:t>
        <a:bodyPr/>
        <a:lstStyle/>
        <a:p>
          <a:endParaRPr lang="en-US"/>
        </a:p>
      </dgm:t>
    </dgm:pt>
    <dgm:pt modelId="{EDF9E4F0-F778-41C6-B3D0-E7567C8D255A}" type="sibTrans" cxnId="{2F94F515-2253-4122-8777-91083D85039A}">
      <dgm:prSet/>
      <dgm:spPr/>
      <dgm:t>
        <a:bodyPr/>
        <a:lstStyle/>
        <a:p>
          <a:endParaRPr lang="en-US"/>
        </a:p>
      </dgm:t>
    </dgm:pt>
    <dgm:pt modelId="{62A2AF2A-1B89-4D52-BFFB-59BDB2C61519}">
      <dgm:prSet phldrT="[Text]"/>
      <dgm:spPr/>
      <dgm:t>
        <a:bodyPr/>
        <a:lstStyle/>
        <a:p>
          <a:endParaRPr lang="en-US" dirty="0"/>
        </a:p>
      </dgm:t>
    </dgm:pt>
    <dgm:pt modelId="{0042049C-DF79-43E9-B7BD-78C0BEF12D61}" type="parTrans" cxnId="{6C98A399-9CB8-4CDB-A2C2-5A5D87AD4ECA}">
      <dgm:prSet/>
      <dgm:spPr/>
      <dgm:t>
        <a:bodyPr/>
        <a:lstStyle/>
        <a:p>
          <a:endParaRPr lang="en-US"/>
        </a:p>
      </dgm:t>
    </dgm:pt>
    <dgm:pt modelId="{7BFC6B03-D3DF-4734-A2BC-469C048187E0}" type="sibTrans" cxnId="{6C98A399-9CB8-4CDB-A2C2-5A5D87AD4ECA}">
      <dgm:prSet/>
      <dgm:spPr/>
      <dgm:t>
        <a:bodyPr/>
        <a:lstStyle/>
        <a:p>
          <a:endParaRPr lang="en-US"/>
        </a:p>
      </dgm:t>
    </dgm:pt>
    <dgm:pt modelId="{C7FC8C94-B985-4BFD-95D5-A81C7C1969AB}">
      <dgm:prSet phldrT="[Text]"/>
      <dgm:spPr/>
      <dgm:t>
        <a:bodyPr/>
        <a:lstStyle/>
        <a:p>
          <a:r>
            <a:rPr lang="en-US" dirty="0" smtClean="0"/>
            <a:t>Assessment</a:t>
          </a:r>
          <a:endParaRPr lang="en-US" dirty="0"/>
        </a:p>
      </dgm:t>
    </dgm:pt>
    <dgm:pt modelId="{1BBBB9DC-985A-46D2-A126-CB6E96FF0F51}" type="parTrans" cxnId="{03C7AA05-A8D4-4575-BE50-F47FDA96BEE8}">
      <dgm:prSet/>
      <dgm:spPr/>
      <dgm:t>
        <a:bodyPr/>
        <a:lstStyle/>
        <a:p>
          <a:endParaRPr lang="en-US"/>
        </a:p>
      </dgm:t>
    </dgm:pt>
    <dgm:pt modelId="{DFF02E31-D9CB-418F-BC6B-87F7156BCC28}" type="sibTrans" cxnId="{03C7AA05-A8D4-4575-BE50-F47FDA96BEE8}">
      <dgm:prSet/>
      <dgm:spPr/>
      <dgm:t>
        <a:bodyPr/>
        <a:lstStyle/>
        <a:p>
          <a:endParaRPr lang="en-US"/>
        </a:p>
      </dgm:t>
    </dgm:pt>
    <dgm:pt modelId="{E59DD6FE-43A3-41C4-A8F2-5D6AB9944B75}">
      <dgm:prSet phldrT="[Text]"/>
      <dgm:spPr/>
      <dgm:t>
        <a:bodyPr/>
        <a:lstStyle/>
        <a:p>
          <a:r>
            <a:rPr lang="en-US" dirty="0" smtClean="0"/>
            <a:t>Evaluation</a:t>
          </a:r>
          <a:endParaRPr lang="en-US" dirty="0"/>
        </a:p>
      </dgm:t>
    </dgm:pt>
    <dgm:pt modelId="{D1B85BF0-8B45-4387-9129-F47E7F011784}" type="parTrans" cxnId="{14875D97-D8AC-444B-9DD5-02D2DA91C3BD}">
      <dgm:prSet/>
      <dgm:spPr/>
      <dgm:t>
        <a:bodyPr/>
        <a:lstStyle/>
        <a:p>
          <a:endParaRPr lang="en-US"/>
        </a:p>
      </dgm:t>
    </dgm:pt>
    <dgm:pt modelId="{1AFE2C9E-2515-4B01-ACCA-49FEA23EB696}" type="sibTrans" cxnId="{14875D97-D8AC-444B-9DD5-02D2DA91C3BD}">
      <dgm:prSet/>
      <dgm:spPr/>
      <dgm:t>
        <a:bodyPr/>
        <a:lstStyle/>
        <a:p>
          <a:endParaRPr lang="en-US"/>
        </a:p>
      </dgm:t>
    </dgm:pt>
    <dgm:pt modelId="{CBACEEDF-8CC7-49E1-9F73-2C8F7FFD846A}">
      <dgm:prSet phldrT="[Text]"/>
      <dgm:spPr/>
      <dgm:t>
        <a:bodyPr/>
        <a:lstStyle/>
        <a:p>
          <a:r>
            <a:rPr lang="en-US" dirty="0" smtClean="0"/>
            <a:t>Well-being</a:t>
          </a:r>
          <a:endParaRPr lang="en-US" dirty="0"/>
        </a:p>
      </dgm:t>
    </dgm:pt>
    <dgm:pt modelId="{DE538942-8E68-48A6-BF95-9058E246D8B8}" type="parTrans" cxnId="{34F6BC30-7D6C-46BE-9650-34322A241915}">
      <dgm:prSet/>
      <dgm:spPr/>
      <dgm:t>
        <a:bodyPr/>
        <a:lstStyle/>
        <a:p>
          <a:endParaRPr lang="en-US"/>
        </a:p>
      </dgm:t>
    </dgm:pt>
    <dgm:pt modelId="{FDA008B2-D5ED-4020-92C0-5B911FCF0530}" type="sibTrans" cxnId="{34F6BC30-7D6C-46BE-9650-34322A241915}">
      <dgm:prSet/>
      <dgm:spPr/>
      <dgm:t>
        <a:bodyPr/>
        <a:lstStyle/>
        <a:p>
          <a:endParaRPr lang="en-US"/>
        </a:p>
      </dgm:t>
    </dgm:pt>
    <dgm:pt modelId="{657048B5-EBC9-4D67-AF98-883AAE2326CF}">
      <dgm:prSet phldrT="[Text]"/>
      <dgm:spPr/>
      <dgm:t>
        <a:bodyPr/>
        <a:lstStyle/>
        <a:p>
          <a:r>
            <a:rPr lang="en-US" dirty="0" smtClean="0"/>
            <a:t>Technology</a:t>
          </a:r>
          <a:endParaRPr lang="en-US" dirty="0"/>
        </a:p>
      </dgm:t>
    </dgm:pt>
    <dgm:pt modelId="{90BA4DD8-FB77-4288-92FE-3C9A4597E839}" type="parTrans" cxnId="{1D25C345-CDFE-42FC-838A-EB854004AEC7}">
      <dgm:prSet/>
      <dgm:spPr/>
      <dgm:t>
        <a:bodyPr/>
        <a:lstStyle/>
        <a:p>
          <a:endParaRPr lang="en-US"/>
        </a:p>
      </dgm:t>
    </dgm:pt>
    <dgm:pt modelId="{AD2A418D-BA18-4874-ACB7-0CCB43900A54}" type="sibTrans" cxnId="{1D25C345-CDFE-42FC-838A-EB854004AEC7}">
      <dgm:prSet/>
      <dgm:spPr/>
      <dgm:t>
        <a:bodyPr/>
        <a:lstStyle/>
        <a:p>
          <a:endParaRPr lang="en-US"/>
        </a:p>
      </dgm:t>
    </dgm:pt>
    <dgm:pt modelId="{35D197B6-6C5D-41E8-8598-B0EEFB09A691}">
      <dgm:prSet phldrT="[Text]"/>
      <dgm:spPr/>
      <dgm:t>
        <a:bodyPr/>
        <a:lstStyle/>
        <a:p>
          <a:r>
            <a:rPr lang="en-US" dirty="0" smtClean="0"/>
            <a:t>Holistic aspects</a:t>
          </a:r>
          <a:endParaRPr lang="en-US" dirty="0"/>
        </a:p>
      </dgm:t>
    </dgm:pt>
    <dgm:pt modelId="{507348E3-552B-45D6-84AA-EB847B7F6761}" type="parTrans" cxnId="{D107A9C2-577B-4317-B054-88B0F317A1A6}">
      <dgm:prSet/>
      <dgm:spPr/>
      <dgm:t>
        <a:bodyPr/>
        <a:lstStyle/>
        <a:p>
          <a:endParaRPr lang="en-US"/>
        </a:p>
      </dgm:t>
    </dgm:pt>
    <dgm:pt modelId="{ABE4103F-F20B-442C-8E72-EB6B674D24B5}" type="sibTrans" cxnId="{D107A9C2-577B-4317-B054-88B0F317A1A6}">
      <dgm:prSet/>
      <dgm:spPr/>
      <dgm:t>
        <a:bodyPr/>
        <a:lstStyle/>
        <a:p>
          <a:endParaRPr lang="en-US"/>
        </a:p>
      </dgm:t>
    </dgm:pt>
    <dgm:pt modelId="{374FFCE1-77E5-4139-ACE0-D2AA0D01EAD0}">
      <dgm:prSet phldrT="[Text]"/>
      <dgm:spPr/>
      <dgm:t>
        <a:bodyPr/>
        <a:lstStyle/>
        <a:p>
          <a:endParaRPr lang="en-US" dirty="0"/>
        </a:p>
      </dgm:t>
    </dgm:pt>
    <dgm:pt modelId="{27157112-37D1-43AE-9D33-D58B6DAEA5B1}" type="parTrans" cxnId="{3709BED1-25A7-485A-A130-67B53F65B784}">
      <dgm:prSet/>
      <dgm:spPr/>
      <dgm:t>
        <a:bodyPr/>
        <a:lstStyle/>
        <a:p>
          <a:endParaRPr lang="en-US"/>
        </a:p>
      </dgm:t>
    </dgm:pt>
    <dgm:pt modelId="{EB291B95-AA8A-4530-95AB-5543E6D5C29E}" type="sibTrans" cxnId="{3709BED1-25A7-485A-A130-67B53F65B784}">
      <dgm:prSet/>
      <dgm:spPr/>
      <dgm:t>
        <a:bodyPr/>
        <a:lstStyle/>
        <a:p>
          <a:endParaRPr lang="en-US"/>
        </a:p>
      </dgm:t>
    </dgm:pt>
    <dgm:pt modelId="{2E6BA599-3F21-4A72-9A2B-863FC78AC721}">
      <dgm:prSet phldrT="[Text]"/>
      <dgm:spPr/>
      <dgm:t>
        <a:bodyPr/>
        <a:lstStyle/>
        <a:p>
          <a:r>
            <a:rPr lang="en-US" dirty="0" smtClean="0"/>
            <a:t>Teaching Academy</a:t>
          </a:r>
          <a:endParaRPr lang="en-US" dirty="0"/>
        </a:p>
      </dgm:t>
    </dgm:pt>
    <dgm:pt modelId="{37117000-8524-4A15-84E5-313CDFF788BC}" type="parTrans" cxnId="{173FBC6C-E8C0-44FC-B871-E33847378F40}">
      <dgm:prSet/>
      <dgm:spPr/>
      <dgm:t>
        <a:bodyPr/>
        <a:lstStyle/>
        <a:p>
          <a:endParaRPr lang="en-US"/>
        </a:p>
      </dgm:t>
    </dgm:pt>
    <dgm:pt modelId="{2A285417-3B0A-4C6B-844C-C6EAE84C28AD}" type="sibTrans" cxnId="{173FBC6C-E8C0-44FC-B871-E33847378F40}">
      <dgm:prSet/>
      <dgm:spPr/>
      <dgm:t>
        <a:bodyPr/>
        <a:lstStyle/>
        <a:p>
          <a:endParaRPr lang="en-US"/>
        </a:p>
      </dgm:t>
    </dgm:pt>
    <dgm:pt modelId="{393FFCB3-345A-4916-A0DD-3E8C856B5EF6}" type="pres">
      <dgm:prSet presAssocID="{15F724D4-C2B7-43AA-93B9-E9A2630E0930}" presName="Name0" presStyleCnt="0">
        <dgm:presLayoutVars>
          <dgm:dir/>
          <dgm:animLvl val="lvl"/>
          <dgm:resizeHandles val="exact"/>
        </dgm:presLayoutVars>
      </dgm:prSet>
      <dgm:spPr/>
      <dgm:t>
        <a:bodyPr/>
        <a:lstStyle/>
        <a:p>
          <a:endParaRPr lang="en-US"/>
        </a:p>
      </dgm:t>
    </dgm:pt>
    <dgm:pt modelId="{7CA66D82-AD69-4045-A387-F34500D42EED}" type="pres">
      <dgm:prSet presAssocID="{26FD2A38-C5A5-4146-95AB-75DE5E042993}" presName="composite" presStyleCnt="0"/>
      <dgm:spPr/>
    </dgm:pt>
    <dgm:pt modelId="{6A87E5AE-B1A2-4862-B6B5-2D058610021F}" type="pres">
      <dgm:prSet presAssocID="{26FD2A38-C5A5-4146-95AB-75DE5E042993}" presName="parTx" presStyleLbl="alignNode1" presStyleIdx="0" presStyleCnt="3">
        <dgm:presLayoutVars>
          <dgm:chMax val="0"/>
          <dgm:chPref val="0"/>
          <dgm:bulletEnabled val="1"/>
        </dgm:presLayoutVars>
      </dgm:prSet>
      <dgm:spPr/>
      <dgm:t>
        <a:bodyPr/>
        <a:lstStyle/>
        <a:p>
          <a:endParaRPr lang="en-US"/>
        </a:p>
      </dgm:t>
    </dgm:pt>
    <dgm:pt modelId="{76573DE0-C766-4896-BDA6-EB0BCA774957}" type="pres">
      <dgm:prSet presAssocID="{26FD2A38-C5A5-4146-95AB-75DE5E042993}" presName="desTx" presStyleLbl="alignAccFollowNode1" presStyleIdx="0" presStyleCnt="3">
        <dgm:presLayoutVars>
          <dgm:bulletEnabled val="1"/>
        </dgm:presLayoutVars>
      </dgm:prSet>
      <dgm:spPr/>
      <dgm:t>
        <a:bodyPr/>
        <a:lstStyle/>
        <a:p>
          <a:endParaRPr lang="en-US"/>
        </a:p>
      </dgm:t>
    </dgm:pt>
    <dgm:pt modelId="{B3969831-2390-4D36-912F-FB447A0BAF8B}" type="pres">
      <dgm:prSet presAssocID="{89D3834E-550A-4763-9DC1-B2A777113680}" presName="space" presStyleCnt="0"/>
      <dgm:spPr/>
    </dgm:pt>
    <dgm:pt modelId="{8EF600E0-3DEF-41BE-8808-DA7CC1FFE332}" type="pres">
      <dgm:prSet presAssocID="{764221B5-DC67-48C6-B2D2-EB5663F88C37}" presName="composite" presStyleCnt="0"/>
      <dgm:spPr/>
    </dgm:pt>
    <dgm:pt modelId="{5DD3557F-6DA8-4480-B05C-33C4CA0AFCFA}" type="pres">
      <dgm:prSet presAssocID="{764221B5-DC67-48C6-B2D2-EB5663F88C37}" presName="parTx" presStyleLbl="alignNode1" presStyleIdx="1" presStyleCnt="3">
        <dgm:presLayoutVars>
          <dgm:chMax val="0"/>
          <dgm:chPref val="0"/>
          <dgm:bulletEnabled val="1"/>
        </dgm:presLayoutVars>
      </dgm:prSet>
      <dgm:spPr/>
      <dgm:t>
        <a:bodyPr/>
        <a:lstStyle/>
        <a:p>
          <a:endParaRPr lang="en-US"/>
        </a:p>
      </dgm:t>
    </dgm:pt>
    <dgm:pt modelId="{299AEC9B-0F40-4A7C-9D85-8A18BF8C029E}" type="pres">
      <dgm:prSet presAssocID="{764221B5-DC67-48C6-B2D2-EB5663F88C37}" presName="desTx" presStyleLbl="alignAccFollowNode1" presStyleIdx="1" presStyleCnt="3">
        <dgm:presLayoutVars>
          <dgm:bulletEnabled val="1"/>
        </dgm:presLayoutVars>
      </dgm:prSet>
      <dgm:spPr/>
      <dgm:t>
        <a:bodyPr/>
        <a:lstStyle/>
        <a:p>
          <a:endParaRPr lang="en-US"/>
        </a:p>
      </dgm:t>
    </dgm:pt>
    <dgm:pt modelId="{FE4F78A4-39A8-4D6D-9660-46280E97BBF4}" type="pres">
      <dgm:prSet presAssocID="{39A1719C-DB4A-44FF-AC56-6F0289BF88BC}" presName="space" presStyleCnt="0"/>
      <dgm:spPr/>
    </dgm:pt>
    <dgm:pt modelId="{157085D4-70C8-4FA1-B486-0DFEEA9F0657}" type="pres">
      <dgm:prSet presAssocID="{C3964690-E4DC-4782-949A-035406148E78}" presName="composite" presStyleCnt="0"/>
      <dgm:spPr/>
    </dgm:pt>
    <dgm:pt modelId="{2A8BFD64-4DFF-4A32-BE9F-768ADF504D54}" type="pres">
      <dgm:prSet presAssocID="{C3964690-E4DC-4782-949A-035406148E78}" presName="parTx" presStyleLbl="alignNode1" presStyleIdx="2" presStyleCnt="3">
        <dgm:presLayoutVars>
          <dgm:chMax val="0"/>
          <dgm:chPref val="0"/>
          <dgm:bulletEnabled val="1"/>
        </dgm:presLayoutVars>
      </dgm:prSet>
      <dgm:spPr/>
      <dgm:t>
        <a:bodyPr/>
        <a:lstStyle/>
        <a:p>
          <a:endParaRPr lang="en-US"/>
        </a:p>
      </dgm:t>
    </dgm:pt>
    <dgm:pt modelId="{43CA177E-322B-4443-AEB0-37DE2CE553F6}" type="pres">
      <dgm:prSet presAssocID="{C3964690-E4DC-4782-949A-035406148E78}" presName="desTx" presStyleLbl="alignAccFollowNode1" presStyleIdx="2" presStyleCnt="3">
        <dgm:presLayoutVars>
          <dgm:bulletEnabled val="1"/>
        </dgm:presLayoutVars>
      </dgm:prSet>
      <dgm:spPr/>
      <dgm:t>
        <a:bodyPr/>
        <a:lstStyle/>
        <a:p>
          <a:endParaRPr lang="en-US"/>
        </a:p>
      </dgm:t>
    </dgm:pt>
  </dgm:ptLst>
  <dgm:cxnLst>
    <dgm:cxn modelId="{A5CBFA9F-029D-45BA-8423-1DF923FB7704}" type="presOf" srcId="{E59DD6FE-43A3-41C4-A8F2-5D6AB9944B75}" destId="{76573DE0-C766-4896-BDA6-EB0BCA774957}" srcOrd="0" destOrd="4" presId="urn:microsoft.com/office/officeart/2005/8/layout/hList1"/>
    <dgm:cxn modelId="{4641CB0B-FA88-420C-8DC7-3A73E25B9DA1}" type="presOf" srcId="{D312CC10-A4B1-4919-A6C1-AE1A0E40FCEB}" destId="{76573DE0-C766-4896-BDA6-EB0BCA774957}" srcOrd="0" destOrd="0" presId="urn:microsoft.com/office/officeart/2005/8/layout/hList1"/>
    <dgm:cxn modelId="{61BA8A61-CD00-4A15-93C7-173E680DCC38}" type="presOf" srcId="{C7FC8C94-B985-4BFD-95D5-A81C7C1969AB}" destId="{76573DE0-C766-4896-BDA6-EB0BCA774957}" srcOrd="0" destOrd="3" presId="urn:microsoft.com/office/officeart/2005/8/layout/hList1"/>
    <dgm:cxn modelId="{48AD9F77-90AD-43B2-AFA9-DDC53BA0ABC1}" srcId="{15F724D4-C2B7-43AA-93B9-E9A2630E0930}" destId="{C3964690-E4DC-4782-949A-035406148E78}" srcOrd="2" destOrd="0" parTransId="{0FD687F7-A514-4A0B-A6FC-98B32B7A6865}" sibTransId="{C7A36061-3D8E-4C72-8BB9-19A79FE22AFE}"/>
    <dgm:cxn modelId="{D107A9C2-577B-4317-B054-88B0F317A1A6}" srcId="{764221B5-DC67-48C6-B2D2-EB5663F88C37}" destId="{35D197B6-6C5D-41E8-8598-B0EEFB09A691}" srcOrd="4" destOrd="0" parTransId="{507348E3-552B-45D6-84AA-EB847B7F6761}" sibTransId="{ABE4103F-F20B-442C-8E72-EB6B674D24B5}"/>
    <dgm:cxn modelId="{FAF292A0-7944-4527-B59B-7A9B13F6B0C9}" type="presOf" srcId="{A092DCC1-2727-426B-8DC7-D96F3B7CA5DF}" destId="{76573DE0-C766-4896-BDA6-EB0BCA774957}" srcOrd="0" destOrd="2" presId="urn:microsoft.com/office/officeart/2005/8/layout/hList1"/>
    <dgm:cxn modelId="{13022481-9091-4763-9C49-4F8802789947}" type="presOf" srcId="{374FFCE1-77E5-4139-ACE0-D2AA0D01EAD0}" destId="{43CA177E-322B-4443-AEB0-37DE2CE553F6}" srcOrd="0" destOrd="3" presId="urn:microsoft.com/office/officeart/2005/8/layout/hList1"/>
    <dgm:cxn modelId="{1D7F50C2-C177-4FE7-BFB8-04B3AD80E26F}" type="presOf" srcId="{15F724D4-C2B7-43AA-93B9-E9A2630E0930}" destId="{393FFCB3-345A-4916-A0DD-3E8C856B5EF6}" srcOrd="0" destOrd="0" presId="urn:microsoft.com/office/officeart/2005/8/layout/hList1"/>
    <dgm:cxn modelId="{F702DB7E-6F7D-4160-9D3A-726F27CE2C41}" type="presOf" srcId="{62A2AF2A-1B89-4D52-BFFB-59BDB2C61519}" destId="{299AEC9B-0F40-4A7C-9D85-8A18BF8C029E}" srcOrd="0" destOrd="5" presId="urn:microsoft.com/office/officeart/2005/8/layout/hList1"/>
    <dgm:cxn modelId="{01C487F5-3445-4F80-8527-A35BECC303B2}" type="presOf" srcId="{26FD2A38-C5A5-4146-95AB-75DE5E042993}" destId="{6A87E5AE-B1A2-4862-B6B5-2D058610021F}" srcOrd="0" destOrd="0" presId="urn:microsoft.com/office/officeart/2005/8/layout/hList1"/>
    <dgm:cxn modelId="{2F94F515-2253-4122-8777-91083D85039A}" srcId="{26FD2A38-C5A5-4146-95AB-75DE5E042993}" destId="{A092DCC1-2727-426B-8DC7-D96F3B7CA5DF}" srcOrd="2" destOrd="0" parTransId="{1DEBF536-8E26-4920-BE97-EA491BC98CCD}" sibTransId="{EDF9E4F0-F778-41C6-B3D0-E7567C8D255A}"/>
    <dgm:cxn modelId="{3709BED1-25A7-485A-A130-67B53F65B784}" srcId="{C3964690-E4DC-4782-949A-035406148E78}" destId="{374FFCE1-77E5-4139-ACE0-D2AA0D01EAD0}" srcOrd="3" destOrd="0" parTransId="{27157112-37D1-43AE-9D33-D58B6DAEA5B1}" sibTransId="{EB291B95-AA8A-4530-95AB-5543E6D5C29E}"/>
    <dgm:cxn modelId="{1D25C345-CDFE-42FC-838A-EB854004AEC7}" srcId="{764221B5-DC67-48C6-B2D2-EB5663F88C37}" destId="{657048B5-EBC9-4D67-AF98-883AAE2326CF}" srcOrd="3" destOrd="0" parTransId="{90BA4DD8-FB77-4288-92FE-3C9A4597E839}" sibTransId="{AD2A418D-BA18-4874-ACB7-0CCB43900A54}"/>
    <dgm:cxn modelId="{4B5EB5AF-789E-4EEB-A697-0DE3B205D3FE}" srcId="{764221B5-DC67-48C6-B2D2-EB5663F88C37}" destId="{1FD78218-B291-4F23-B814-6BB9CFF84D64}" srcOrd="1" destOrd="0" parTransId="{7708FCD4-7BCB-44A9-A06A-E6F18C132C99}" sibTransId="{034C86CE-E42B-4B7A-90F9-23AF960F9673}"/>
    <dgm:cxn modelId="{CBD7F317-6B0E-4092-96B7-451FA249156C}" type="presOf" srcId="{764221B5-DC67-48C6-B2D2-EB5663F88C37}" destId="{5DD3557F-6DA8-4480-B05C-33C4CA0AFCFA}" srcOrd="0" destOrd="0" presId="urn:microsoft.com/office/officeart/2005/8/layout/hList1"/>
    <dgm:cxn modelId="{34F6BC30-7D6C-46BE-9650-34322A241915}" srcId="{764221B5-DC67-48C6-B2D2-EB5663F88C37}" destId="{CBACEEDF-8CC7-49E1-9F73-2C8F7FFD846A}" srcOrd="2" destOrd="0" parTransId="{DE538942-8E68-48A6-BF95-9058E246D8B8}" sibTransId="{FDA008B2-D5ED-4020-92C0-5B911FCF0530}"/>
    <dgm:cxn modelId="{F79E2998-DFEE-4C46-A7C1-ACAC8D2EF01A}" srcId="{C3964690-E4DC-4782-949A-035406148E78}" destId="{CF20BBC3-4FDA-4C5C-B93B-5552056E0D7B}" srcOrd="0" destOrd="0" parTransId="{A1C66A61-4F47-4247-8777-E080956EE778}" sibTransId="{F25E4322-7322-4A91-9F41-21C1B3120276}"/>
    <dgm:cxn modelId="{14875D97-D8AC-444B-9DD5-02D2DA91C3BD}" srcId="{26FD2A38-C5A5-4146-95AB-75DE5E042993}" destId="{E59DD6FE-43A3-41C4-A8F2-5D6AB9944B75}" srcOrd="4" destOrd="0" parTransId="{D1B85BF0-8B45-4387-9129-F47E7F011784}" sibTransId="{1AFE2C9E-2515-4B01-ACCA-49FEA23EB696}"/>
    <dgm:cxn modelId="{7951CE69-DBF7-4687-8614-2CC6F164A3B3}" srcId="{764221B5-DC67-48C6-B2D2-EB5663F88C37}" destId="{AEA7C392-6662-40BE-8C25-C20691160142}" srcOrd="0" destOrd="0" parTransId="{1D76FB64-4BE3-4313-8FD3-6773E5E421AF}" sibTransId="{A36DB5EC-4359-452A-9401-22574504C21B}"/>
    <dgm:cxn modelId="{6C98A399-9CB8-4CDB-A2C2-5A5D87AD4ECA}" srcId="{764221B5-DC67-48C6-B2D2-EB5663F88C37}" destId="{62A2AF2A-1B89-4D52-BFFB-59BDB2C61519}" srcOrd="5" destOrd="0" parTransId="{0042049C-DF79-43E9-B7BD-78C0BEF12D61}" sibTransId="{7BFC6B03-D3DF-4734-A2BC-469C048187E0}"/>
    <dgm:cxn modelId="{0312F1A7-D1B8-440A-86A7-27C44A03F7E1}" type="presOf" srcId="{2E6BA599-3F21-4A72-9A2B-863FC78AC721}" destId="{43CA177E-322B-4443-AEB0-37DE2CE553F6}" srcOrd="0" destOrd="2" presId="urn:microsoft.com/office/officeart/2005/8/layout/hList1"/>
    <dgm:cxn modelId="{5C1BA7E1-60D8-4D6D-975F-D826FD710715}" type="presOf" srcId="{657048B5-EBC9-4D67-AF98-883AAE2326CF}" destId="{299AEC9B-0F40-4A7C-9D85-8A18BF8C029E}" srcOrd="0" destOrd="3" presId="urn:microsoft.com/office/officeart/2005/8/layout/hList1"/>
    <dgm:cxn modelId="{3FBF27F6-91A1-4825-BA90-FC9043B7EF3C}" type="presOf" srcId="{A716C1C0-44D3-4E7B-9E5E-122B510F17A6}" destId="{43CA177E-322B-4443-AEB0-37DE2CE553F6}" srcOrd="0" destOrd="1" presId="urn:microsoft.com/office/officeart/2005/8/layout/hList1"/>
    <dgm:cxn modelId="{0E4E886F-36FD-4FA6-A4B1-ABCC507B8497}" type="presOf" srcId="{CBACEEDF-8CC7-49E1-9F73-2C8F7FFD846A}" destId="{299AEC9B-0F40-4A7C-9D85-8A18BF8C029E}" srcOrd="0" destOrd="2" presId="urn:microsoft.com/office/officeart/2005/8/layout/hList1"/>
    <dgm:cxn modelId="{6C6A99ED-8FE7-44DD-99ED-32793C39CC04}" type="presOf" srcId="{CF20BBC3-4FDA-4C5C-B93B-5552056E0D7B}" destId="{43CA177E-322B-4443-AEB0-37DE2CE553F6}" srcOrd="0" destOrd="0" presId="urn:microsoft.com/office/officeart/2005/8/layout/hList1"/>
    <dgm:cxn modelId="{22932944-227A-443C-A727-188F3BE62CB1}" type="presOf" srcId="{1FD78218-B291-4F23-B814-6BB9CFF84D64}" destId="{299AEC9B-0F40-4A7C-9D85-8A18BF8C029E}" srcOrd="0" destOrd="1" presId="urn:microsoft.com/office/officeart/2005/8/layout/hList1"/>
    <dgm:cxn modelId="{4175878D-6E3F-4D0B-8F10-A6312685EB41}" type="presOf" srcId="{B0C0E128-F739-4E3E-A9E5-B108E3F57D73}" destId="{76573DE0-C766-4896-BDA6-EB0BCA774957}" srcOrd="0" destOrd="1" presId="urn:microsoft.com/office/officeart/2005/8/layout/hList1"/>
    <dgm:cxn modelId="{173FBC6C-E8C0-44FC-B871-E33847378F40}" srcId="{C3964690-E4DC-4782-949A-035406148E78}" destId="{2E6BA599-3F21-4A72-9A2B-863FC78AC721}" srcOrd="2" destOrd="0" parTransId="{37117000-8524-4A15-84E5-313CDFF788BC}" sibTransId="{2A285417-3B0A-4C6B-844C-C6EAE84C28AD}"/>
    <dgm:cxn modelId="{60AE9847-F41B-46EC-93C1-031395BFE24C}" type="presOf" srcId="{C3964690-E4DC-4782-949A-035406148E78}" destId="{2A8BFD64-4DFF-4A32-BE9F-768ADF504D54}" srcOrd="0" destOrd="0" presId="urn:microsoft.com/office/officeart/2005/8/layout/hList1"/>
    <dgm:cxn modelId="{F05E307E-3C85-4021-961D-4543E0712E8A}" srcId="{15F724D4-C2B7-43AA-93B9-E9A2630E0930}" destId="{764221B5-DC67-48C6-B2D2-EB5663F88C37}" srcOrd="1" destOrd="0" parTransId="{FE61F9BC-3393-4628-8B64-F0C6140712A4}" sibTransId="{39A1719C-DB4A-44FF-AC56-6F0289BF88BC}"/>
    <dgm:cxn modelId="{EAF1A6D6-676B-4E4D-8D02-834CC640352B}" type="presOf" srcId="{AEA7C392-6662-40BE-8C25-C20691160142}" destId="{299AEC9B-0F40-4A7C-9D85-8A18BF8C029E}" srcOrd="0" destOrd="0" presId="urn:microsoft.com/office/officeart/2005/8/layout/hList1"/>
    <dgm:cxn modelId="{EE0C1F54-A0EF-4F25-9713-FE781CC6D1D4}" type="presOf" srcId="{35D197B6-6C5D-41E8-8598-B0EEFB09A691}" destId="{299AEC9B-0F40-4A7C-9D85-8A18BF8C029E}" srcOrd="0" destOrd="4" presId="urn:microsoft.com/office/officeart/2005/8/layout/hList1"/>
    <dgm:cxn modelId="{03C7AA05-A8D4-4575-BE50-F47FDA96BEE8}" srcId="{26FD2A38-C5A5-4146-95AB-75DE5E042993}" destId="{C7FC8C94-B985-4BFD-95D5-A81C7C1969AB}" srcOrd="3" destOrd="0" parTransId="{1BBBB9DC-985A-46D2-A126-CB6E96FF0F51}" sibTransId="{DFF02E31-D9CB-418F-BC6B-87F7156BCC28}"/>
    <dgm:cxn modelId="{E1FBB776-5C78-40DC-874A-1AE8F45DF437}" srcId="{15F724D4-C2B7-43AA-93B9-E9A2630E0930}" destId="{26FD2A38-C5A5-4146-95AB-75DE5E042993}" srcOrd="0" destOrd="0" parTransId="{A98A28B7-B703-4A82-AEE0-21724061E56E}" sibTransId="{89D3834E-550A-4763-9DC1-B2A777113680}"/>
    <dgm:cxn modelId="{CE725E3F-438A-498D-8E6A-39013DB428F7}" srcId="{26FD2A38-C5A5-4146-95AB-75DE5E042993}" destId="{D312CC10-A4B1-4919-A6C1-AE1A0E40FCEB}" srcOrd="0" destOrd="0" parTransId="{51161646-0A08-430E-87B4-70181826F139}" sibTransId="{1ED23F9A-B545-42F4-BF02-6928AF9A459C}"/>
    <dgm:cxn modelId="{5EF968BD-51F3-422E-9FC1-E90BFFC2B75B}" srcId="{C3964690-E4DC-4782-949A-035406148E78}" destId="{A716C1C0-44D3-4E7B-9E5E-122B510F17A6}" srcOrd="1" destOrd="0" parTransId="{1E0627D1-6CDB-4A33-8B7B-9B20536D9CBD}" sibTransId="{F47650F0-E5AD-40F9-8FA4-737AD57C33DA}"/>
    <dgm:cxn modelId="{C8825E0D-AAE6-4211-84B5-C0B5D8F25F94}" srcId="{26FD2A38-C5A5-4146-95AB-75DE5E042993}" destId="{B0C0E128-F739-4E3E-A9E5-B108E3F57D73}" srcOrd="1" destOrd="0" parTransId="{B719F3A3-08A4-49CC-B071-0AB884BA3692}" sibTransId="{8B8CEB05-B978-4D80-95A3-6C201BD24B55}"/>
    <dgm:cxn modelId="{A37F9ED6-28EB-42E9-8786-71C225D208C7}" type="presParOf" srcId="{393FFCB3-345A-4916-A0DD-3E8C856B5EF6}" destId="{7CA66D82-AD69-4045-A387-F34500D42EED}" srcOrd="0" destOrd="0" presId="urn:microsoft.com/office/officeart/2005/8/layout/hList1"/>
    <dgm:cxn modelId="{439404B7-AB95-47AB-A0A3-DC2ECFB6F66E}" type="presParOf" srcId="{7CA66D82-AD69-4045-A387-F34500D42EED}" destId="{6A87E5AE-B1A2-4862-B6B5-2D058610021F}" srcOrd="0" destOrd="0" presId="urn:microsoft.com/office/officeart/2005/8/layout/hList1"/>
    <dgm:cxn modelId="{8EE5F0BE-5AEB-4F7A-8A9A-8D16313A37B2}" type="presParOf" srcId="{7CA66D82-AD69-4045-A387-F34500D42EED}" destId="{76573DE0-C766-4896-BDA6-EB0BCA774957}" srcOrd="1" destOrd="0" presId="urn:microsoft.com/office/officeart/2005/8/layout/hList1"/>
    <dgm:cxn modelId="{7FB1894F-BED1-4DFE-94E8-44F1B34CC65B}" type="presParOf" srcId="{393FFCB3-345A-4916-A0DD-3E8C856B5EF6}" destId="{B3969831-2390-4D36-912F-FB447A0BAF8B}" srcOrd="1" destOrd="0" presId="urn:microsoft.com/office/officeart/2005/8/layout/hList1"/>
    <dgm:cxn modelId="{395C26C1-4FDD-4D64-81D2-BD7B411FE16C}" type="presParOf" srcId="{393FFCB3-345A-4916-A0DD-3E8C856B5EF6}" destId="{8EF600E0-3DEF-41BE-8808-DA7CC1FFE332}" srcOrd="2" destOrd="0" presId="urn:microsoft.com/office/officeart/2005/8/layout/hList1"/>
    <dgm:cxn modelId="{EC4140E2-E91A-46EA-8504-14AED2C9866C}" type="presParOf" srcId="{8EF600E0-3DEF-41BE-8808-DA7CC1FFE332}" destId="{5DD3557F-6DA8-4480-B05C-33C4CA0AFCFA}" srcOrd="0" destOrd="0" presId="urn:microsoft.com/office/officeart/2005/8/layout/hList1"/>
    <dgm:cxn modelId="{C9F1474C-DFA2-4761-9FFD-19ED2698D9D5}" type="presParOf" srcId="{8EF600E0-3DEF-41BE-8808-DA7CC1FFE332}" destId="{299AEC9B-0F40-4A7C-9D85-8A18BF8C029E}" srcOrd="1" destOrd="0" presId="urn:microsoft.com/office/officeart/2005/8/layout/hList1"/>
    <dgm:cxn modelId="{426F2635-8BD2-4E02-A763-7AEA53BAFE65}" type="presParOf" srcId="{393FFCB3-345A-4916-A0DD-3E8C856B5EF6}" destId="{FE4F78A4-39A8-4D6D-9660-46280E97BBF4}" srcOrd="3" destOrd="0" presId="urn:microsoft.com/office/officeart/2005/8/layout/hList1"/>
    <dgm:cxn modelId="{A7DA1C8D-9EF3-499A-87E0-44D61C9AB75D}" type="presParOf" srcId="{393FFCB3-345A-4916-A0DD-3E8C856B5EF6}" destId="{157085D4-70C8-4FA1-B486-0DFEEA9F0657}" srcOrd="4" destOrd="0" presId="urn:microsoft.com/office/officeart/2005/8/layout/hList1"/>
    <dgm:cxn modelId="{897A7438-D059-42AC-845D-23EBF4AD50B8}" type="presParOf" srcId="{157085D4-70C8-4FA1-B486-0DFEEA9F0657}" destId="{2A8BFD64-4DFF-4A32-BE9F-768ADF504D54}" srcOrd="0" destOrd="0" presId="urn:microsoft.com/office/officeart/2005/8/layout/hList1"/>
    <dgm:cxn modelId="{B3F44D23-FF20-4D91-87B9-75F98CA80704}" type="presParOf" srcId="{157085D4-70C8-4FA1-B486-0DFEEA9F0657}" destId="{43CA177E-322B-4443-AEB0-37DE2CE553F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5C7590-2808-42F3-B32A-3EBFC0D20E9D}" type="doc">
      <dgm:prSet loTypeId="urn:microsoft.com/office/officeart/2005/8/layout/hList7" loCatId="relationship" qsTypeId="urn:microsoft.com/office/officeart/2005/8/quickstyle/simple1" qsCatId="simple" csTypeId="urn:microsoft.com/office/officeart/2005/8/colors/accent1_2" csCatId="accent1" phldr="1"/>
      <dgm:spPr/>
    </dgm:pt>
    <dgm:pt modelId="{2C6EDF8D-D123-428B-AF5B-A826E90F40EF}">
      <dgm:prSet phldrT="[Text]"/>
      <dgm:spPr/>
      <dgm:t>
        <a:bodyPr/>
        <a:lstStyle/>
        <a:p>
          <a:r>
            <a:rPr lang="en-US" dirty="0" smtClean="0"/>
            <a:t>Pedagogy</a:t>
          </a:r>
          <a:endParaRPr lang="en-US" dirty="0"/>
        </a:p>
      </dgm:t>
    </dgm:pt>
    <dgm:pt modelId="{C49EF3FC-572C-4841-AC18-63791292FD8D}" type="parTrans" cxnId="{489724BC-3FA0-468F-B427-152DE8CBC5CC}">
      <dgm:prSet/>
      <dgm:spPr/>
      <dgm:t>
        <a:bodyPr/>
        <a:lstStyle/>
        <a:p>
          <a:endParaRPr lang="en-US"/>
        </a:p>
      </dgm:t>
    </dgm:pt>
    <dgm:pt modelId="{B3CEB9F0-B514-4014-AB9B-AD6385A9A75D}" type="sibTrans" cxnId="{489724BC-3FA0-468F-B427-152DE8CBC5CC}">
      <dgm:prSet/>
      <dgm:spPr/>
      <dgm:t>
        <a:bodyPr/>
        <a:lstStyle/>
        <a:p>
          <a:endParaRPr lang="en-US"/>
        </a:p>
      </dgm:t>
    </dgm:pt>
    <dgm:pt modelId="{53F46266-22C8-4480-B656-060473E29946}">
      <dgm:prSet phldrT="[Text]"/>
      <dgm:spPr/>
      <dgm:t>
        <a:bodyPr/>
        <a:lstStyle/>
        <a:p>
          <a:r>
            <a:rPr lang="en-US" dirty="0" smtClean="0"/>
            <a:t>Scholarship</a:t>
          </a:r>
          <a:endParaRPr lang="en-US" dirty="0"/>
        </a:p>
      </dgm:t>
    </dgm:pt>
    <dgm:pt modelId="{A69AE51E-6E03-4E6F-A79E-A0F5AF883FB1}" type="parTrans" cxnId="{D3C47268-3406-4415-9A94-1837A68C68B1}">
      <dgm:prSet/>
      <dgm:spPr/>
      <dgm:t>
        <a:bodyPr/>
        <a:lstStyle/>
        <a:p>
          <a:endParaRPr lang="en-US"/>
        </a:p>
      </dgm:t>
    </dgm:pt>
    <dgm:pt modelId="{90E1B41A-04B3-420F-9D57-FC9485CB3A91}" type="sibTrans" cxnId="{D3C47268-3406-4415-9A94-1837A68C68B1}">
      <dgm:prSet/>
      <dgm:spPr/>
      <dgm:t>
        <a:bodyPr/>
        <a:lstStyle/>
        <a:p>
          <a:endParaRPr lang="en-US"/>
        </a:p>
      </dgm:t>
    </dgm:pt>
    <dgm:pt modelId="{6C882066-C5E1-4165-98B0-5BE411C173E1}">
      <dgm:prSet phldrT="[Text]"/>
      <dgm:spPr/>
      <dgm:t>
        <a:bodyPr/>
        <a:lstStyle/>
        <a:p>
          <a:pPr eaLnBrk="1" latinLnBrk="0"/>
          <a:r>
            <a:rPr lang="en-US" dirty="0" smtClean="0"/>
            <a:t>Evaluation </a:t>
          </a:r>
          <a:endParaRPr lang="en-US" dirty="0"/>
        </a:p>
      </dgm:t>
    </dgm:pt>
    <dgm:pt modelId="{7A2D493E-1787-4DC1-BC53-F6E975BC3E25}" type="parTrans" cxnId="{9A2AF426-3DF8-40A2-949C-13A833E2B8F0}">
      <dgm:prSet/>
      <dgm:spPr/>
      <dgm:t>
        <a:bodyPr/>
        <a:lstStyle/>
        <a:p>
          <a:endParaRPr lang="en-US"/>
        </a:p>
      </dgm:t>
    </dgm:pt>
    <dgm:pt modelId="{76347937-2B5E-43C5-9D35-98818D2FF482}" type="sibTrans" cxnId="{9A2AF426-3DF8-40A2-949C-13A833E2B8F0}">
      <dgm:prSet/>
      <dgm:spPr/>
      <dgm:t>
        <a:bodyPr/>
        <a:lstStyle/>
        <a:p>
          <a:endParaRPr lang="en-US"/>
        </a:p>
      </dgm:t>
    </dgm:pt>
    <dgm:pt modelId="{8AFA7B58-3122-463A-9C78-E25B483DF59F}">
      <dgm:prSet phldrT="[Text]"/>
      <dgm:spPr/>
      <dgm:t>
        <a:bodyPr/>
        <a:lstStyle/>
        <a:p>
          <a:pPr eaLnBrk="1" latinLnBrk="0"/>
          <a:r>
            <a:rPr lang="en-US" dirty="0" smtClean="0"/>
            <a:t>Recognition</a:t>
          </a:r>
          <a:endParaRPr lang="en-US" dirty="0"/>
        </a:p>
      </dgm:t>
    </dgm:pt>
    <dgm:pt modelId="{45AFFE9E-2B0A-49C7-8821-8CA34CF33E98}" type="parTrans" cxnId="{93BD8E67-9EA1-470A-8611-F86946EC9137}">
      <dgm:prSet/>
      <dgm:spPr/>
      <dgm:t>
        <a:bodyPr/>
        <a:lstStyle/>
        <a:p>
          <a:endParaRPr lang="en-US"/>
        </a:p>
      </dgm:t>
    </dgm:pt>
    <dgm:pt modelId="{FF6788F2-E274-43F2-9E5B-057C91E4F717}" type="sibTrans" cxnId="{93BD8E67-9EA1-470A-8611-F86946EC9137}">
      <dgm:prSet/>
      <dgm:spPr/>
      <dgm:t>
        <a:bodyPr/>
        <a:lstStyle/>
        <a:p>
          <a:endParaRPr lang="en-US"/>
        </a:p>
      </dgm:t>
    </dgm:pt>
    <dgm:pt modelId="{6542B326-4B60-4A36-8318-CCAF5A46FB7E}">
      <dgm:prSet/>
      <dgm:spPr/>
      <dgm:t>
        <a:bodyPr/>
        <a:lstStyle/>
        <a:p>
          <a:r>
            <a:rPr lang="en-US" dirty="0" smtClean="0"/>
            <a:t>Mentoring</a:t>
          </a:r>
          <a:endParaRPr lang="en-US" dirty="0"/>
        </a:p>
      </dgm:t>
    </dgm:pt>
    <dgm:pt modelId="{E7E253C0-44DC-43E6-A33E-CDD5AB6CFE00}" type="parTrans" cxnId="{6F90452E-A46D-4FA0-AC8F-379FEE47A602}">
      <dgm:prSet/>
      <dgm:spPr/>
      <dgm:t>
        <a:bodyPr/>
        <a:lstStyle/>
        <a:p>
          <a:endParaRPr lang="en-US"/>
        </a:p>
      </dgm:t>
    </dgm:pt>
    <dgm:pt modelId="{C3302809-F2C6-4538-90AA-A777F9482D68}" type="sibTrans" cxnId="{6F90452E-A46D-4FA0-AC8F-379FEE47A602}">
      <dgm:prSet/>
      <dgm:spPr/>
      <dgm:t>
        <a:bodyPr/>
        <a:lstStyle/>
        <a:p>
          <a:endParaRPr lang="en-US"/>
        </a:p>
      </dgm:t>
    </dgm:pt>
    <dgm:pt modelId="{D3AF08B9-6C30-4D5A-80D1-3FB31C17E885}" type="pres">
      <dgm:prSet presAssocID="{635C7590-2808-42F3-B32A-3EBFC0D20E9D}" presName="Name0" presStyleCnt="0">
        <dgm:presLayoutVars>
          <dgm:dir/>
          <dgm:resizeHandles val="exact"/>
        </dgm:presLayoutVars>
      </dgm:prSet>
      <dgm:spPr/>
    </dgm:pt>
    <dgm:pt modelId="{AEFD3C4B-9387-4C2D-9790-705D12344045}" type="pres">
      <dgm:prSet presAssocID="{635C7590-2808-42F3-B32A-3EBFC0D20E9D}" presName="fgShape" presStyleLbl="fgShp" presStyleIdx="0" presStyleCnt="1"/>
      <dgm:spPr/>
    </dgm:pt>
    <dgm:pt modelId="{8F6EC377-FC2B-4CA1-9884-E24D1DE956BE}" type="pres">
      <dgm:prSet presAssocID="{635C7590-2808-42F3-B32A-3EBFC0D20E9D}" presName="linComp" presStyleCnt="0"/>
      <dgm:spPr/>
    </dgm:pt>
    <dgm:pt modelId="{577B521F-1F39-44E7-ABA1-DBD8BFCFB896}" type="pres">
      <dgm:prSet presAssocID="{2C6EDF8D-D123-428B-AF5B-A826E90F40EF}" presName="compNode" presStyleCnt="0"/>
      <dgm:spPr/>
    </dgm:pt>
    <dgm:pt modelId="{589483E0-E4EE-4594-AA48-A39081617079}" type="pres">
      <dgm:prSet presAssocID="{2C6EDF8D-D123-428B-AF5B-A826E90F40EF}" presName="bkgdShape" presStyleLbl="node1" presStyleIdx="0" presStyleCnt="5"/>
      <dgm:spPr/>
      <dgm:t>
        <a:bodyPr/>
        <a:lstStyle/>
        <a:p>
          <a:endParaRPr lang="en-US"/>
        </a:p>
      </dgm:t>
    </dgm:pt>
    <dgm:pt modelId="{F9AC11F5-8C7B-47FD-918C-AA763BBA19C2}" type="pres">
      <dgm:prSet presAssocID="{2C6EDF8D-D123-428B-AF5B-A826E90F40EF}" presName="nodeTx" presStyleLbl="node1" presStyleIdx="0" presStyleCnt="5">
        <dgm:presLayoutVars>
          <dgm:bulletEnabled val="1"/>
        </dgm:presLayoutVars>
      </dgm:prSet>
      <dgm:spPr/>
      <dgm:t>
        <a:bodyPr/>
        <a:lstStyle/>
        <a:p>
          <a:endParaRPr lang="en-US"/>
        </a:p>
      </dgm:t>
    </dgm:pt>
    <dgm:pt modelId="{9B1B1F13-555A-4593-A024-40B4A5A52F69}" type="pres">
      <dgm:prSet presAssocID="{2C6EDF8D-D123-428B-AF5B-A826E90F40EF}" presName="invisiNode" presStyleLbl="node1" presStyleIdx="0" presStyleCnt="5"/>
      <dgm:spPr/>
    </dgm:pt>
    <dgm:pt modelId="{4AD693FC-EEC7-4F6F-95B0-F5460C8638DD}" type="pres">
      <dgm:prSet presAssocID="{2C6EDF8D-D123-428B-AF5B-A826E90F40EF}" presName="imagNode"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pt>
    <dgm:pt modelId="{674F304D-16B6-401C-97E5-4CCC45C20077}" type="pres">
      <dgm:prSet presAssocID="{B3CEB9F0-B514-4014-AB9B-AD6385A9A75D}" presName="sibTrans" presStyleLbl="sibTrans2D1" presStyleIdx="0" presStyleCnt="0"/>
      <dgm:spPr/>
      <dgm:t>
        <a:bodyPr/>
        <a:lstStyle/>
        <a:p>
          <a:endParaRPr lang="en-US"/>
        </a:p>
      </dgm:t>
    </dgm:pt>
    <dgm:pt modelId="{6D01A43C-7D85-4D15-87C1-308CB45555BD}" type="pres">
      <dgm:prSet presAssocID="{53F46266-22C8-4480-B656-060473E29946}" presName="compNode" presStyleCnt="0"/>
      <dgm:spPr/>
    </dgm:pt>
    <dgm:pt modelId="{BB8B5C82-A730-41CB-B834-767CC86F6AD8}" type="pres">
      <dgm:prSet presAssocID="{53F46266-22C8-4480-B656-060473E29946}" presName="bkgdShape" presStyleLbl="node1" presStyleIdx="1" presStyleCnt="5"/>
      <dgm:spPr/>
      <dgm:t>
        <a:bodyPr/>
        <a:lstStyle/>
        <a:p>
          <a:endParaRPr lang="en-US"/>
        </a:p>
      </dgm:t>
    </dgm:pt>
    <dgm:pt modelId="{7494F695-BF62-446C-983A-67F30EF9DE72}" type="pres">
      <dgm:prSet presAssocID="{53F46266-22C8-4480-B656-060473E29946}" presName="nodeTx" presStyleLbl="node1" presStyleIdx="1" presStyleCnt="5">
        <dgm:presLayoutVars>
          <dgm:bulletEnabled val="1"/>
        </dgm:presLayoutVars>
      </dgm:prSet>
      <dgm:spPr/>
      <dgm:t>
        <a:bodyPr/>
        <a:lstStyle/>
        <a:p>
          <a:endParaRPr lang="en-US"/>
        </a:p>
      </dgm:t>
    </dgm:pt>
    <dgm:pt modelId="{856F460E-BF40-4487-B5C4-73A5AED8AA19}" type="pres">
      <dgm:prSet presAssocID="{53F46266-22C8-4480-B656-060473E29946}" presName="invisiNode" presStyleLbl="node1" presStyleIdx="1" presStyleCnt="5"/>
      <dgm:spPr/>
    </dgm:pt>
    <dgm:pt modelId="{3D9EE90E-3D8E-4A99-AB4D-2C8CCAF7BE24}" type="pres">
      <dgm:prSet presAssocID="{53F46266-22C8-4480-B656-060473E29946}"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7000" b="-7000"/>
          </a:stretch>
        </a:blipFill>
      </dgm:spPr>
    </dgm:pt>
    <dgm:pt modelId="{B2EF89B8-4D9F-49AE-9FB1-006292C51DF6}" type="pres">
      <dgm:prSet presAssocID="{90E1B41A-04B3-420F-9D57-FC9485CB3A91}" presName="sibTrans" presStyleLbl="sibTrans2D1" presStyleIdx="0" presStyleCnt="0"/>
      <dgm:spPr/>
      <dgm:t>
        <a:bodyPr/>
        <a:lstStyle/>
        <a:p>
          <a:endParaRPr lang="en-US"/>
        </a:p>
      </dgm:t>
    </dgm:pt>
    <dgm:pt modelId="{BF249A1F-C7CF-4596-8D62-48225E900C2C}" type="pres">
      <dgm:prSet presAssocID="{6C882066-C5E1-4165-98B0-5BE411C173E1}" presName="compNode" presStyleCnt="0"/>
      <dgm:spPr/>
    </dgm:pt>
    <dgm:pt modelId="{92C4D78C-1470-4877-B75F-6BDE6929994C}" type="pres">
      <dgm:prSet presAssocID="{6C882066-C5E1-4165-98B0-5BE411C173E1}" presName="bkgdShape" presStyleLbl="node1" presStyleIdx="2" presStyleCnt="5"/>
      <dgm:spPr/>
      <dgm:t>
        <a:bodyPr/>
        <a:lstStyle/>
        <a:p>
          <a:endParaRPr lang="en-US"/>
        </a:p>
      </dgm:t>
    </dgm:pt>
    <dgm:pt modelId="{1FB97CD7-5FEA-49CF-8388-035427647890}" type="pres">
      <dgm:prSet presAssocID="{6C882066-C5E1-4165-98B0-5BE411C173E1}" presName="nodeTx" presStyleLbl="node1" presStyleIdx="2" presStyleCnt="5">
        <dgm:presLayoutVars>
          <dgm:bulletEnabled val="1"/>
        </dgm:presLayoutVars>
      </dgm:prSet>
      <dgm:spPr/>
      <dgm:t>
        <a:bodyPr/>
        <a:lstStyle/>
        <a:p>
          <a:endParaRPr lang="en-US"/>
        </a:p>
      </dgm:t>
    </dgm:pt>
    <dgm:pt modelId="{B3C7541D-4AC6-4D91-9A4A-730EC6E3FFA6}" type="pres">
      <dgm:prSet presAssocID="{6C882066-C5E1-4165-98B0-5BE411C173E1}" presName="invisiNode" presStyleLbl="node1" presStyleIdx="2" presStyleCnt="5"/>
      <dgm:spPr/>
    </dgm:pt>
    <dgm:pt modelId="{8B72D68E-F0DF-4CE0-BE0E-3D3A2CD87D67}" type="pres">
      <dgm:prSet presAssocID="{6C882066-C5E1-4165-98B0-5BE411C173E1}" presName="imagNode" presStyleLbl="fgImgPlace1" presStyleIdx="2" presStyleCnt="5" custLinFactNeighborX="-122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D43AE3D5-5D77-47D7-A8AE-20CAF7DB29C6}" type="pres">
      <dgm:prSet presAssocID="{76347937-2B5E-43C5-9D35-98818D2FF482}" presName="sibTrans" presStyleLbl="sibTrans2D1" presStyleIdx="0" presStyleCnt="0"/>
      <dgm:spPr/>
      <dgm:t>
        <a:bodyPr/>
        <a:lstStyle/>
        <a:p>
          <a:endParaRPr lang="en-US"/>
        </a:p>
      </dgm:t>
    </dgm:pt>
    <dgm:pt modelId="{54FB3854-FF7F-4214-8269-00A3255814C7}" type="pres">
      <dgm:prSet presAssocID="{8AFA7B58-3122-463A-9C78-E25B483DF59F}" presName="compNode" presStyleCnt="0"/>
      <dgm:spPr/>
    </dgm:pt>
    <dgm:pt modelId="{55149F2E-0CE1-4782-B968-8AA70B0F9727}" type="pres">
      <dgm:prSet presAssocID="{8AFA7B58-3122-463A-9C78-E25B483DF59F}" presName="bkgdShape" presStyleLbl="node1" presStyleIdx="3" presStyleCnt="5"/>
      <dgm:spPr/>
      <dgm:t>
        <a:bodyPr/>
        <a:lstStyle/>
        <a:p>
          <a:endParaRPr lang="en-US"/>
        </a:p>
      </dgm:t>
    </dgm:pt>
    <dgm:pt modelId="{66D04467-A1AC-44AE-A266-EE329F7DCFA4}" type="pres">
      <dgm:prSet presAssocID="{8AFA7B58-3122-463A-9C78-E25B483DF59F}" presName="nodeTx" presStyleLbl="node1" presStyleIdx="3" presStyleCnt="5">
        <dgm:presLayoutVars>
          <dgm:bulletEnabled val="1"/>
        </dgm:presLayoutVars>
      </dgm:prSet>
      <dgm:spPr/>
      <dgm:t>
        <a:bodyPr/>
        <a:lstStyle/>
        <a:p>
          <a:endParaRPr lang="en-US"/>
        </a:p>
      </dgm:t>
    </dgm:pt>
    <dgm:pt modelId="{F1A095DF-63F2-48EE-BA4C-548F35186E22}" type="pres">
      <dgm:prSet presAssocID="{8AFA7B58-3122-463A-9C78-E25B483DF59F}" presName="invisiNode" presStyleLbl="node1" presStyleIdx="3" presStyleCnt="5"/>
      <dgm:spPr/>
    </dgm:pt>
    <dgm:pt modelId="{DC118743-0866-468E-BD14-8D06B8425504}" type="pres">
      <dgm:prSet presAssocID="{8AFA7B58-3122-463A-9C78-E25B483DF59F}"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dgm:spPr>
    </dgm:pt>
    <dgm:pt modelId="{30ACD395-50BD-4A14-92FF-8D09B860AAA5}" type="pres">
      <dgm:prSet presAssocID="{FF6788F2-E274-43F2-9E5B-057C91E4F717}" presName="sibTrans" presStyleLbl="sibTrans2D1" presStyleIdx="0" presStyleCnt="0"/>
      <dgm:spPr/>
      <dgm:t>
        <a:bodyPr/>
        <a:lstStyle/>
        <a:p>
          <a:endParaRPr lang="en-US"/>
        </a:p>
      </dgm:t>
    </dgm:pt>
    <dgm:pt modelId="{3CB0BDA3-A824-4B6C-A4F5-B8F4C6C0BD39}" type="pres">
      <dgm:prSet presAssocID="{6542B326-4B60-4A36-8318-CCAF5A46FB7E}" presName="compNode" presStyleCnt="0"/>
      <dgm:spPr/>
    </dgm:pt>
    <dgm:pt modelId="{B2FFC235-62B7-4A07-9F7B-6BCFA45014B9}" type="pres">
      <dgm:prSet presAssocID="{6542B326-4B60-4A36-8318-CCAF5A46FB7E}" presName="bkgdShape" presStyleLbl="node1" presStyleIdx="4" presStyleCnt="5"/>
      <dgm:spPr/>
      <dgm:t>
        <a:bodyPr/>
        <a:lstStyle/>
        <a:p>
          <a:endParaRPr lang="en-US"/>
        </a:p>
      </dgm:t>
    </dgm:pt>
    <dgm:pt modelId="{137EBA27-CC65-4368-912F-EDF9D94268B3}" type="pres">
      <dgm:prSet presAssocID="{6542B326-4B60-4A36-8318-CCAF5A46FB7E}" presName="nodeTx" presStyleLbl="node1" presStyleIdx="4" presStyleCnt="5">
        <dgm:presLayoutVars>
          <dgm:bulletEnabled val="1"/>
        </dgm:presLayoutVars>
      </dgm:prSet>
      <dgm:spPr/>
      <dgm:t>
        <a:bodyPr/>
        <a:lstStyle/>
        <a:p>
          <a:endParaRPr lang="en-US"/>
        </a:p>
      </dgm:t>
    </dgm:pt>
    <dgm:pt modelId="{B71B5057-FB2B-4156-906F-4100B8E1C556}" type="pres">
      <dgm:prSet presAssocID="{6542B326-4B60-4A36-8318-CCAF5A46FB7E}" presName="invisiNode" presStyleLbl="node1" presStyleIdx="4" presStyleCnt="5"/>
      <dgm:spPr/>
    </dgm:pt>
    <dgm:pt modelId="{7A5BA58F-090E-4E53-96C0-5E06A1107C33}" type="pres">
      <dgm:prSet presAssocID="{6542B326-4B60-4A36-8318-CCAF5A46FB7E}" presName="imagNode"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dgm:spPr>
    </dgm:pt>
  </dgm:ptLst>
  <dgm:cxnLst>
    <dgm:cxn modelId="{47BC1A66-03EF-4704-9B61-706C2780FC48}" type="presOf" srcId="{2C6EDF8D-D123-428B-AF5B-A826E90F40EF}" destId="{589483E0-E4EE-4594-AA48-A39081617079}" srcOrd="0" destOrd="0" presId="urn:microsoft.com/office/officeart/2005/8/layout/hList7"/>
    <dgm:cxn modelId="{D3C47268-3406-4415-9A94-1837A68C68B1}" srcId="{635C7590-2808-42F3-B32A-3EBFC0D20E9D}" destId="{53F46266-22C8-4480-B656-060473E29946}" srcOrd="1" destOrd="0" parTransId="{A69AE51E-6E03-4E6F-A79E-A0F5AF883FB1}" sibTransId="{90E1B41A-04B3-420F-9D57-FC9485CB3A91}"/>
    <dgm:cxn modelId="{6F90452E-A46D-4FA0-AC8F-379FEE47A602}" srcId="{635C7590-2808-42F3-B32A-3EBFC0D20E9D}" destId="{6542B326-4B60-4A36-8318-CCAF5A46FB7E}" srcOrd="4" destOrd="0" parTransId="{E7E253C0-44DC-43E6-A33E-CDD5AB6CFE00}" sibTransId="{C3302809-F2C6-4538-90AA-A777F9482D68}"/>
    <dgm:cxn modelId="{1E668A42-C042-4337-B472-7EE35C32AA54}" type="presOf" srcId="{90E1B41A-04B3-420F-9D57-FC9485CB3A91}" destId="{B2EF89B8-4D9F-49AE-9FB1-006292C51DF6}" srcOrd="0" destOrd="0" presId="urn:microsoft.com/office/officeart/2005/8/layout/hList7"/>
    <dgm:cxn modelId="{BE811F41-40E2-4497-B1A6-23A323D09DE5}" type="presOf" srcId="{6542B326-4B60-4A36-8318-CCAF5A46FB7E}" destId="{B2FFC235-62B7-4A07-9F7B-6BCFA45014B9}" srcOrd="0" destOrd="0" presId="urn:microsoft.com/office/officeart/2005/8/layout/hList7"/>
    <dgm:cxn modelId="{EF79C10E-08D6-4113-83A9-ED5D29E43757}" type="presOf" srcId="{53F46266-22C8-4480-B656-060473E29946}" destId="{BB8B5C82-A730-41CB-B834-767CC86F6AD8}" srcOrd="0" destOrd="0" presId="urn:microsoft.com/office/officeart/2005/8/layout/hList7"/>
    <dgm:cxn modelId="{93BD8E67-9EA1-470A-8611-F86946EC9137}" srcId="{635C7590-2808-42F3-B32A-3EBFC0D20E9D}" destId="{8AFA7B58-3122-463A-9C78-E25B483DF59F}" srcOrd="3" destOrd="0" parTransId="{45AFFE9E-2B0A-49C7-8821-8CA34CF33E98}" sibTransId="{FF6788F2-E274-43F2-9E5B-057C91E4F717}"/>
    <dgm:cxn modelId="{17CA8C66-9614-4E13-99F4-615D79BF9124}" type="presOf" srcId="{6C882066-C5E1-4165-98B0-5BE411C173E1}" destId="{1FB97CD7-5FEA-49CF-8388-035427647890}" srcOrd="1" destOrd="0" presId="urn:microsoft.com/office/officeart/2005/8/layout/hList7"/>
    <dgm:cxn modelId="{40F0F41A-91F5-4586-B412-03B81DCA8339}" type="presOf" srcId="{8AFA7B58-3122-463A-9C78-E25B483DF59F}" destId="{66D04467-A1AC-44AE-A266-EE329F7DCFA4}" srcOrd="1" destOrd="0" presId="urn:microsoft.com/office/officeart/2005/8/layout/hList7"/>
    <dgm:cxn modelId="{489724BC-3FA0-468F-B427-152DE8CBC5CC}" srcId="{635C7590-2808-42F3-B32A-3EBFC0D20E9D}" destId="{2C6EDF8D-D123-428B-AF5B-A826E90F40EF}" srcOrd="0" destOrd="0" parTransId="{C49EF3FC-572C-4841-AC18-63791292FD8D}" sibTransId="{B3CEB9F0-B514-4014-AB9B-AD6385A9A75D}"/>
    <dgm:cxn modelId="{C1920274-B1B5-436B-A3F7-B8359062D2CE}" type="presOf" srcId="{8AFA7B58-3122-463A-9C78-E25B483DF59F}" destId="{55149F2E-0CE1-4782-B968-8AA70B0F9727}" srcOrd="0" destOrd="0" presId="urn:microsoft.com/office/officeart/2005/8/layout/hList7"/>
    <dgm:cxn modelId="{344A61A6-C88E-4A29-84A6-CB7B976EE272}" type="presOf" srcId="{76347937-2B5E-43C5-9D35-98818D2FF482}" destId="{D43AE3D5-5D77-47D7-A8AE-20CAF7DB29C6}" srcOrd="0" destOrd="0" presId="urn:microsoft.com/office/officeart/2005/8/layout/hList7"/>
    <dgm:cxn modelId="{CE1214B6-D321-4C1D-B77F-09182728E120}" type="presOf" srcId="{2C6EDF8D-D123-428B-AF5B-A826E90F40EF}" destId="{F9AC11F5-8C7B-47FD-918C-AA763BBA19C2}" srcOrd="1" destOrd="0" presId="urn:microsoft.com/office/officeart/2005/8/layout/hList7"/>
    <dgm:cxn modelId="{768D1F2C-2240-436A-875A-5A058FAD7EC0}" type="presOf" srcId="{B3CEB9F0-B514-4014-AB9B-AD6385A9A75D}" destId="{674F304D-16B6-401C-97E5-4CCC45C20077}" srcOrd="0" destOrd="0" presId="urn:microsoft.com/office/officeart/2005/8/layout/hList7"/>
    <dgm:cxn modelId="{EA241C97-1D4A-4AE6-8227-73F3DEE20766}" type="presOf" srcId="{635C7590-2808-42F3-B32A-3EBFC0D20E9D}" destId="{D3AF08B9-6C30-4D5A-80D1-3FB31C17E885}" srcOrd="0" destOrd="0" presId="urn:microsoft.com/office/officeart/2005/8/layout/hList7"/>
    <dgm:cxn modelId="{21AC8C38-DE66-480D-BED7-9072AFC4BC9D}" type="presOf" srcId="{6C882066-C5E1-4165-98B0-5BE411C173E1}" destId="{92C4D78C-1470-4877-B75F-6BDE6929994C}" srcOrd="0" destOrd="0" presId="urn:microsoft.com/office/officeart/2005/8/layout/hList7"/>
    <dgm:cxn modelId="{9C44464E-EFD9-4FBB-B78E-D1BCF5E6252F}" type="presOf" srcId="{6542B326-4B60-4A36-8318-CCAF5A46FB7E}" destId="{137EBA27-CC65-4368-912F-EDF9D94268B3}" srcOrd="1" destOrd="0" presId="urn:microsoft.com/office/officeart/2005/8/layout/hList7"/>
    <dgm:cxn modelId="{B6DF2AE9-80A8-4792-88FA-8BD9A9DAC16A}" type="presOf" srcId="{53F46266-22C8-4480-B656-060473E29946}" destId="{7494F695-BF62-446C-983A-67F30EF9DE72}" srcOrd="1" destOrd="0" presId="urn:microsoft.com/office/officeart/2005/8/layout/hList7"/>
    <dgm:cxn modelId="{9A2AF426-3DF8-40A2-949C-13A833E2B8F0}" srcId="{635C7590-2808-42F3-B32A-3EBFC0D20E9D}" destId="{6C882066-C5E1-4165-98B0-5BE411C173E1}" srcOrd="2" destOrd="0" parTransId="{7A2D493E-1787-4DC1-BC53-F6E975BC3E25}" sibTransId="{76347937-2B5E-43C5-9D35-98818D2FF482}"/>
    <dgm:cxn modelId="{A2483FA7-B206-4EF2-9145-36C9C34F24B2}" type="presOf" srcId="{FF6788F2-E274-43F2-9E5B-057C91E4F717}" destId="{30ACD395-50BD-4A14-92FF-8D09B860AAA5}" srcOrd="0" destOrd="0" presId="urn:microsoft.com/office/officeart/2005/8/layout/hList7"/>
    <dgm:cxn modelId="{55CA117A-EC65-4DA2-A74B-9BA0FFC30988}" type="presParOf" srcId="{D3AF08B9-6C30-4D5A-80D1-3FB31C17E885}" destId="{AEFD3C4B-9387-4C2D-9790-705D12344045}" srcOrd="0" destOrd="0" presId="urn:microsoft.com/office/officeart/2005/8/layout/hList7"/>
    <dgm:cxn modelId="{6F569CBE-8639-4AE6-AD7E-ABB511F84FEB}" type="presParOf" srcId="{D3AF08B9-6C30-4D5A-80D1-3FB31C17E885}" destId="{8F6EC377-FC2B-4CA1-9884-E24D1DE956BE}" srcOrd="1" destOrd="0" presId="urn:microsoft.com/office/officeart/2005/8/layout/hList7"/>
    <dgm:cxn modelId="{38D5B0B5-78A2-47F4-A10D-D00F4D57D87C}" type="presParOf" srcId="{8F6EC377-FC2B-4CA1-9884-E24D1DE956BE}" destId="{577B521F-1F39-44E7-ABA1-DBD8BFCFB896}" srcOrd="0" destOrd="0" presId="urn:microsoft.com/office/officeart/2005/8/layout/hList7"/>
    <dgm:cxn modelId="{D7FA5B2A-C10D-4563-AE16-301EFB604E6A}" type="presParOf" srcId="{577B521F-1F39-44E7-ABA1-DBD8BFCFB896}" destId="{589483E0-E4EE-4594-AA48-A39081617079}" srcOrd="0" destOrd="0" presId="urn:microsoft.com/office/officeart/2005/8/layout/hList7"/>
    <dgm:cxn modelId="{60E7B3D1-96EC-4C55-8262-FFD3CC5751F4}" type="presParOf" srcId="{577B521F-1F39-44E7-ABA1-DBD8BFCFB896}" destId="{F9AC11F5-8C7B-47FD-918C-AA763BBA19C2}" srcOrd="1" destOrd="0" presId="urn:microsoft.com/office/officeart/2005/8/layout/hList7"/>
    <dgm:cxn modelId="{DE2BE706-0E78-40B4-8C5C-4663009F85B1}" type="presParOf" srcId="{577B521F-1F39-44E7-ABA1-DBD8BFCFB896}" destId="{9B1B1F13-555A-4593-A024-40B4A5A52F69}" srcOrd="2" destOrd="0" presId="urn:microsoft.com/office/officeart/2005/8/layout/hList7"/>
    <dgm:cxn modelId="{B0AB8E7E-0A13-4A20-BCC8-532021C63F5D}" type="presParOf" srcId="{577B521F-1F39-44E7-ABA1-DBD8BFCFB896}" destId="{4AD693FC-EEC7-4F6F-95B0-F5460C8638DD}" srcOrd="3" destOrd="0" presId="urn:microsoft.com/office/officeart/2005/8/layout/hList7"/>
    <dgm:cxn modelId="{4BBBEC80-024F-4DD3-BE47-F4549D063011}" type="presParOf" srcId="{8F6EC377-FC2B-4CA1-9884-E24D1DE956BE}" destId="{674F304D-16B6-401C-97E5-4CCC45C20077}" srcOrd="1" destOrd="0" presId="urn:microsoft.com/office/officeart/2005/8/layout/hList7"/>
    <dgm:cxn modelId="{A5BDBBC9-CA2F-4A99-B537-2EA265DC96A1}" type="presParOf" srcId="{8F6EC377-FC2B-4CA1-9884-E24D1DE956BE}" destId="{6D01A43C-7D85-4D15-87C1-308CB45555BD}" srcOrd="2" destOrd="0" presId="urn:microsoft.com/office/officeart/2005/8/layout/hList7"/>
    <dgm:cxn modelId="{847CA980-1174-4788-8265-C9670631F2E5}" type="presParOf" srcId="{6D01A43C-7D85-4D15-87C1-308CB45555BD}" destId="{BB8B5C82-A730-41CB-B834-767CC86F6AD8}" srcOrd="0" destOrd="0" presId="urn:microsoft.com/office/officeart/2005/8/layout/hList7"/>
    <dgm:cxn modelId="{124F7E82-1201-4DB8-91C7-94DC5EB1CFB8}" type="presParOf" srcId="{6D01A43C-7D85-4D15-87C1-308CB45555BD}" destId="{7494F695-BF62-446C-983A-67F30EF9DE72}" srcOrd="1" destOrd="0" presId="urn:microsoft.com/office/officeart/2005/8/layout/hList7"/>
    <dgm:cxn modelId="{3650890F-CAB4-41CA-B954-0F31F0E3EA46}" type="presParOf" srcId="{6D01A43C-7D85-4D15-87C1-308CB45555BD}" destId="{856F460E-BF40-4487-B5C4-73A5AED8AA19}" srcOrd="2" destOrd="0" presId="urn:microsoft.com/office/officeart/2005/8/layout/hList7"/>
    <dgm:cxn modelId="{98E0DEB9-6BBC-4F43-9CDE-D883B2B31CFF}" type="presParOf" srcId="{6D01A43C-7D85-4D15-87C1-308CB45555BD}" destId="{3D9EE90E-3D8E-4A99-AB4D-2C8CCAF7BE24}" srcOrd="3" destOrd="0" presId="urn:microsoft.com/office/officeart/2005/8/layout/hList7"/>
    <dgm:cxn modelId="{BD888123-04AF-47BF-BD16-1C9E6574411E}" type="presParOf" srcId="{8F6EC377-FC2B-4CA1-9884-E24D1DE956BE}" destId="{B2EF89B8-4D9F-49AE-9FB1-006292C51DF6}" srcOrd="3" destOrd="0" presId="urn:microsoft.com/office/officeart/2005/8/layout/hList7"/>
    <dgm:cxn modelId="{98F9D826-CB3D-4CEA-A897-452AE2B32129}" type="presParOf" srcId="{8F6EC377-FC2B-4CA1-9884-E24D1DE956BE}" destId="{BF249A1F-C7CF-4596-8D62-48225E900C2C}" srcOrd="4" destOrd="0" presId="urn:microsoft.com/office/officeart/2005/8/layout/hList7"/>
    <dgm:cxn modelId="{AF1E6900-C060-4307-BC8F-CB7FEF298F16}" type="presParOf" srcId="{BF249A1F-C7CF-4596-8D62-48225E900C2C}" destId="{92C4D78C-1470-4877-B75F-6BDE6929994C}" srcOrd="0" destOrd="0" presId="urn:microsoft.com/office/officeart/2005/8/layout/hList7"/>
    <dgm:cxn modelId="{FB4CF79E-9824-4DD7-8BBE-D77FF78FE47B}" type="presParOf" srcId="{BF249A1F-C7CF-4596-8D62-48225E900C2C}" destId="{1FB97CD7-5FEA-49CF-8388-035427647890}" srcOrd="1" destOrd="0" presId="urn:microsoft.com/office/officeart/2005/8/layout/hList7"/>
    <dgm:cxn modelId="{0FA8095B-C4F4-48AE-BDAF-3062C27793D7}" type="presParOf" srcId="{BF249A1F-C7CF-4596-8D62-48225E900C2C}" destId="{B3C7541D-4AC6-4D91-9A4A-730EC6E3FFA6}" srcOrd="2" destOrd="0" presId="urn:microsoft.com/office/officeart/2005/8/layout/hList7"/>
    <dgm:cxn modelId="{67B59B90-6114-4C6D-BC4A-CB29FC244E09}" type="presParOf" srcId="{BF249A1F-C7CF-4596-8D62-48225E900C2C}" destId="{8B72D68E-F0DF-4CE0-BE0E-3D3A2CD87D67}" srcOrd="3" destOrd="0" presId="urn:microsoft.com/office/officeart/2005/8/layout/hList7"/>
    <dgm:cxn modelId="{91E4DFDD-2F7F-41ED-AF4D-264702BAA04D}" type="presParOf" srcId="{8F6EC377-FC2B-4CA1-9884-E24D1DE956BE}" destId="{D43AE3D5-5D77-47D7-A8AE-20CAF7DB29C6}" srcOrd="5" destOrd="0" presId="urn:microsoft.com/office/officeart/2005/8/layout/hList7"/>
    <dgm:cxn modelId="{D5D3E387-29F1-4553-A831-99ED2200D149}" type="presParOf" srcId="{8F6EC377-FC2B-4CA1-9884-E24D1DE956BE}" destId="{54FB3854-FF7F-4214-8269-00A3255814C7}" srcOrd="6" destOrd="0" presId="urn:microsoft.com/office/officeart/2005/8/layout/hList7"/>
    <dgm:cxn modelId="{4546F8AB-6CBF-425C-B9BA-70D7BCEFA46F}" type="presParOf" srcId="{54FB3854-FF7F-4214-8269-00A3255814C7}" destId="{55149F2E-0CE1-4782-B968-8AA70B0F9727}" srcOrd="0" destOrd="0" presId="urn:microsoft.com/office/officeart/2005/8/layout/hList7"/>
    <dgm:cxn modelId="{8FBD17E6-9D13-41F5-8344-89468DF7E993}" type="presParOf" srcId="{54FB3854-FF7F-4214-8269-00A3255814C7}" destId="{66D04467-A1AC-44AE-A266-EE329F7DCFA4}" srcOrd="1" destOrd="0" presId="urn:microsoft.com/office/officeart/2005/8/layout/hList7"/>
    <dgm:cxn modelId="{A4CD057A-110F-4C12-B6AE-6C1D2A9A8BE1}" type="presParOf" srcId="{54FB3854-FF7F-4214-8269-00A3255814C7}" destId="{F1A095DF-63F2-48EE-BA4C-548F35186E22}" srcOrd="2" destOrd="0" presId="urn:microsoft.com/office/officeart/2005/8/layout/hList7"/>
    <dgm:cxn modelId="{FB92FCF5-3447-460B-9627-DA0AB07A0379}" type="presParOf" srcId="{54FB3854-FF7F-4214-8269-00A3255814C7}" destId="{DC118743-0866-468E-BD14-8D06B8425504}" srcOrd="3" destOrd="0" presId="urn:microsoft.com/office/officeart/2005/8/layout/hList7"/>
    <dgm:cxn modelId="{06BEEDAB-94E1-468F-8CE4-D32BC7A6BF6D}" type="presParOf" srcId="{8F6EC377-FC2B-4CA1-9884-E24D1DE956BE}" destId="{30ACD395-50BD-4A14-92FF-8D09B860AAA5}" srcOrd="7" destOrd="0" presId="urn:microsoft.com/office/officeart/2005/8/layout/hList7"/>
    <dgm:cxn modelId="{3FDA5EEB-98E0-4B64-9A59-7035D42249DB}" type="presParOf" srcId="{8F6EC377-FC2B-4CA1-9884-E24D1DE956BE}" destId="{3CB0BDA3-A824-4B6C-A4F5-B8F4C6C0BD39}" srcOrd="8" destOrd="0" presId="urn:microsoft.com/office/officeart/2005/8/layout/hList7"/>
    <dgm:cxn modelId="{F2627345-DA4D-424D-B07A-B4EB53C43F4E}" type="presParOf" srcId="{3CB0BDA3-A824-4B6C-A4F5-B8F4C6C0BD39}" destId="{B2FFC235-62B7-4A07-9F7B-6BCFA45014B9}" srcOrd="0" destOrd="0" presId="urn:microsoft.com/office/officeart/2005/8/layout/hList7"/>
    <dgm:cxn modelId="{8B4E2B3E-DF5A-44E4-BB94-CC6016CCBD2B}" type="presParOf" srcId="{3CB0BDA3-A824-4B6C-A4F5-B8F4C6C0BD39}" destId="{137EBA27-CC65-4368-912F-EDF9D94268B3}" srcOrd="1" destOrd="0" presId="urn:microsoft.com/office/officeart/2005/8/layout/hList7"/>
    <dgm:cxn modelId="{3A992B4F-59CA-4847-87E9-0A5BAA7A7953}" type="presParOf" srcId="{3CB0BDA3-A824-4B6C-A4F5-B8F4C6C0BD39}" destId="{B71B5057-FB2B-4156-906F-4100B8E1C556}" srcOrd="2" destOrd="0" presId="urn:microsoft.com/office/officeart/2005/8/layout/hList7"/>
    <dgm:cxn modelId="{63C62DE4-1DBC-4B36-A495-AF16B9C5CD67}" type="presParOf" srcId="{3CB0BDA3-A824-4B6C-A4F5-B8F4C6C0BD39}" destId="{7A5BA58F-090E-4E53-96C0-5E06A1107C3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5D69A-FA33-4456-8604-1B718770359C}" type="datetimeFigureOut">
              <a:rPr lang="en-US" smtClean="0"/>
              <a:t>1/11/17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D127D-FA41-4BD6-880B-83EC6EF34033}" type="slidenum">
              <a:rPr lang="en-US" smtClean="0"/>
              <a:t>‹#›</a:t>
            </a:fld>
            <a:endParaRPr lang="en-US"/>
          </a:p>
        </p:txBody>
      </p:sp>
    </p:spTree>
    <p:extLst>
      <p:ext uri="{BB962C8B-B14F-4D97-AF65-F5344CB8AC3E}">
        <p14:creationId xmlns:p14="http://schemas.microsoft.com/office/powerpoint/2010/main" val="3834590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1E9981A-2D32-4630-9924-87AC00A791D6}" type="slidenum">
              <a:rPr lang="en-US" altLang="en-US"/>
              <a:pPr fontAlgn="base">
                <a:spcBef>
                  <a:spcPct val="0"/>
                </a:spcBef>
                <a:spcAft>
                  <a:spcPct val="0"/>
                </a:spcAft>
              </a:pPr>
              <a:t>4</a:t>
            </a:fld>
            <a:endParaRPr lang="en-US" altLang="en-US"/>
          </a:p>
        </p:txBody>
      </p:sp>
    </p:spTree>
    <p:extLst>
      <p:ext uri="{BB962C8B-B14F-4D97-AF65-F5344CB8AC3E}">
        <p14:creationId xmlns:p14="http://schemas.microsoft.com/office/powerpoint/2010/main" val="348027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Significant problem:</a:t>
            </a:r>
            <a:r>
              <a:rPr lang="en-US" dirty="0" smtClean="0"/>
              <a:t> A significant problem is one that asks students to immediately and meaningfully apply the concepts they are learning and will be using for any related assignments that will follow.</a:t>
            </a:r>
          </a:p>
          <a:p>
            <a:r>
              <a:rPr lang="en-US" b="1" dirty="0" smtClean="0"/>
              <a:t>Same problem: </a:t>
            </a:r>
            <a:r>
              <a:rPr lang="en-US" dirty="0" smtClean="0"/>
              <a:t>Groups work on the same problem rather than different pieces of a larger puzzle. </a:t>
            </a:r>
          </a:p>
          <a:p>
            <a:r>
              <a:rPr lang="en-US" b="1" dirty="0" smtClean="0"/>
              <a:t>Specific choice: </a:t>
            </a:r>
            <a:r>
              <a:rPr lang="en-US" dirty="0" smtClean="0"/>
              <a:t>Groups are given a specific choice to make rather than asked to answer open-ended questions. </a:t>
            </a:r>
          </a:p>
          <a:p>
            <a:r>
              <a:rPr lang="en-US" b="1" dirty="0" smtClean="0"/>
              <a:t>Simultaneous reporting: </a:t>
            </a:r>
            <a:r>
              <a:rPr lang="en-US" dirty="0" smtClean="0"/>
              <a:t>Groups report their choice in simple form all at the same time.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EAB1526-708D-4219-82B5-2767C91E852D}" type="slidenum">
              <a:rPr lang="en-US" smtClean="0"/>
              <a:t>29</a:t>
            </a:fld>
            <a:endParaRPr lang="en-US"/>
          </a:p>
        </p:txBody>
      </p:sp>
    </p:spTree>
    <p:extLst>
      <p:ext uri="{BB962C8B-B14F-4D97-AF65-F5344CB8AC3E}">
        <p14:creationId xmlns:p14="http://schemas.microsoft.com/office/powerpoint/2010/main" val="420605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Curriculum change</a:t>
            </a:r>
            <a:endParaRPr lang="en-US" dirty="0"/>
          </a:p>
        </p:txBody>
      </p:sp>
      <p:sp>
        <p:nvSpPr>
          <p:cNvPr id="4" name="Slide Number Placeholder 3"/>
          <p:cNvSpPr>
            <a:spLocks noGrp="1"/>
          </p:cNvSpPr>
          <p:nvPr>
            <p:ph type="sldNum" sz="quarter" idx="10"/>
          </p:nvPr>
        </p:nvSpPr>
        <p:spPr/>
        <p:txBody>
          <a:bodyPr/>
          <a:lstStyle/>
          <a:p>
            <a:fld id="{3C828237-97A9-44ED-8ACA-B84DC93670F7}" type="slidenum">
              <a:rPr lang="en-US" smtClean="0"/>
              <a:t>31</a:t>
            </a:fld>
            <a:endParaRPr lang="en-US"/>
          </a:p>
        </p:txBody>
      </p:sp>
    </p:spTree>
    <p:extLst>
      <p:ext uri="{BB962C8B-B14F-4D97-AF65-F5344CB8AC3E}">
        <p14:creationId xmlns:p14="http://schemas.microsoft.com/office/powerpoint/2010/main" val="1807742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Faculty Development</a:t>
            </a:r>
            <a:endParaRPr lang="en-US" dirty="0"/>
          </a:p>
        </p:txBody>
      </p:sp>
      <p:sp>
        <p:nvSpPr>
          <p:cNvPr id="4" name="Slide Number Placeholder 3"/>
          <p:cNvSpPr>
            <a:spLocks noGrp="1"/>
          </p:cNvSpPr>
          <p:nvPr>
            <p:ph type="sldNum" sz="quarter" idx="10"/>
          </p:nvPr>
        </p:nvSpPr>
        <p:spPr/>
        <p:txBody>
          <a:bodyPr/>
          <a:lstStyle/>
          <a:p>
            <a:fld id="{3C828237-97A9-44ED-8ACA-B84DC93670F7}" type="slidenum">
              <a:rPr lang="en-US" smtClean="0"/>
              <a:t>37</a:t>
            </a:fld>
            <a:endParaRPr lang="en-US"/>
          </a:p>
        </p:txBody>
      </p:sp>
    </p:spTree>
    <p:extLst>
      <p:ext uri="{BB962C8B-B14F-4D97-AF65-F5344CB8AC3E}">
        <p14:creationId xmlns:p14="http://schemas.microsoft.com/office/powerpoint/2010/main" val="1072186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A586E40-D4AC-42CE-AA9F-F3742A6EA336}" type="slidenum">
              <a:rPr lang="en-US" altLang="en-US"/>
              <a:pPr fontAlgn="base">
                <a:spcBef>
                  <a:spcPct val="0"/>
                </a:spcBef>
                <a:spcAft>
                  <a:spcPct val="0"/>
                </a:spcAft>
              </a:pPr>
              <a:t>6</a:t>
            </a:fld>
            <a:endParaRPr lang="en-US" altLang="en-US"/>
          </a:p>
        </p:txBody>
      </p:sp>
    </p:spTree>
    <p:extLst>
      <p:ext uri="{BB962C8B-B14F-4D97-AF65-F5344CB8AC3E}">
        <p14:creationId xmlns:p14="http://schemas.microsoft.com/office/powerpoint/2010/main" val="26927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E19BF2-7CE6-44CA-ABDE-8B7C5F91222D}" type="slidenum">
              <a:rPr lang="en-US" smtClean="0"/>
              <a:t>8</a:t>
            </a:fld>
            <a:endParaRPr lang="en-US"/>
          </a:p>
        </p:txBody>
      </p:sp>
    </p:spTree>
    <p:extLst>
      <p:ext uri="{BB962C8B-B14F-4D97-AF65-F5344CB8AC3E}">
        <p14:creationId xmlns:p14="http://schemas.microsoft.com/office/powerpoint/2010/main" val="361905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E19BF2-7CE6-44CA-ABDE-8B7C5F91222D}" type="slidenum">
              <a:rPr lang="en-US" smtClean="0"/>
              <a:t>9</a:t>
            </a:fld>
            <a:endParaRPr lang="en-US"/>
          </a:p>
        </p:txBody>
      </p:sp>
    </p:spTree>
    <p:extLst>
      <p:ext uri="{BB962C8B-B14F-4D97-AF65-F5344CB8AC3E}">
        <p14:creationId xmlns:p14="http://schemas.microsoft.com/office/powerpoint/2010/main" val="4243515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E19BF2-7CE6-44CA-ABDE-8B7C5F91222D}" type="slidenum">
              <a:rPr lang="en-US" smtClean="0"/>
              <a:t>10</a:t>
            </a:fld>
            <a:endParaRPr lang="en-US"/>
          </a:p>
        </p:txBody>
      </p:sp>
    </p:spTree>
    <p:extLst>
      <p:ext uri="{BB962C8B-B14F-4D97-AF65-F5344CB8AC3E}">
        <p14:creationId xmlns:p14="http://schemas.microsoft.com/office/powerpoint/2010/main" val="219618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2D752F-285C-41CA-AE18-097758439A91}" type="slidenum">
              <a:rPr lang="en-US" smtClean="0"/>
              <a:pPr/>
              <a:t>16</a:t>
            </a:fld>
            <a:endParaRPr lang="en-US"/>
          </a:p>
        </p:txBody>
      </p:sp>
    </p:spTree>
    <p:extLst>
      <p:ext uri="{BB962C8B-B14F-4D97-AF65-F5344CB8AC3E}">
        <p14:creationId xmlns:p14="http://schemas.microsoft.com/office/powerpoint/2010/main" val="112902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For more than the first century of formal medical education in America, medical schools were proprietary in nature. The faculty, a collection of independent entrepreneurs, collected fees directly from medical students and in return, issued them tickets for admission to their course of lectures. Individual professors paid whatever overhead was due, such as rent, to the dean or provost and kept the remainder as profits. With few exceptions, this system prevailed at both private and university-affiliated schools. Trustees could veto the appointment of a faculty member, but otherwise medical faculty ran the medical schools, controlling admissions, the curriculum and graduation standards. </a:t>
            </a:r>
          </a:p>
          <a:p>
            <a:r>
              <a:rPr lang="en-US" sz="1200" b="0" i="0" kern="1200" dirty="0" smtClean="0">
                <a:solidFill>
                  <a:schemeClr val="tx1"/>
                </a:solidFill>
                <a:effectLst/>
                <a:latin typeface="+mn-lt"/>
                <a:ea typeface="+mn-ea"/>
                <a:cs typeface="+mn-cs"/>
              </a:rPr>
              <a:t>Medical lecture tickets dating as far back as the 1760s survive as physical evidence of this proprietary system of medical education. The tickets were meant to be ephemeral, a paper that admitted a medical student to a course on the road to becoming a physician, but unlike a diploma, nothing intended for longevity. Fortunately, a significant number of students kept their tickets as mementos and over time, a lesser but still significant number of those keepsakes survive in private and institutional collections, much to the delight of archivists, scholars, medical historians, interested physicians and others with curiosity.</a:t>
            </a:r>
          </a:p>
          <a:p>
            <a:endParaRPr lang="en-US" dirty="0"/>
          </a:p>
        </p:txBody>
      </p:sp>
      <p:sp>
        <p:nvSpPr>
          <p:cNvPr id="4" name="Slide Number Placeholder 3"/>
          <p:cNvSpPr>
            <a:spLocks noGrp="1"/>
          </p:cNvSpPr>
          <p:nvPr>
            <p:ph type="sldNum" sz="quarter" idx="10"/>
          </p:nvPr>
        </p:nvSpPr>
        <p:spPr/>
        <p:txBody>
          <a:bodyPr/>
          <a:lstStyle/>
          <a:p>
            <a:fld id="{DE0D127D-FA41-4BD6-880B-83EC6EF34033}" type="slidenum">
              <a:rPr lang="en-US" smtClean="0"/>
              <a:t>19</a:t>
            </a:fld>
            <a:endParaRPr lang="en-US"/>
          </a:p>
        </p:txBody>
      </p:sp>
    </p:spTree>
    <p:extLst>
      <p:ext uri="{BB962C8B-B14F-4D97-AF65-F5344CB8AC3E}">
        <p14:creationId xmlns:p14="http://schemas.microsoft.com/office/powerpoint/2010/main" val="106501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case for stasis. </a:t>
            </a:r>
            <a:endParaRPr lang="en-US" dirty="0"/>
          </a:p>
        </p:txBody>
      </p:sp>
      <p:sp>
        <p:nvSpPr>
          <p:cNvPr id="4" name="Slide Number Placeholder 3"/>
          <p:cNvSpPr>
            <a:spLocks noGrp="1"/>
          </p:cNvSpPr>
          <p:nvPr>
            <p:ph type="sldNum" sz="quarter" idx="10"/>
          </p:nvPr>
        </p:nvSpPr>
        <p:spPr/>
        <p:txBody>
          <a:bodyPr/>
          <a:lstStyle/>
          <a:p>
            <a:fld id="{3C828237-97A9-44ED-8ACA-B84DC93670F7}" type="slidenum">
              <a:rPr lang="en-US" smtClean="0"/>
              <a:t>20</a:t>
            </a:fld>
            <a:endParaRPr lang="en-US"/>
          </a:p>
        </p:txBody>
      </p:sp>
    </p:spTree>
    <p:extLst>
      <p:ext uri="{BB962C8B-B14F-4D97-AF65-F5344CB8AC3E}">
        <p14:creationId xmlns:p14="http://schemas.microsoft.com/office/powerpoint/2010/main" val="103845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E19BF2-7CE6-44CA-ABDE-8B7C5F91222D}" type="slidenum">
              <a:rPr lang="en-US" smtClean="0"/>
              <a:t>27</a:t>
            </a:fld>
            <a:endParaRPr lang="en-US"/>
          </a:p>
        </p:txBody>
      </p:sp>
    </p:spTree>
    <p:extLst>
      <p:ext uri="{BB962C8B-B14F-4D97-AF65-F5344CB8AC3E}">
        <p14:creationId xmlns:p14="http://schemas.microsoft.com/office/powerpoint/2010/main" val="425437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2BE5C-BDCF-4E07-88E6-29F7CF9437E4}" type="datetime1">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B362D-E5F3-4D2D-B278-4B7D44B4BC78}" type="slidenum">
              <a:rPr lang="en-US" smtClean="0"/>
              <a:t>‹#›</a:t>
            </a:fld>
            <a:endParaRPr lang="en-US"/>
          </a:p>
        </p:txBody>
      </p:sp>
    </p:spTree>
    <p:extLst>
      <p:ext uri="{BB962C8B-B14F-4D97-AF65-F5344CB8AC3E}">
        <p14:creationId xmlns:p14="http://schemas.microsoft.com/office/powerpoint/2010/main" val="277784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03ADB2-79D7-41C7-8C97-56C2FA070553}" type="datetime1">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B362D-E5F3-4D2D-B278-4B7D44B4BC78}" type="slidenum">
              <a:rPr lang="en-US" smtClean="0"/>
              <a:t>‹#›</a:t>
            </a:fld>
            <a:endParaRPr lang="en-US"/>
          </a:p>
        </p:txBody>
      </p:sp>
    </p:spTree>
    <p:extLst>
      <p:ext uri="{BB962C8B-B14F-4D97-AF65-F5344CB8AC3E}">
        <p14:creationId xmlns:p14="http://schemas.microsoft.com/office/powerpoint/2010/main" val="396606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B207A8-D073-449E-B433-D65F8A8FDC9D}" type="datetime1">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B362D-E5F3-4D2D-B278-4B7D44B4BC78}" type="slidenum">
              <a:rPr lang="en-US" smtClean="0"/>
              <a:t>‹#›</a:t>
            </a:fld>
            <a:endParaRPr lang="en-US"/>
          </a:p>
        </p:txBody>
      </p:sp>
    </p:spTree>
    <p:extLst>
      <p:ext uri="{BB962C8B-B14F-4D97-AF65-F5344CB8AC3E}">
        <p14:creationId xmlns:p14="http://schemas.microsoft.com/office/powerpoint/2010/main" val="334081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ECD67B-64A7-4351-948D-6CC277C5E6D9}" type="datetime1">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B362D-E5F3-4D2D-B278-4B7D44B4BC78}" type="slidenum">
              <a:rPr lang="en-US" smtClean="0"/>
              <a:t>‹#›</a:t>
            </a:fld>
            <a:endParaRPr lang="en-US"/>
          </a:p>
        </p:txBody>
      </p:sp>
    </p:spTree>
    <p:extLst>
      <p:ext uri="{BB962C8B-B14F-4D97-AF65-F5344CB8AC3E}">
        <p14:creationId xmlns:p14="http://schemas.microsoft.com/office/powerpoint/2010/main" val="1462046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8004060-F545-4732-86F4-39C1BE52A108}" type="datetime1">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B362D-E5F3-4D2D-B278-4B7D44B4BC78}" type="slidenum">
              <a:rPr lang="en-US" smtClean="0"/>
              <a:t>‹#›</a:t>
            </a:fld>
            <a:endParaRPr lang="en-US"/>
          </a:p>
        </p:txBody>
      </p:sp>
    </p:spTree>
    <p:extLst>
      <p:ext uri="{BB962C8B-B14F-4D97-AF65-F5344CB8AC3E}">
        <p14:creationId xmlns:p14="http://schemas.microsoft.com/office/powerpoint/2010/main" val="209311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EB7DBA-7D50-4A46-AA2B-3D6062EA94F0}" type="datetime1">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B362D-E5F3-4D2D-B278-4B7D44B4BC78}" type="slidenum">
              <a:rPr lang="en-US" smtClean="0"/>
              <a:t>‹#›</a:t>
            </a:fld>
            <a:endParaRPr lang="en-US"/>
          </a:p>
        </p:txBody>
      </p:sp>
    </p:spTree>
    <p:extLst>
      <p:ext uri="{BB962C8B-B14F-4D97-AF65-F5344CB8AC3E}">
        <p14:creationId xmlns:p14="http://schemas.microsoft.com/office/powerpoint/2010/main" val="1998241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16177D-1EE9-400E-8151-A636B752D562}" type="datetime1">
              <a:rPr lang="en-US" smtClean="0"/>
              <a:t>1/11/17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6B362D-E5F3-4D2D-B278-4B7D44B4BC78}" type="slidenum">
              <a:rPr lang="en-US" smtClean="0"/>
              <a:t>‹#›</a:t>
            </a:fld>
            <a:endParaRPr lang="en-US"/>
          </a:p>
        </p:txBody>
      </p:sp>
    </p:spTree>
    <p:extLst>
      <p:ext uri="{BB962C8B-B14F-4D97-AF65-F5344CB8AC3E}">
        <p14:creationId xmlns:p14="http://schemas.microsoft.com/office/powerpoint/2010/main" val="1780341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960872-8BBD-46A0-994A-65FC48D7D1E8}" type="datetime1">
              <a:rPr lang="en-US" smtClean="0"/>
              <a:t>1/11/17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6B362D-E5F3-4D2D-B278-4B7D44B4BC78}" type="slidenum">
              <a:rPr lang="en-US" smtClean="0"/>
              <a:t>‹#›</a:t>
            </a:fld>
            <a:endParaRPr lang="en-US"/>
          </a:p>
        </p:txBody>
      </p:sp>
    </p:spTree>
    <p:extLst>
      <p:ext uri="{BB962C8B-B14F-4D97-AF65-F5344CB8AC3E}">
        <p14:creationId xmlns:p14="http://schemas.microsoft.com/office/powerpoint/2010/main" val="1429214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43A6B-1067-497B-932D-87D0DE1413D2}" type="datetime1">
              <a:rPr lang="en-US" smtClean="0"/>
              <a:t>1/11/17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6B362D-E5F3-4D2D-B278-4B7D44B4BC78}" type="slidenum">
              <a:rPr lang="en-US" smtClean="0"/>
              <a:t>‹#›</a:t>
            </a:fld>
            <a:endParaRPr lang="en-US"/>
          </a:p>
        </p:txBody>
      </p:sp>
    </p:spTree>
    <p:extLst>
      <p:ext uri="{BB962C8B-B14F-4D97-AF65-F5344CB8AC3E}">
        <p14:creationId xmlns:p14="http://schemas.microsoft.com/office/powerpoint/2010/main" val="4211729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B474656-FD5E-4C8F-976B-091FB4EFDE51}" type="datetime1">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B362D-E5F3-4D2D-B278-4B7D44B4BC78}" type="slidenum">
              <a:rPr lang="en-US" smtClean="0"/>
              <a:t>‹#›</a:t>
            </a:fld>
            <a:endParaRPr lang="en-US"/>
          </a:p>
        </p:txBody>
      </p:sp>
    </p:spTree>
    <p:extLst>
      <p:ext uri="{BB962C8B-B14F-4D97-AF65-F5344CB8AC3E}">
        <p14:creationId xmlns:p14="http://schemas.microsoft.com/office/powerpoint/2010/main" val="1452482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BF294F-A81F-46E9-8976-2BB63082CBAA}" type="datetime1">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B362D-E5F3-4D2D-B278-4B7D44B4BC78}" type="slidenum">
              <a:rPr lang="en-US" smtClean="0"/>
              <a:t>‹#›</a:t>
            </a:fld>
            <a:endParaRPr lang="en-US"/>
          </a:p>
        </p:txBody>
      </p:sp>
    </p:spTree>
    <p:extLst>
      <p:ext uri="{BB962C8B-B14F-4D97-AF65-F5344CB8AC3E}">
        <p14:creationId xmlns:p14="http://schemas.microsoft.com/office/powerpoint/2010/main" val="4297550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20E0-E851-4275-95CE-BEBC24D2FC36}" type="datetime1">
              <a:rPr lang="en-US" smtClean="0"/>
              <a:t>1/11/17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6B362D-E5F3-4D2D-B278-4B7D44B4BC78}" type="slidenum">
              <a:rPr lang="en-US" smtClean="0"/>
              <a:t>‹#›</a:t>
            </a:fld>
            <a:endParaRPr lang="en-US"/>
          </a:p>
        </p:txBody>
      </p:sp>
    </p:spTree>
    <p:extLst>
      <p:ext uri="{BB962C8B-B14F-4D97-AF65-F5344CB8AC3E}">
        <p14:creationId xmlns:p14="http://schemas.microsoft.com/office/powerpoint/2010/main" val="2374573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ttuhsc.edu/SOM/success/" TargetMode="External"/><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hyperlink" Target="http://www.washington.edu/teaching/teaching-resources/engaging-students-in-learning/flipping-the-classro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uvm.edu/medicine/mededucation/documents/FlippedClassroom.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8.emf"/><Relationship Id="rId5" Type="http://schemas.openxmlformats.org/officeDocument/2006/relationships/image" Target="../media/image29.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1177" y="1122363"/>
            <a:ext cx="10110159" cy="2387600"/>
          </a:xfrm>
        </p:spPr>
        <p:txBody>
          <a:bodyPr>
            <a:normAutofit fontScale="90000"/>
          </a:bodyPr>
          <a:lstStyle/>
          <a:p>
            <a:r>
              <a:rPr lang="en-US" dirty="0"/>
              <a:t>Evidence-based Curricular Design: The Story of the Robert </a:t>
            </a:r>
            <a:r>
              <a:rPr lang="en-US" dirty="0" err="1"/>
              <a:t>Larner</a:t>
            </a:r>
            <a:r>
              <a:rPr lang="en-US" dirty="0"/>
              <a:t> (UVM) College of Medicine</a:t>
            </a:r>
          </a:p>
        </p:txBody>
      </p:sp>
      <p:sp>
        <p:nvSpPr>
          <p:cNvPr id="3" name="Subtitle 2"/>
          <p:cNvSpPr>
            <a:spLocks noGrp="1"/>
          </p:cNvSpPr>
          <p:nvPr>
            <p:ph type="subTitle" idx="1"/>
          </p:nvPr>
        </p:nvSpPr>
        <p:spPr>
          <a:xfrm>
            <a:off x="1564256" y="5273614"/>
            <a:ext cx="9144000" cy="875581"/>
          </a:xfrm>
        </p:spPr>
        <p:txBody>
          <a:bodyPr>
            <a:noAutofit/>
          </a:bodyPr>
          <a:lstStyle/>
          <a:p>
            <a:r>
              <a:rPr lang="en-US" sz="3600" dirty="0" smtClean="0"/>
              <a:t>Bill Jeffries</a:t>
            </a:r>
          </a:p>
          <a:p>
            <a:r>
              <a:rPr lang="en-US" sz="3600" dirty="0" smtClean="0"/>
              <a:t>Senior Associate Dean for Medical Education</a:t>
            </a:r>
            <a:endParaRPr lang="en-US" sz="3600" dirty="0"/>
          </a:p>
        </p:txBody>
      </p:sp>
      <p:sp>
        <p:nvSpPr>
          <p:cNvPr id="5" name="Slide Number Placeholder 4"/>
          <p:cNvSpPr>
            <a:spLocks noGrp="1"/>
          </p:cNvSpPr>
          <p:nvPr>
            <p:ph type="sldNum" sz="quarter" idx="12"/>
          </p:nvPr>
        </p:nvSpPr>
        <p:spPr/>
        <p:txBody>
          <a:bodyPr/>
          <a:lstStyle/>
          <a:p>
            <a:fld id="{316B362D-E5F3-4D2D-B278-4B7D44B4BC78}" type="slidenum">
              <a:rPr lang="en-US" smtClean="0"/>
              <a:t>1</a:t>
            </a:fld>
            <a:endParaRPr lang="en-US"/>
          </a:p>
        </p:txBody>
      </p:sp>
    </p:spTree>
    <p:extLst>
      <p:ext uri="{BB962C8B-B14F-4D97-AF65-F5344CB8AC3E}">
        <p14:creationId xmlns:p14="http://schemas.microsoft.com/office/powerpoint/2010/main" val="29157860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6415" y="1371601"/>
            <a:ext cx="9204385" cy="4754563"/>
          </a:xfrm>
        </p:spPr>
        <p:txBody>
          <a:bodyPr>
            <a:normAutofit/>
          </a:bodyPr>
          <a:lstStyle/>
          <a:p>
            <a:r>
              <a:rPr lang="en-US" dirty="0"/>
              <a:t>In lecture model:</a:t>
            </a:r>
          </a:p>
          <a:p>
            <a:pPr lvl="1"/>
            <a:r>
              <a:rPr lang="en-US" dirty="0" smtClean="0"/>
              <a:t>Student role perception: receivers </a:t>
            </a:r>
            <a:r>
              <a:rPr lang="en-US" dirty="0"/>
              <a:t>of information</a:t>
            </a:r>
          </a:p>
          <a:p>
            <a:pPr lvl="1"/>
            <a:r>
              <a:rPr lang="en-US" dirty="0" smtClean="0"/>
              <a:t>Teacher role perception: providers </a:t>
            </a:r>
            <a:r>
              <a:rPr lang="en-US" dirty="0"/>
              <a:t>of information</a:t>
            </a:r>
          </a:p>
          <a:p>
            <a:r>
              <a:rPr lang="en-US" dirty="0"/>
              <a:t>Creates a one-way passive relationship, </a:t>
            </a:r>
            <a:r>
              <a:rPr lang="en-US" dirty="0" smtClean="0"/>
              <a:t/>
            </a:r>
            <a:br>
              <a:rPr lang="en-US" dirty="0" smtClean="0"/>
            </a:br>
            <a:r>
              <a:rPr lang="en-US" dirty="0" smtClean="0"/>
              <a:t>that </a:t>
            </a:r>
            <a:r>
              <a:rPr lang="en-US" dirty="0"/>
              <a:t>avoids transformative aspects of </a:t>
            </a:r>
            <a:r>
              <a:rPr lang="en-US" dirty="0" smtClean="0"/>
              <a:t/>
            </a:r>
            <a:br>
              <a:rPr lang="en-US" dirty="0" smtClean="0"/>
            </a:br>
            <a:r>
              <a:rPr lang="en-US" dirty="0" smtClean="0"/>
              <a:t>learning</a:t>
            </a:r>
            <a:endParaRPr lang="en-US" dirty="0"/>
          </a:p>
          <a:p>
            <a:r>
              <a:rPr lang="en-US" dirty="0" smtClean="0"/>
              <a:t>Kolb (1983): critical thinking </a:t>
            </a:r>
            <a:r>
              <a:rPr lang="en-US" dirty="0"/>
              <a:t>skills </a:t>
            </a:r>
            <a:r>
              <a:rPr lang="en-US" dirty="0" smtClean="0"/>
              <a:t/>
            </a:r>
            <a:br>
              <a:rPr lang="en-US" dirty="0" smtClean="0"/>
            </a:br>
            <a:r>
              <a:rPr lang="en-US" dirty="0" smtClean="0"/>
              <a:t>develop </a:t>
            </a:r>
            <a:r>
              <a:rPr lang="en-US" dirty="0"/>
              <a:t>best when </a:t>
            </a:r>
            <a:r>
              <a:rPr lang="en-US" dirty="0" smtClean="0"/>
              <a:t>students </a:t>
            </a:r>
            <a:r>
              <a:rPr lang="en-US" dirty="0"/>
              <a:t>transform </a:t>
            </a:r>
            <a:r>
              <a:rPr lang="en-US" dirty="0" smtClean="0"/>
              <a:t/>
            </a:r>
            <a:br>
              <a:rPr lang="en-US" dirty="0" smtClean="0"/>
            </a:br>
            <a:r>
              <a:rPr lang="en-US" dirty="0" smtClean="0"/>
              <a:t>their </a:t>
            </a:r>
            <a:r>
              <a:rPr lang="en-US" dirty="0"/>
              <a:t>own experience </a:t>
            </a:r>
            <a:r>
              <a:rPr lang="en-US" dirty="0" smtClean="0"/>
              <a:t>into </a:t>
            </a:r>
            <a:r>
              <a:rPr lang="en-US" dirty="0"/>
              <a:t>knowledge </a:t>
            </a:r>
            <a:r>
              <a:rPr lang="en-US" dirty="0" smtClean="0"/>
              <a:t/>
            </a:r>
            <a:br>
              <a:rPr lang="en-US" dirty="0" smtClean="0"/>
            </a:br>
            <a:r>
              <a:rPr lang="en-US" dirty="0" smtClean="0"/>
              <a:t>by </a:t>
            </a:r>
            <a:r>
              <a:rPr lang="en-US" dirty="0"/>
              <a:t>acting on information </a:t>
            </a:r>
            <a:r>
              <a:rPr lang="en-US" dirty="0" smtClean="0"/>
              <a:t>that </a:t>
            </a:r>
            <a:r>
              <a:rPr lang="en-US" dirty="0"/>
              <a:t>they are </a:t>
            </a:r>
            <a:r>
              <a:rPr lang="en-US" dirty="0" smtClean="0"/>
              <a:t/>
            </a:r>
            <a:br>
              <a:rPr lang="en-US" dirty="0" smtClean="0"/>
            </a:br>
            <a:r>
              <a:rPr lang="en-US" dirty="0" smtClean="0"/>
              <a:t>learning.</a:t>
            </a:r>
          </a:p>
        </p:txBody>
      </p:sp>
      <p:sp>
        <p:nvSpPr>
          <p:cNvPr id="2" name="Title 1"/>
          <p:cNvSpPr>
            <a:spLocks noGrp="1"/>
          </p:cNvSpPr>
          <p:nvPr>
            <p:ph type="title"/>
          </p:nvPr>
        </p:nvSpPr>
        <p:spPr/>
        <p:txBody>
          <a:bodyPr/>
          <a:lstStyle/>
          <a:p>
            <a:r>
              <a:rPr lang="en-US" dirty="0" smtClean="0"/>
              <a:t>Even more compelling:</a:t>
            </a:r>
            <a:endParaRPr lang="en-US" dirty="0"/>
          </a:p>
        </p:txBody>
      </p:sp>
      <p:sp>
        <p:nvSpPr>
          <p:cNvPr id="4" name="TextBox 3"/>
          <p:cNvSpPr txBox="1"/>
          <p:nvPr/>
        </p:nvSpPr>
        <p:spPr>
          <a:xfrm>
            <a:off x="2147844" y="6400800"/>
            <a:ext cx="5602175" cy="369332"/>
          </a:xfrm>
          <a:prstGeom prst="rect">
            <a:avLst/>
          </a:prstGeom>
          <a:noFill/>
        </p:spPr>
        <p:txBody>
          <a:bodyPr wrap="none" rtlCol="0">
            <a:spAutoFit/>
          </a:bodyPr>
          <a:lstStyle/>
          <a:p>
            <a:r>
              <a:rPr lang="en-US" i="1" dirty="0">
                <a:solidFill>
                  <a:schemeClr val="accent2">
                    <a:lumMod val="50000"/>
                  </a:schemeClr>
                </a:solidFill>
              </a:rPr>
              <a:t>For more see Pelley: </a:t>
            </a:r>
            <a:r>
              <a:rPr lang="en-US" i="1" dirty="0">
                <a:solidFill>
                  <a:schemeClr val="accent2">
                    <a:lumMod val="50000"/>
                  </a:schemeClr>
                </a:solidFill>
                <a:hlinkClick r:id="rId3"/>
              </a:rPr>
              <a:t>http://www.ttuhsc.edu/SOM/success/</a:t>
            </a:r>
            <a:endParaRPr lang="en-US" i="1" dirty="0">
              <a:solidFill>
                <a:schemeClr val="accent2">
                  <a:lumMod val="50000"/>
                </a:schemeClr>
              </a:solidFill>
            </a:endParaRPr>
          </a:p>
        </p:txBody>
      </p:sp>
      <p:grpSp>
        <p:nvGrpSpPr>
          <p:cNvPr id="6" name="Group 5"/>
          <p:cNvGrpSpPr/>
          <p:nvPr/>
        </p:nvGrpSpPr>
        <p:grpSpPr>
          <a:xfrm>
            <a:off x="8155537" y="1930979"/>
            <a:ext cx="2903527" cy="4022299"/>
            <a:chOff x="6793826" y="3219984"/>
            <a:chExt cx="1857375" cy="2746420"/>
          </a:xfrm>
        </p:grpSpPr>
        <p:pic>
          <p:nvPicPr>
            <p:cNvPr id="2050" name="Picture 2" descr="https://encrypted-tbn2.gstatic.com/images?q=tbn:ANd9GcQ8Zdi1nNpJBmRg9s91fqJzdPwHq7J7iJD8tgYY_zz4eF1ajOA9_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3826" y="3219984"/>
              <a:ext cx="1857375" cy="2466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78988" y="5693209"/>
              <a:ext cx="1096968" cy="273195"/>
            </a:xfrm>
            <a:prstGeom prst="rect">
              <a:avLst/>
            </a:prstGeom>
            <a:noFill/>
          </p:spPr>
          <p:txBody>
            <a:bodyPr wrap="square" rtlCol="0">
              <a:spAutoFit/>
            </a:bodyPr>
            <a:lstStyle/>
            <a:p>
              <a:r>
                <a:rPr lang="en-US" sz="2000" b="1" dirty="0"/>
                <a:t>David A. Kolb</a:t>
              </a:r>
            </a:p>
          </p:txBody>
        </p:sp>
      </p:grpSp>
      <p:sp>
        <p:nvSpPr>
          <p:cNvPr id="7" name="Slide Number Placeholder 6"/>
          <p:cNvSpPr>
            <a:spLocks noGrp="1"/>
          </p:cNvSpPr>
          <p:nvPr>
            <p:ph type="sldNum" sz="quarter" idx="12"/>
          </p:nvPr>
        </p:nvSpPr>
        <p:spPr/>
        <p:txBody>
          <a:bodyPr/>
          <a:lstStyle/>
          <a:p>
            <a:fld id="{316B362D-E5F3-4D2D-B278-4B7D44B4BC78}" type="slidenum">
              <a:rPr lang="en-US" smtClean="0"/>
              <a:t>10</a:t>
            </a:fld>
            <a:endParaRPr lang="en-US"/>
          </a:p>
        </p:txBody>
      </p:sp>
    </p:spTree>
    <p:extLst>
      <p:ext uri="{BB962C8B-B14F-4D97-AF65-F5344CB8AC3E}">
        <p14:creationId xmlns:p14="http://schemas.microsoft.com/office/powerpoint/2010/main" val="111524182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Active Learning? </a:t>
            </a:r>
            <a:endParaRPr lang="en-US" dirty="0"/>
          </a:p>
        </p:txBody>
      </p:sp>
      <p:sp>
        <p:nvSpPr>
          <p:cNvPr id="3" name="Content Placeholder 2"/>
          <p:cNvSpPr>
            <a:spLocks noGrp="1"/>
          </p:cNvSpPr>
          <p:nvPr>
            <p:ph idx="1"/>
          </p:nvPr>
        </p:nvSpPr>
        <p:spPr>
          <a:xfrm>
            <a:off x="540589" y="1825625"/>
            <a:ext cx="6334679" cy="4351338"/>
          </a:xfrm>
        </p:spPr>
        <p:txBody>
          <a:bodyPr>
            <a:normAutofit/>
          </a:bodyPr>
          <a:lstStyle/>
          <a:p>
            <a:r>
              <a:rPr lang="en-US" dirty="0" smtClean="0"/>
              <a:t>Learner engagement </a:t>
            </a:r>
            <a:r>
              <a:rPr lang="en-US" dirty="0"/>
              <a:t>in </a:t>
            </a:r>
            <a:r>
              <a:rPr lang="en-US" dirty="0" smtClean="0"/>
              <a:t>activities </a:t>
            </a:r>
            <a:r>
              <a:rPr lang="en-US" dirty="0"/>
              <a:t>that </a:t>
            </a:r>
            <a:r>
              <a:rPr lang="en-US" i="1" dirty="0" smtClean="0"/>
              <a:t>force</a:t>
            </a:r>
            <a:r>
              <a:rPr lang="en-US" dirty="0" smtClean="0"/>
              <a:t> </a:t>
            </a:r>
            <a:r>
              <a:rPr lang="en-US" dirty="0"/>
              <a:t>them to reflect upon </a:t>
            </a:r>
            <a:r>
              <a:rPr lang="en-US" dirty="0" smtClean="0"/>
              <a:t>prior knowledge and apply it. </a:t>
            </a:r>
          </a:p>
          <a:p>
            <a:r>
              <a:rPr lang="en-US" dirty="0" smtClean="0"/>
              <a:t>Requiring students to regularly assess their own degree of understanding.</a:t>
            </a:r>
          </a:p>
          <a:p>
            <a:r>
              <a:rPr lang="en-US" dirty="0" smtClean="0"/>
              <a:t>The </a:t>
            </a:r>
            <a:r>
              <a:rPr lang="en-US" dirty="0"/>
              <a:t>attainment of knowledge </a:t>
            </a:r>
            <a:r>
              <a:rPr lang="en-US" dirty="0" smtClean="0"/>
              <a:t>and understanding by </a:t>
            </a:r>
            <a:r>
              <a:rPr lang="en-US" dirty="0"/>
              <a:t>participating or </a:t>
            </a:r>
            <a:r>
              <a:rPr lang="en-US" dirty="0" smtClean="0"/>
              <a:t>contributing through mental </a:t>
            </a:r>
            <a:r>
              <a:rPr lang="en-US" dirty="0"/>
              <a:t>and </a:t>
            </a:r>
            <a:r>
              <a:rPr lang="en-US" dirty="0" smtClean="0"/>
              <a:t>physical activity.</a:t>
            </a:r>
            <a:endParaRPr lang="en-US" dirty="0"/>
          </a:p>
          <a:p>
            <a:endParaRPr lang="en-US" dirty="0"/>
          </a:p>
        </p:txBody>
      </p:sp>
      <p:sp>
        <p:nvSpPr>
          <p:cNvPr id="4" name="TextBox 3"/>
          <p:cNvSpPr txBox="1"/>
          <p:nvPr/>
        </p:nvSpPr>
        <p:spPr>
          <a:xfrm>
            <a:off x="540589" y="6027884"/>
            <a:ext cx="11565346" cy="369332"/>
          </a:xfrm>
          <a:prstGeom prst="rect">
            <a:avLst/>
          </a:prstGeom>
          <a:noFill/>
        </p:spPr>
        <p:txBody>
          <a:bodyPr wrap="none" rtlCol="0">
            <a:spAutoFit/>
          </a:bodyPr>
          <a:lstStyle/>
          <a:p>
            <a:r>
              <a:rPr lang="en-US" sz="1350" dirty="0">
                <a:solidFill>
                  <a:srgbClr val="0070C0"/>
                </a:solidFill>
              </a:rPr>
              <a:t> </a:t>
            </a:r>
            <a:r>
              <a:rPr lang="en-US" b="1" i="1" dirty="0">
                <a:solidFill>
                  <a:schemeClr val="accent2">
                    <a:lumMod val="50000"/>
                  </a:schemeClr>
                </a:solidFill>
              </a:rPr>
              <a:t>Michael, J. (2006). Where's the evidence that active learning works?. Advances in Physiology Education, 30(4), 159-167</a:t>
            </a:r>
          </a:p>
        </p:txBody>
      </p:sp>
      <p:pic>
        <p:nvPicPr>
          <p:cNvPr id="1027" name="Picture 3" descr="C:\Users\Dad\Downloads\13149611875_ae8393f33f_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9663" y="1509889"/>
            <a:ext cx="4733725" cy="451799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16B362D-E5F3-4D2D-B278-4B7D44B4BC78}" type="slidenum">
              <a:rPr lang="en-US" smtClean="0"/>
              <a:t>11</a:t>
            </a:fld>
            <a:endParaRPr lang="en-US"/>
          </a:p>
        </p:txBody>
      </p:sp>
    </p:spTree>
    <p:extLst>
      <p:ext uri="{BB962C8B-B14F-4D97-AF65-F5344CB8AC3E}">
        <p14:creationId xmlns:p14="http://schemas.microsoft.com/office/powerpoint/2010/main" val="177884141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Flipped Classroom</a:t>
            </a:r>
            <a:endParaRPr lang="en-US" dirty="0"/>
          </a:p>
        </p:txBody>
      </p:sp>
      <p:grpSp>
        <p:nvGrpSpPr>
          <p:cNvPr id="8" name="Group 7"/>
          <p:cNvGrpSpPr/>
          <p:nvPr/>
        </p:nvGrpSpPr>
        <p:grpSpPr>
          <a:xfrm>
            <a:off x="1081177" y="3047181"/>
            <a:ext cx="9983638" cy="3503144"/>
            <a:chOff x="103950" y="3830246"/>
            <a:chExt cx="8936100" cy="2894390"/>
          </a:xfrm>
        </p:grpSpPr>
        <p:pic>
          <p:nvPicPr>
            <p:cNvPr id="5" name="Picture 4" descr="http://www.washington.edu/teaching/files/2012/11/FlippedClassroomUWcolors-1-1024x242.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3950" y="3830246"/>
              <a:ext cx="8936099" cy="21118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6464" y="6078305"/>
              <a:ext cx="8723586" cy="646331"/>
            </a:xfrm>
            <a:prstGeom prst="rect">
              <a:avLst/>
            </a:prstGeom>
          </p:spPr>
          <p:txBody>
            <a:bodyPr wrap="square">
              <a:spAutoFit/>
            </a:bodyPr>
            <a:lstStyle/>
            <a:p>
              <a:r>
                <a:rPr lang="en-US" dirty="0">
                  <a:hlinkClick r:id="rId3"/>
                </a:rPr>
                <a:t>http://www.washington.edu/teaching/teaching-resources/engaging-students-in-learning/flipping-the-classroom/</a:t>
              </a:r>
              <a:r>
                <a:rPr lang="en-US" dirty="0"/>
                <a:t> </a:t>
              </a:r>
            </a:p>
          </p:txBody>
        </p:sp>
      </p:grpSp>
      <p:sp>
        <p:nvSpPr>
          <p:cNvPr id="6" name="Rectangle 5"/>
          <p:cNvSpPr/>
          <p:nvPr/>
        </p:nvSpPr>
        <p:spPr>
          <a:xfrm>
            <a:off x="1840464" y="1856383"/>
            <a:ext cx="8511342" cy="830997"/>
          </a:xfrm>
          <a:prstGeom prst="rect">
            <a:avLst/>
          </a:prstGeom>
        </p:spPr>
        <p:txBody>
          <a:bodyPr wrap="square">
            <a:spAutoFit/>
          </a:bodyPr>
          <a:lstStyle/>
          <a:p>
            <a:r>
              <a:rPr lang="en-US" sz="2400" i="1" dirty="0"/>
              <a:t>“A pedagogical model in which the typical lecture and homework elements of a course are reversed</a:t>
            </a:r>
            <a:r>
              <a:rPr lang="en-US" sz="2400" dirty="0"/>
              <a:t>” (</a:t>
            </a:r>
            <a:r>
              <a:rPr lang="en-US" sz="2400" dirty="0" err="1"/>
              <a:t>Educause</a:t>
            </a:r>
            <a:r>
              <a:rPr lang="en-US" sz="2400" dirty="0"/>
              <a:t> 2012). </a:t>
            </a:r>
          </a:p>
        </p:txBody>
      </p:sp>
      <p:sp>
        <p:nvSpPr>
          <p:cNvPr id="3" name="Slide Number Placeholder 2"/>
          <p:cNvSpPr>
            <a:spLocks noGrp="1"/>
          </p:cNvSpPr>
          <p:nvPr>
            <p:ph type="sldNum" sz="quarter" idx="12"/>
          </p:nvPr>
        </p:nvSpPr>
        <p:spPr/>
        <p:txBody>
          <a:bodyPr/>
          <a:lstStyle/>
          <a:p>
            <a:fld id="{316B362D-E5F3-4D2D-B278-4B7D44B4BC78}" type="slidenum">
              <a:rPr lang="en-US" smtClean="0"/>
              <a:t>12</a:t>
            </a:fld>
            <a:endParaRPr lang="en-US"/>
          </a:p>
        </p:txBody>
      </p:sp>
    </p:spTree>
    <p:extLst>
      <p:ext uri="{BB962C8B-B14F-4D97-AF65-F5344CB8AC3E}">
        <p14:creationId xmlns:p14="http://schemas.microsoft.com/office/powerpoint/2010/main" val="3419132153"/>
      </p:ext>
    </p:extLst>
  </p:cSld>
  <p:clrMapOvr>
    <a:masterClrMapping/>
  </p:clrMapOvr>
  <mc:AlternateContent xmlns:mc="http://schemas.openxmlformats.org/markup-compatibility/2006" xmlns:p14="http://schemas.microsoft.com/office/powerpoint/2010/main">
    <mc:Choice Requires="p14">
      <p:transition p14:dur="200" advTm="20000"/>
    </mc:Choice>
    <mc:Fallback xmlns="">
      <p:transition advTm="2000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048" y="2031052"/>
            <a:ext cx="5437517" cy="4325298"/>
          </a:xfrm>
        </p:spPr>
      </p:pic>
      <p:sp>
        <p:nvSpPr>
          <p:cNvPr id="2" name="Title 1"/>
          <p:cNvSpPr>
            <a:spLocks noGrp="1"/>
          </p:cNvSpPr>
          <p:nvPr>
            <p:ph type="title"/>
          </p:nvPr>
        </p:nvSpPr>
        <p:spPr/>
        <p:txBody>
          <a:bodyPr/>
          <a:lstStyle/>
          <a:p>
            <a:r>
              <a:rPr lang="en-US" dirty="0" smtClean="0"/>
              <a:t>Active Learning in Bloom’s Taxonomy</a:t>
            </a:r>
            <a:endParaRPr lang="en-US" dirty="0"/>
          </a:p>
        </p:txBody>
      </p:sp>
      <p:sp>
        <p:nvSpPr>
          <p:cNvPr id="4" name="Slide Number Placeholder 3"/>
          <p:cNvSpPr>
            <a:spLocks noGrp="1"/>
          </p:cNvSpPr>
          <p:nvPr>
            <p:ph type="sldNum" sz="quarter" idx="12"/>
          </p:nvPr>
        </p:nvSpPr>
        <p:spPr/>
        <p:txBody>
          <a:bodyPr/>
          <a:lstStyle/>
          <a:p>
            <a:fld id="{316B362D-E5F3-4D2D-B278-4B7D44B4BC78}" type="slidenum">
              <a:rPr lang="en-US" smtClean="0"/>
              <a:t>13</a:t>
            </a:fld>
            <a:endParaRPr lang="en-US"/>
          </a:p>
        </p:txBody>
      </p:sp>
      <p:grpSp>
        <p:nvGrpSpPr>
          <p:cNvPr id="12" name="Group 11"/>
          <p:cNvGrpSpPr/>
          <p:nvPr/>
        </p:nvGrpSpPr>
        <p:grpSpPr>
          <a:xfrm>
            <a:off x="1690778" y="1968910"/>
            <a:ext cx="7841540" cy="3264448"/>
            <a:chOff x="1690778" y="1968910"/>
            <a:chExt cx="7841540" cy="3264448"/>
          </a:xfrm>
        </p:grpSpPr>
        <p:sp>
          <p:nvSpPr>
            <p:cNvPr id="8" name="Oval 7"/>
            <p:cNvSpPr/>
            <p:nvPr/>
          </p:nvSpPr>
          <p:spPr>
            <a:xfrm>
              <a:off x="1690778" y="1968910"/>
              <a:ext cx="4094671" cy="3264448"/>
            </a:xfrm>
            <a:prstGeom prst="ellipse">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9" name="TextBox 8"/>
            <p:cNvSpPr txBox="1"/>
            <p:nvPr/>
          </p:nvSpPr>
          <p:spPr>
            <a:xfrm>
              <a:off x="4724271" y="2263878"/>
              <a:ext cx="4808047" cy="646331"/>
            </a:xfrm>
            <a:prstGeom prst="rect">
              <a:avLst/>
            </a:prstGeom>
            <a:solidFill>
              <a:schemeClr val="bg1"/>
            </a:solidFill>
            <a:ln w="25400">
              <a:solidFill>
                <a:schemeClr val="accent1">
                  <a:lumMod val="50000"/>
                </a:schemeClr>
              </a:solidFill>
            </a:ln>
          </p:spPr>
          <p:txBody>
            <a:bodyPr wrap="none" rtlCol="0">
              <a:spAutoFit/>
            </a:bodyPr>
            <a:lstStyle/>
            <a:p>
              <a:r>
                <a:rPr lang="en-US" sz="3600" dirty="0" smtClean="0">
                  <a:solidFill>
                    <a:schemeClr val="accent1">
                      <a:lumMod val="50000"/>
                    </a:schemeClr>
                  </a:solidFill>
                </a:rPr>
                <a:t>Active Learning Domains</a:t>
              </a:r>
              <a:endParaRPr lang="en-US" sz="3600" dirty="0">
                <a:solidFill>
                  <a:schemeClr val="accent1">
                    <a:lumMod val="50000"/>
                  </a:schemeClr>
                </a:solidFill>
              </a:endParaRPr>
            </a:p>
          </p:txBody>
        </p:sp>
      </p:grpSp>
      <p:grpSp>
        <p:nvGrpSpPr>
          <p:cNvPr id="13" name="Group 12"/>
          <p:cNvGrpSpPr/>
          <p:nvPr/>
        </p:nvGrpSpPr>
        <p:grpSpPr>
          <a:xfrm>
            <a:off x="1710445" y="4859593"/>
            <a:ext cx="8611971" cy="1393723"/>
            <a:chOff x="1710445" y="4859593"/>
            <a:chExt cx="8611971" cy="1393723"/>
          </a:xfrm>
        </p:grpSpPr>
        <p:sp>
          <p:nvSpPr>
            <p:cNvPr id="10" name="Oval 9"/>
            <p:cNvSpPr/>
            <p:nvPr/>
          </p:nvSpPr>
          <p:spPr>
            <a:xfrm>
              <a:off x="1710445" y="4859593"/>
              <a:ext cx="4094671" cy="1393723"/>
            </a:xfrm>
            <a:prstGeom prst="ellipse">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1" name="TextBox 10"/>
            <p:cNvSpPr txBox="1"/>
            <p:nvPr/>
          </p:nvSpPr>
          <p:spPr>
            <a:xfrm>
              <a:off x="5319123" y="5136829"/>
              <a:ext cx="5003293" cy="646331"/>
            </a:xfrm>
            <a:prstGeom prst="rect">
              <a:avLst/>
            </a:prstGeom>
            <a:solidFill>
              <a:schemeClr val="bg1"/>
            </a:solidFill>
            <a:ln w="22225" cmpd="sng">
              <a:solidFill>
                <a:schemeClr val="accent1">
                  <a:lumMod val="50000"/>
                </a:schemeClr>
              </a:solidFill>
            </a:ln>
          </p:spPr>
          <p:txBody>
            <a:bodyPr wrap="none" rtlCol="0">
              <a:spAutoFit/>
            </a:bodyPr>
            <a:lstStyle/>
            <a:p>
              <a:r>
                <a:rPr lang="en-US" sz="3600" dirty="0" smtClean="0">
                  <a:solidFill>
                    <a:schemeClr val="accent1">
                      <a:lumMod val="50000"/>
                    </a:schemeClr>
                  </a:solidFill>
                </a:rPr>
                <a:t>Passive Learning Domains</a:t>
              </a:r>
              <a:endParaRPr lang="en-US" sz="3600" dirty="0">
                <a:solidFill>
                  <a:schemeClr val="accent1">
                    <a:lumMod val="50000"/>
                  </a:schemeClr>
                </a:solidFill>
              </a:endParaRPr>
            </a:p>
          </p:txBody>
        </p:sp>
      </p:grpSp>
    </p:spTree>
    <p:extLst>
      <p:ext uri="{BB962C8B-B14F-4D97-AF65-F5344CB8AC3E}">
        <p14:creationId xmlns:p14="http://schemas.microsoft.com/office/powerpoint/2010/main" val="1326882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94071" y="2485103"/>
            <a:ext cx="11474245" cy="4372897"/>
          </a:xfrm>
        </p:spPr>
        <p:txBody>
          <a:bodyPr>
            <a:noAutofit/>
          </a:bodyPr>
          <a:lstStyle/>
          <a:p>
            <a:r>
              <a:rPr lang="en-US" dirty="0" err="1" smtClean="0"/>
              <a:t>Metaanalysis</a:t>
            </a:r>
            <a:r>
              <a:rPr lang="en-US" dirty="0" smtClean="0"/>
              <a:t> of 225 studies of outcomes (grades and/or failures) of active learning vs. traditional lecturing in STEM courses in college</a:t>
            </a:r>
          </a:p>
          <a:p>
            <a:r>
              <a:rPr lang="en-US" dirty="0" smtClean="0"/>
              <a:t>Results:</a:t>
            </a:r>
          </a:p>
          <a:p>
            <a:pPr lvl="1"/>
            <a:r>
              <a:rPr lang="en-US" dirty="0" smtClean="0"/>
              <a:t>Student performance on examinations increased by 0.47 SDs with active learning</a:t>
            </a:r>
          </a:p>
          <a:p>
            <a:pPr lvl="1"/>
            <a:r>
              <a:rPr lang="en-US" dirty="0" smtClean="0"/>
              <a:t>Exam scores improve by about 6% with </a:t>
            </a:r>
            <a:r>
              <a:rPr lang="en-US" dirty="0"/>
              <a:t>a</a:t>
            </a:r>
            <a:r>
              <a:rPr lang="en-US" dirty="0" smtClean="0"/>
              <a:t>ctive learning</a:t>
            </a:r>
          </a:p>
          <a:p>
            <a:pPr lvl="1"/>
            <a:r>
              <a:rPr lang="en-US" dirty="0" smtClean="0"/>
              <a:t>Students in classes with lecturing are 1.5 times more likely to fail</a:t>
            </a:r>
          </a:p>
          <a:p>
            <a:pPr lvl="1"/>
            <a:r>
              <a:rPr lang="en-US" dirty="0" smtClean="0"/>
              <a:t>Effect largest with classes &lt;50, but all class sizes improved</a:t>
            </a:r>
          </a:p>
          <a:p>
            <a:pPr lvl="1"/>
            <a:r>
              <a:rPr lang="en-US" dirty="0" smtClean="0"/>
              <a:t>Results not likely due to publication bias</a:t>
            </a:r>
            <a:endParaRPr lang="en-US" dirty="0"/>
          </a:p>
        </p:txBody>
      </p:sp>
      <p:sp>
        <p:nvSpPr>
          <p:cNvPr id="4" name="Slide Number Placeholder 3"/>
          <p:cNvSpPr>
            <a:spLocks noGrp="1"/>
          </p:cNvSpPr>
          <p:nvPr>
            <p:ph type="sldNum" sz="quarter" idx="12"/>
          </p:nvPr>
        </p:nvSpPr>
        <p:spPr/>
        <p:txBody>
          <a:bodyPr/>
          <a:lstStyle/>
          <a:p>
            <a:fld id="{316B362D-E5F3-4D2D-B278-4B7D44B4BC78}" type="slidenum">
              <a:rPr lang="en-US" smtClean="0"/>
              <a:t>14</a:t>
            </a:fld>
            <a:endParaRPr lang="en-US"/>
          </a:p>
        </p:txBody>
      </p:sp>
      <p:grpSp>
        <p:nvGrpSpPr>
          <p:cNvPr id="8" name="Group 7"/>
          <p:cNvGrpSpPr/>
          <p:nvPr/>
        </p:nvGrpSpPr>
        <p:grpSpPr>
          <a:xfrm>
            <a:off x="0" y="5380"/>
            <a:ext cx="12192000" cy="1960583"/>
            <a:chOff x="1019933" y="3072811"/>
            <a:chExt cx="7803159" cy="1495397"/>
          </a:xfrm>
          <a:effectLst>
            <a:outerShdw blurRad="241300" dist="152400" dir="4260000" algn="tl" rotWithShape="0">
              <a:prstClr val="black">
                <a:alpha val="37000"/>
              </a:prstClr>
            </a:outerShdw>
          </a:effectLst>
        </p:grpSpPr>
        <p:grpSp>
          <p:nvGrpSpPr>
            <p:cNvPr id="9" name="Group 8"/>
            <p:cNvGrpSpPr/>
            <p:nvPr/>
          </p:nvGrpSpPr>
          <p:grpSpPr>
            <a:xfrm>
              <a:off x="1019933" y="3072823"/>
              <a:ext cx="7803159" cy="1495385"/>
              <a:chOff x="1019933" y="3072825"/>
              <a:chExt cx="7803159" cy="1495386"/>
            </a:xfrm>
          </p:grpSpPr>
          <p:sp>
            <p:nvSpPr>
              <p:cNvPr id="13" name="Rectangle 12"/>
              <p:cNvSpPr/>
              <p:nvPr/>
            </p:nvSpPr>
            <p:spPr>
              <a:xfrm>
                <a:off x="1019933" y="3072825"/>
                <a:ext cx="7803159" cy="438151"/>
              </a:xfrm>
              <a:prstGeom prst="rect">
                <a:avLst/>
              </a:prstGeom>
              <a:solidFill>
                <a:schemeClr val="accent1">
                  <a:lumMod val="5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TextBox 13"/>
              <p:cNvSpPr txBox="1"/>
              <p:nvPr/>
            </p:nvSpPr>
            <p:spPr>
              <a:xfrm>
                <a:off x="1019933" y="3511832"/>
                <a:ext cx="7803159" cy="1056379"/>
              </a:xfrm>
              <a:prstGeom prst="rect">
                <a:avLst/>
              </a:prstGeom>
              <a:ln>
                <a:solidFill>
                  <a:schemeClr val="accent1">
                    <a:lumMod val="50000"/>
                  </a:schemeClr>
                </a:solidFill>
              </a:ln>
              <a:effectLst/>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800" b="1" i="1" dirty="0" smtClean="0"/>
                  <a:t>Active </a:t>
                </a:r>
                <a:r>
                  <a:rPr lang="en-US" sz="2800" b="1" i="1" dirty="0"/>
                  <a:t>learning increases student performance in science, engineering, and mathematics</a:t>
                </a:r>
                <a:r>
                  <a:rPr lang="en-US" sz="2800" b="1" i="1" dirty="0" smtClean="0"/>
                  <a:t>.  </a:t>
                </a:r>
                <a:r>
                  <a:rPr lang="en-US" sz="2800" dirty="0" smtClean="0"/>
                  <a:t>Freeman</a:t>
                </a:r>
                <a:r>
                  <a:rPr lang="en-US" sz="2800" dirty="0"/>
                  <a:t>, Scott, et al. </a:t>
                </a:r>
                <a:r>
                  <a:rPr lang="en-US" sz="2800" i="1" dirty="0" smtClean="0"/>
                  <a:t>Proceedings </a:t>
                </a:r>
                <a:r>
                  <a:rPr lang="en-US" sz="2800" i="1" dirty="0"/>
                  <a:t>of the National Academy of Sciences,</a:t>
                </a:r>
                <a:r>
                  <a:rPr lang="en-US" sz="2800" dirty="0"/>
                  <a:t> </a:t>
                </a:r>
                <a:r>
                  <a:rPr lang="en-US" sz="2800" i="1" dirty="0"/>
                  <a:t>2014</a:t>
                </a:r>
              </a:p>
            </p:txBody>
          </p:sp>
        </p:grpSp>
        <p:grpSp>
          <p:nvGrpSpPr>
            <p:cNvPr id="10" name="Group 9"/>
            <p:cNvGrpSpPr/>
            <p:nvPr/>
          </p:nvGrpSpPr>
          <p:grpSpPr>
            <a:xfrm>
              <a:off x="1019933" y="3072811"/>
              <a:ext cx="1604986" cy="442358"/>
              <a:chOff x="1019933" y="3072811"/>
              <a:chExt cx="1604986" cy="442358"/>
            </a:xfrm>
          </p:grpSpPr>
          <p:sp>
            <p:nvSpPr>
              <p:cNvPr id="11" name="Rectangle 10"/>
              <p:cNvSpPr/>
              <p:nvPr/>
            </p:nvSpPr>
            <p:spPr>
              <a:xfrm>
                <a:off x="1019933" y="3072811"/>
                <a:ext cx="1604986" cy="438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4" descr="PNAS, Proceedings of the National Academy of Scien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933" y="3077018"/>
                <a:ext cx="1565518" cy="438151"/>
              </a:xfrm>
              <a:prstGeom prst="rect">
                <a:avLst/>
              </a:prstGeom>
              <a:noFill/>
              <a:ln>
                <a:noFill/>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945546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94071" y="2485103"/>
            <a:ext cx="11474245" cy="4372897"/>
          </a:xfrm>
        </p:spPr>
        <p:txBody>
          <a:bodyPr>
            <a:noAutofit/>
          </a:bodyPr>
          <a:lstStyle/>
          <a:p>
            <a:r>
              <a:rPr lang="en-US" dirty="0" smtClean="0"/>
              <a:t>Looked at another way:</a:t>
            </a:r>
          </a:p>
          <a:p>
            <a:pPr lvl="1"/>
            <a:r>
              <a:rPr lang="en-US" dirty="0" smtClean="0"/>
              <a:t>If trials </a:t>
            </a:r>
            <a:r>
              <a:rPr lang="en-US" dirty="0"/>
              <a:t>analyzed by Freeman, et. al., </a:t>
            </a:r>
            <a:r>
              <a:rPr lang="en-US" dirty="0" smtClean="0"/>
              <a:t>had been randomized prospective trials of medical interventions, they would have been stopped for ethical reasons</a:t>
            </a:r>
          </a:p>
          <a:p>
            <a:pPr lvl="1"/>
            <a:r>
              <a:rPr lang="en-US" dirty="0" smtClean="0"/>
              <a:t>Of the 29,300 students in studies that reported failure rates:</a:t>
            </a:r>
          </a:p>
          <a:p>
            <a:pPr lvl="2"/>
            <a:r>
              <a:rPr lang="en-US" dirty="0" smtClean="0"/>
              <a:t>3516 failing students would have passed had they been in the active learning arm</a:t>
            </a:r>
          </a:p>
          <a:p>
            <a:pPr lvl="2"/>
            <a:r>
              <a:rPr lang="en-US" dirty="0" smtClean="0"/>
              <a:t>$3.5 </a:t>
            </a:r>
            <a:r>
              <a:rPr lang="en-US" smtClean="0"/>
              <a:t>million in </a:t>
            </a:r>
            <a:r>
              <a:rPr lang="en-US" dirty="0" smtClean="0"/>
              <a:t>wasted tuition would have been saved</a:t>
            </a:r>
          </a:p>
          <a:p>
            <a:r>
              <a:rPr lang="en-US" dirty="0" smtClean="0"/>
              <a:t>Data underestimated the effect of active learning because withdrawals due to impending failure or lack or success were not counted. </a:t>
            </a:r>
          </a:p>
          <a:p>
            <a:pPr marL="457200" lvl="1" indent="0">
              <a:buNone/>
            </a:pP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316B362D-E5F3-4D2D-B278-4B7D44B4BC78}" type="slidenum">
              <a:rPr lang="en-US" smtClean="0"/>
              <a:t>15</a:t>
            </a:fld>
            <a:endParaRPr lang="en-US"/>
          </a:p>
        </p:txBody>
      </p:sp>
      <p:grpSp>
        <p:nvGrpSpPr>
          <p:cNvPr id="8" name="Group 7"/>
          <p:cNvGrpSpPr/>
          <p:nvPr/>
        </p:nvGrpSpPr>
        <p:grpSpPr>
          <a:xfrm>
            <a:off x="0" y="5380"/>
            <a:ext cx="12192000" cy="1960583"/>
            <a:chOff x="1019933" y="3072811"/>
            <a:chExt cx="7803159" cy="1495397"/>
          </a:xfrm>
          <a:effectLst>
            <a:outerShdw blurRad="241300" dist="152400" dir="4260000" algn="tl" rotWithShape="0">
              <a:prstClr val="black">
                <a:alpha val="37000"/>
              </a:prstClr>
            </a:outerShdw>
          </a:effectLst>
        </p:grpSpPr>
        <p:grpSp>
          <p:nvGrpSpPr>
            <p:cNvPr id="9" name="Group 8"/>
            <p:cNvGrpSpPr/>
            <p:nvPr/>
          </p:nvGrpSpPr>
          <p:grpSpPr>
            <a:xfrm>
              <a:off x="1019933" y="3072823"/>
              <a:ext cx="7803159" cy="1495385"/>
              <a:chOff x="1019933" y="3072825"/>
              <a:chExt cx="7803159" cy="1495386"/>
            </a:xfrm>
          </p:grpSpPr>
          <p:sp>
            <p:nvSpPr>
              <p:cNvPr id="13" name="Rectangle 12"/>
              <p:cNvSpPr/>
              <p:nvPr/>
            </p:nvSpPr>
            <p:spPr>
              <a:xfrm>
                <a:off x="1019933" y="3072825"/>
                <a:ext cx="7803159" cy="438151"/>
              </a:xfrm>
              <a:prstGeom prst="rect">
                <a:avLst/>
              </a:prstGeom>
              <a:solidFill>
                <a:schemeClr val="accent1">
                  <a:lumMod val="5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TextBox 13"/>
              <p:cNvSpPr txBox="1"/>
              <p:nvPr/>
            </p:nvSpPr>
            <p:spPr>
              <a:xfrm>
                <a:off x="1019933" y="3511832"/>
                <a:ext cx="7803159" cy="1056379"/>
              </a:xfrm>
              <a:prstGeom prst="rect">
                <a:avLst/>
              </a:prstGeom>
              <a:ln>
                <a:solidFill>
                  <a:schemeClr val="accent1">
                    <a:lumMod val="50000"/>
                  </a:schemeClr>
                </a:solidFill>
              </a:ln>
              <a:effectLst/>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800" b="1" i="1" dirty="0" smtClean="0"/>
                  <a:t>Active </a:t>
                </a:r>
                <a:r>
                  <a:rPr lang="en-US" sz="2800" b="1" i="1" dirty="0"/>
                  <a:t>learning increases student performance in science, engineering, and mathematics</a:t>
                </a:r>
                <a:r>
                  <a:rPr lang="en-US" sz="2800" b="1" i="1" dirty="0" smtClean="0"/>
                  <a:t>.  </a:t>
                </a:r>
                <a:r>
                  <a:rPr lang="en-US" sz="2800" dirty="0" smtClean="0"/>
                  <a:t>Freeman</a:t>
                </a:r>
                <a:r>
                  <a:rPr lang="en-US" sz="2800" dirty="0"/>
                  <a:t>, Scott, et al. </a:t>
                </a:r>
                <a:r>
                  <a:rPr lang="en-US" sz="2800" i="1" dirty="0" smtClean="0"/>
                  <a:t>Proceedings </a:t>
                </a:r>
                <a:r>
                  <a:rPr lang="en-US" sz="2800" i="1" dirty="0"/>
                  <a:t>of the National Academy of Sciences,</a:t>
                </a:r>
                <a:r>
                  <a:rPr lang="en-US" sz="2800" dirty="0"/>
                  <a:t> </a:t>
                </a:r>
                <a:r>
                  <a:rPr lang="en-US" sz="2800" i="1" dirty="0"/>
                  <a:t>2014</a:t>
                </a:r>
              </a:p>
            </p:txBody>
          </p:sp>
        </p:grpSp>
        <p:grpSp>
          <p:nvGrpSpPr>
            <p:cNvPr id="10" name="Group 9"/>
            <p:cNvGrpSpPr/>
            <p:nvPr/>
          </p:nvGrpSpPr>
          <p:grpSpPr>
            <a:xfrm>
              <a:off x="1019933" y="3072811"/>
              <a:ext cx="1604986" cy="442358"/>
              <a:chOff x="1019933" y="3072811"/>
              <a:chExt cx="1604986" cy="442358"/>
            </a:xfrm>
          </p:grpSpPr>
          <p:sp>
            <p:nvSpPr>
              <p:cNvPr id="11" name="Rectangle 10"/>
              <p:cNvSpPr/>
              <p:nvPr/>
            </p:nvSpPr>
            <p:spPr>
              <a:xfrm>
                <a:off x="1019933" y="3072811"/>
                <a:ext cx="1604986" cy="438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4" descr="PNAS, Proceedings of the National Academy of Scien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933" y="3077018"/>
                <a:ext cx="1565518" cy="438151"/>
              </a:xfrm>
              <a:prstGeom prst="rect">
                <a:avLst/>
              </a:prstGeom>
              <a:noFill/>
              <a:ln>
                <a:noFill/>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9975448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8E3F4F-51B2-42EE-AFA2-40C4572185CC}" type="slidenum">
              <a:rPr lang="en-US" smtClean="0"/>
              <a:pPr/>
              <a:t>16</a:t>
            </a:fld>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3246" y="250836"/>
            <a:ext cx="5505845" cy="60538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2223464"/>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Learning, Gender and Underrepresented Minorities</a:t>
            </a:r>
            <a:endParaRPr lang="en-US" dirty="0"/>
          </a:p>
        </p:txBody>
      </p:sp>
      <p:sp>
        <p:nvSpPr>
          <p:cNvPr id="3" name="Content Placeholder 2"/>
          <p:cNvSpPr>
            <a:spLocks noGrp="1"/>
          </p:cNvSpPr>
          <p:nvPr>
            <p:ph idx="1"/>
          </p:nvPr>
        </p:nvSpPr>
        <p:spPr>
          <a:xfrm>
            <a:off x="838200" y="1825625"/>
            <a:ext cx="6956323" cy="4351338"/>
          </a:xfrm>
        </p:spPr>
        <p:txBody>
          <a:bodyPr/>
          <a:lstStyle/>
          <a:p>
            <a:r>
              <a:rPr lang="en-US" dirty="0" smtClean="0"/>
              <a:t>Lorenzo, Crouch and Mazur (2006): active learning methods reduce gender gap in physics </a:t>
            </a:r>
          </a:p>
          <a:p>
            <a:r>
              <a:rPr lang="en-US" dirty="0" smtClean="0"/>
              <a:t>Eddy and Hogan (2014): All </a:t>
            </a:r>
            <a:r>
              <a:rPr lang="en-US" dirty="0"/>
              <a:t>subgroups improve with </a:t>
            </a:r>
            <a:r>
              <a:rPr lang="en-US" dirty="0" smtClean="0"/>
              <a:t>course structure that favors active </a:t>
            </a:r>
            <a:r>
              <a:rPr lang="en-US" dirty="0"/>
              <a:t>learning, women and minorities fare </a:t>
            </a:r>
            <a:r>
              <a:rPr lang="en-US" dirty="0" smtClean="0"/>
              <a:t>best</a:t>
            </a:r>
          </a:p>
          <a:p>
            <a:r>
              <a:rPr lang="en-US" dirty="0" err="1" smtClean="0"/>
              <a:t>Pennebaker</a:t>
            </a:r>
            <a:r>
              <a:rPr lang="en-US" dirty="0" smtClean="0"/>
              <a:t> and Gosling (2013): Readiness assurance reduces achievement gaps</a:t>
            </a:r>
            <a:endParaRPr lang="en-US" dirty="0"/>
          </a:p>
          <a:p>
            <a:endParaRPr lang="en-US" dirty="0"/>
          </a:p>
        </p:txBody>
      </p:sp>
      <p:sp>
        <p:nvSpPr>
          <p:cNvPr id="4" name="Slide Number Placeholder 3"/>
          <p:cNvSpPr>
            <a:spLocks noGrp="1"/>
          </p:cNvSpPr>
          <p:nvPr>
            <p:ph type="sldNum" sz="quarter" idx="12"/>
          </p:nvPr>
        </p:nvSpPr>
        <p:spPr/>
        <p:txBody>
          <a:bodyPr/>
          <a:lstStyle/>
          <a:p>
            <a:fld id="{316B362D-E5F3-4D2D-B278-4B7D44B4BC78}" type="slidenum">
              <a:rPr lang="en-US" smtClean="0"/>
              <a:t>17</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994" b="18000"/>
          <a:stretch/>
        </p:blipFill>
        <p:spPr>
          <a:xfrm>
            <a:off x="7976402" y="1825624"/>
            <a:ext cx="3775604" cy="4530725"/>
          </a:xfrm>
          <a:prstGeom prst="rect">
            <a:avLst/>
          </a:prstGeom>
        </p:spPr>
      </p:pic>
    </p:spTree>
    <p:extLst>
      <p:ext uri="{BB962C8B-B14F-4D97-AF65-F5344CB8AC3E}">
        <p14:creationId xmlns:p14="http://schemas.microsoft.com/office/powerpoint/2010/main" val="12000259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ogodatabases.com/wp-content/uploads/2012/05/the-new-york-times-logo-wallpap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925" y="7781"/>
            <a:ext cx="7829550" cy="15525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17585" y="1560357"/>
            <a:ext cx="5309805" cy="830997"/>
          </a:xfrm>
          <a:prstGeom prst="rect">
            <a:avLst/>
          </a:prstGeom>
        </p:spPr>
        <p:txBody>
          <a:bodyPr wrap="square">
            <a:spAutoFit/>
          </a:bodyPr>
          <a:lstStyle/>
          <a:p>
            <a:r>
              <a:rPr lang="en-US" sz="2800" b="1" dirty="0"/>
              <a:t>Are College Lectures Unfair?</a:t>
            </a:r>
          </a:p>
          <a:p>
            <a:r>
              <a:rPr lang="en-US" sz="2000" dirty="0"/>
              <a:t>By ANNIE MURPHY PAUL SEPT. 12, 2015 </a:t>
            </a:r>
          </a:p>
        </p:txBody>
      </p:sp>
      <p:sp>
        <p:nvSpPr>
          <p:cNvPr id="8" name="Rectangle 7"/>
          <p:cNvSpPr/>
          <p:nvPr/>
        </p:nvSpPr>
        <p:spPr>
          <a:xfrm>
            <a:off x="517585" y="2684655"/>
            <a:ext cx="11507638" cy="4031873"/>
          </a:xfrm>
          <a:prstGeom prst="rect">
            <a:avLst/>
          </a:prstGeom>
        </p:spPr>
        <p:txBody>
          <a:bodyPr wrap="square">
            <a:spAutoFit/>
          </a:bodyPr>
          <a:lstStyle/>
          <a:p>
            <a:r>
              <a:rPr lang="en-US" sz="3200" i="1" dirty="0"/>
              <a:t>“a growing body of evidence </a:t>
            </a:r>
            <a:r>
              <a:rPr lang="en-US" sz="3200" i="1" dirty="0" smtClean="0"/>
              <a:t>suggests </a:t>
            </a:r>
          </a:p>
          <a:p>
            <a:r>
              <a:rPr lang="en-US" sz="3200" i="1" dirty="0" smtClean="0"/>
              <a:t>that </a:t>
            </a:r>
            <a:r>
              <a:rPr lang="en-US" sz="3200" i="1" dirty="0"/>
              <a:t>the lecture is … a </a:t>
            </a:r>
            <a:r>
              <a:rPr lang="en-US" sz="3200" i="1" dirty="0" smtClean="0"/>
              <a:t>specific cultural</a:t>
            </a:r>
          </a:p>
          <a:p>
            <a:r>
              <a:rPr lang="en-US" sz="3200" i="1" dirty="0" smtClean="0"/>
              <a:t>form </a:t>
            </a:r>
            <a:r>
              <a:rPr lang="en-US" sz="3200" i="1" dirty="0"/>
              <a:t>that favors </a:t>
            </a:r>
            <a:r>
              <a:rPr lang="en-US" sz="3200" i="1" dirty="0" smtClean="0"/>
              <a:t>some </a:t>
            </a:r>
            <a:r>
              <a:rPr lang="en-US" sz="3200" i="1" dirty="0"/>
              <a:t>people while </a:t>
            </a:r>
            <a:endParaRPr lang="en-US" sz="3200" i="1" dirty="0" smtClean="0"/>
          </a:p>
          <a:p>
            <a:r>
              <a:rPr lang="en-US" sz="3200" i="1" dirty="0" smtClean="0"/>
              <a:t>Discriminating against </a:t>
            </a:r>
            <a:r>
              <a:rPr lang="en-US" sz="3200" i="1" dirty="0"/>
              <a:t>others, including </a:t>
            </a:r>
            <a:endParaRPr lang="en-US" sz="3200" i="1" dirty="0" smtClean="0"/>
          </a:p>
          <a:p>
            <a:r>
              <a:rPr lang="en-US" sz="3200" b="1" i="1" dirty="0" smtClean="0"/>
              <a:t>women</a:t>
            </a:r>
            <a:r>
              <a:rPr lang="en-US" sz="3200" b="1" i="1" dirty="0"/>
              <a:t>, minorities and low-income and first-generation </a:t>
            </a:r>
            <a:r>
              <a:rPr lang="en-US" sz="3200" i="1" dirty="0"/>
              <a:t>college students. This is not a matter of instructor bias; it is the lecture format itself — that offers unfair advantages to an already privileged population.”</a:t>
            </a:r>
          </a:p>
        </p:txBody>
      </p:sp>
      <p:pic>
        <p:nvPicPr>
          <p:cNvPr id="2052" name="Picture 4" descr="https://static01.nyt.com/images/2015/09/13/opinion/sunday/13GRAY/13gray-master10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730" y="1767393"/>
            <a:ext cx="3859781" cy="288525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16B362D-E5F3-4D2D-B278-4B7D44B4BC78}" type="slidenum">
              <a:rPr lang="en-US" smtClean="0"/>
              <a:t>18</a:t>
            </a:fld>
            <a:endParaRPr lang="en-US"/>
          </a:p>
        </p:txBody>
      </p:sp>
    </p:spTree>
    <p:extLst>
      <p:ext uri="{BB962C8B-B14F-4D97-AF65-F5344CB8AC3E}">
        <p14:creationId xmlns:p14="http://schemas.microsoft.com/office/powerpoint/2010/main" val="180943741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archives.upenn.edu/img/lecturetickets/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95613">
            <a:off x="-1715637" y="-516167"/>
            <a:ext cx="6797660" cy="496229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kelet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4526">
            <a:off x="7923657" y="-33953"/>
            <a:ext cx="6127954" cy="404029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16B362D-E5F3-4D2D-B278-4B7D44B4BC78}" type="slidenum">
              <a:rPr lang="en-US" smtClean="0"/>
              <a:t>19</a:t>
            </a:fld>
            <a:endParaRPr lang="en-US"/>
          </a:p>
        </p:txBody>
      </p:sp>
      <p:pic>
        <p:nvPicPr>
          <p:cNvPr id="4100" name="Picture 4" descr="http://www.archives.upenn.edu/img/lecturetickets/imaget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65031">
            <a:off x="4063854" y="3387120"/>
            <a:ext cx="6115132" cy="43417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2254">
            <a:off x="6909050" y="2873488"/>
            <a:ext cx="5922685" cy="423472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12903">
            <a:off x="3252578" y="-574445"/>
            <a:ext cx="6758135" cy="3919718"/>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30" y="2454995"/>
            <a:ext cx="6007491" cy="4506243"/>
          </a:xfrm>
          <a:prstGeom prst="rect">
            <a:avLst/>
          </a:prstGeom>
        </p:spPr>
      </p:pic>
    </p:spTree>
    <p:extLst>
      <p:ext uri="{BB962C8B-B14F-4D97-AF65-F5344CB8AC3E}">
        <p14:creationId xmlns:p14="http://schemas.microsoft.com/office/powerpoint/2010/main" val="17099816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Medical curriculum structure</a:t>
            </a:r>
          </a:p>
          <a:p>
            <a:r>
              <a:rPr lang="en-US" dirty="0" smtClean="0"/>
              <a:t>Evidence for a better way</a:t>
            </a:r>
          </a:p>
          <a:p>
            <a:r>
              <a:rPr lang="en-US" dirty="0" smtClean="0"/>
              <a:t>Action plan for change</a:t>
            </a:r>
          </a:p>
          <a:p>
            <a:pPr lvl="1"/>
            <a:r>
              <a:rPr lang="en-US" dirty="0" smtClean="0"/>
              <a:t>Curriculum and Pedagogy</a:t>
            </a:r>
          </a:p>
          <a:p>
            <a:pPr lvl="1"/>
            <a:r>
              <a:rPr lang="en-US" dirty="0" smtClean="0"/>
              <a:t>Faculty Development</a:t>
            </a:r>
          </a:p>
          <a:p>
            <a:pPr lvl="1"/>
            <a:r>
              <a:rPr lang="en-US" dirty="0" smtClean="0"/>
              <a:t>Facilities</a:t>
            </a:r>
          </a:p>
          <a:p>
            <a:r>
              <a:rPr lang="en-US" dirty="0" smtClean="0"/>
              <a:t>Early results</a:t>
            </a:r>
          </a:p>
          <a:p>
            <a:r>
              <a:rPr lang="en-US" dirty="0" smtClean="0"/>
              <a:t>The path forward</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0653" y="1690687"/>
            <a:ext cx="6651347" cy="4422379"/>
          </a:xfrm>
          <a:prstGeom prst="rect">
            <a:avLst/>
          </a:prstGeom>
        </p:spPr>
      </p:pic>
      <p:sp>
        <p:nvSpPr>
          <p:cNvPr id="5" name="Slide Number Placeholder 4"/>
          <p:cNvSpPr>
            <a:spLocks noGrp="1"/>
          </p:cNvSpPr>
          <p:nvPr>
            <p:ph type="sldNum" sz="quarter" idx="12"/>
          </p:nvPr>
        </p:nvSpPr>
        <p:spPr/>
        <p:txBody>
          <a:bodyPr/>
          <a:lstStyle/>
          <a:p>
            <a:fld id="{316B362D-E5F3-4D2D-B278-4B7D44B4BC78}" type="slidenum">
              <a:rPr lang="en-US" smtClean="0"/>
              <a:t>2</a:t>
            </a:fld>
            <a:endParaRPr lang="en-US"/>
          </a:p>
        </p:txBody>
      </p:sp>
    </p:spTree>
    <p:extLst>
      <p:ext uri="{BB962C8B-B14F-4D97-AF65-F5344CB8AC3E}">
        <p14:creationId xmlns:p14="http://schemas.microsoft.com/office/powerpoint/2010/main" val="32350112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492" y="350377"/>
            <a:ext cx="10515600" cy="1325563"/>
          </a:xfrm>
          <a:solidFill>
            <a:schemeClr val="bg1"/>
          </a:solidFill>
        </p:spPr>
        <p:txBody>
          <a:bodyPr/>
          <a:lstStyle/>
          <a:p>
            <a:r>
              <a:rPr lang="en-US" dirty="0" smtClean="0"/>
              <a:t>Why the persistence of lecture?</a:t>
            </a:r>
            <a:endParaRPr lang="en-US" dirty="0"/>
          </a:p>
        </p:txBody>
      </p:sp>
      <p:sp>
        <p:nvSpPr>
          <p:cNvPr id="3" name="Content Placeholder 2"/>
          <p:cNvSpPr>
            <a:spLocks noGrp="1"/>
          </p:cNvSpPr>
          <p:nvPr>
            <p:ph idx="1"/>
          </p:nvPr>
        </p:nvSpPr>
        <p:spPr>
          <a:xfrm>
            <a:off x="1210492" y="1803502"/>
            <a:ext cx="10515600" cy="4351338"/>
          </a:xfrm>
          <a:solidFill>
            <a:schemeClr val="bg1"/>
          </a:solidFill>
        </p:spPr>
        <p:txBody>
          <a:bodyPr/>
          <a:lstStyle/>
          <a:p>
            <a:r>
              <a:rPr lang="en-US" dirty="0" smtClean="0"/>
              <a:t>Students</a:t>
            </a:r>
          </a:p>
          <a:p>
            <a:pPr lvl="1"/>
            <a:r>
              <a:rPr lang="en-US" dirty="0" smtClean="0"/>
              <a:t>Easy – can often skip in preference for podcasts, note summaries, etc.</a:t>
            </a:r>
          </a:p>
          <a:p>
            <a:pPr lvl="1"/>
            <a:r>
              <a:rPr lang="en-US" dirty="0" smtClean="0"/>
              <a:t>Distillation of knowledge needed for assessments</a:t>
            </a:r>
          </a:p>
          <a:p>
            <a:pPr lvl="1"/>
            <a:r>
              <a:rPr lang="en-US" dirty="0" smtClean="0"/>
              <a:t>Assessments largely limited to lower steps of Bloom’s taxonomy</a:t>
            </a:r>
          </a:p>
          <a:p>
            <a:pPr lvl="1"/>
            <a:r>
              <a:rPr lang="en-US" dirty="0" smtClean="0"/>
              <a:t>Lectures can reduce curricular demand and rigor</a:t>
            </a:r>
          </a:p>
          <a:p>
            <a:r>
              <a:rPr lang="en-US" dirty="0" smtClean="0"/>
              <a:t>Faculty</a:t>
            </a:r>
          </a:p>
          <a:p>
            <a:pPr lvl="1"/>
            <a:r>
              <a:rPr lang="en-US" dirty="0" smtClean="0"/>
              <a:t>Inertia – easiest to update last year’s material</a:t>
            </a:r>
          </a:p>
          <a:p>
            <a:pPr lvl="1"/>
            <a:r>
              <a:rPr lang="en-US" dirty="0" smtClean="0"/>
              <a:t>Time constraints, demands for clinical and research productivity</a:t>
            </a:r>
          </a:p>
          <a:p>
            <a:pPr lvl="1"/>
            <a:r>
              <a:rPr lang="en-US" dirty="0" smtClean="0"/>
              <a:t>Dopamine release</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0492" y="-664699"/>
            <a:ext cx="10030265" cy="7522699"/>
          </a:xfrm>
          <a:prstGeom prst="rect">
            <a:avLst/>
          </a:prstGeom>
        </p:spPr>
      </p:pic>
    </p:spTree>
    <p:extLst>
      <p:ext uri="{BB962C8B-B14F-4D97-AF65-F5344CB8AC3E}">
        <p14:creationId xmlns:p14="http://schemas.microsoft.com/office/powerpoint/2010/main" val="183867167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4147" y="891202"/>
            <a:ext cx="4330085" cy="2852737"/>
          </a:xfrm>
        </p:spPr>
        <p:txBody>
          <a:bodyPr>
            <a:normAutofit/>
          </a:bodyPr>
          <a:lstStyle/>
          <a:p>
            <a:r>
              <a:rPr lang="en-US" sz="7200" dirty="0" smtClean="0"/>
              <a:t>The Path Forward</a:t>
            </a:r>
            <a:endParaRPr lang="en-US" sz="7200" dirty="0"/>
          </a:p>
        </p:txBody>
      </p:sp>
      <p:sp>
        <p:nvSpPr>
          <p:cNvPr id="4" name="Text Placeholder 3"/>
          <p:cNvSpPr>
            <a:spLocks noGrp="1"/>
          </p:cNvSpPr>
          <p:nvPr>
            <p:ph type="body" idx="1"/>
          </p:nvPr>
        </p:nvSpPr>
        <p:spPr/>
        <p:txBody>
          <a:bodyPr>
            <a:normAutofit/>
          </a:bodyPr>
          <a:lstStyle/>
          <a:p>
            <a:r>
              <a:rPr lang="en-US" sz="3200" dirty="0"/>
              <a:t>Action plan </a:t>
            </a:r>
            <a:r>
              <a:rPr lang="en-US" sz="3200" dirty="0" smtClean="0"/>
              <a:t>for </a:t>
            </a:r>
            <a:r>
              <a:rPr lang="en-US" sz="3200" dirty="0"/>
              <a:t>change</a:t>
            </a:r>
          </a:p>
          <a:p>
            <a:endParaRPr lang="en-US" sz="3200" dirty="0"/>
          </a:p>
        </p:txBody>
      </p:sp>
      <p:sp>
        <p:nvSpPr>
          <p:cNvPr id="2" name="Slide Number Placeholder 1"/>
          <p:cNvSpPr>
            <a:spLocks noGrp="1"/>
          </p:cNvSpPr>
          <p:nvPr>
            <p:ph type="sldNum" sz="quarter" idx="12"/>
          </p:nvPr>
        </p:nvSpPr>
        <p:spPr/>
        <p:txBody>
          <a:bodyPr/>
          <a:lstStyle/>
          <a:p>
            <a:fld id="{316B362D-E5F3-4D2D-B278-4B7D44B4BC78}" type="slidenum">
              <a:rPr lang="en-US" smtClean="0"/>
              <a:t>21</a:t>
            </a:fld>
            <a:endParaRPr lang="en-US"/>
          </a:p>
        </p:txBody>
      </p:sp>
      <p:grpSp>
        <p:nvGrpSpPr>
          <p:cNvPr id="5" name="Group 4"/>
          <p:cNvGrpSpPr/>
          <p:nvPr/>
        </p:nvGrpSpPr>
        <p:grpSpPr>
          <a:xfrm>
            <a:off x="5023710" y="308777"/>
            <a:ext cx="7168290" cy="6412698"/>
            <a:chOff x="1333144" y="1076770"/>
            <a:chExt cx="5655892" cy="4500784"/>
          </a:xfrm>
        </p:grpSpPr>
        <p:sp>
          <p:nvSpPr>
            <p:cNvPr id="6" name="Oval 5"/>
            <p:cNvSpPr/>
            <p:nvPr/>
          </p:nvSpPr>
          <p:spPr>
            <a:xfrm>
              <a:off x="1333144" y="1076770"/>
              <a:ext cx="3025212" cy="25637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Learning </a:t>
              </a:r>
              <a:r>
                <a:rPr lang="en-US" sz="3600" dirty="0"/>
                <a:t>Environment</a:t>
              </a:r>
            </a:p>
          </p:txBody>
        </p:sp>
        <p:sp>
          <p:nvSpPr>
            <p:cNvPr id="7" name="Oval 6"/>
            <p:cNvSpPr/>
            <p:nvPr/>
          </p:nvSpPr>
          <p:spPr>
            <a:xfrm>
              <a:off x="3963824" y="1076770"/>
              <a:ext cx="3025212" cy="256373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t>Curriculum</a:t>
              </a:r>
            </a:p>
          </p:txBody>
        </p:sp>
        <p:sp>
          <p:nvSpPr>
            <p:cNvPr id="8" name="Oval 7"/>
            <p:cNvSpPr/>
            <p:nvPr/>
          </p:nvSpPr>
          <p:spPr>
            <a:xfrm>
              <a:off x="2785929" y="3013816"/>
              <a:ext cx="3025212" cy="25637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t>Faculty Development</a:t>
              </a:r>
            </a:p>
          </p:txBody>
        </p:sp>
      </p:grpSp>
    </p:spTree>
    <p:extLst>
      <p:ext uri="{BB962C8B-B14F-4D97-AF65-F5344CB8AC3E}">
        <p14:creationId xmlns:p14="http://schemas.microsoft.com/office/powerpoint/2010/main" val="21672625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Early Work</a:t>
            </a:r>
            <a:endParaRPr lang="en-US" dirty="0"/>
          </a:p>
        </p:txBody>
      </p:sp>
      <p:sp>
        <p:nvSpPr>
          <p:cNvPr id="6" name="Content Placeholder 5"/>
          <p:cNvSpPr>
            <a:spLocks noGrp="1"/>
          </p:cNvSpPr>
          <p:nvPr>
            <p:ph idx="1"/>
          </p:nvPr>
        </p:nvSpPr>
        <p:spPr/>
        <p:txBody>
          <a:bodyPr/>
          <a:lstStyle/>
          <a:p>
            <a:r>
              <a:rPr lang="en-US" dirty="0" smtClean="0"/>
              <a:t>Reduce Lectures in Curriculum and replace with Active Learning</a:t>
            </a:r>
          </a:p>
          <a:p>
            <a:r>
              <a:rPr lang="en-US" dirty="0" smtClean="0"/>
              <a:t>Facilities Plan</a:t>
            </a:r>
          </a:p>
          <a:p>
            <a:r>
              <a:rPr lang="en-US" dirty="0" smtClean="0"/>
              <a:t>Finance plan: incentives to drive better teaching</a:t>
            </a:r>
          </a:p>
          <a:p>
            <a:r>
              <a:rPr lang="en-US" dirty="0" smtClean="0"/>
              <a:t>Formation of a Teaching Academy</a:t>
            </a:r>
          </a:p>
          <a:p>
            <a:endParaRPr lang="en-US" dirty="0"/>
          </a:p>
        </p:txBody>
      </p:sp>
      <p:sp>
        <p:nvSpPr>
          <p:cNvPr id="4" name="Slide Number Placeholder 3"/>
          <p:cNvSpPr>
            <a:spLocks noGrp="1"/>
          </p:cNvSpPr>
          <p:nvPr>
            <p:ph type="sldNum" sz="quarter" idx="12"/>
          </p:nvPr>
        </p:nvSpPr>
        <p:spPr/>
        <p:txBody>
          <a:bodyPr/>
          <a:lstStyle/>
          <a:p>
            <a:fld id="{316B362D-E5F3-4D2D-B278-4B7D44B4BC78}" type="slidenum">
              <a:rPr lang="en-US" smtClean="0"/>
              <a:t>22</a:t>
            </a:fld>
            <a:endParaRPr lang="en-US"/>
          </a:p>
        </p:txBody>
      </p:sp>
    </p:spTree>
    <p:extLst>
      <p:ext uri="{BB962C8B-B14F-4D97-AF65-F5344CB8AC3E}">
        <p14:creationId xmlns:p14="http://schemas.microsoft.com/office/powerpoint/2010/main" val="28314185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Faculty Strategic Planning Task Force</a:t>
            </a:r>
            <a:endParaRPr lang="en-US" b="1"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9894458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316B362D-E5F3-4D2D-B278-4B7D44B4BC78}" type="slidenum">
              <a:rPr lang="en-US" smtClean="0"/>
              <a:t>23</a:t>
            </a:fld>
            <a:endParaRPr lang="en-US"/>
          </a:p>
        </p:txBody>
      </p:sp>
    </p:spTree>
    <p:extLst>
      <p:ext uri="{BB962C8B-B14F-4D97-AF65-F5344CB8AC3E}">
        <p14:creationId xmlns:p14="http://schemas.microsoft.com/office/powerpoint/2010/main" val="27008129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Essential Elements of Flipped Classroom</a:t>
            </a:r>
            <a:endParaRPr lang="en-US" dirty="0"/>
          </a:p>
        </p:txBody>
      </p:sp>
      <p:grpSp>
        <p:nvGrpSpPr>
          <p:cNvPr id="22" name="Group 21"/>
          <p:cNvGrpSpPr/>
          <p:nvPr/>
        </p:nvGrpSpPr>
        <p:grpSpPr>
          <a:xfrm>
            <a:off x="964596" y="1650863"/>
            <a:ext cx="5007835" cy="4554908"/>
            <a:chOff x="1674976" y="1811709"/>
            <a:chExt cx="5007835" cy="4554908"/>
          </a:xfrm>
        </p:grpSpPr>
        <p:grpSp>
          <p:nvGrpSpPr>
            <p:cNvPr id="20" name="Group 19"/>
            <p:cNvGrpSpPr/>
            <p:nvPr/>
          </p:nvGrpSpPr>
          <p:grpSpPr>
            <a:xfrm>
              <a:off x="1674976" y="1811709"/>
              <a:ext cx="5007835" cy="4554908"/>
              <a:chOff x="1093861" y="1965531"/>
              <a:chExt cx="4358356" cy="3888339"/>
            </a:xfrm>
          </p:grpSpPr>
          <p:sp>
            <p:nvSpPr>
              <p:cNvPr id="4" name="Flowchart: Process 3"/>
              <p:cNvSpPr/>
              <p:nvPr/>
            </p:nvSpPr>
            <p:spPr>
              <a:xfrm>
                <a:off x="1093861" y="1965532"/>
                <a:ext cx="1743342" cy="88021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Preparative Assignment</a:t>
                </a:r>
              </a:p>
            </p:txBody>
          </p:sp>
          <p:cxnSp>
            <p:nvCxnSpPr>
              <p:cNvPr id="6" name="Straight Arrow Connector 5"/>
              <p:cNvCxnSpPr/>
              <p:nvPr/>
            </p:nvCxnSpPr>
            <p:spPr>
              <a:xfrm>
                <a:off x="1974077" y="2606467"/>
                <a:ext cx="0" cy="9314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 name="Flowchart: Alternate Process 6"/>
              <p:cNvSpPr/>
              <p:nvPr/>
            </p:nvSpPr>
            <p:spPr>
              <a:xfrm>
                <a:off x="1102406" y="3537960"/>
                <a:ext cx="1743342" cy="752029"/>
              </a:xfrm>
              <a:prstGeom prst="flowChartAlternateProces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Readiness Assurance</a:t>
                </a:r>
              </a:p>
            </p:txBody>
          </p:sp>
          <p:sp>
            <p:nvSpPr>
              <p:cNvPr id="8" name="Flowchart: Preparation 7"/>
              <p:cNvSpPr/>
              <p:nvPr/>
            </p:nvSpPr>
            <p:spPr>
              <a:xfrm>
                <a:off x="1110951" y="4913833"/>
                <a:ext cx="1734797" cy="940037"/>
              </a:xfrm>
              <a:prstGeom prst="flowChartPreparati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In-Class Exercises</a:t>
                </a:r>
              </a:p>
            </p:txBody>
          </p:sp>
          <p:cxnSp>
            <p:nvCxnSpPr>
              <p:cNvPr id="9" name="Straight Arrow Connector 8"/>
              <p:cNvCxnSpPr>
                <a:stCxn id="7" idx="2"/>
                <a:endCxn id="8" idx="0"/>
              </p:cNvCxnSpPr>
              <p:nvPr/>
            </p:nvCxnSpPr>
            <p:spPr>
              <a:xfrm>
                <a:off x="1974077" y="4289989"/>
                <a:ext cx="4273" cy="6238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4" name="Line Callout 1 13"/>
              <p:cNvSpPr/>
              <p:nvPr/>
            </p:nvSpPr>
            <p:spPr>
              <a:xfrm>
                <a:off x="3580686" y="1965531"/>
                <a:ext cx="1871531" cy="371741"/>
              </a:xfrm>
              <a:prstGeom prst="borderCallout1">
                <a:avLst>
                  <a:gd name="adj1" fmla="val 50934"/>
                  <a:gd name="adj2" fmla="val -571"/>
                  <a:gd name="adj3" fmla="val 112500"/>
                  <a:gd name="adj4" fmla="val -3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Videocast</a:t>
                </a:r>
                <a:endParaRPr lang="en-US" dirty="0"/>
              </a:p>
            </p:txBody>
          </p:sp>
          <p:sp>
            <p:nvSpPr>
              <p:cNvPr id="15" name="Line Callout 1 14"/>
              <p:cNvSpPr/>
              <p:nvPr/>
            </p:nvSpPr>
            <p:spPr>
              <a:xfrm>
                <a:off x="3580686" y="2420596"/>
                <a:ext cx="1871531" cy="371741"/>
              </a:xfrm>
              <a:prstGeom prst="borderCallout1">
                <a:avLst>
                  <a:gd name="adj1" fmla="val 50934"/>
                  <a:gd name="adj2" fmla="val -571"/>
                  <a:gd name="adj3" fmla="val -7040"/>
                  <a:gd name="adj4" fmla="val -401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Reading</a:t>
                </a:r>
              </a:p>
            </p:txBody>
          </p:sp>
          <p:sp>
            <p:nvSpPr>
              <p:cNvPr id="16" name="Line Callout 1 15"/>
              <p:cNvSpPr/>
              <p:nvPr/>
            </p:nvSpPr>
            <p:spPr>
              <a:xfrm>
                <a:off x="3580686" y="2886342"/>
                <a:ext cx="1871531" cy="371741"/>
              </a:xfrm>
              <a:prstGeom prst="borderCallout1">
                <a:avLst>
                  <a:gd name="adj1" fmla="val 50934"/>
                  <a:gd name="adj2" fmla="val -571"/>
                  <a:gd name="adj3" fmla="val -140374"/>
                  <a:gd name="adj4" fmla="val -410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Online Module</a:t>
                </a:r>
              </a:p>
            </p:txBody>
          </p:sp>
          <p:sp>
            <p:nvSpPr>
              <p:cNvPr id="17" name="Line Callout 1 16"/>
              <p:cNvSpPr/>
              <p:nvPr/>
            </p:nvSpPr>
            <p:spPr>
              <a:xfrm>
                <a:off x="3580686" y="3537959"/>
                <a:ext cx="1871531" cy="371741"/>
              </a:xfrm>
              <a:prstGeom prst="borderCallout1">
                <a:avLst>
                  <a:gd name="adj1" fmla="val 50934"/>
                  <a:gd name="adj2" fmla="val -571"/>
                  <a:gd name="adj3" fmla="val 112500"/>
                  <a:gd name="adj4" fmla="val -38333"/>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Online Quiz</a:t>
                </a:r>
              </a:p>
            </p:txBody>
          </p:sp>
          <p:sp>
            <p:nvSpPr>
              <p:cNvPr id="18" name="Line Callout 1 17"/>
              <p:cNvSpPr/>
              <p:nvPr/>
            </p:nvSpPr>
            <p:spPr>
              <a:xfrm>
                <a:off x="3580684" y="3951718"/>
                <a:ext cx="1871531" cy="371741"/>
              </a:xfrm>
              <a:prstGeom prst="borderCallout1">
                <a:avLst>
                  <a:gd name="adj1" fmla="val 50934"/>
                  <a:gd name="adj2" fmla="val -571"/>
                  <a:gd name="adj3" fmla="val 3445"/>
                  <a:gd name="adj4" fmla="val -3920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Live Quiz</a:t>
                </a:r>
              </a:p>
            </p:txBody>
          </p:sp>
        </p:grpSp>
        <p:sp>
          <p:nvSpPr>
            <p:cNvPr id="21" name="Line Callout 1 20"/>
            <p:cNvSpPr/>
            <p:nvPr/>
          </p:nvSpPr>
          <p:spPr>
            <a:xfrm>
              <a:off x="4532382" y="5598290"/>
              <a:ext cx="2150425" cy="435468"/>
            </a:xfrm>
            <a:prstGeom prst="borderCallout1">
              <a:avLst>
                <a:gd name="adj1" fmla="val 50934"/>
                <a:gd name="adj2" fmla="val -571"/>
                <a:gd name="adj3" fmla="val 48581"/>
                <a:gd name="adj4" fmla="val -3920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Endless Possibilities</a:t>
              </a:r>
            </a:p>
          </p:txBody>
        </p:sp>
      </p:grpSp>
      <p:sp>
        <p:nvSpPr>
          <p:cNvPr id="3" name="TextBox 2"/>
          <p:cNvSpPr txBox="1"/>
          <p:nvPr/>
        </p:nvSpPr>
        <p:spPr>
          <a:xfrm>
            <a:off x="3946616" y="6200766"/>
            <a:ext cx="2025811" cy="369332"/>
          </a:xfrm>
          <a:prstGeom prst="rect">
            <a:avLst/>
          </a:prstGeom>
          <a:noFill/>
        </p:spPr>
        <p:txBody>
          <a:bodyPr wrap="none" rtlCol="0">
            <a:spAutoFit/>
          </a:bodyPr>
          <a:lstStyle/>
          <a:p>
            <a:r>
              <a:rPr lang="en-US" b="1" i="1" dirty="0" smtClean="0"/>
              <a:t>Jeffries et. al., 2017</a:t>
            </a:r>
            <a:endParaRPr lang="en-US" b="1" i="1" dirty="0"/>
          </a:p>
        </p:txBody>
      </p:sp>
      <p:sp>
        <p:nvSpPr>
          <p:cNvPr id="5" name="Slide Number Placeholder 4"/>
          <p:cNvSpPr>
            <a:spLocks noGrp="1"/>
          </p:cNvSpPr>
          <p:nvPr>
            <p:ph type="sldNum" sz="quarter" idx="12"/>
          </p:nvPr>
        </p:nvSpPr>
        <p:spPr/>
        <p:txBody>
          <a:bodyPr/>
          <a:lstStyle/>
          <a:p>
            <a:fld id="{316B362D-E5F3-4D2D-B278-4B7D44B4BC78}" type="slidenum">
              <a:rPr lang="en-US" smtClean="0"/>
              <a:t>24</a:t>
            </a:fld>
            <a:endParaRPr lang="en-US"/>
          </a:p>
        </p:txBody>
      </p:sp>
      <p:sp>
        <p:nvSpPr>
          <p:cNvPr id="19" name="Oval Callout 18"/>
          <p:cNvSpPr/>
          <p:nvPr/>
        </p:nvSpPr>
        <p:spPr>
          <a:xfrm flipH="1">
            <a:off x="7978316" y="1926995"/>
            <a:ext cx="3510118" cy="3274142"/>
          </a:xfrm>
          <a:prstGeom prst="wedgeEllipseCallout">
            <a:avLst>
              <a:gd name="adj1" fmla="val 107733"/>
              <a:gd name="adj2" fmla="val 5739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For </a:t>
            </a:r>
            <a:r>
              <a:rPr lang="en-US" sz="2800" dirty="0" smtClean="0">
                <a:solidFill>
                  <a:schemeClr val="bg1"/>
                </a:solidFill>
              </a:rPr>
              <a:t>application exercise ideas</a:t>
            </a:r>
            <a:r>
              <a:rPr lang="en-US" sz="2800" dirty="0">
                <a:solidFill>
                  <a:schemeClr val="bg1"/>
                </a:solidFill>
              </a:rPr>
              <a:t>, </a:t>
            </a:r>
            <a:r>
              <a:rPr lang="en-US" sz="2800" dirty="0" smtClean="0">
                <a:solidFill>
                  <a:schemeClr val="bg1"/>
                </a:solidFill>
              </a:rPr>
              <a:t>try </a:t>
            </a:r>
            <a:r>
              <a:rPr lang="en-US" sz="2800" dirty="0">
                <a:solidFill>
                  <a:schemeClr val="bg1"/>
                </a:solidFill>
              </a:rPr>
              <a:t>Googling: “Jeffries flipped classroom”</a:t>
            </a:r>
          </a:p>
        </p:txBody>
      </p:sp>
    </p:spTree>
    <p:extLst>
      <p:ext uri="{BB962C8B-B14F-4D97-AF65-F5344CB8AC3E}">
        <p14:creationId xmlns:p14="http://schemas.microsoft.com/office/powerpoint/2010/main" val="342425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Variations</a:t>
            </a:r>
            <a:endParaRPr lang="en-US" dirty="0"/>
          </a:p>
        </p:txBody>
      </p:sp>
      <p:sp>
        <p:nvSpPr>
          <p:cNvPr id="7" name="Content Placeholder 6"/>
          <p:cNvSpPr>
            <a:spLocks noGrp="1"/>
          </p:cNvSpPr>
          <p:nvPr>
            <p:ph idx="1"/>
          </p:nvPr>
        </p:nvSpPr>
        <p:spPr>
          <a:xfrm>
            <a:off x="838200" y="1690688"/>
            <a:ext cx="4837981" cy="4673254"/>
          </a:xfrm>
        </p:spPr>
        <p:txBody>
          <a:bodyPr/>
          <a:lstStyle/>
          <a:p>
            <a:r>
              <a:rPr lang="en-US" dirty="0"/>
              <a:t>Team-Based Learning (TBL)</a:t>
            </a:r>
          </a:p>
          <a:p>
            <a:r>
              <a:rPr lang="en-US" dirty="0"/>
              <a:t>The Faux-Flipped Classroom</a:t>
            </a:r>
          </a:p>
          <a:p>
            <a:r>
              <a:rPr lang="en-US" dirty="0"/>
              <a:t>Flipping the Teacher</a:t>
            </a:r>
          </a:p>
          <a:p>
            <a:r>
              <a:rPr lang="en-US" dirty="0" smtClean="0"/>
              <a:t>Just-in-Time Teaching (</a:t>
            </a:r>
            <a:r>
              <a:rPr lang="en-US" dirty="0" err="1" smtClean="0"/>
              <a:t>JiTT</a:t>
            </a:r>
            <a:r>
              <a:rPr lang="en-US" dirty="0" smtClean="0"/>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6181" y="759125"/>
            <a:ext cx="6216062" cy="5604817"/>
          </a:xfrm>
          <a:prstGeom prst="rect">
            <a:avLst/>
          </a:prstGeom>
        </p:spPr>
      </p:pic>
      <p:sp>
        <p:nvSpPr>
          <p:cNvPr id="4" name="Slide Number Placeholder 3"/>
          <p:cNvSpPr>
            <a:spLocks noGrp="1"/>
          </p:cNvSpPr>
          <p:nvPr>
            <p:ph type="sldNum" sz="quarter" idx="12"/>
          </p:nvPr>
        </p:nvSpPr>
        <p:spPr/>
        <p:txBody>
          <a:bodyPr/>
          <a:lstStyle/>
          <a:p>
            <a:fld id="{316B362D-E5F3-4D2D-B278-4B7D44B4BC78}" type="slidenum">
              <a:rPr lang="en-US" smtClean="0"/>
              <a:t>25</a:t>
            </a:fld>
            <a:endParaRPr lang="en-US"/>
          </a:p>
        </p:txBody>
      </p:sp>
    </p:spTree>
    <p:extLst>
      <p:ext uri="{BB962C8B-B14F-4D97-AF65-F5344CB8AC3E}">
        <p14:creationId xmlns:p14="http://schemas.microsoft.com/office/powerpoint/2010/main" val="2971052510"/>
      </p:ext>
    </p:extLst>
  </p:cSld>
  <p:clrMapOvr>
    <a:masterClrMapping/>
  </p:clrMapOvr>
  <mc:AlternateContent xmlns:mc="http://schemas.openxmlformats.org/markup-compatibility/2006" xmlns:p14="http://schemas.microsoft.com/office/powerpoint/2010/main">
    <mc:Choice Requires="p14">
      <p:transition p14:dur="200" advTm="20000"/>
    </mc:Choice>
    <mc:Fallback xmlns="">
      <p:transition advTm="20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Preparative Assignment</a:t>
            </a:r>
            <a:endParaRPr lang="en-US" dirty="0"/>
          </a:p>
        </p:txBody>
      </p:sp>
      <p:sp>
        <p:nvSpPr>
          <p:cNvPr id="3" name="Content Placeholder 2"/>
          <p:cNvSpPr>
            <a:spLocks noGrp="1"/>
          </p:cNvSpPr>
          <p:nvPr>
            <p:ph idx="1"/>
          </p:nvPr>
        </p:nvSpPr>
        <p:spPr>
          <a:xfrm>
            <a:off x="838200" y="1825625"/>
            <a:ext cx="5112774" cy="4351338"/>
          </a:xfrm>
        </p:spPr>
        <p:txBody>
          <a:bodyPr>
            <a:normAutofit/>
          </a:bodyPr>
          <a:lstStyle/>
          <a:p>
            <a:r>
              <a:rPr lang="en-US" sz="3200" dirty="0" smtClean="0"/>
              <a:t>Make your own</a:t>
            </a:r>
          </a:p>
          <a:p>
            <a:pPr lvl="1"/>
            <a:r>
              <a:rPr lang="en-US" sz="2800" dirty="0" smtClean="0"/>
              <a:t>Old archived lecture (not recommended) </a:t>
            </a:r>
          </a:p>
          <a:p>
            <a:pPr lvl="1"/>
            <a:r>
              <a:rPr lang="en-US" sz="2800" dirty="0" smtClean="0"/>
              <a:t>20-30 minute </a:t>
            </a:r>
            <a:r>
              <a:rPr lang="en-US" sz="2800" dirty="0" err="1" smtClean="0"/>
              <a:t>videocast</a:t>
            </a:r>
            <a:endParaRPr lang="en-US" sz="2800" dirty="0" smtClean="0"/>
          </a:p>
          <a:p>
            <a:r>
              <a:rPr lang="en-US" sz="3200" dirty="0" smtClean="0"/>
              <a:t>Or curate one:</a:t>
            </a:r>
          </a:p>
          <a:p>
            <a:pPr lvl="1"/>
            <a:r>
              <a:rPr lang="en-US" sz="2800" dirty="0" smtClean="0"/>
              <a:t>Commercial or free video</a:t>
            </a:r>
          </a:p>
          <a:p>
            <a:pPr lvl="1"/>
            <a:r>
              <a:rPr lang="en-US" sz="2800" dirty="0" smtClean="0"/>
              <a:t>Reading Assignment</a:t>
            </a:r>
          </a:p>
          <a:p>
            <a:pPr lvl="1"/>
            <a:r>
              <a:rPr lang="en-US" sz="2800" dirty="0" smtClean="0"/>
              <a:t>Other material</a:t>
            </a:r>
            <a:endParaRPr lang="en-US" sz="2800" dirty="0"/>
          </a:p>
        </p:txBody>
      </p:sp>
      <p:pic>
        <p:nvPicPr>
          <p:cNvPr id="2052" name="Picture 4" descr="https://cdn.kastatic.org/googleusercontent/oUrKGTBOfBmTuXuLozPTLjheRiUmU8mqKSYbxht5tmDL2lIN-45aWmKSgokuJLZ8XaLQl_8aPfxP9X8a6sx9bX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948" y="1825625"/>
            <a:ext cx="6350727" cy="3572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6687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Readiness Assurance</a:t>
            </a:r>
            <a:endParaRPr lang="en-US" dirty="0"/>
          </a:p>
        </p:txBody>
      </p:sp>
      <p:sp>
        <p:nvSpPr>
          <p:cNvPr id="3" name="Content Placeholder 2"/>
          <p:cNvSpPr>
            <a:spLocks noGrp="1"/>
          </p:cNvSpPr>
          <p:nvPr>
            <p:ph sz="half" idx="1"/>
          </p:nvPr>
        </p:nvSpPr>
        <p:spPr>
          <a:xfrm>
            <a:off x="838200" y="1825625"/>
            <a:ext cx="5181600" cy="4678692"/>
          </a:xfrm>
        </p:spPr>
        <p:txBody>
          <a:bodyPr>
            <a:normAutofit/>
          </a:bodyPr>
          <a:lstStyle/>
          <a:p>
            <a:r>
              <a:rPr lang="en-US" dirty="0" smtClean="0"/>
              <a:t>Need:</a:t>
            </a:r>
          </a:p>
          <a:p>
            <a:pPr lvl="1"/>
            <a:r>
              <a:rPr lang="en-US" dirty="0" smtClean="0"/>
              <a:t>Attendance</a:t>
            </a:r>
          </a:p>
          <a:p>
            <a:pPr lvl="1"/>
            <a:r>
              <a:rPr lang="en-US" dirty="0" smtClean="0"/>
              <a:t>Precursory knowledge</a:t>
            </a:r>
          </a:p>
          <a:p>
            <a:pPr lvl="1"/>
            <a:r>
              <a:rPr lang="en-US" dirty="0" smtClean="0"/>
              <a:t>Engagement</a:t>
            </a:r>
          </a:p>
          <a:p>
            <a:r>
              <a:rPr lang="en-US" dirty="0" smtClean="0"/>
              <a:t>Methods:</a:t>
            </a:r>
          </a:p>
          <a:p>
            <a:pPr lvl="1"/>
            <a:r>
              <a:rPr lang="en-US" dirty="0" smtClean="0"/>
              <a:t>Quiz </a:t>
            </a:r>
            <a:r>
              <a:rPr lang="en-US" dirty="0"/>
              <a:t>at the beginning of the session. </a:t>
            </a:r>
            <a:endParaRPr lang="en-US" dirty="0" smtClean="0"/>
          </a:p>
          <a:p>
            <a:pPr lvl="1"/>
            <a:r>
              <a:rPr lang="en-US" dirty="0" smtClean="0"/>
              <a:t>Required completion </a:t>
            </a:r>
            <a:r>
              <a:rPr lang="en-US" dirty="0"/>
              <a:t>of online assessments or assignments  </a:t>
            </a:r>
            <a:endParaRPr lang="en-US" dirty="0" smtClean="0"/>
          </a:p>
          <a:p>
            <a:pPr lvl="2"/>
            <a:r>
              <a:rPr lang="en-US" dirty="0" smtClean="0"/>
              <a:t>online </a:t>
            </a:r>
            <a:r>
              <a:rPr lang="en-US" dirty="0"/>
              <a:t>bulletin board, </a:t>
            </a:r>
            <a:r>
              <a:rPr lang="en-US" dirty="0" smtClean="0"/>
              <a:t>exam system, Wiki</a:t>
            </a:r>
            <a:r>
              <a:rPr lang="en-US" dirty="0"/>
              <a:t>, etc.  </a:t>
            </a:r>
            <a:endParaRPr lang="en-US" dirty="0" smtClean="0"/>
          </a:p>
          <a:p>
            <a:endParaRPr lang="en-US" dirty="0"/>
          </a:p>
        </p:txBody>
      </p:sp>
      <p:sp>
        <p:nvSpPr>
          <p:cNvPr id="4" name="Content Placeholder 3"/>
          <p:cNvSpPr>
            <a:spLocks noGrp="1"/>
          </p:cNvSpPr>
          <p:nvPr>
            <p:ph sz="half" idx="2"/>
          </p:nvPr>
        </p:nvSpPr>
        <p:spPr>
          <a:xfrm>
            <a:off x="6172200" y="1825625"/>
            <a:ext cx="5605732" cy="4351338"/>
          </a:xfrm>
        </p:spPr>
        <p:txBody>
          <a:bodyPr>
            <a:normAutofit/>
          </a:bodyPr>
          <a:lstStyle/>
          <a:p>
            <a:pPr marL="0" indent="0">
              <a:buNone/>
            </a:pPr>
            <a:r>
              <a:rPr lang="en-US" dirty="0" smtClean="0"/>
              <a:t>“By failing to prepare, you are preparing to fail.”  			</a:t>
            </a:r>
            <a:br>
              <a:rPr lang="en-US" dirty="0" smtClean="0"/>
            </a:br>
            <a:r>
              <a:rPr lang="en-US" dirty="0" smtClean="0"/>
              <a:t>- </a:t>
            </a:r>
            <a:r>
              <a:rPr lang="en-US" sz="2400" i="1" dirty="0" smtClean="0"/>
              <a:t>Benjamin Franklin</a:t>
            </a:r>
            <a:endParaRPr lang="en-US" i="1" dirty="0" smtClean="0"/>
          </a:p>
          <a:p>
            <a:endParaRPr lang="en-US" dirty="0"/>
          </a:p>
        </p:txBody>
      </p:sp>
      <p:pic>
        <p:nvPicPr>
          <p:cNvPr id="3074" name="Picture 2" descr="http://body-hackers.com/wp-content/uploads/2014/02/Benjam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125" y="3246122"/>
            <a:ext cx="5009869" cy="333782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16B362D-E5F3-4D2D-B278-4B7D44B4BC78}" type="slidenum">
              <a:rPr lang="en-US" smtClean="0"/>
              <a:t>27</a:t>
            </a:fld>
            <a:endParaRPr lang="en-US"/>
          </a:p>
        </p:txBody>
      </p:sp>
    </p:spTree>
    <p:extLst>
      <p:ext uri="{BB962C8B-B14F-4D97-AF65-F5344CB8AC3E}">
        <p14:creationId xmlns:p14="http://schemas.microsoft.com/office/powerpoint/2010/main" val="290466568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Best Practices for In-class Work</a:t>
            </a:r>
            <a:endParaRPr lang="en-US" dirty="0"/>
          </a:p>
        </p:txBody>
      </p:sp>
      <p:sp>
        <p:nvSpPr>
          <p:cNvPr id="8" name="Content Placeholder 7"/>
          <p:cNvSpPr>
            <a:spLocks noGrp="1"/>
          </p:cNvSpPr>
          <p:nvPr>
            <p:ph idx="1"/>
          </p:nvPr>
        </p:nvSpPr>
        <p:spPr/>
        <p:txBody>
          <a:bodyPr/>
          <a:lstStyle/>
          <a:p>
            <a:r>
              <a:rPr lang="en-US" dirty="0" smtClean="0"/>
              <a:t>Pre-Assign Groups (longitudinal)</a:t>
            </a:r>
          </a:p>
          <a:p>
            <a:r>
              <a:rPr lang="en-US" dirty="0"/>
              <a:t>Follow the 4 S’s</a:t>
            </a:r>
          </a:p>
          <a:p>
            <a:r>
              <a:rPr lang="en-US" dirty="0" smtClean="0"/>
              <a:t>Peer Assessment</a:t>
            </a:r>
          </a:p>
          <a:p>
            <a:r>
              <a:rPr lang="en-US" dirty="0" smtClean="0"/>
              <a:t>Match Assessment Rigor to Group Work</a:t>
            </a:r>
          </a:p>
          <a:p>
            <a:endParaRPr lang="en-US" dirty="0"/>
          </a:p>
        </p:txBody>
      </p:sp>
      <p:sp>
        <p:nvSpPr>
          <p:cNvPr id="2" name="Slide Number Placeholder 1"/>
          <p:cNvSpPr>
            <a:spLocks noGrp="1"/>
          </p:cNvSpPr>
          <p:nvPr>
            <p:ph type="sldNum" sz="quarter" idx="12"/>
          </p:nvPr>
        </p:nvSpPr>
        <p:spPr/>
        <p:txBody>
          <a:bodyPr/>
          <a:lstStyle/>
          <a:p>
            <a:fld id="{316B362D-E5F3-4D2D-B278-4B7D44B4BC78}" type="slidenum">
              <a:rPr lang="en-US" smtClean="0"/>
              <a:t>28</a:t>
            </a:fld>
            <a:endParaRPr lang="en-US"/>
          </a:p>
        </p:txBody>
      </p:sp>
      <p:sp>
        <p:nvSpPr>
          <p:cNvPr id="3" name="Rectangle 2"/>
          <p:cNvSpPr/>
          <p:nvPr/>
        </p:nvSpPr>
        <p:spPr>
          <a:xfrm>
            <a:off x="838200" y="6033184"/>
            <a:ext cx="9434052" cy="369332"/>
          </a:xfrm>
          <a:prstGeom prst="rect">
            <a:avLst/>
          </a:prstGeom>
        </p:spPr>
        <p:txBody>
          <a:bodyPr wrap="square">
            <a:spAutoFit/>
          </a:bodyPr>
          <a:lstStyle/>
          <a:p>
            <a:r>
              <a:rPr lang="en-US" dirty="0">
                <a:hlinkClick r:id="rId2"/>
              </a:rPr>
              <a:t>https://</a:t>
            </a:r>
            <a:r>
              <a:rPr lang="en-US" dirty="0" smtClean="0">
                <a:hlinkClick r:id="rId2"/>
              </a:rPr>
              <a:t>www.uvm.edu/medicine/mededucation/documents/FlippedClassroom.pdf</a:t>
            </a:r>
            <a:r>
              <a:rPr lang="en-US" dirty="0" smtClean="0"/>
              <a:t> </a:t>
            </a:r>
            <a:endParaRPr lang="en-US" dirty="0"/>
          </a:p>
        </p:txBody>
      </p:sp>
    </p:spTree>
    <p:extLst>
      <p:ext uri="{BB962C8B-B14F-4D97-AF65-F5344CB8AC3E}">
        <p14:creationId xmlns:p14="http://schemas.microsoft.com/office/powerpoint/2010/main" val="2160297825"/>
      </p:ext>
    </p:extLst>
  </p:cSld>
  <p:clrMapOvr>
    <a:masterClrMapping/>
  </p:clrMapOvr>
  <mc:AlternateContent xmlns:mc="http://schemas.openxmlformats.org/markup-compatibility/2006" xmlns:p14="http://schemas.microsoft.com/office/powerpoint/2010/main">
    <mc:Choice Requires="p14">
      <p:transition p14:dur="200" advTm="20000"/>
    </mc:Choice>
    <mc:Fallback xmlns="">
      <p:transition advTm="2000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0976" y="0"/>
            <a:ext cx="9348478" cy="6229884"/>
          </a:xfrm>
          <a:prstGeom prst="rect">
            <a:avLst/>
          </a:prstGeom>
        </p:spPr>
      </p:pic>
      <p:sp>
        <p:nvSpPr>
          <p:cNvPr id="2" name="Title 1"/>
          <p:cNvSpPr>
            <a:spLocks noGrp="1"/>
          </p:cNvSpPr>
          <p:nvPr>
            <p:ph type="title"/>
          </p:nvPr>
        </p:nvSpPr>
        <p:spPr>
          <a:xfrm>
            <a:off x="3099077" y="313853"/>
            <a:ext cx="5532868" cy="1027838"/>
          </a:xfrm>
          <a:solidFill>
            <a:schemeClr val="bg1"/>
          </a:solidFill>
          <a:ln w="12700" cmpd="sng">
            <a:solidFill>
              <a:schemeClr val="tx1"/>
            </a:solidFill>
          </a:ln>
          <a:effectLst/>
        </p:spPr>
        <p:txBody>
          <a:bodyPr/>
          <a:lstStyle/>
          <a:p>
            <a:pPr algn="ctr"/>
            <a:r>
              <a:rPr lang="en-US" b="1" dirty="0" smtClean="0">
                <a:ln w="19050">
                  <a:solidFill>
                    <a:schemeClr val="accent1">
                      <a:lumMod val="50000"/>
                    </a:schemeClr>
                  </a:solidFill>
                </a:ln>
                <a:solidFill>
                  <a:schemeClr val="accent1">
                    <a:lumMod val="50000"/>
                  </a:schemeClr>
                </a:solidFill>
              </a:rPr>
              <a:t>4 S’s for Group Learning</a:t>
            </a:r>
            <a:endParaRPr lang="en-US" b="1" dirty="0">
              <a:ln w="19050">
                <a:solidFill>
                  <a:schemeClr val="accent1">
                    <a:lumMod val="50000"/>
                  </a:schemeClr>
                </a:solidFill>
              </a:ln>
              <a:solidFill>
                <a:schemeClr val="accent1">
                  <a:lumMod val="50000"/>
                </a:schemeClr>
              </a:solidFill>
            </a:endParaRPr>
          </a:p>
        </p:txBody>
      </p:sp>
      <p:sp>
        <p:nvSpPr>
          <p:cNvPr id="8" name="TextBox 7"/>
          <p:cNvSpPr txBox="1"/>
          <p:nvPr/>
        </p:nvSpPr>
        <p:spPr>
          <a:xfrm>
            <a:off x="7224540" y="6311899"/>
            <a:ext cx="2814810" cy="369332"/>
          </a:xfrm>
          <a:prstGeom prst="rect">
            <a:avLst/>
          </a:prstGeom>
          <a:noFill/>
        </p:spPr>
        <p:txBody>
          <a:bodyPr wrap="none" rtlCol="0">
            <a:spAutoFit/>
          </a:bodyPr>
          <a:lstStyle/>
          <a:p>
            <a:r>
              <a:rPr lang="en-US" dirty="0"/>
              <a:t>Michaelsen and Sweet 2008</a:t>
            </a:r>
          </a:p>
        </p:txBody>
      </p:sp>
      <p:sp>
        <p:nvSpPr>
          <p:cNvPr id="9" name="Rounded Rectangle 8"/>
          <p:cNvSpPr/>
          <p:nvPr/>
        </p:nvSpPr>
        <p:spPr>
          <a:xfrm>
            <a:off x="2664372" y="1755229"/>
            <a:ext cx="2832538" cy="1881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Significant Problem</a:t>
            </a:r>
            <a:endParaRPr lang="en-US" sz="4000" dirty="0"/>
          </a:p>
        </p:txBody>
      </p:sp>
      <p:sp>
        <p:nvSpPr>
          <p:cNvPr id="10" name="Rounded Rectangle 9"/>
          <p:cNvSpPr/>
          <p:nvPr/>
        </p:nvSpPr>
        <p:spPr>
          <a:xfrm>
            <a:off x="6479627" y="1755228"/>
            <a:ext cx="2832538" cy="188135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Same Problem</a:t>
            </a:r>
            <a:endParaRPr lang="en-US" sz="4000" dirty="0"/>
          </a:p>
        </p:txBody>
      </p:sp>
      <p:sp>
        <p:nvSpPr>
          <p:cNvPr id="11" name="Rounded Rectangle 10"/>
          <p:cNvSpPr/>
          <p:nvPr/>
        </p:nvSpPr>
        <p:spPr>
          <a:xfrm>
            <a:off x="2664372" y="4130566"/>
            <a:ext cx="2832538" cy="188135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Specific Choice</a:t>
            </a:r>
            <a:endParaRPr lang="en-US" sz="4000" dirty="0"/>
          </a:p>
        </p:txBody>
      </p:sp>
      <p:sp>
        <p:nvSpPr>
          <p:cNvPr id="12" name="Rounded Rectangle 11"/>
          <p:cNvSpPr/>
          <p:nvPr/>
        </p:nvSpPr>
        <p:spPr>
          <a:xfrm>
            <a:off x="6479627" y="4130565"/>
            <a:ext cx="2832538" cy="188135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Simultaneous </a:t>
            </a:r>
            <a:r>
              <a:rPr lang="en-US" sz="4000" b="1" dirty="0"/>
              <a:t>Reporting</a:t>
            </a:r>
            <a:endParaRPr lang="en-US" sz="4000" dirty="0"/>
          </a:p>
        </p:txBody>
      </p:sp>
      <p:sp>
        <p:nvSpPr>
          <p:cNvPr id="4" name="Slide Number Placeholder 3"/>
          <p:cNvSpPr>
            <a:spLocks noGrp="1"/>
          </p:cNvSpPr>
          <p:nvPr>
            <p:ph type="sldNum" sz="quarter" idx="12"/>
          </p:nvPr>
        </p:nvSpPr>
        <p:spPr/>
        <p:txBody>
          <a:bodyPr/>
          <a:lstStyle/>
          <a:p>
            <a:fld id="{316B362D-E5F3-4D2D-B278-4B7D44B4BC78}" type="slidenum">
              <a:rPr lang="en-US" smtClean="0"/>
              <a:t>29</a:t>
            </a:fld>
            <a:endParaRPr lang="en-US"/>
          </a:p>
        </p:txBody>
      </p:sp>
    </p:spTree>
    <p:extLst>
      <p:ext uri="{BB962C8B-B14F-4D97-AF65-F5344CB8AC3E}">
        <p14:creationId xmlns:p14="http://schemas.microsoft.com/office/powerpoint/2010/main" val="2364231891"/>
      </p:ext>
    </p:extLst>
  </p:cSld>
  <p:clrMapOvr>
    <a:masterClrMapping/>
  </p:clrMapOvr>
  <mc:AlternateContent xmlns:mc="http://schemas.openxmlformats.org/markup-compatibility/2006" xmlns:p14="http://schemas.microsoft.com/office/powerpoint/2010/main">
    <mc:Choice Requires="p14">
      <p:transition p14:dur="200" advTm="20000"/>
    </mc:Choice>
    <mc:Fallback xmlns="">
      <p:transition advTm="20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589" y="373812"/>
            <a:ext cx="7867291" cy="6484815"/>
          </a:xfrm>
          <a:prstGeom prst="rect">
            <a:avLst/>
          </a:prstGeom>
        </p:spPr>
      </p:pic>
      <p:sp>
        <p:nvSpPr>
          <p:cNvPr id="2" name="Title 1"/>
          <p:cNvSpPr>
            <a:spLocks noGrp="1"/>
          </p:cNvSpPr>
          <p:nvPr>
            <p:ph type="title"/>
          </p:nvPr>
        </p:nvSpPr>
        <p:spPr>
          <a:xfrm>
            <a:off x="665072" y="1736726"/>
            <a:ext cx="4499275" cy="2852737"/>
          </a:xfrm>
        </p:spPr>
        <p:txBody>
          <a:bodyPr/>
          <a:lstStyle/>
          <a:p>
            <a:r>
              <a:rPr lang="en-US" b="1" dirty="0" smtClean="0"/>
              <a:t>The Structure </a:t>
            </a:r>
            <a:br>
              <a:rPr lang="en-US" b="1" dirty="0" smtClean="0"/>
            </a:br>
            <a:r>
              <a:rPr lang="en-US" b="1" dirty="0" smtClean="0"/>
              <a:t>of Medical </a:t>
            </a:r>
            <a:br>
              <a:rPr lang="en-US" b="1" dirty="0" smtClean="0"/>
            </a:br>
            <a:r>
              <a:rPr lang="en-US" b="1" dirty="0" smtClean="0"/>
              <a:t>Education</a:t>
            </a:r>
            <a:endParaRPr lang="en-US" b="1" dirty="0"/>
          </a:p>
        </p:txBody>
      </p:sp>
      <p:sp>
        <p:nvSpPr>
          <p:cNvPr id="4" name="Text Placeholder 3"/>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316B362D-E5F3-4D2D-B278-4B7D44B4BC78}" type="slidenum">
              <a:rPr lang="en-US" smtClean="0"/>
              <a:t>3</a:t>
            </a:fld>
            <a:endParaRPr lang="en-US"/>
          </a:p>
        </p:txBody>
      </p:sp>
    </p:spTree>
    <p:extLst>
      <p:ext uri="{BB962C8B-B14F-4D97-AF65-F5344CB8AC3E}">
        <p14:creationId xmlns:p14="http://schemas.microsoft.com/office/powerpoint/2010/main" val="36056224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Environment: Classroom Space Principles</a:t>
            </a:r>
            <a:endParaRPr lang="en-US" dirty="0"/>
          </a:p>
        </p:txBody>
      </p:sp>
      <p:sp>
        <p:nvSpPr>
          <p:cNvPr id="3" name="Content Placeholder 2"/>
          <p:cNvSpPr>
            <a:spLocks noGrp="1"/>
          </p:cNvSpPr>
          <p:nvPr>
            <p:ph idx="1"/>
          </p:nvPr>
        </p:nvSpPr>
        <p:spPr>
          <a:xfrm>
            <a:off x="838200" y="1421036"/>
            <a:ext cx="4104967" cy="5193616"/>
          </a:xfrm>
        </p:spPr>
        <p:txBody>
          <a:bodyPr>
            <a:normAutofit fontScale="92500"/>
          </a:bodyPr>
          <a:lstStyle/>
          <a:p>
            <a:r>
              <a:rPr lang="en-US" sz="3600" dirty="0" smtClean="0"/>
              <a:t>Flat floor</a:t>
            </a:r>
          </a:p>
          <a:p>
            <a:r>
              <a:rPr lang="en-US" sz="3600" dirty="0" smtClean="0"/>
              <a:t>100% configurable</a:t>
            </a:r>
          </a:p>
          <a:p>
            <a:r>
              <a:rPr lang="en-US" sz="3600" dirty="0" smtClean="0"/>
              <a:t>Collaborative work optimized</a:t>
            </a:r>
          </a:p>
          <a:p>
            <a:r>
              <a:rPr lang="en-US" sz="3600" dirty="0" smtClean="0"/>
              <a:t>Technology-rich</a:t>
            </a:r>
          </a:p>
          <a:p>
            <a:r>
              <a:rPr lang="en-US" sz="3600" dirty="0" smtClean="0"/>
              <a:t>Faculty “floating”</a:t>
            </a:r>
          </a:p>
          <a:p>
            <a:r>
              <a:rPr lang="en-US" sz="3600" dirty="0" smtClean="0"/>
              <a:t>Sufficient facilities support</a:t>
            </a:r>
          </a:p>
          <a:p>
            <a:r>
              <a:rPr lang="en-US" sz="3600" dirty="0" smtClean="0"/>
              <a:t>Student </a:t>
            </a:r>
            <a:r>
              <a:rPr lang="en-US" sz="3600" smtClean="0"/>
              <a:t>study space</a:t>
            </a:r>
            <a:endParaRPr lang="en-US" sz="3600" dirty="0"/>
          </a:p>
        </p:txBody>
      </p:sp>
      <p:sp>
        <p:nvSpPr>
          <p:cNvPr id="4" name="Slide Number Placeholder 3"/>
          <p:cNvSpPr>
            <a:spLocks noGrp="1"/>
          </p:cNvSpPr>
          <p:nvPr>
            <p:ph type="sldNum" sz="quarter" idx="12"/>
          </p:nvPr>
        </p:nvSpPr>
        <p:spPr/>
        <p:txBody>
          <a:bodyPr/>
          <a:lstStyle/>
          <a:p>
            <a:fld id="{316B362D-E5F3-4D2D-B278-4B7D44B4BC78}" type="slidenum">
              <a:rPr lang="en-US" smtClean="0"/>
              <a:t>30</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3167" y="1421035"/>
            <a:ext cx="7248833" cy="5436965"/>
          </a:xfrm>
          <a:prstGeom prst="rect">
            <a:avLst/>
          </a:prstGeom>
        </p:spPr>
      </p:pic>
    </p:spTree>
    <p:extLst>
      <p:ext uri="{BB962C8B-B14F-4D97-AF65-F5344CB8AC3E}">
        <p14:creationId xmlns:p14="http://schemas.microsoft.com/office/powerpoint/2010/main" val="2103172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081" y="0"/>
            <a:ext cx="10707259" cy="6858000"/>
          </a:xfrm>
          <a:prstGeom prst="rect">
            <a:avLst/>
          </a:prstGeom>
        </p:spPr>
      </p:pic>
    </p:spTree>
    <p:extLst>
      <p:ext uri="{BB962C8B-B14F-4D97-AF65-F5344CB8AC3E}">
        <p14:creationId xmlns:p14="http://schemas.microsoft.com/office/powerpoint/2010/main" val="378186104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2"/>
          <p:cNvSpPr>
            <a:spLocks noChangeArrowheads="1"/>
          </p:cNvSpPr>
          <p:nvPr/>
        </p:nvSpPr>
        <p:spPr bwMode="auto">
          <a:xfrm>
            <a:off x="-1084007" y="-553065"/>
            <a:ext cx="14505473" cy="5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7" name="Group 6"/>
          <p:cNvGrpSpPr/>
          <p:nvPr/>
        </p:nvGrpSpPr>
        <p:grpSpPr>
          <a:xfrm>
            <a:off x="-3274515" y="-1141323"/>
            <a:ext cx="18886488" cy="12220575"/>
            <a:chOff x="-3274515" y="-1141323"/>
            <a:chExt cx="18886488" cy="12220575"/>
          </a:xfrm>
        </p:grpSpPr>
        <p:graphicFrame>
          <p:nvGraphicFramePr>
            <p:cNvPr id="5" name="Object 4"/>
            <p:cNvGraphicFramePr>
              <a:graphicFrameLocks noChangeAspect="1"/>
            </p:cNvGraphicFramePr>
            <p:nvPr>
              <p:extLst/>
            </p:nvPr>
          </p:nvGraphicFramePr>
          <p:xfrm>
            <a:off x="-3274515" y="-1141323"/>
            <a:ext cx="18886488" cy="12220575"/>
          </p:xfrm>
          <a:graphic>
            <a:graphicData uri="http://schemas.openxmlformats.org/presentationml/2006/ole">
              <mc:AlternateContent xmlns:mc="http://schemas.openxmlformats.org/markup-compatibility/2006">
                <mc:Choice xmlns:v="urn:schemas-microsoft-com:vml" Requires="v">
                  <p:oleObj spid="_x0000_s3093" name="Acrobat Document" r:id="rId3" imgW="11704320" imgH="7576560" progId="Acrobat.Document.11">
                    <p:embed/>
                  </p:oleObj>
                </mc:Choice>
                <mc:Fallback>
                  <p:oleObj name="Acrobat Document" r:id="rId3" imgW="11704320" imgH="7576560" progId="Acrobat.Document.11">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4515" y="-1141323"/>
                          <a:ext cx="18886488" cy="12220575"/>
                        </a:xfrm>
                        <a:prstGeom prst="rect">
                          <a:avLst/>
                        </a:prstGeom>
                        <a:noFill/>
                      </p:spPr>
                    </p:pic>
                  </p:oleObj>
                </mc:Fallback>
              </mc:AlternateContent>
            </a:graphicData>
          </a:graphic>
        </p:graphicFrame>
        <p:sp>
          <p:nvSpPr>
            <p:cNvPr id="6" name="TextBox 5"/>
            <p:cNvSpPr txBox="1"/>
            <p:nvPr/>
          </p:nvSpPr>
          <p:spPr>
            <a:xfrm>
              <a:off x="4975092" y="227597"/>
              <a:ext cx="1734129" cy="584775"/>
            </a:xfrm>
            <a:prstGeom prst="rect">
              <a:avLst/>
            </a:prstGeom>
            <a:noFill/>
          </p:spPr>
          <p:txBody>
            <a:bodyPr wrap="none" rtlCol="0">
              <a:spAutoFit/>
            </a:bodyPr>
            <a:lstStyle/>
            <a:p>
              <a:r>
                <a:rPr lang="en-US" sz="3200" dirty="0" smtClean="0"/>
                <a:t>Brickyard</a:t>
              </a:r>
              <a:endParaRPr lang="en-US" sz="3200" dirty="0"/>
            </a:p>
          </p:txBody>
        </p:sp>
      </p:grpSp>
      <p:pic>
        <p:nvPicPr>
          <p:cNvPr id="9" name="Content Placeholder 8"/>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2839" y="-458757"/>
            <a:ext cx="11947877" cy="7965251"/>
          </a:xfrm>
        </p:spPr>
      </p:pic>
    </p:spTree>
    <p:extLst>
      <p:ext uri="{BB962C8B-B14F-4D97-AF65-F5344CB8AC3E}">
        <p14:creationId xmlns:p14="http://schemas.microsoft.com/office/powerpoint/2010/main" val="2336598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Larner</a:t>
            </a:r>
            <a:r>
              <a:rPr lang="en-US" dirty="0" smtClean="0"/>
              <a:t> Learning Commons</a:t>
            </a:r>
            <a:endParaRPr lang="en-US" dirty="0"/>
          </a:p>
        </p:txBody>
      </p:sp>
      <p:sp>
        <p:nvSpPr>
          <p:cNvPr id="4" name="Content Placeholder 3"/>
          <p:cNvSpPr>
            <a:spLocks noGrp="1"/>
          </p:cNvSpPr>
          <p:nvPr>
            <p:ph sz="half" idx="1"/>
          </p:nvPr>
        </p:nvSpPr>
        <p:spPr>
          <a:xfrm>
            <a:off x="76200" y="1600203"/>
            <a:ext cx="5918200" cy="5181597"/>
          </a:xfrm>
        </p:spPr>
        <p:txBody>
          <a:bodyPr>
            <a:noAutofit/>
          </a:bodyPr>
          <a:lstStyle/>
          <a:p>
            <a:r>
              <a:rPr lang="en-US" sz="2200" i="1" dirty="0" smtClean="0"/>
              <a:t>“The </a:t>
            </a:r>
            <a:r>
              <a:rPr lang="en-US" sz="2200" i="1" dirty="0"/>
              <a:t>didactic curriculum will be transformed into specialized video presentations, exercises and learning materials that will focus on out-of-classroom knowledge acquisition.  The curriculum will then be stored and accessed as needed in the curriculum in preparation for classroom active learning exercises.  The faculty will be facilitated in their development in active learning by the Teaching Academy, and the curation of the online material will be handled by the Dana Library faculty and College of Medicine information technology staff.  This will require equipment, space and expertise, all housed together to foster </a:t>
            </a:r>
            <a:r>
              <a:rPr lang="en-US" sz="2200" i="1" dirty="0" smtClean="0"/>
              <a:t>interaction…”  </a:t>
            </a:r>
            <a:endParaRPr lang="en-US" sz="2200" i="1" dirty="0"/>
          </a:p>
        </p:txBody>
      </p:sp>
      <p:sp>
        <p:nvSpPr>
          <p:cNvPr id="5" name="Content Placeholder 4"/>
          <p:cNvSpPr>
            <a:spLocks noGrp="1"/>
          </p:cNvSpPr>
          <p:nvPr>
            <p:ph sz="half" idx="2"/>
          </p:nvPr>
        </p:nvSpPr>
        <p:spPr>
          <a:xfrm>
            <a:off x="6197600" y="1600203"/>
            <a:ext cx="5842000" cy="5181597"/>
          </a:xfrm>
        </p:spPr>
        <p:txBody>
          <a:bodyPr>
            <a:normAutofit/>
          </a:bodyPr>
          <a:lstStyle/>
          <a:p>
            <a:pPr marL="0" lvl="0" indent="0">
              <a:buNone/>
            </a:pPr>
            <a:r>
              <a:rPr lang="en-US" sz="2000" b="1" dirty="0" smtClean="0"/>
              <a:t>Components of the LLC:</a:t>
            </a:r>
          </a:p>
          <a:p>
            <a:pPr lvl="0"/>
            <a:r>
              <a:rPr lang="en-US" sz="2000" dirty="0" smtClean="0"/>
              <a:t>The </a:t>
            </a:r>
            <a:r>
              <a:rPr lang="en-US" sz="2000" dirty="0"/>
              <a:t>Dana Medical Library</a:t>
            </a:r>
          </a:p>
          <a:p>
            <a:pPr lvl="0"/>
            <a:r>
              <a:rPr lang="en-US" sz="2000" dirty="0"/>
              <a:t>Space for students to study and prepare for active learning exercises</a:t>
            </a:r>
          </a:p>
          <a:p>
            <a:pPr lvl="0"/>
            <a:r>
              <a:rPr lang="en-US" sz="2000" dirty="0"/>
              <a:t>An administrative home for the Teaching Academy (offices, conference space)</a:t>
            </a:r>
          </a:p>
          <a:p>
            <a:pPr lvl="0"/>
            <a:r>
              <a:rPr lang="en-US" sz="2000" dirty="0"/>
              <a:t>Alignment of the COM Information </a:t>
            </a:r>
            <a:r>
              <a:rPr lang="en-US" sz="2000" dirty="0" smtClean="0"/>
              <a:t>Services </a:t>
            </a:r>
            <a:r>
              <a:rPr lang="en-US" sz="2000" dirty="0"/>
              <a:t>team and physical space with the space and staff of the Dana Medical Library</a:t>
            </a:r>
          </a:p>
          <a:p>
            <a:pPr lvl="0"/>
            <a:r>
              <a:rPr lang="en-US" sz="2000" dirty="0"/>
              <a:t>Learning studios for the preparation of online audiovisuals to replace lectures </a:t>
            </a:r>
          </a:p>
          <a:p>
            <a:pPr lvl="0"/>
            <a:r>
              <a:rPr lang="en-US" sz="2000" dirty="0"/>
              <a:t>Learning laboratory space for advanced anatomical and medical imaging</a:t>
            </a:r>
          </a:p>
          <a:p>
            <a:endParaRPr lang="en-US" sz="2000" dirty="0"/>
          </a:p>
        </p:txBody>
      </p:sp>
    </p:spTree>
    <p:extLst>
      <p:ext uri="{BB962C8B-B14F-4D97-AF65-F5344CB8AC3E}">
        <p14:creationId xmlns:p14="http://schemas.microsoft.com/office/powerpoint/2010/main" val="39182747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nvGraphicFramePr>
        <p:xfrm>
          <a:off x="0" y="0"/>
          <a:ext cx="12344400" cy="8229600"/>
        </p:xfrm>
        <a:graphic>
          <a:graphicData uri="http://schemas.openxmlformats.org/presentationml/2006/ole">
            <mc:AlternateContent xmlns:mc="http://schemas.openxmlformats.org/markup-compatibility/2006">
              <mc:Choice xmlns:v="urn:schemas-microsoft-com:vml" Requires="v">
                <p:oleObj spid="_x0000_s1047" name="Acrobat Document" r:id="rId3" imgW="24786000" imgH="16531200" progId="Acrobat.Document.11">
                  <p:embed/>
                </p:oleObj>
              </mc:Choice>
              <mc:Fallback>
                <p:oleObj name="Acrobat Document" r:id="rId3" imgW="24786000" imgH="16531200" progId="Acrobat.Document.11">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44400" cy="822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810759" y="232229"/>
            <a:ext cx="4570482" cy="584775"/>
          </a:xfrm>
          <a:prstGeom prst="rect">
            <a:avLst/>
          </a:prstGeom>
          <a:noFill/>
        </p:spPr>
        <p:txBody>
          <a:bodyPr wrap="none" rtlCol="0">
            <a:spAutoFit/>
          </a:bodyPr>
          <a:lstStyle/>
          <a:p>
            <a:r>
              <a:rPr lang="en-US" sz="3200" dirty="0" err="1" smtClean="0"/>
              <a:t>Larner</a:t>
            </a:r>
            <a:r>
              <a:rPr lang="en-US" sz="3200" dirty="0" smtClean="0"/>
              <a:t> Learning Commons</a:t>
            </a:r>
            <a:endParaRPr lang="en-US" sz="3200" dirty="0"/>
          </a:p>
        </p:txBody>
      </p:sp>
    </p:spTree>
    <p:extLst>
      <p:ext uri="{BB962C8B-B14F-4D97-AF65-F5344CB8AC3E}">
        <p14:creationId xmlns:p14="http://schemas.microsoft.com/office/powerpoint/2010/main" val="28029957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Teaching Academy</a:t>
            </a:r>
            <a:endParaRPr lang="en-US" dirty="0"/>
          </a:p>
        </p:txBody>
      </p:sp>
      <p:sp>
        <p:nvSpPr>
          <p:cNvPr id="3" name="Content Placeholder 2"/>
          <p:cNvSpPr>
            <a:spLocks noGrp="1"/>
          </p:cNvSpPr>
          <p:nvPr>
            <p:ph idx="1"/>
          </p:nvPr>
        </p:nvSpPr>
        <p:spPr>
          <a:xfrm>
            <a:off x="1097280" y="1845734"/>
            <a:ext cx="10058400" cy="4023360"/>
          </a:xfrm>
        </p:spPr>
        <p:txBody>
          <a:bodyPr>
            <a:noAutofit/>
          </a:bodyPr>
          <a:lstStyle/>
          <a:p>
            <a:r>
              <a:rPr lang="en-US" sz="2800" dirty="0"/>
              <a:t>The mission of the Teaching Academy is to become a community of educators that leads educational innovation and scholarship by promoting faculty members' pursuit of education excellence and scholarship.</a:t>
            </a:r>
          </a:p>
          <a:p>
            <a:r>
              <a:rPr lang="en-US" sz="2800" dirty="0"/>
              <a:t>As of today, 86 educators:</a:t>
            </a:r>
          </a:p>
          <a:p>
            <a:pPr lvl="1"/>
            <a:r>
              <a:rPr lang="en-US" sz="2400" dirty="0"/>
              <a:t>7 Protégés</a:t>
            </a:r>
          </a:p>
          <a:p>
            <a:pPr lvl="1"/>
            <a:r>
              <a:rPr lang="en-US" sz="2400" dirty="0"/>
              <a:t>36 Members</a:t>
            </a:r>
          </a:p>
          <a:p>
            <a:pPr lvl="1"/>
            <a:r>
              <a:rPr lang="en-US" sz="2400" dirty="0"/>
              <a:t>27 Master Teachers</a:t>
            </a:r>
          </a:p>
          <a:p>
            <a:pPr lvl="1"/>
            <a:r>
              <a:rPr lang="en-US" sz="2400" dirty="0"/>
              <a:t>16 Distinguished Educators</a:t>
            </a:r>
            <a:r>
              <a:rPr lang="en-US" sz="2000" dirty="0" smtClean="0"/>
              <a:t/>
            </a:r>
            <a:br>
              <a:rPr lang="en-US" sz="2000" dirty="0" smtClean="0"/>
            </a:br>
            <a:endParaRPr lang="en-US" sz="2000" dirty="0" smtClean="0"/>
          </a:p>
          <a:p>
            <a:endParaRPr lang="en-US" sz="2400" dirty="0" smtClean="0"/>
          </a:p>
          <a:p>
            <a:endParaRPr lang="en-US" sz="2400" dirty="0"/>
          </a:p>
        </p:txBody>
      </p:sp>
      <p:sp>
        <p:nvSpPr>
          <p:cNvPr id="6" name="Slide Number Placeholder 5"/>
          <p:cNvSpPr>
            <a:spLocks noGrp="1"/>
          </p:cNvSpPr>
          <p:nvPr>
            <p:ph type="sldNum" sz="quarter" idx="12"/>
          </p:nvPr>
        </p:nvSpPr>
        <p:spPr/>
        <p:txBody>
          <a:bodyPr/>
          <a:lstStyle/>
          <a:p>
            <a:fld id="{782C506A-B1D0-FA4F-9192-DA8AAF40500B}" type="slidenum">
              <a:rPr lang="en-US" smtClean="0"/>
              <a:pPr/>
              <a:t>35</a:t>
            </a:fld>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5545" y="3124200"/>
            <a:ext cx="5013700" cy="334246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80" y="5869094"/>
            <a:ext cx="2312409" cy="615990"/>
          </a:xfrm>
          <a:prstGeom prst="rect">
            <a:avLst/>
          </a:prstGeom>
        </p:spPr>
      </p:pic>
    </p:spTree>
    <p:extLst>
      <p:ext uri="{BB962C8B-B14F-4D97-AF65-F5344CB8AC3E}">
        <p14:creationId xmlns:p14="http://schemas.microsoft.com/office/powerpoint/2010/main" val="2569422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Faculty Development: The </a:t>
            </a:r>
            <a:r>
              <a:rPr lang="en-US" dirty="0"/>
              <a:t>Teaching Academy </a:t>
            </a:r>
          </a:p>
        </p:txBody>
      </p:sp>
      <p:sp>
        <p:nvSpPr>
          <p:cNvPr id="4" name="Slide Number Placeholder 3"/>
          <p:cNvSpPr>
            <a:spLocks noGrp="1"/>
          </p:cNvSpPr>
          <p:nvPr>
            <p:ph type="sldNum" sz="quarter" idx="12"/>
          </p:nvPr>
        </p:nvSpPr>
        <p:spPr/>
        <p:txBody>
          <a:bodyPr/>
          <a:lstStyle/>
          <a:p>
            <a:fld id="{316B362D-E5F3-4D2D-B278-4B7D44B4BC78}" type="slidenum">
              <a:rPr lang="en-US" smtClean="0"/>
              <a:t>36</a:t>
            </a:fld>
            <a:endParaRPr lang="en-US"/>
          </a:p>
        </p:txBody>
      </p:sp>
      <p:graphicFrame>
        <p:nvGraphicFramePr>
          <p:cNvPr id="5" name="Diagram 4"/>
          <p:cNvGraphicFramePr/>
          <p:nvPr>
            <p:extLst>
              <p:ext uri="{D42A27DB-BD31-4B8C-83A1-F6EECF244321}">
                <p14:modId xmlns:p14="http://schemas.microsoft.com/office/powerpoint/2010/main" val="263630677"/>
              </p:ext>
            </p:extLst>
          </p:nvPr>
        </p:nvGraphicFramePr>
        <p:xfrm>
          <a:off x="97093" y="1825626"/>
          <a:ext cx="11997813" cy="4930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352971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38"/>
            <a:ext cx="9144000" cy="6857525"/>
          </a:xfrm>
          <a:prstGeom prst="rect">
            <a:avLst/>
          </a:prstGeom>
        </p:spPr>
      </p:pic>
    </p:spTree>
    <p:extLst>
      <p:ext uri="{BB962C8B-B14F-4D97-AF65-F5344CB8AC3E}">
        <p14:creationId xmlns:p14="http://schemas.microsoft.com/office/powerpoint/2010/main" val="1647932388"/>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6B362D-E5F3-4D2D-B278-4B7D44B4BC78}" type="slidenum">
              <a:rPr lang="en-US" smtClean="0"/>
              <a:t>38</a:t>
            </a:fld>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8636" t="2" r="21363" b="23636"/>
          <a:stretch/>
        </p:blipFill>
        <p:spPr>
          <a:xfrm>
            <a:off x="0" y="0"/>
            <a:ext cx="6035040" cy="512064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543" t="5454" r="14546" b="8636"/>
          <a:stretch/>
        </p:blipFill>
        <p:spPr>
          <a:xfrm>
            <a:off x="6035040" y="960755"/>
            <a:ext cx="6126480" cy="5760720"/>
          </a:xfrm>
          <a:prstGeom prst="rect">
            <a:avLst/>
          </a:prstGeom>
        </p:spPr>
      </p:pic>
    </p:spTree>
    <p:extLst>
      <p:ext uri="{BB962C8B-B14F-4D97-AF65-F5344CB8AC3E}">
        <p14:creationId xmlns:p14="http://schemas.microsoft.com/office/powerpoint/2010/main" val="2044504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a:t>
            </a:r>
            <a:r>
              <a:rPr lang="en-US" u="sng" dirty="0" smtClean="0"/>
              <a:t>Information Provider to Learning Facilitator, Ronald Harden, ed.</a:t>
            </a:r>
            <a:r>
              <a:rPr lang="en-US" dirty="0" smtClean="0"/>
              <a:t/>
            </a:r>
            <a:br>
              <a:rPr lang="en-US" dirty="0" smtClean="0"/>
            </a:br>
            <a:endParaRPr lang="en-US" dirty="0"/>
          </a:p>
        </p:txBody>
      </p:sp>
      <p:sp>
        <p:nvSpPr>
          <p:cNvPr id="3" name="Content Placeholder 2"/>
          <p:cNvSpPr>
            <a:spLocks noGrp="1"/>
          </p:cNvSpPr>
          <p:nvPr>
            <p:ph idx="1"/>
          </p:nvPr>
        </p:nvSpPr>
        <p:spPr>
          <a:xfrm>
            <a:off x="838200" y="1299712"/>
            <a:ext cx="10515600" cy="5417389"/>
          </a:xfrm>
        </p:spPr>
        <p:txBody>
          <a:bodyPr>
            <a:normAutofit/>
          </a:bodyPr>
          <a:lstStyle/>
          <a:p>
            <a:r>
              <a:rPr lang="en-US" dirty="0" smtClean="0"/>
              <a:t>“As </a:t>
            </a:r>
            <a:r>
              <a:rPr lang="en-US" dirty="0"/>
              <a:t>young teacher </a:t>
            </a:r>
            <a:r>
              <a:rPr lang="en-US" dirty="0" smtClean="0"/>
              <a:t>… </a:t>
            </a:r>
            <a:r>
              <a:rPr lang="en-US" dirty="0"/>
              <a:t>I peppered my lectures with colorful stories and analogies.  These evolved into well-crafted monologues.  My students had magnificent recall on examinations, and I became an award-winning teacher – a diva!  However, </a:t>
            </a:r>
            <a:r>
              <a:rPr lang="en-US" dirty="0" smtClean="0"/>
              <a:t>… despite </a:t>
            </a:r>
            <a:r>
              <a:rPr lang="en-US" dirty="0"/>
              <a:t>demonstrable short-term knowledge gains, many students didn’t remember my content later in the </a:t>
            </a:r>
            <a:r>
              <a:rPr lang="en-US" dirty="0" smtClean="0"/>
              <a:t>clinic…  Therefore</a:t>
            </a:r>
            <a:r>
              <a:rPr lang="en-US" dirty="0"/>
              <a:t>, I put my ego aside to embrace other learning formats such as the flipped </a:t>
            </a:r>
            <a:r>
              <a:rPr lang="en-US" dirty="0" smtClean="0"/>
              <a:t>classroom… The </a:t>
            </a:r>
            <a:r>
              <a:rPr lang="en-US" dirty="0"/>
              <a:t>focus is on the student’s learning, rather than the teacher’s delivery. My initial fears that students would not get all the information needed were unfounded and students actually moved well beyond simple recall.  I sometimes mourn the loss of the diva on the stage, but I now recognize that the teacher’s role is to maximize student learning beyond the short-term, which is ultimately a greater reward</a:t>
            </a:r>
            <a:r>
              <a:rPr lang="en-US" dirty="0" smtClean="0"/>
              <a:t>.”   </a:t>
            </a:r>
            <a:endParaRPr lang="en-US" dirty="0"/>
          </a:p>
          <a:p>
            <a:endParaRPr lang="en-US" dirty="0"/>
          </a:p>
        </p:txBody>
      </p:sp>
      <p:sp>
        <p:nvSpPr>
          <p:cNvPr id="4" name="Slide Number Placeholder 3"/>
          <p:cNvSpPr>
            <a:spLocks noGrp="1"/>
          </p:cNvSpPr>
          <p:nvPr>
            <p:ph type="sldNum" sz="quarter" idx="12"/>
          </p:nvPr>
        </p:nvSpPr>
        <p:spPr/>
        <p:txBody>
          <a:bodyPr/>
          <a:lstStyle/>
          <a:p>
            <a:fld id="{316B362D-E5F3-4D2D-B278-4B7D44B4BC78}" type="slidenum">
              <a:rPr lang="en-US" smtClean="0"/>
              <a:t>39</a:t>
            </a:fld>
            <a:endParaRPr lang="en-US"/>
          </a:p>
        </p:txBody>
      </p:sp>
      <p:sp>
        <p:nvSpPr>
          <p:cNvPr id="5" name="TextBox 4"/>
          <p:cNvSpPr txBox="1"/>
          <p:nvPr/>
        </p:nvSpPr>
        <p:spPr>
          <a:xfrm>
            <a:off x="8133736" y="6356350"/>
            <a:ext cx="2325380" cy="369332"/>
          </a:xfrm>
          <a:prstGeom prst="rect">
            <a:avLst/>
          </a:prstGeom>
          <a:noFill/>
        </p:spPr>
        <p:txBody>
          <a:bodyPr wrap="none" rtlCol="0">
            <a:spAutoFit/>
          </a:bodyPr>
          <a:lstStyle/>
          <a:p>
            <a:r>
              <a:rPr lang="en-US" dirty="0" smtClean="0"/>
              <a:t>- Jeffries, in press 2017</a:t>
            </a:r>
            <a:endParaRPr lang="en-US" dirty="0"/>
          </a:p>
        </p:txBody>
      </p:sp>
    </p:spTree>
    <p:extLst>
      <p:ext uri="{BB962C8B-B14F-4D97-AF65-F5344CB8AC3E}">
        <p14:creationId xmlns:p14="http://schemas.microsoft.com/office/powerpoint/2010/main" val="33882937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05000" y="1524000"/>
            <a:ext cx="8458200" cy="5257800"/>
          </a:xfrm>
        </p:spPr>
        <p:txBody>
          <a:bodyPr>
            <a:normAutofit/>
          </a:bodyPr>
          <a:lstStyle/>
          <a:p>
            <a:pPr marL="365760" indent="-256032">
              <a:buFont typeface="Wingdings 3"/>
              <a:buChar char=""/>
              <a:defRPr/>
            </a:pPr>
            <a:r>
              <a:rPr lang="en-US" dirty="0" smtClean="0"/>
              <a:t>Premed: 4 years</a:t>
            </a:r>
          </a:p>
          <a:p>
            <a:pPr marL="365760" indent="-256032">
              <a:buFont typeface="Wingdings 3"/>
              <a:buChar char=""/>
              <a:defRPr/>
            </a:pPr>
            <a:r>
              <a:rPr lang="en-US" dirty="0" smtClean="0"/>
              <a:t>Medical School: 4 years</a:t>
            </a:r>
          </a:p>
          <a:p>
            <a:pPr marL="365760" indent="-256032">
              <a:buFont typeface="Wingdings 3"/>
              <a:buChar char=""/>
              <a:defRPr/>
            </a:pPr>
            <a:r>
              <a:rPr lang="en-US" dirty="0" smtClean="0"/>
              <a:t>Internship: 1 year</a:t>
            </a:r>
          </a:p>
          <a:p>
            <a:pPr marL="365760" indent="-256032">
              <a:buFont typeface="Wingdings 3"/>
              <a:buChar char=""/>
              <a:defRPr/>
            </a:pPr>
            <a:r>
              <a:rPr lang="en-US" dirty="0" smtClean="0"/>
              <a:t>Residency: 2-6 years</a:t>
            </a:r>
          </a:p>
          <a:p>
            <a:pPr marL="365760" indent="-256032">
              <a:buFont typeface="Wingdings 3"/>
              <a:buChar char=""/>
              <a:defRPr/>
            </a:pPr>
            <a:r>
              <a:rPr lang="en-US" dirty="0" smtClean="0"/>
              <a:t>Fellowship training: 1-3 years</a:t>
            </a:r>
          </a:p>
          <a:p>
            <a:pPr marL="365760" indent="-256032">
              <a:buFont typeface="Wingdings 3"/>
              <a:buChar char=""/>
              <a:defRPr/>
            </a:pPr>
            <a:r>
              <a:rPr lang="en-US" dirty="0" smtClean="0"/>
              <a:t>CME: 63 credit hours per year (Vermont)</a:t>
            </a:r>
            <a:endParaRPr lang="en-US" dirty="0"/>
          </a:p>
          <a:p>
            <a:pPr marL="365760" indent="-256032">
              <a:buFont typeface="Wingdings 3"/>
              <a:buChar char=""/>
              <a:defRPr/>
            </a:pPr>
            <a:r>
              <a:rPr lang="en-US" dirty="0" smtClean="0"/>
              <a:t>National Board </a:t>
            </a:r>
            <a:r>
              <a:rPr lang="en-US" dirty="0"/>
              <a:t>of Medical Examiners </a:t>
            </a:r>
            <a:r>
              <a:rPr lang="en-US" dirty="0" smtClean="0"/>
              <a:t>exams (4)</a:t>
            </a:r>
            <a:endParaRPr lang="en-US" dirty="0"/>
          </a:p>
          <a:p>
            <a:pPr marL="365760" indent="-256032">
              <a:buFont typeface="Wingdings 3"/>
              <a:buChar char=""/>
              <a:defRPr/>
            </a:pPr>
            <a:r>
              <a:rPr lang="en-US" dirty="0" smtClean="0"/>
              <a:t>Maintenance of Certification (through Boards of Specialties)</a:t>
            </a:r>
          </a:p>
        </p:txBody>
      </p:sp>
      <p:sp>
        <p:nvSpPr>
          <p:cNvPr id="2" name="Title 1"/>
          <p:cNvSpPr>
            <a:spLocks noGrp="1"/>
          </p:cNvSpPr>
          <p:nvPr>
            <p:ph type="title"/>
          </p:nvPr>
        </p:nvSpPr>
        <p:spPr>
          <a:xfrm>
            <a:off x="2209800" y="228600"/>
            <a:ext cx="7924800" cy="1143000"/>
          </a:xfrm>
        </p:spPr>
        <p:txBody>
          <a:bodyPr/>
          <a:lstStyle/>
          <a:p>
            <a:pPr>
              <a:defRPr/>
            </a:pPr>
            <a:r>
              <a:rPr lang="en-US" dirty="0" smtClean="0"/>
              <a:t>“Allopathic” Medical Education</a:t>
            </a:r>
            <a:endParaRPr lang="en-US" dirty="0"/>
          </a:p>
        </p:txBody>
      </p:sp>
      <p:grpSp>
        <p:nvGrpSpPr>
          <p:cNvPr id="11" name="Group 10"/>
          <p:cNvGrpSpPr/>
          <p:nvPr/>
        </p:nvGrpSpPr>
        <p:grpSpPr>
          <a:xfrm>
            <a:off x="6757358" y="2149414"/>
            <a:ext cx="3912310" cy="1761227"/>
            <a:chOff x="6515819" y="2149415"/>
            <a:chExt cx="3912310" cy="1761227"/>
          </a:xfrm>
        </p:grpSpPr>
        <p:sp>
          <p:nvSpPr>
            <p:cNvPr id="10" name="Bent Arrow 9"/>
            <p:cNvSpPr/>
            <p:nvPr/>
          </p:nvSpPr>
          <p:spPr>
            <a:xfrm rot="10800000">
              <a:off x="6515819" y="3315416"/>
              <a:ext cx="2084114" cy="595226"/>
            </a:xfrm>
            <a:prstGeom prst="bentArrow">
              <a:avLst>
                <a:gd name="adj1" fmla="val 16206"/>
                <a:gd name="adj2" fmla="val 17576"/>
                <a:gd name="adj3" fmla="val 18887"/>
                <a:gd name="adj4" fmla="val 2540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p:cNvGrpSpPr/>
            <p:nvPr/>
          </p:nvGrpSpPr>
          <p:grpSpPr>
            <a:xfrm>
              <a:off x="6515819" y="2149415"/>
              <a:ext cx="3912310" cy="1278146"/>
              <a:chOff x="6573328" y="2057401"/>
              <a:chExt cx="3912310" cy="1200329"/>
            </a:xfrm>
          </p:grpSpPr>
          <p:sp>
            <p:nvSpPr>
              <p:cNvPr id="3" name="TextBox 2"/>
              <p:cNvSpPr txBox="1"/>
              <p:nvPr/>
            </p:nvSpPr>
            <p:spPr>
              <a:xfrm>
                <a:off x="8915400" y="2057401"/>
                <a:ext cx="1570238" cy="1200329"/>
              </a:xfrm>
              <a:prstGeom prst="rect">
                <a:avLst/>
              </a:prstGeom>
              <a:solidFill>
                <a:srgbClr val="92D050"/>
              </a:solidFill>
            </p:spPr>
            <p:txBody>
              <a:bodyPr wrap="none" rtlCol="0">
                <a:spAutoFit/>
              </a:bodyPr>
              <a:lstStyle/>
              <a:p>
                <a:r>
                  <a:rPr lang="en-US" sz="2400" b="1" dirty="0">
                    <a:solidFill>
                      <a:srgbClr val="C00000"/>
                    </a:solidFill>
                  </a:rPr>
                  <a:t>Stringent</a:t>
                </a:r>
                <a:br>
                  <a:rPr lang="en-US" sz="2400" b="1" dirty="0">
                    <a:solidFill>
                      <a:srgbClr val="C00000"/>
                    </a:solidFill>
                  </a:rPr>
                </a:br>
                <a:r>
                  <a:rPr lang="en-US" sz="2400" b="1" dirty="0">
                    <a:solidFill>
                      <a:srgbClr val="C00000"/>
                    </a:solidFill>
                  </a:rPr>
                  <a:t>Regulatory</a:t>
                </a:r>
                <a:br>
                  <a:rPr lang="en-US" sz="2400" b="1" dirty="0">
                    <a:solidFill>
                      <a:srgbClr val="C00000"/>
                    </a:solidFill>
                  </a:rPr>
                </a:br>
                <a:r>
                  <a:rPr lang="en-US" sz="2400" b="1" dirty="0">
                    <a:solidFill>
                      <a:srgbClr val="C00000"/>
                    </a:solidFill>
                  </a:rPr>
                  <a:t>Scrutiny</a:t>
                </a:r>
              </a:p>
            </p:txBody>
          </p:sp>
          <p:sp>
            <p:nvSpPr>
              <p:cNvPr id="4" name="Left Arrow 3"/>
              <p:cNvSpPr/>
              <p:nvPr/>
            </p:nvSpPr>
            <p:spPr>
              <a:xfrm>
                <a:off x="6573328" y="2075371"/>
                <a:ext cx="2342072" cy="210629"/>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noFill/>
                  </a:ln>
                  <a:solidFill>
                    <a:srgbClr val="92D050"/>
                  </a:solidFill>
                  <a:effectLst>
                    <a:outerShdw blurRad="38100" dist="19050" dir="2700000" algn="tl" rotWithShape="0">
                      <a:schemeClr val="dk1">
                        <a:alpha val="40000"/>
                      </a:schemeClr>
                    </a:outerShdw>
                  </a:effectLst>
                </a:endParaRPr>
              </a:p>
            </p:txBody>
          </p:sp>
          <p:sp>
            <p:nvSpPr>
              <p:cNvPr id="6" name="Left Arrow 5"/>
              <p:cNvSpPr/>
              <p:nvPr/>
            </p:nvSpPr>
            <p:spPr>
              <a:xfrm>
                <a:off x="6573328" y="2561235"/>
                <a:ext cx="2342072" cy="210629"/>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noFill/>
                  </a:ln>
                  <a:solidFill>
                    <a:srgbClr val="92D050"/>
                  </a:solidFill>
                  <a:effectLst>
                    <a:outerShdw blurRad="38100" dist="19050" dir="2700000" algn="tl" rotWithShape="0">
                      <a:schemeClr val="dk1">
                        <a:alpha val="40000"/>
                      </a:schemeClr>
                    </a:outerShdw>
                  </a:effectLst>
                </a:endParaRPr>
              </a:p>
            </p:txBody>
          </p:sp>
          <p:sp>
            <p:nvSpPr>
              <p:cNvPr id="7" name="Left Arrow 6"/>
              <p:cNvSpPr/>
              <p:nvPr/>
            </p:nvSpPr>
            <p:spPr>
              <a:xfrm>
                <a:off x="6573328" y="3047099"/>
                <a:ext cx="2342072" cy="210629"/>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noFill/>
                  </a:ln>
                  <a:solidFill>
                    <a:srgbClr val="92D050"/>
                  </a:solidFill>
                  <a:effectLst>
                    <a:outerShdw blurRad="38100" dist="19050" dir="2700000" algn="tl" rotWithShape="0">
                      <a:schemeClr val="dk1">
                        <a:alpha val="40000"/>
                      </a:schemeClr>
                    </a:outerShdw>
                  </a:effectLst>
                </a:endParaRPr>
              </a:p>
            </p:txBody>
          </p:sp>
        </p:grpSp>
      </p:grpSp>
      <p:sp>
        <p:nvSpPr>
          <p:cNvPr id="12" name="Slide Number Placeholder 11"/>
          <p:cNvSpPr>
            <a:spLocks noGrp="1"/>
          </p:cNvSpPr>
          <p:nvPr>
            <p:ph type="sldNum" sz="quarter" idx="12"/>
          </p:nvPr>
        </p:nvSpPr>
        <p:spPr/>
        <p:txBody>
          <a:bodyPr/>
          <a:lstStyle/>
          <a:p>
            <a:fld id="{316B362D-E5F3-4D2D-B278-4B7D44B4BC78}" type="slidenum">
              <a:rPr lang="en-US" smtClean="0"/>
              <a:t>4</a:t>
            </a:fld>
            <a:endParaRPr lang="en-US"/>
          </a:p>
        </p:txBody>
      </p:sp>
    </p:spTree>
    <p:extLst>
      <p:ext uri="{BB962C8B-B14F-4D97-AF65-F5344CB8AC3E}">
        <p14:creationId xmlns:p14="http://schemas.microsoft.com/office/powerpoint/2010/main" val="19775600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16B362D-E5F3-4D2D-B278-4B7D44B4BC78}" type="slidenum">
              <a:rPr lang="en-US" smtClean="0"/>
              <a:t>40</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52" y="-1086771"/>
            <a:ext cx="12223452" cy="7944771"/>
          </a:xfrm>
          <a:prstGeom prst="rect">
            <a:avLst/>
          </a:prstGeom>
        </p:spPr>
      </p:pic>
    </p:spTree>
    <p:extLst>
      <p:ext uri="{BB962C8B-B14F-4D97-AF65-F5344CB8AC3E}">
        <p14:creationId xmlns:p14="http://schemas.microsoft.com/office/powerpoint/2010/main" val="19057842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Competencies</a:t>
            </a:r>
            <a:endParaRPr lang="en-US" dirty="0"/>
          </a:p>
        </p:txBody>
      </p:sp>
      <p:sp>
        <p:nvSpPr>
          <p:cNvPr id="3" name="Content Placeholder 2"/>
          <p:cNvSpPr>
            <a:spLocks noGrp="1"/>
          </p:cNvSpPr>
          <p:nvPr>
            <p:ph idx="1"/>
          </p:nvPr>
        </p:nvSpPr>
        <p:spPr>
          <a:xfrm>
            <a:off x="838200" y="1825624"/>
            <a:ext cx="10515600" cy="5032375"/>
          </a:xfrm>
        </p:spPr>
        <p:txBody>
          <a:bodyPr>
            <a:normAutofit/>
          </a:bodyPr>
          <a:lstStyle/>
          <a:p>
            <a:pPr lvl="0"/>
            <a:r>
              <a:rPr lang="en-US" sz="3200" dirty="0"/>
              <a:t>Patient Care</a:t>
            </a:r>
          </a:p>
          <a:p>
            <a:pPr lvl="0"/>
            <a:r>
              <a:rPr lang="en-US" sz="3200" dirty="0"/>
              <a:t>Medical Knowledge</a:t>
            </a:r>
          </a:p>
          <a:p>
            <a:pPr lvl="0"/>
            <a:r>
              <a:rPr lang="en-US" sz="3200" dirty="0"/>
              <a:t>Practice-Based Learning and Improvement</a:t>
            </a:r>
          </a:p>
          <a:p>
            <a:pPr lvl="0"/>
            <a:r>
              <a:rPr lang="en-US" sz="3200" dirty="0"/>
              <a:t>Interpersonal and Communication Skills</a:t>
            </a:r>
          </a:p>
          <a:p>
            <a:pPr lvl="0"/>
            <a:r>
              <a:rPr lang="en-US" sz="3200" dirty="0"/>
              <a:t>Professionalism</a:t>
            </a:r>
          </a:p>
          <a:p>
            <a:pPr lvl="0"/>
            <a:r>
              <a:rPr lang="en-US" sz="3200" dirty="0"/>
              <a:t>Systems-Based </a:t>
            </a:r>
            <a:r>
              <a:rPr lang="en-US" sz="3200" dirty="0" smtClean="0"/>
              <a:t>Practice</a:t>
            </a:r>
            <a:endParaRPr lang="en-US" sz="3200" dirty="0"/>
          </a:p>
        </p:txBody>
      </p:sp>
      <p:sp>
        <p:nvSpPr>
          <p:cNvPr id="4" name="Slide Number Placeholder 3"/>
          <p:cNvSpPr>
            <a:spLocks noGrp="1"/>
          </p:cNvSpPr>
          <p:nvPr>
            <p:ph type="sldNum" sz="quarter" idx="12"/>
          </p:nvPr>
        </p:nvSpPr>
        <p:spPr/>
        <p:txBody>
          <a:bodyPr/>
          <a:lstStyle/>
          <a:p>
            <a:fld id="{316B362D-E5F3-4D2D-B278-4B7D44B4BC78}" type="slidenum">
              <a:rPr lang="en-US" smtClean="0"/>
              <a:t>5</a:t>
            </a:fld>
            <a:endParaRPr lang="en-US"/>
          </a:p>
        </p:txBody>
      </p:sp>
    </p:spTree>
    <p:extLst>
      <p:ext uri="{BB962C8B-B14F-4D97-AF65-F5344CB8AC3E}">
        <p14:creationId xmlns:p14="http://schemas.microsoft.com/office/powerpoint/2010/main" val="5566959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smtClean="0"/>
              <a:t>Vermont Integrated Curriculum Components</a:t>
            </a:r>
          </a:p>
        </p:txBody>
      </p:sp>
      <p:sp>
        <p:nvSpPr>
          <p:cNvPr id="3" name="Content Placeholder 2"/>
          <p:cNvSpPr>
            <a:spLocks noGrp="1"/>
          </p:cNvSpPr>
          <p:nvPr>
            <p:ph idx="1"/>
          </p:nvPr>
        </p:nvSpPr>
        <p:spPr>
          <a:xfrm>
            <a:off x="838200" y="1395046"/>
            <a:ext cx="9171354" cy="5462954"/>
          </a:xfrm>
        </p:spPr>
        <p:txBody>
          <a:bodyPr rtlCol="0">
            <a:normAutofit fontScale="92500" lnSpcReduction="10000"/>
          </a:bodyPr>
          <a:lstStyle/>
          <a:p>
            <a:pPr>
              <a:defRPr/>
            </a:pPr>
            <a:r>
              <a:rPr lang="en-US" dirty="0" smtClean="0">
                <a:solidFill>
                  <a:srgbClr val="007434"/>
                </a:solidFill>
              </a:rPr>
              <a:t>Level 1: Foundations</a:t>
            </a:r>
          </a:p>
          <a:p>
            <a:pPr lvl="1">
              <a:buFont typeface="Arial" pitchFamily="34" charset="0"/>
              <a:buChar char="–"/>
              <a:defRPr/>
            </a:pPr>
            <a:r>
              <a:rPr lang="en-US" dirty="0" smtClean="0"/>
              <a:t>15 months</a:t>
            </a:r>
          </a:p>
          <a:p>
            <a:pPr lvl="1">
              <a:buFont typeface="Arial" pitchFamily="34" charset="0"/>
              <a:buChar char="–"/>
              <a:defRPr/>
            </a:pPr>
            <a:r>
              <a:rPr lang="en-US" dirty="0" smtClean="0"/>
              <a:t>Integration of basic and clinical science </a:t>
            </a:r>
          </a:p>
          <a:p>
            <a:pPr lvl="1">
              <a:buFont typeface="Arial" pitchFamily="34" charset="0"/>
              <a:buChar char="–"/>
              <a:defRPr/>
            </a:pPr>
            <a:r>
              <a:rPr lang="en-US" dirty="0" smtClean="0"/>
              <a:t>Introduction to clinical skills and patient </a:t>
            </a:r>
            <a:br>
              <a:rPr lang="en-US" dirty="0" smtClean="0"/>
            </a:br>
            <a:r>
              <a:rPr lang="en-US" dirty="0" smtClean="0"/>
              <a:t>care</a:t>
            </a:r>
          </a:p>
          <a:p>
            <a:pPr>
              <a:defRPr/>
            </a:pPr>
            <a:r>
              <a:rPr lang="en-US" dirty="0" smtClean="0">
                <a:solidFill>
                  <a:srgbClr val="007434"/>
                </a:solidFill>
              </a:rPr>
              <a:t>Level 2: Clerkships</a:t>
            </a:r>
          </a:p>
          <a:p>
            <a:pPr lvl="1">
              <a:buFont typeface="Arial" pitchFamily="34" charset="0"/>
              <a:buChar char="–"/>
              <a:defRPr/>
            </a:pPr>
            <a:r>
              <a:rPr lang="en-US" dirty="0" smtClean="0"/>
              <a:t>12 months</a:t>
            </a:r>
          </a:p>
          <a:p>
            <a:pPr lvl="1">
              <a:buFont typeface="Arial" pitchFamily="34" charset="0"/>
              <a:buChar char="–"/>
              <a:defRPr/>
            </a:pPr>
            <a:r>
              <a:rPr lang="en-US" dirty="0" smtClean="0"/>
              <a:t>Family Medicine, Internal Medicine </a:t>
            </a:r>
            <a:br>
              <a:rPr lang="en-US" dirty="0" smtClean="0"/>
            </a:br>
            <a:r>
              <a:rPr lang="en-US" dirty="0" smtClean="0"/>
              <a:t>(ambulatory and inpatient), Ob-</a:t>
            </a:r>
            <a:r>
              <a:rPr lang="en-US" dirty="0" err="1" smtClean="0"/>
              <a:t>Gyn</a:t>
            </a:r>
            <a:r>
              <a:rPr lang="en-US" dirty="0" smtClean="0"/>
              <a:t>, </a:t>
            </a:r>
            <a:br>
              <a:rPr lang="en-US" dirty="0" smtClean="0"/>
            </a:br>
            <a:r>
              <a:rPr lang="en-US" dirty="0" smtClean="0"/>
              <a:t>Neurology, Pediatrics  Psychiatry, Surgery</a:t>
            </a:r>
          </a:p>
          <a:p>
            <a:pPr lvl="1">
              <a:buFont typeface="Arial" pitchFamily="34" charset="0"/>
              <a:buChar char="–"/>
              <a:defRPr/>
            </a:pPr>
            <a:r>
              <a:rPr lang="en-US" dirty="0" smtClean="0"/>
              <a:t>Bridges</a:t>
            </a:r>
          </a:p>
          <a:p>
            <a:pPr>
              <a:defRPr/>
            </a:pPr>
            <a:r>
              <a:rPr lang="en-US" dirty="0" smtClean="0">
                <a:solidFill>
                  <a:srgbClr val="007434"/>
                </a:solidFill>
              </a:rPr>
              <a:t>Level 3: Advanced Integration</a:t>
            </a:r>
          </a:p>
          <a:p>
            <a:pPr lvl="1">
              <a:buFont typeface="Arial" pitchFamily="34" charset="0"/>
              <a:buChar char="–"/>
              <a:defRPr/>
            </a:pPr>
            <a:r>
              <a:rPr lang="en-US" dirty="0" smtClean="0"/>
              <a:t>14 Months</a:t>
            </a:r>
          </a:p>
          <a:p>
            <a:pPr lvl="1">
              <a:buFont typeface="Arial" pitchFamily="34" charset="0"/>
              <a:buChar char="–"/>
              <a:defRPr/>
            </a:pPr>
            <a:r>
              <a:rPr lang="en-US" dirty="0" smtClean="0"/>
              <a:t>Acting internship in medicine, surgical specialty, emergency medicine, scholarly requirement</a:t>
            </a:r>
          </a:p>
          <a:p>
            <a:pPr lvl="1">
              <a:buFont typeface="Arial" pitchFamily="34" charset="0"/>
              <a:buChar char="–"/>
              <a:defRPr/>
            </a:pPr>
            <a:r>
              <a:rPr lang="en-US" dirty="0" smtClean="0"/>
              <a:t>Electives</a:t>
            </a:r>
            <a:endParaRPr lang="en-US" dirty="0"/>
          </a:p>
        </p:txBody>
      </p:sp>
      <p:pic>
        <p:nvPicPr>
          <p:cNvPr id="29700" name="Picture 2" descr="L:\Temp\Keep07Days\Photos for WCJ\Clerk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599" y="1395045"/>
            <a:ext cx="6412523" cy="425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316B362D-E5F3-4D2D-B278-4B7D44B4BC78}" type="slidenum">
              <a:rPr lang="en-US" smtClean="0"/>
              <a:t>6</a:t>
            </a:fld>
            <a:endParaRPr lang="en-US"/>
          </a:p>
        </p:txBody>
      </p:sp>
    </p:spTree>
    <p:extLst>
      <p:ext uri="{BB962C8B-B14F-4D97-AF65-F5344CB8AC3E}">
        <p14:creationId xmlns:p14="http://schemas.microsoft.com/office/powerpoint/2010/main" val="10342775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Case for Active Learning</a:t>
            </a:r>
            <a:endParaRPr lang="en-US" dirty="0"/>
          </a:p>
        </p:txBody>
      </p:sp>
      <p:sp>
        <p:nvSpPr>
          <p:cNvPr id="4" name="Text Placeholder 3"/>
          <p:cNvSpPr>
            <a:spLocks noGrp="1"/>
          </p:cNvSpPr>
          <p:nvPr>
            <p:ph type="body" idx="1"/>
          </p:nvPr>
        </p:nvSpPr>
        <p:spPr/>
        <p:txBody>
          <a:bodyPr/>
          <a:lstStyle/>
          <a:p>
            <a:r>
              <a:rPr lang="en-US" dirty="0" smtClean="0"/>
              <a:t>Evidence for a Better Way</a:t>
            </a:r>
            <a:endParaRPr lang="en-US" dirty="0"/>
          </a:p>
        </p:txBody>
      </p:sp>
      <p:sp>
        <p:nvSpPr>
          <p:cNvPr id="3" name="Slide Number Placeholder 2"/>
          <p:cNvSpPr>
            <a:spLocks noGrp="1"/>
          </p:cNvSpPr>
          <p:nvPr>
            <p:ph type="sldNum" sz="quarter" idx="12"/>
          </p:nvPr>
        </p:nvSpPr>
        <p:spPr/>
        <p:txBody>
          <a:bodyPr/>
          <a:lstStyle/>
          <a:p>
            <a:fld id="{316B362D-E5F3-4D2D-B278-4B7D44B4BC78}" type="slidenum">
              <a:rPr lang="en-US" smtClean="0"/>
              <a:t>7</a:t>
            </a:fld>
            <a:endParaRPr lang="en-US"/>
          </a:p>
        </p:txBody>
      </p:sp>
    </p:spTree>
    <p:extLst>
      <p:ext uri="{BB962C8B-B14F-4D97-AF65-F5344CB8AC3E}">
        <p14:creationId xmlns:p14="http://schemas.microsoft.com/office/powerpoint/2010/main" val="9945586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Traditional Lecture?</a:t>
            </a:r>
            <a:endParaRPr lang="en-US" dirty="0"/>
          </a:p>
        </p:txBody>
      </p:sp>
      <p:sp>
        <p:nvSpPr>
          <p:cNvPr id="3" name="Content Placeholder 2"/>
          <p:cNvSpPr>
            <a:spLocks noGrp="1"/>
          </p:cNvSpPr>
          <p:nvPr>
            <p:ph idx="1"/>
          </p:nvPr>
        </p:nvSpPr>
        <p:spPr>
          <a:xfrm>
            <a:off x="838200" y="1690688"/>
            <a:ext cx="5370871" cy="5128643"/>
          </a:xfrm>
        </p:spPr>
        <p:txBody>
          <a:bodyPr>
            <a:normAutofit/>
          </a:bodyPr>
          <a:lstStyle/>
          <a:p>
            <a:r>
              <a:rPr lang="en-US" sz="3200" dirty="0" smtClean="0"/>
              <a:t>Efficient knowledge transfer (although reading is better)</a:t>
            </a:r>
          </a:p>
          <a:p>
            <a:r>
              <a:rPr lang="en-US" sz="3200" dirty="0" smtClean="0"/>
              <a:t>Easiest for faculty and students</a:t>
            </a:r>
          </a:p>
          <a:p>
            <a:r>
              <a:rPr lang="en-US" sz="3200" dirty="0" smtClean="0"/>
              <a:t>Most economically and logistically feasible mechanism for institution</a:t>
            </a:r>
          </a:p>
          <a:p>
            <a:pPr marL="457200" lvl="1" indent="0">
              <a:buNone/>
            </a:pPr>
            <a:endParaRPr lang="en-US" sz="2800" dirty="0"/>
          </a:p>
        </p:txBody>
      </p:sp>
      <p:sp>
        <p:nvSpPr>
          <p:cNvPr id="4" name="TextBox 3"/>
          <p:cNvSpPr txBox="1"/>
          <p:nvPr/>
        </p:nvSpPr>
        <p:spPr>
          <a:xfrm>
            <a:off x="4958408" y="5340903"/>
            <a:ext cx="1250663" cy="369332"/>
          </a:xfrm>
          <a:prstGeom prst="rect">
            <a:avLst/>
          </a:prstGeom>
          <a:noFill/>
        </p:spPr>
        <p:txBody>
          <a:bodyPr wrap="none" rtlCol="0">
            <a:spAutoFit/>
          </a:bodyPr>
          <a:lstStyle/>
          <a:p>
            <a:r>
              <a:rPr lang="en-US" b="1" i="1" dirty="0">
                <a:solidFill>
                  <a:schemeClr val="accent2">
                    <a:lumMod val="50000"/>
                  </a:schemeClr>
                </a:solidFill>
              </a:rPr>
              <a:t>Bligh, 2000</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947" y="1692042"/>
            <a:ext cx="5717575" cy="3816481"/>
          </a:xfrm>
          <a:prstGeom prst="rect">
            <a:avLst/>
          </a:prstGeom>
        </p:spPr>
      </p:pic>
      <p:sp>
        <p:nvSpPr>
          <p:cNvPr id="6" name="Slide Number Placeholder 5"/>
          <p:cNvSpPr>
            <a:spLocks noGrp="1"/>
          </p:cNvSpPr>
          <p:nvPr>
            <p:ph type="sldNum" sz="quarter" idx="12"/>
          </p:nvPr>
        </p:nvSpPr>
        <p:spPr/>
        <p:txBody>
          <a:bodyPr/>
          <a:lstStyle/>
          <a:p>
            <a:fld id="{316B362D-E5F3-4D2D-B278-4B7D44B4BC78}" type="slidenum">
              <a:rPr lang="en-US" smtClean="0"/>
              <a:t>8</a:t>
            </a:fld>
            <a:endParaRPr lang="en-US"/>
          </a:p>
        </p:txBody>
      </p:sp>
    </p:spTree>
    <p:extLst>
      <p:ext uri="{BB962C8B-B14F-4D97-AF65-F5344CB8AC3E}">
        <p14:creationId xmlns:p14="http://schemas.microsoft.com/office/powerpoint/2010/main" val="32730980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the Traditional Lecture?</a:t>
            </a:r>
            <a:endParaRPr lang="en-US" dirty="0"/>
          </a:p>
        </p:txBody>
      </p:sp>
      <p:sp>
        <p:nvSpPr>
          <p:cNvPr id="3" name="Content Placeholder 2"/>
          <p:cNvSpPr>
            <a:spLocks noGrp="1"/>
          </p:cNvSpPr>
          <p:nvPr>
            <p:ph idx="1"/>
          </p:nvPr>
        </p:nvSpPr>
        <p:spPr>
          <a:xfrm>
            <a:off x="896519" y="1575364"/>
            <a:ext cx="4266217" cy="5371531"/>
          </a:xfrm>
        </p:spPr>
        <p:txBody>
          <a:bodyPr>
            <a:normAutofit/>
          </a:bodyPr>
          <a:lstStyle/>
          <a:p>
            <a:r>
              <a:rPr lang="en-US" sz="3600" dirty="0" smtClean="0"/>
              <a:t>“Passive” learning</a:t>
            </a:r>
          </a:p>
          <a:p>
            <a:r>
              <a:rPr lang="en-US" sz="3600" dirty="0" smtClean="0"/>
              <a:t>Long-term retention poor</a:t>
            </a:r>
          </a:p>
          <a:p>
            <a:r>
              <a:rPr lang="en-US" sz="3600" dirty="0" smtClean="0"/>
              <a:t>Inferior for skills development</a:t>
            </a:r>
          </a:p>
          <a:p>
            <a:r>
              <a:rPr lang="en-US" sz="3600" dirty="0" smtClean="0"/>
              <a:t>Inferior for changing attitudes</a:t>
            </a:r>
          </a:p>
          <a:p>
            <a:pPr lvl="1"/>
            <a:endParaRPr lang="en-US" sz="3200" dirty="0" smtClean="0"/>
          </a:p>
          <a:p>
            <a:pPr lvl="1"/>
            <a:endParaRPr lang="en-US" sz="3200" dirty="0" smtClean="0"/>
          </a:p>
          <a:p>
            <a:pPr lvl="1"/>
            <a:endParaRPr lang="en-US" sz="3200" dirty="0"/>
          </a:p>
        </p:txBody>
      </p:sp>
      <p:sp>
        <p:nvSpPr>
          <p:cNvPr id="4" name="TextBox 3"/>
          <p:cNvSpPr txBox="1"/>
          <p:nvPr/>
        </p:nvSpPr>
        <p:spPr>
          <a:xfrm>
            <a:off x="3637954" y="5634409"/>
            <a:ext cx="1250663" cy="369332"/>
          </a:xfrm>
          <a:prstGeom prst="rect">
            <a:avLst/>
          </a:prstGeom>
          <a:noFill/>
        </p:spPr>
        <p:txBody>
          <a:bodyPr wrap="none" rtlCol="0">
            <a:spAutoFit/>
          </a:bodyPr>
          <a:lstStyle/>
          <a:p>
            <a:r>
              <a:rPr lang="en-US" b="1" i="1" dirty="0">
                <a:solidFill>
                  <a:schemeClr val="accent2">
                    <a:lumMod val="50000"/>
                  </a:schemeClr>
                </a:solidFill>
              </a:rPr>
              <a:t>Bligh, 2000</a:t>
            </a:r>
          </a:p>
        </p:txBody>
      </p:sp>
      <p:sp>
        <p:nvSpPr>
          <p:cNvPr id="5" name="Slide Number Placeholder 4"/>
          <p:cNvSpPr>
            <a:spLocks noGrp="1"/>
          </p:cNvSpPr>
          <p:nvPr>
            <p:ph type="sldNum" sz="quarter" idx="12"/>
          </p:nvPr>
        </p:nvSpPr>
        <p:spPr/>
        <p:txBody>
          <a:bodyPr/>
          <a:lstStyle/>
          <a:p>
            <a:fld id="{316B362D-E5F3-4D2D-B278-4B7D44B4BC78}" type="slidenum">
              <a:rPr lang="en-US" smtClean="0"/>
              <a:t>9</a:t>
            </a:fld>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325" b="688"/>
          <a:stretch/>
        </p:blipFill>
        <p:spPr bwMode="auto">
          <a:xfrm>
            <a:off x="5865160" y="1690688"/>
            <a:ext cx="5955272"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865161" y="5634409"/>
            <a:ext cx="5955272" cy="923330"/>
          </a:xfrm>
          <a:prstGeom prst="rect">
            <a:avLst/>
          </a:prstGeom>
        </p:spPr>
        <p:txBody>
          <a:bodyPr wrap="square">
            <a:spAutoFit/>
          </a:bodyPr>
          <a:lstStyle/>
          <a:p>
            <a:r>
              <a:rPr lang="en-US" b="1" i="1" dirty="0">
                <a:solidFill>
                  <a:schemeClr val="accent2">
                    <a:lumMod val="50000"/>
                  </a:schemeClr>
                </a:solidFill>
              </a:rPr>
              <a:t>Hartley J and Davies I “Note taking:  A critical review” Programmed Learning and Educational technology, 1978,15, 207-224)</a:t>
            </a:r>
          </a:p>
        </p:txBody>
      </p:sp>
    </p:spTree>
    <p:extLst>
      <p:ext uri="{BB962C8B-B14F-4D97-AF65-F5344CB8AC3E}">
        <p14:creationId xmlns:p14="http://schemas.microsoft.com/office/powerpoint/2010/main" val="398655917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19340</TotalTime>
  <Words>1784</Words>
  <Application>Microsoft Macintosh PowerPoint</Application>
  <PresentationFormat>Custom</PresentationFormat>
  <Paragraphs>278</Paragraphs>
  <Slides>40</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Acrobat Document</vt:lpstr>
      <vt:lpstr>Evidence-based Curricular Design: The Story of the Robert Larner (UVM) College of Medicine</vt:lpstr>
      <vt:lpstr>Overview</vt:lpstr>
      <vt:lpstr>The Structure  of Medical  Education</vt:lpstr>
      <vt:lpstr>“Allopathic” Medical Education</vt:lpstr>
      <vt:lpstr>Curriculum Competencies</vt:lpstr>
      <vt:lpstr>Vermont Integrated Curriculum Components</vt:lpstr>
      <vt:lpstr>The Case for Active Learning</vt:lpstr>
      <vt:lpstr>Why the Traditional Lecture?</vt:lpstr>
      <vt:lpstr>Why Not the Traditional Lecture?</vt:lpstr>
      <vt:lpstr>Even more compelling:</vt:lpstr>
      <vt:lpstr>What is Active Learning? </vt:lpstr>
      <vt:lpstr>Definition: Flipped Classroom</vt:lpstr>
      <vt:lpstr>Active Learning in Bloom’s Taxonomy</vt:lpstr>
      <vt:lpstr>PowerPoint Presentation</vt:lpstr>
      <vt:lpstr>PowerPoint Presentation</vt:lpstr>
      <vt:lpstr>PowerPoint Presentation</vt:lpstr>
      <vt:lpstr>Active Learning, Gender and Underrepresented Minorities</vt:lpstr>
      <vt:lpstr>PowerPoint Presentation</vt:lpstr>
      <vt:lpstr>PowerPoint Presentation</vt:lpstr>
      <vt:lpstr>Why the persistence of lecture?</vt:lpstr>
      <vt:lpstr>The Path Forward</vt:lpstr>
      <vt:lpstr>Early Work</vt:lpstr>
      <vt:lpstr>Faculty Strategic Planning Task Force</vt:lpstr>
      <vt:lpstr>Curriculum: Essential Elements of Flipped Classroom</vt:lpstr>
      <vt:lpstr>Variations</vt:lpstr>
      <vt:lpstr>Preparative Assignment</vt:lpstr>
      <vt:lpstr>Readiness Assurance</vt:lpstr>
      <vt:lpstr>Best Practices for In-class Work</vt:lpstr>
      <vt:lpstr>4 S’s for Group Learning</vt:lpstr>
      <vt:lpstr>Environment: Classroom Space Principles</vt:lpstr>
      <vt:lpstr>PowerPoint Presentation</vt:lpstr>
      <vt:lpstr>PowerPoint Presentation</vt:lpstr>
      <vt:lpstr>Larner Learning Commons</vt:lpstr>
      <vt:lpstr>PowerPoint Presentation</vt:lpstr>
      <vt:lpstr>The Teaching Academy</vt:lpstr>
      <vt:lpstr>Faculty Development: The Teaching Academy </vt:lpstr>
      <vt:lpstr>PowerPoint Presentation</vt:lpstr>
      <vt:lpstr>PowerPoint Presentation</vt:lpstr>
      <vt:lpstr>From Information Provider to Learning Facilitator, Ronald Harden, ed. </vt:lpstr>
      <vt:lpstr>PowerPoint Presentation</vt:lpstr>
    </vt:vector>
  </TitlesOfParts>
  <Company>UVM College of Medicine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Jeffries, William</dc:creator>
  <cp:lastModifiedBy>Jeanne  Albert</cp:lastModifiedBy>
  <cp:revision>54</cp:revision>
  <dcterms:created xsi:type="dcterms:W3CDTF">2016-12-21T19:44:54Z</dcterms:created>
  <dcterms:modified xsi:type="dcterms:W3CDTF">2017-01-11T20:56:39Z</dcterms:modified>
</cp:coreProperties>
</file>