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7" r:id="rId4"/>
    <p:sldId id="258" r:id="rId5"/>
    <p:sldId id="267" r:id="rId6"/>
    <p:sldId id="260" r:id="rId7"/>
    <p:sldId id="268" r:id="rId8"/>
    <p:sldId id="269" r:id="rId9"/>
    <p:sldId id="265" r:id="rId10"/>
    <p:sldId id="262" r:id="rId11"/>
    <p:sldId id="263" r:id="rId12"/>
    <p:sldId id="264"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1C708-45CF-7241-9DFD-F9FFB10FEC16}" type="datetimeFigureOut">
              <a:rPr lang="en-US" smtClean="0"/>
              <a:t>9/24/17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8578E-F85A-F94B-8EA0-E73B9691EFEF}" type="slidenum">
              <a:rPr lang="en-US" smtClean="0"/>
              <a:t>‹#›</a:t>
            </a:fld>
            <a:endParaRPr lang="en-US"/>
          </a:p>
        </p:txBody>
      </p:sp>
    </p:spTree>
    <p:extLst>
      <p:ext uri="{BB962C8B-B14F-4D97-AF65-F5344CB8AC3E}">
        <p14:creationId xmlns:p14="http://schemas.microsoft.com/office/powerpoint/2010/main" val="33681956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iscogs.com/artist/Dr.+Murray+Banks" TargetMode="External"/><Relationship Id="rId4" Type="http://schemas.openxmlformats.org/officeDocument/2006/relationships/hyperlink" Target="http://www.discogs.com/label/Audio+Masterworks" TargetMode="External"/><Relationship Id="rId5" Type="http://schemas.openxmlformats.org/officeDocument/2006/relationships/hyperlink" Target="http://www.discogs.com/explore?fmt=Vinyl" TargetMode="External"/><Relationship Id="rId6" Type="http://schemas.openxmlformats.org/officeDocument/2006/relationships/hyperlink" Target="http://www.discogs.com/explore?country=US" TargetMode="External"/><Relationship Id="rId7" Type="http://schemas.openxmlformats.org/officeDocument/2006/relationships/hyperlink" Target="http://www.discogs.com/explore?decade=1950&amp;year=1956" TargetMode="External"/><Relationship Id="rId8" Type="http://schemas.openxmlformats.org/officeDocument/2006/relationships/hyperlink" Target="http://www.discogs.com/explore?genre=Non-Music" TargetMode="External"/><Relationship Id="rId9" Type="http://schemas.openxmlformats.org/officeDocument/2006/relationships/hyperlink" Target="http://www.discogs.com/explore?style=Education" TargetMode="External"/><Relationship Id="rId10" Type="http://schemas.openxmlformats.org/officeDocument/2006/relationships/hyperlink" Target="http://www.discogs.com/explore?style=Speech"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upload.wikimedia.org/wikipedia/commons/a/a6/Thirdsex_bookcover_1959.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Chambers’s</a:t>
            </a:r>
            <a:r>
              <a:rPr lang="en-US" sz="1200" kern="1200" dirty="0" smtClean="0">
                <a:solidFill>
                  <a:schemeClr val="tx1"/>
                </a:solidFill>
                <a:effectLst/>
                <a:latin typeface="+mn-lt"/>
                <a:ea typeface="+mn-ea"/>
                <a:cs typeface="+mn-cs"/>
              </a:rPr>
              <a:t> confessed homosexuality fed the imagination that linked Communism and ‘sexual perversion’ together; his mysterious friendship with Hiss tainted the latter with </a:t>
            </a:r>
            <a:r>
              <a:rPr lang="en-US" sz="1200" kern="1200" dirty="0" err="1" smtClean="0">
                <a:solidFill>
                  <a:schemeClr val="tx1"/>
                </a:solidFill>
                <a:effectLst/>
                <a:latin typeface="+mn-lt"/>
                <a:ea typeface="+mn-ea"/>
                <a:cs typeface="+mn-cs"/>
              </a:rPr>
              <a:t>Chambers’s</a:t>
            </a:r>
            <a:r>
              <a:rPr lang="en-US" sz="1200" kern="1200" dirty="0" smtClean="0">
                <a:solidFill>
                  <a:schemeClr val="tx1"/>
                </a:solidFill>
                <a:effectLst/>
                <a:latin typeface="+mn-lt"/>
                <a:ea typeface="+mn-ea"/>
                <a:cs typeface="+mn-cs"/>
              </a:rPr>
              <a:t> ‘sordid’ past.  (44)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Hiss:  claimed that “</a:t>
            </a:r>
            <a:r>
              <a:rPr lang="en-US" sz="1200" kern="1200" dirty="0" err="1" smtClean="0">
                <a:solidFill>
                  <a:schemeClr val="tx1"/>
                </a:solidFill>
                <a:effectLst/>
                <a:latin typeface="+mn-lt"/>
                <a:ea typeface="+mn-ea"/>
                <a:cs typeface="+mn-cs"/>
              </a:rPr>
              <a:t>Chambers’s</a:t>
            </a:r>
            <a:r>
              <a:rPr lang="en-US" sz="1200" kern="1200" dirty="0" smtClean="0">
                <a:solidFill>
                  <a:schemeClr val="tx1"/>
                </a:solidFill>
                <a:effectLst/>
                <a:latin typeface="+mn-lt"/>
                <a:ea typeface="+mn-ea"/>
                <a:cs typeface="+mn-cs"/>
              </a:rPr>
              <a:t> ‘abnormal’ advances to Hiss had been spurned.  With the help of a prominent psychiatrist, the Hiss defense lawyers translated this explanation of Chambers; </a:t>
            </a:r>
            <a:r>
              <a:rPr lang="en-US" sz="1200" kern="1200" dirty="0" err="1" smtClean="0">
                <a:solidFill>
                  <a:schemeClr val="tx1"/>
                </a:solidFill>
                <a:effectLst/>
                <a:latin typeface="+mn-lt"/>
                <a:ea typeface="+mn-ea"/>
                <a:cs typeface="+mn-cs"/>
              </a:rPr>
              <a:t>notives</a:t>
            </a:r>
            <a:r>
              <a:rPr lang="en-US" sz="1200" kern="1200" dirty="0" smtClean="0">
                <a:solidFill>
                  <a:schemeClr val="tx1"/>
                </a:solidFill>
                <a:effectLst/>
                <a:latin typeface="+mn-lt"/>
                <a:ea typeface="+mn-ea"/>
                <a:cs typeface="+mn-cs"/>
              </a:rPr>
              <a:t> for making false </a:t>
            </a:r>
            <a:r>
              <a:rPr lang="en-US" sz="1200" kern="1200" dirty="0" err="1" smtClean="0">
                <a:solidFill>
                  <a:schemeClr val="tx1"/>
                </a:solidFill>
                <a:effectLst/>
                <a:latin typeface="+mn-lt"/>
                <a:ea typeface="+mn-ea"/>
                <a:cs typeface="+mn-cs"/>
              </a:rPr>
              <a:t>carges</a:t>
            </a:r>
            <a:r>
              <a:rPr lang="en-US" sz="1200" kern="1200" dirty="0" smtClean="0">
                <a:solidFill>
                  <a:schemeClr val="tx1"/>
                </a:solidFill>
                <a:effectLst/>
                <a:latin typeface="+mn-lt"/>
                <a:ea typeface="+mn-ea"/>
                <a:cs typeface="+mn-cs"/>
              </a:rPr>
              <a:t> against Hiss into what they called </a:t>
            </a:r>
            <a:r>
              <a:rPr lang="en-US" sz="1200" kern="1200" dirty="0" err="1" smtClean="0">
                <a:solidFill>
                  <a:schemeClr val="tx1"/>
                </a:solidFill>
                <a:effectLst/>
                <a:latin typeface="+mn-lt"/>
                <a:ea typeface="+mn-ea"/>
                <a:cs typeface="+mn-cs"/>
              </a:rPr>
              <a:t>a’a</a:t>
            </a:r>
            <a:r>
              <a:rPr lang="en-US" sz="1200" kern="1200" dirty="0" smtClean="0">
                <a:solidFill>
                  <a:schemeClr val="tx1"/>
                </a:solidFill>
                <a:effectLst/>
                <a:latin typeface="+mn-lt"/>
                <a:ea typeface="+mn-ea"/>
                <a:cs typeface="+mn-cs"/>
              </a:rPr>
              <a:t> theory of unconscious motivation.’ Hiss privately called it ‘fairy vengeance.’” (42)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Alger Hiss became, in the conservative imagination, the embodiment of the weak-willed, effete, and ultimately treacherous establishment liberal, whose “softness” left him prone to transgression of a political, moral, and perhaps even of a sexual nature.  (44)</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Communism, as an ideology and a way of life, somehow appealed to maladjusted individuals’ psychosexual weaknesses frustrations, and perversities, even offering an enticing life of freedom from—or rebellion against—bourgeois sexual constraints.  67</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1</a:t>
            </a:fld>
            <a:endParaRPr lang="en-US"/>
          </a:p>
        </p:txBody>
      </p:sp>
    </p:spTree>
    <p:extLst>
      <p:ext uri="{BB962C8B-B14F-4D97-AF65-F5344CB8AC3E}">
        <p14:creationId xmlns:p14="http://schemas.microsoft.com/office/powerpoint/2010/main" val="1091875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blogs.newsobserver.com</a:t>
            </a:r>
            <a:r>
              <a:rPr lang="en-US" dirty="0" smtClean="0"/>
              <a:t>/</a:t>
            </a:r>
            <a:r>
              <a:rPr lang="en-US" dirty="0" err="1" smtClean="0"/>
              <a:t>pasttimes</a:t>
            </a:r>
            <a:r>
              <a:rPr lang="en-US" dirty="0" smtClean="0"/>
              <a:t>/a-lifetime-of-ministry, accessed 9-25-13.</a:t>
            </a:r>
          </a:p>
          <a:p>
            <a:endParaRPr lang="en-US" dirty="0" smtClean="0"/>
          </a:p>
          <a:p>
            <a:r>
              <a:rPr lang="en-US" dirty="0" smtClean="0"/>
              <a:t>. . . right-wing conservatives in the 1950s…deplored the decline of traditional small-town American values, the advent of secularism, juvenile delinquency, sexual immorality, divorce, pornography, crime, apathy, welfare </a:t>
            </a:r>
            <a:r>
              <a:rPr lang="en-US" dirty="0" err="1" smtClean="0"/>
              <a:t>statism</a:t>
            </a:r>
            <a:r>
              <a:rPr lang="en-US" dirty="0" smtClean="0"/>
              <a:t>, the corrosive effects of commercialism, popular entertainment, and (for the most reactionary conservatives) racial or ethnic integration.  (39)</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12</a:t>
            </a:fld>
            <a:endParaRPr lang="en-US"/>
          </a:p>
        </p:txBody>
      </p:sp>
    </p:spTree>
    <p:extLst>
      <p:ext uri="{BB962C8B-B14F-4D97-AF65-F5344CB8AC3E}">
        <p14:creationId xmlns:p14="http://schemas.microsoft.com/office/powerpoint/2010/main" val="106671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Dean Acheson,</a:t>
            </a:r>
            <a:r>
              <a:rPr lang="en-US" sz="1200" kern="1200" baseline="0" dirty="0" smtClean="0">
                <a:solidFill>
                  <a:schemeClr val="tx1"/>
                </a:solidFill>
                <a:latin typeface="+mn-lt"/>
                <a:ea typeface="+mn-ea"/>
                <a:cs typeface="+mn-cs"/>
              </a:rPr>
              <a:t> U.S. Secretary of State, 1949-1952.  Friend of Alger Hiss.  Photo from Wisconsin Historical Society.</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Image ID: WHi-48045, http://</a:t>
            </a:r>
            <a:r>
              <a:rPr lang="en-US" sz="1200" b="1" kern="1200" dirty="0" err="1" smtClean="0">
                <a:solidFill>
                  <a:schemeClr val="tx1"/>
                </a:solidFill>
                <a:latin typeface="+mn-lt"/>
                <a:ea typeface="+mn-ea"/>
                <a:cs typeface="+mn-cs"/>
              </a:rPr>
              <a:t>www.wisconsinhistory.org</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whi</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fullimage.asp?id</a:t>
            </a:r>
            <a:r>
              <a:rPr lang="en-US" sz="1200" b="1" kern="1200" dirty="0" smtClean="0">
                <a:solidFill>
                  <a:schemeClr val="tx1"/>
                </a:solidFill>
                <a:latin typeface="+mn-lt"/>
                <a:ea typeface="+mn-ea"/>
                <a:cs typeface="+mn-cs"/>
              </a:rPr>
              <a:t>=48045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1950, as the vilification of Acheson as an </a:t>
            </a:r>
            <a:r>
              <a:rPr lang="en-US" sz="1200" kern="1200" dirty="0" err="1" smtClean="0">
                <a:solidFill>
                  <a:schemeClr val="tx1"/>
                </a:solidFill>
                <a:effectLst/>
                <a:latin typeface="+mn-lt"/>
                <a:ea typeface="+mn-ea"/>
                <a:cs typeface="+mn-cs"/>
              </a:rPr>
              <a:t>Anglophilic</a:t>
            </a:r>
            <a:r>
              <a:rPr lang="en-US" sz="1200" kern="1200" dirty="0" smtClean="0">
                <a:solidFill>
                  <a:schemeClr val="tx1"/>
                </a:solidFill>
                <a:effectLst/>
                <a:latin typeface="+mn-lt"/>
                <a:ea typeface="+mn-ea"/>
                <a:cs typeface="+mn-cs"/>
              </a:rPr>
              <a:t> “pink” accelerated in right-wing circles, his aristocratic pretensions and waxed moustache became fraught with symbolic meaning, his loyalty to Hiss indicative of a larger conspiracy of effete eastern establishment foreign policy elites.  (45)</a:t>
            </a:r>
            <a:r>
              <a:rPr lang="en-US" dirty="0" smtClean="0">
                <a:effectLst/>
              </a:rPr>
              <a:t> </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2</a:t>
            </a:fld>
            <a:endParaRPr lang="en-US"/>
          </a:p>
        </p:txBody>
      </p:sp>
    </p:spTree>
    <p:extLst>
      <p:ext uri="{BB962C8B-B14F-4D97-AF65-F5344CB8AC3E}">
        <p14:creationId xmlns:p14="http://schemas.microsoft.com/office/powerpoint/2010/main" val="205252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www.reformation.org</a:t>
            </a:r>
            <a:r>
              <a:rPr lang="en-US" dirty="0" smtClean="0"/>
              <a:t>/</a:t>
            </a:r>
            <a:r>
              <a:rPr lang="en-US" dirty="0" err="1" smtClean="0"/>
              <a:t>welles</a:t>
            </a:r>
            <a:r>
              <a:rPr lang="en-US" dirty="0" smtClean="0"/>
              <a:t>-confidential-</a:t>
            </a:r>
            <a:r>
              <a:rPr lang="en-US" dirty="0" err="1" smtClean="0"/>
              <a:t>magazine.html</a:t>
            </a:r>
            <a:r>
              <a:rPr lang="en-US" dirty="0" smtClean="0"/>
              <a:t>, accessed 9-21-13</a:t>
            </a:r>
          </a:p>
          <a:p>
            <a:endParaRPr lang="en-US" dirty="0" smtClean="0"/>
          </a:p>
          <a:p>
            <a:r>
              <a:rPr lang="en-US" sz="1200" kern="1200" dirty="0" smtClean="0">
                <a:solidFill>
                  <a:schemeClr val="tx1"/>
                </a:solidFill>
                <a:effectLst/>
                <a:latin typeface="+mn-lt"/>
                <a:ea typeface="+mn-ea"/>
                <a:cs typeface="+mn-cs"/>
              </a:rPr>
              <a:t>Sumner Welles, Roosevelt’s Undersecretary of State (Harvard-educated, close friend of </a:t>
            </a:r>
            <a:r>
              <a:rPr lang="en-US" sz="1200" kern="1200" dirty="0" err="1" smtClean="0">
                <a:solidFill>
                  <a:schemeClr val="tx1"/>
                </a:solidFill>
                <a:effectLst/>
                <a:latin typeface="+mn-lt"/>
                <a:ea typeface="+mn-ea"/>
                <a:cs typeface="+mn-cs"/>
              </a:rPr>
              <a:t>Roosevelts</a:t>
            </a:r>
            <a:r>
              <a:rPr lang="en-US" sz="1200" kern="1200" dirty="0" smtClean="0">
                <a:solidFill>
                  <a:schemeClr val="tx1"/>
                </a:solidFill>
                <a:effectLst/>
                <a:latin typeface="+mn-lt"/>
                <a:ea typeface="+mn-ea"/>
                <a:cs typeface="+mn-cs"/>
              </a:rPr>
              <a:t>) made advances to railway porters and looked for homosexual partners in parks and public restrooms – resigned in 1944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Incident resurfaced in the early 1950s to cast doubt on FDR and the Truman admin  55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Welles story only added fuel to the notion that Democratic administrations—full of urbane, aristocratic, bohemian, dissolute internationalists—had for decades been infiltrated by sexual and political subversives.  Sniffing out perverts wherever the could be found, McCarthy, </a:t>
            </a:r>
            <a:r>
              <a:rPr lang="en-US" sz="1200" kern="1200" dirty="0" err="1" smtClean="0">
                <a:solidFill>
                  <a:schemeClr val="tx1"/>
                </a:solidFill>
                <a:effectLst/>
                <a:latin typeface="+mn-lt"/>
                <a:ea typeface="+mn-ea"/>
                <a:cs typeface="+mn-cs"/>
              </a:rPr>
              <a:t>Wherry</a:t>
            </a:r>
            <a:r>
              <a:rPr lang="en-US" sz="1200" kern="1200" dirty="0" smtClean="0">
                <a:solidFill>
                  <a:schemeClr val="tx1"/>
                </a:solidFill>
                <a:effectLst/>
                <a:latin typeface="+mn-lt"/>
                <a:ea typeface="+mn-ea"/>
                <a:cs typeface="+mn-cs"/>
              </a:rPr>
              <a:t>, Bridges, and their allies…eagerly followed up on leads secretly fed to them by Hoover’s </a:t>
            </a:r>
            <a:r>
              <a:rPr lang="en-US" sz="1200" kern="1200" dirty="0" err="1" smtClean="0">
                <a:solidFill>
                  <a:schemeClr val="tx1"/>
                </a:solidFill>
                <a:effectLst/>
                <a:latin typeface="+mn-lt"/>
                <a:ea typeface="+mn-ea"/>
                <a:cs typeface="+mn-cs"/>
              </a:rPr>
              <a:t>FBIand</a:t>
            </a:r>
            <a:r>
              <a:rPr lang="en-US" sz="1200" kern="1200" dirty="0" smtClean="0">
                <a:solidFill>
                  <a:schemeClr val="tx1"/>
                </a:solidFill>
                <a:effectLst/>
                <a:latin typeface="+mn-lt"/>
                <a:ea typeface="+mn-ea"/>
                <a:cs typeface="+mn-cs"/>
              </a:rPr>
              <a:t> friends in the security division of the State Department.  56</a:t>
            </a:r>
          </a:p>
          <a:p>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3</a:t>
            </a:fld>
            <a:endParaRPr lang="en-US"/>
          </a:p>
        </p:txBody>
      </p:sp>
    </p:spTree>
    <p:extLst>
      <p:ext uri="{BB962C8B-B14F-4D97-AF65-F5344CB8AC3E}">
        <p14:creationId xmlns:p14="http://schemas.microsoft.com/office/powerpoint/2010/main" val="376316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www.reformation.org</a:t>
            </a:r>
            <a:r>
              <a:rPr lang="en-US" dirty="0" smtClean="0"/>
              <a:t>/</a:t>
            </a:r>
            <a:r>
              <a:rPr lang="en-US" dirty="0" err="1" smtClean="0"/>
              <a:t>welles</a:t>
            </a:r>
            <a:r>
              <a:rPr lang="en-US" dirty="0" smtClean="0"/>
              <a:t>-confidential-</a:t>
            </a:r>
            <a:r>
              <a:rPr lang="en-US" dirty="0" err="1" smtClean="0"/>
              <a:t>magazine.html</a:t>
            </a:r>
            <a:r>
              <a:rPr lang="en-US" dirty="0" smtClean="0"/>
              <a:t>, accessed 9-21-13</a:t>
            </a:r>
          </a:p>
          <a:p>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4</a:t>
            </a:fld>
            <a:endParaRPr lang="en-US"/>
          </a:p>
        </p:txBody>
      </p:sp>
    </p:spTree>
    <p:extLst>
      <p:ext uri="{BB962C8B-B14F-4D97-AF65-F5344CB8AC3E}">
        <p14:creationId xmlns:p14="http://schemas.microsoft.com/office/powerpoint/2010/main" val="184698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suspended.tv</a:t>
            </a:r>
            <a:r>
              <a:rPr lang="en-US" dirty="0" smtClean="0"/>
              <a:t>/2010/10/political-animations/</a:t>
            </a:r>
          </a:p>
          <a:p>
            <a:r>
              <a:rPr lang="en-US" sz="1200" i="1" kern="1200" dirty="0" smtClean="0">
                <a:solidFill>
                  <a:schemeClr val="tx1"/>
                </a:solidFill>
                <a:effectLst/>
                <a:latin typeface="+mn-lt"/>
                <a:ea typeface="+mn-ea"/>
                <a:cs typeface="+mn-cs"/>
              </a:rPr>
              <a:t>New York Daily News</a:t>
            </a:r>
            <a:r>
              <a:rPr lang="en-US" sz="1200" kern="1200" dirty="0" smtClean="0">
                <a:solidFill>
                  <a:schemeClr val="tx1"/>
                </a:solidFill>
                <a:effectLst/>
                <a:latin typeface="+mn-lt"/>
                <a:ea typeface="+mn-ea"/>
                <a:cs typeface="+mn-cs"/>
              </a:rPr>
              <a:t> called the governor “Adelaide” and claimed that he “trilled” his speeches in a “fruity voice.”  His “teacup words” were said </a:t>
            </a:r>
            <a:r>
              <a:rPr lang="en-US" sz="1200" kern="1200" dirty="0" err="1" smtClean="0">
                <a:solidFill>
                  <a:schemeClr val="tx1"/>
                </a:solidFill>
                <a:effectLst/>
                <a:latin typeface="+mn-lt"/>
                <a:ea typeface="+mn-ea"/>
                <a:cs typeface="+mn-cs"/>
              </a:rPr>
              <a:t>tp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rese,ble</a:t>
            </a:r>
            <a:r>
              <a:rPr lang="en-US" sz="1200" kern="1200" dirty="0" smtClean="0">
                <a:solidFill>
                  <a:schemeClr val="tx1"/>
                </a:solidFill>
                <a:effectLst/>
                <a:latin typeface="+mn-lt"/>
                <a:ea typeface="+mn-ea"/>
                <a:cs typeface="+mn-cs"/>
              </a:rPr>
              <a:t> nothing so much as a “genteel spinster, who can never forget that she got an A in elocution at Miss Smith’s Finishing School.”  Stevenson’s liberal supporters were “Harvard lace-cuff liberals,” “</a:t>
            </a:r>
            <a:r>
              <a:rPr lang="en-US" sz="1200" kern="1200" dirty="0" err="1" smtClean="0">
                <a:solidFill>
                  <a:schemeClr val="tx1"/>
                </a:solidFill>
                <a:effectLst/>
                <a:latin typeface="+mn-lt"/>
                <a:ea typeface="+mn-ea"/>
                <a:cs typeface="+mn-cs"/>
              </a:rPr>
              <a:t>pompadoured</a:t>
            </a:r>
            <a:r>
              <a:rPr lang="en-US" sz="1200" kern="1200" dirty="0" smtClean="0">
                <a:solidFill>
                  <a:schemeClr val="tx1"/>
                </a:solidFill>
                <a:effectLst/>
                <a:latin typeface="+mn-lt"/>
                <a:ea typeface="+mn-ea"/>
                <a:cs typeface="+mn-cs"/>
              </a:rPr>
              <a:t> lap dogs,” and “lace panty diplomats” who, in the face, of McCarthy’s accusations, wailed in “perfumed anguish” and sometimes “giggled” about anti-Communism.  88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Egghead 48</a:t>
            </a:r>
          </a:p>
          <a:p>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6</a:t>
            </a:fld>
            <a:endParaRPr lang="en-US"/>
          </a:p>
        </p:txBody>
      </p:sp>
    </p:spTree>
    <p:extLst>
      <p:ext uri="{BB962C8B-B14F-4D97-AF65-F5344CB8AC3E}">
        <p14:creationId xmlns:p14="http://schemas.microsoft.com/office/powerpoint/2010/main" val="364616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sex inquisition mirrored the communist inquisition in its form and methods.  63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Humiliating investigations of their private lives … could be initiated on as little grounds as an anonymous letter, a report of a suspiciously “effeminate” voice or demeanor, gossip and hearsay, or simple guilt by association (i.e., with a known homosexual).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More federal government employees were dismissed as security risks in the “McCarthy era” on the grounds of sexual deviance than were dismissed on all other grounds, such as Communist sympathies, suspicious affiliations, or generic misconduct (e.g., alcoholism) of a compromising nature.  They were overwhelmingly but not exclusively men.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40 per month fired or resigned in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16 months of the Eisenhower admin.  64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 cases of genuine “homosexual blackmail” of gov’t officials by foreign agents were uncovered.  64</a:t>
            </a:r>
          </a:p>
          <a:p>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7</a:t>
            </a:fld>
            <a:endParaRPr lang="en-US"/>
          </a:p>
        </p:txBody>
      </p:sp>
    </p:spTree>
    <p:extLst>
      <p:ext uri="{BB962C8B-B14F-4D97-AF65-F5344CB8AC3E}">
        <p14:creationId xmlns:p14="http://schemas.microsoft.com/office/powerpoint/2010/main" val="322422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8</a:t>
            </a:fld>
            <a:endParaRPr lang="en-US"/>
          </a:p>
        </p:txBody>
      </p:sp>
    </p:spTree>
    <p:extLst>
      <p:ext uri="{BB962C8B-B14F-4D97-AF65-F5344CB8AC3E}">
        <p14:creationId xmlns:p14="http://schemas.microsoft.com/office/powerpoint/2010/main" val="356308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latin typeface="+mn-lt"/>
                <a:ea typeface="+mn-ea"/>
                <a:cs typeface="+mn-cs"/>
                <a:hlinkClick r:id="rId3"/>
              </a:rPr>
              <a:t>Dr. Murray Banks ‎– What You Can Learn From The Kinsey Report</a:t>
            </a:r>
          </a:p>
          <a:p>
            <a:r>
              <a:rPr lang="en-US" sz="1200" b="0" kern="1200" dirty="0" smtClean="0">
                <a:solidFill>
                  <a:schemeClr val="tx1"/>
                </a:solidFill>
                <a:latin typeface="+mn-lt"/>
                <a:ea typeface="+mn-ea"/>
                <a:cs typeface="+mn-cs"/>
              </a:rPr>
              <a:t>Label:</a:t>
            </a:r>
          </a:p>
          <a:p>
            <a:r>
              <a:rPr lang="en-US" sz="1200" b="0" kern="1200" dirty="0" smtClean="0">
                <a:solidFill>
                  <a:schemeClr val="tx1"/>
                </a:solidFill>
                <a:latin typeface="+mn-lt"/>
                <a:ea typeface="+mn-ea"/>
                <a:cs typeface="+mn-cs"/>
                <a:hlinkClick r:id="rId4"/>
              </a:rPr>
              <a:t>Audio Masterworks ‎– LPA 1210</a:t>
            </a:r>
          </a:p>
          <a:p>
            <a:r>
              <a:rPr lang="en-US" sz="1200" b="0" kern="1200" dirty="0" smtClean="0">
                <a:solidFill>
                  <a:schemeClr val="tx1"/>
                </a:solidFill>
                <a:latin typeface="+mn-lt"/>
                <a:ea typeface="+mn-ea"/>
                <a:cs typeface="+mn-cs"/>
              </a:rPr>
              <a:t>Format:</a:t>
            </a:r>
          </a:p>
          <a:p>
            <a:r>
              <a:rPr lang="en-US" sz="1200" b="0" kern="1200" dirty="0" smtClean="0">
                <a:solidFill>
                  <a:schemeClr val="tx1"/>
                </a:solidFill>
                <a:latin typeface="+mn-lt"/>
                <a:ea typeface="+mn-ea"/>
                <a:cs typeface="+mn-cs"/>
                <a:hlinkClick r:id="rId5"/>
              </a:rPr>
              <a:t>Vinyl, LP </a:t>
            </a:r>
          </a:p>
          <a:p>
            <a:r>
              <a:rPr lang="en-US" sz="1200" b="0" kern="1200" dirty="0" smtClean="0">
                <a:solidFill>
                  <a:schemeClr val="tx1"/>
                </a:solidFill>
                <a:latin typeface="+mn-lt"/>
                <a:ea typeface="+mn-ea"/>
                <a:cs typeface="+mn-cs"/>
              </a:rPr>
              <a:t>Country:</a:t>
            </a:r>
          </a:p>
          <a:p>
            <a:r>
              <a:rPr lang="en-US" sz="1200" b="0" kern="1200" dirty="0" smtClean="0">
                <a:solidFill>
                  <a:schemeClr val="tx1"/>
                </a:solidFill>
                <a:latin typeface="+mn-lt"/>
                <a:ea typeface="+mn-ea"/>
                <a:cs typeface="+mn-cs"/>
                <a:hlinkClick r:id="rId6"/>
              </a:rPr>
              <a:t>US</a:t>
            </a:r>
          </a:p>
          <a:p>
            <a:r>
              <a:rPr lang="en-US" sz="1200" b="0" kern="1200" dirty="0" smtClean="0">
                <a:solidFill>
                  <a:schemeClr val="tx1"/>
                </a:solidFill>
                <a:latin typeface="+mn-lt"/>
                <a:ea typeface="+mn-ea"/>
                <a:cs typeface="+mn-cs"/>
              </a:rPr>
              <a:t>Released:</a:t>
            </a:r>
          </a:p>
          <a:p>
            <a:r>
              <a:rPr lang="en-US" sz="1200" b="0" kern="1200" dirty="0" smtClean="0">
                <a:solidFill>
                  <a:schemeClr val="tx1"/>
                </a:solidFill>
                <a:latin typeface="+mn-lt"/>
                <a:ea typeface="+mn-ea"/>
                <a:cs typeface="+mn-cs"/>
                <a:hlinkClick r:id="rId7"/>
              </a:rPr>
              <a:t>1956</a:t>
            </a:r>
          </a:p>
          <a:p>
            <a:r>
              <a:rPr lang="en-US" sz="1200" b="0" kern="1200" dirty="0" smtClean="0">
                <a:solidFill>
                  <a:schemeClr val="tx1"/>
                </a:solidFill>
                <a:latin typeface="+mn-lt"/>
                <a:ea typeface="+mn-ea"/>
                <a:cs typeface="+mn-cs"/>
              </a:rPr>
              <a:t>Genre:</a:t>
            </a:r>
          </a:p>
          <a:p>
            <a:r>
              <a:rPr lang="en-US" sz="1200" b="0" kern="1200" dirty="0" smtClean="0">
                <a:solidFill>
                  <a:schemeClr val="tx1"/>
                </a:solidFill>
                <a:latin typeface="+mn-lt"/>
                <a:ea typeface="+mn-ea"/>
                <a:cs typeface="+mn-cs"/>
                <a:hlinkClick r:id="rId8"/>
              </a:rPr>
              <a:t>Non-Music</a:t>
            </a:r>
          </a:p>
          <a:p>
            <a:r>
              <a:rPr lang="en-US" sz="1200" b="0" kern="1200" dirty="0" smtClean="0">
                <a:solidFill>
                  <a:schemeClr val="tx1"/>
                </a:solidFill>
                <a:latin typeface="+mn-lt"/>
                <a:ea typeface="+mn-ea"/>
                <a:cs typeface="+mn-cs"/>
              </a:rPr>
              <a:t>Style:</a:t>
            </a:r>
          </a:p>
          <a:p>
            <a:r>
              <a:rPr lang="en-US" sz="1200" b="0" kern="1200" dirty="0" smtClean="0">
                <a:solidFill>
                  <a:schemeClr val="tx1"/>
                </a:solidFill>
                <a:latin typeface="+mn-lt"/>
                <a:ea typeface="+mn-ea"/>
                <a:cs typeface="+mn-cs"/>
                <a:hlinkClick r:id="rId9"/>
              </a:rPr>
              <a:t>Education, </a:t>
            </a:r>
            <a:r>
              <a:rPr lang="en-US" sz="1200" b="0" kern="1200" dirty="0" smtClean="0">
                <a:solidFill>
                  <a:schemeClr val="tx1"/>
                </a:solidFill>
                <a:latin typeface="+mn-lt"/>
                <a:ea typeface="+mn-ea"/>
                <a:cs typeface="+mn-cs"/>
                <a:hlinkClick r:id="rId10"/>
              </a:rPr>
              <a:t>Speech</a:t>
            </a:r>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10</a:t>
            </a:fld>
            <a:endParaRPr lang="en-US"/>
          </a:p>
        </p:txBody>
      </p:sp>
    </p:spTree>
    <p:extLst>
      <p:ext uri="{BB962C8B-B14F-4D97-AF65-F5344CB8AC3E}">
        <p14:creationId xmlns:p14="http://schemas.microsoft.com/office/powerpoint/2010/main" val="334873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hlinkClick r:id="rId3"/>
              </a:rPr>
              <a:t>Thirdsex_bookcover_1959.jpg</a:t>
            </a:r>
            <a:endParaRPr lang="en-US" dirty="0"/>
          </a:p>
        </p:txBody>
      </p:sp>
      <p:sp>
        <p:nvSpPr>
          <p:cNvPr id="4" name="Slide Number Placeholder 3"/>
          <p:cNvSpPr>
            <a:spLocks noGrp="1"/>
          </p:cNvSpPr>
          <p:nvPr>
            <p:ph type="sldNum" sz="quarter" idx="10"/>
          </p:nvPr>
        </p:nvSpPr>
        <p:spPr/>
        <p:txBody>
          <a:bodyPr/>
          <a:lstStyle/>
          <a:p>
            <a:fld id="{1448578E-F85A-F94B-8EA0-E73B9691EFEF}" type="slidenum">
              <a:rPr lang="en-US" smtClean="0"/>
              <a:t>11</a:t>
            </a:fld>
            <a:endParaRPr lang="en-US"/>
          </a:p>
        </p:txBody>
      </p:sp>
    </p:spTree>
    <p:extLst>
      <p:ext uri="{BB962C8B-B14F-4D97-AF65-F5344CB8AC3E}">
        <p14:creationId xmlns:p14="http://schemas.microsoft.com/office/powerpoint/2010/main" val="196064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9/24/17</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9/24/17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9/24/17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9/24/17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9/24/17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9/24/17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9/24/17</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9/24/17</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9/24/17</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9/24/17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9/24/17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9/24/17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o.galegroup.com/ps/i.do?id=GALE%7CCX3468301964&amp;v=2.1&amp;u=vol_m58c&amp;it=r&amp;p=GVRL&amp;sw=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2282651"/>
          </a:xfrm>
        </p:spPr>
        <p:txBody>
          <a:bodyPr/>
          <a:lstStyle/>
          <a:p>
            <a:r>
              <a:rPr lang="en-US" sz="4400" dirty="0" smtClean="0"/>
              <a:t>Hiss, Chambers, and the International Homosexual-Communist Conspiracy</a:t>
            </a:r>
            <a:endParaRPr lang="en-US" sz="4400" dirty="0"/>
          </a:p>
        </p:txBody>
      </p:sp>
      <p:pic>
        <p:nvPicPr>
          <p:cNvPr id="6" name="Picture 5"/>
          <p:cNvPicPr>
            <a:picLocks noChangeAspect="1"/>
          </p:cNvPicPr>
          <p:nvPr/>
        </p:nvPicPr>
        <p:blipFill>
          <a:blip r:embed="rId3"/>
          <a:stretch>
            <a:fillRect/>
          </a:stretch>
        </p:blipFill>
        <p:spPr>
          <a:xfrm>
            <a:off x="838924" y="2814874"/>
            <a:ext cx="3244725" cy="3244725"/>
          </a:xfrm>
          <a:prstGeom prst="rect">
            <a:avLst/>
          </a:prstGeom>
        </p:spPr>
      </p:pic>
      <p:pic>
        <p:nvPicPr>
          <p:cNvPr id="7" name="Picture 6"/>
          <p:cNvPicPr>
            <a:picLocks noChangeAspect="1"/>
          </p:cNvPicPr>
          <p:nvPr/>
        </p:nvPicPr>
        <p:blipFill>
          <a:blip r:embed="rId4"/>
          <a:stretch>
            <a:fillRect/>
          </a:stretch>
        </p:blipFill>
        <p:spPr>
          <a:xfrm>
            <a:off x="5594922" y="2668451"/>
            <a:ext cx="2613423" cy="3331273"/>
          </a:xfrm>
          <a:prstGeom prst="rect">
            <a:avLst/>
          </a:prstGeom>
        </p:spPr>
      </p:pic>
    </p:spTree>
    <p:extLst>
      <p:ext uri="{BB962C8B-B14F-4D97-AF65-F5344CB8AC3E}">
        <p14:creationId xmlns:p14="http://schemas.microsoft.com/office/powerpoint/2010/main" val="11182219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269" y="793402"/>
            <a:ext cx="4361493" cy="5756408"/>
          </a:xfrm>
        </p:spPr>
        <p:txBody>
          <a:bodyPr>
            <a:normAutofit/>
          </a:bodyPr>
          <a:lstStyle/>
          <a:p>
            <a:r>
              <a:rPr lang="en-US" dirty="0" smtClean="0"/>
              <a:t>Alfred C. Kinsey et </a:t>
            </a:r>
            <a:r>
              <a:rPr lang="en-US" dirty="0"/>
              <a:t>al. </a:t>
            </a:r>
            <a:r>
              <a:rPr lang="en-US" i="1" dirty="0" smtClean="0"/>
              <a:t>Sexual </a:t>
            </a:r>
            <a:r>
              <a:rPr lang="en-US" i="1" dirty="0"/>
              <a:t>Behavior in the Human </a:t>
            </a:r>
            <a:r>
              <a:rPr lang="en-US" i="1" dirty="0" smtClean="0"/>
              <a:t>Male</a:t>
            </a:r>
            <a:r>
              <a:rPr lang="en-US" dirty="0"/>
              <a:t> </a:t>
            </a:r>
            <a:r>
              <a:rPr lang="en-US" dirty="0" smtClean="0"/>
              <a:t>(1948)</a:t>
            </a:r>
            <a:endParaRPr lang="en-US" dirty="0"/>
          </a:p>
          <a:p>
            <a:r>
              <a:rPr lang="en-US" dirty="0" smtClean="0"/>
              <a:t>_____. </a:t>
            </a:r>
            <a:r>
              <a:rPr lang="en-US" i="1" dirty="0" smtClean="0"/>
              <a:t>Sexual </a:t>
            </a:r>
            <a:r>
              <a:rPr lang="en-US" i="1" dirty="0"/>
              <a:t>Behavior in the Human </a:t>
            </a:r>
            <a:r>
              <a:rPr lang="en-US" i="1" dirty="0" smtClean="0"/>
              <a:t>Female</a:t>
            </a:r>
            <a:r>
              <a:rPr lang="en-US" dirty="0"/>
              <a:t> </a:t>
            </a:r>
            <a:r>
              <a:rPr lang="en-US" dirty="0" smtClean="0"/>
              <a:t>(1953)</a:t>
            </a:r>
            <a:r>
              <a:rPr lang="en-US" dirty="0" smtClean="0"/>
              <a:t> </a:t>
            </a:r>
          </a:p>
          <a:p>
            <a:pPr lvl="1"/>
            <a:r>
              <a:rPr lang="en-US" dirty="0" smtClean="0"/>
              <a:t>5300 </a:t>
            </a:r>
            <a:r>
              <a:rPr lang="en-US" dirty="0"/>
              <a:t>white males and 5940 white females </a:t>
            </a:r>
            <a:endParaRPr lang="en-US" dirty="0" smtClean="0"/>
          </a:p>
          <a:p>
            <a:pPr lvl="1"/>
            <a:r>
              <a:rPr lang="en-US" dirty="0" smtClean="0"/>
              <a:t>majority </a:t>
            </a:r>
            <a:r>
              <a:rPr lang="en-US" dirty="0"/>
              <a:t>of participants </a:t>
            </a:r>
            <a:r>
              <a:rPr lang="en-US" dirty="0" smtClean="0"/>
              <a:t>younger </a:t>
            </a:r>
            <a:r>
              <a:rPr lang="en-US" dirty="0"/>
              <a:t>white adults with some college </a:t>
            </a:r>
            <a:r>
              <a:rPr lang="en-US" dirty="0" smtClean="0"/>
              <a:t>education</a:t>
            </a:r>
          </a:p>
          <a:p>
            <a:pPr lvl="1"/>
            <a:r>
              <a:rPr lang="en-US" b="1" dirty="0" smtClean="0"/>
              <a:t>Found that premarital </a:t>
            </a:r>
            <a:r>
              <a:rPr lang="en-US" b="1" dirty="0"/>
              <a:t>and extra-marital sex and homosexuality </a:t>
            </a:r>
            <a:r>
              <a:rPr lang="en-US" b="1" dirty="0" smtClean="0"/>
              <a:t>were much </a:t>
            </a:r>
            <a:r>
              <a:rPr lang="en-US" b="1" dirty="0"/>
              <a:t>more common than people wanted to </a:t>
            </a:r>
            <a:r>
              <a:rPr lang="en-US" b="1" dirty="0" smtClean="0"/>
              <a:t>believe</a:t>
            </a:r>
            <a:endParaRPr lang="en-US" b="1" dirty="0"/>
          </a:p>
          <a:p>
            <a:pPr lvl="2"/>
            <a:r>
              <a:rPr lang="en-US" dirty="0" smtClean="0"/>
              <a:t>For </a:t>
            </a:r>
            <a:r>
              <a:rPr lang="en-US" dirty="0"/>
              <a:t>report findings, see http://</a:t>
            </a:r>
            <a:r>
              <a:rPr lang="en-US" dirty="0" err="1"/>
              <a:t>www.kinseyinstitute.org</a:t>
            </a:r>
            <a:r>
              <a:rPr lang="en-US" dirty="0"/>
              <a:t>/research/</a:t>
            </a:r>
            <a:r>
              <a:rPr lang="en-US" dirty="0" err="1"/>
              <a:t>ak-</a:t>
            </a:r>
            <a:r>
              <a:rPr lang="en-US" dirty="0" err="1" smtClean="0"/>
              <a:t>data.html</a:t>
            </a:r>
            <a:r>
              <a:rPr lang="en-US" dirty="0" smtClean="0"/>
              <a:t>.</a:t>
            </a:r>
            <a:endParaRPr lang="en-US" dirty="0"/>
          </a:p>
        </p:txBody>
      </p:sp>
      <p:pic>
        <p:nvPicPr>
          <p:cNvPr id="4" name="Picture 3"/>
          <p:cNvPicPr>
            <a:picLocks noChangeAspect="1"/>
          </p:cNvPicPr>
          <p:nvPr/>
        </p:nvPicPr>
        <p:blipFill>
          <a:blip r:embed="rId3"/>
          <a:stretch>
            <a:fillRect/>
          </a:stretch>
        </p:blipFill>
        <p:spPr>
          <a:xfrm>
            <a:off x="4681728" y="793402"/>
            <a:ext cx="4246479" cy="4380110"/>
          </a:xfrm>
          <a:prstGeom prst="rect">
            <a:avLst/>
          </a:prstGeom>
        </p:spPr>
      </p:pic>
      <p:sp>
        <p:nvSpPr>
          <p:cNvPr id="5" name="TextBox 4"/>
          <p:cNvSpPr txBox="1"/>
          <p:nvPr/>
        </p:nvSpPr>
        <p:spPr>
          <a:xfrm>
            <a:off x="5699303" y="5222526"/>
            <a:ext cx="2886662" cy="646331"/>
          </a:xfrm>
          <a:prstGeom prst="rect">
            <a:avLst/>
          </a:prstGeom>
          <a:noFill/>
        </p:spPr>
        <p:txBody>
          <a:bodyPr wrap="square" rtlCol="0">
            <a:spAutoFit/>
          </a:bodyPr>
          <a:lstStyle/>
          <a:p>
            <a:r>
              <a:rPr lang="en-US" sz="1200" dirty="0" smtClean="0">
                <a:latin typeface="+mj-lt"/>
              </a:rPr>
              <a:t>Dr. Murray Banks, “What You Can Learn from the Kinsey Report” [LP-Vinyl], Audio Masterworks, 1956.</a:t>
            </a:r>
            <a:endParaRPr lang="en-US" sz="1200" dirty="0">
              <a:latin typeface="+mj-lt"/>
            </a:endParaRPr>
          </a:p>
        </p:txBody>
      </p:sp>
    </p:spTree>
    <p:extLst>
      <p:ext uri="{BB962C8B-B14F-4D97-AF65-F5344CB8AC3E}">
        <p14:creationId xmlns:p14="http://schemas.microsoft.com/office/powerpoint/2010/main" val="112408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500"/>
            <a:ext cx="5211577" cy="5804663"/>
          </a:xfrm>
        </p:spPr>
        <p:txBody>
          <a:bodyPr>
            <a:normAutofit/>
          </a:bodyPr>
          <a:lstStyle/>
          <a:p>
            <a:r>
              <a:rPr lang="en-US" dirty="0" smtClean="0"/>
              <a:t>Novels with sexually explicit content </a:t>
            </a:r>
            <a:r>
              <a:rPr lang="en-US" dirty="0"/>
              <a:t>made the best-seller lists. </a:t>
            </a:r>
            <a:endParaRPr lang="en-US" dirty="0" smtClean="0"/>
          </a:p>
          <a:p>
            <a:r>
              <a:rPr lang="en-US" dirty="0" smtClean="0"/>
              <a:t>Mickey Spillane’s Mike </a:t>
            </a:r>
            <a:r>
              <a:rPr lang="en-US" dirty="0"/>
              <a:t>Hammer </a:t>
            </a:r>
            <a:r>
              <a:rPr lang="en-US" dirty="0" smtClean="0"/>
              <a:t>novels  </a:t>
            </a:r>
          </a:p>
          <a:p>
            <a:r>
              <a:rPr lang="en-US" dirty="0" smtClean="0"/>
              <a:t>Grace </a:t>
            </a:r>
            <a:r>
              <a:rPr lang="en-US" dirty="0" err="1"/>
              <a:t>Metalious's</a:t>
            </a:r>
            <a:r>
              <a:rPr lang="en-US" dirty="0"/>
              <a:t> </a:t>
            </a:r>
            <a:r>
              <a:rPr lang="en-US" i="1" dirty="0"/>
              <a:t>Peyton Place</a:t>
            </a:r>
            <a:r>
              <a:rPr lang="en-US" dirty="0"/>
              <a:t> (1956</a:t>
            </a:r>
            <a:r>
              <a:rPr lang="en-US" dirty="0" smtClean="0"/>
              <a:t>)</a:t>
            </a:r>
          </a:p>
          <a:p>
            <a:pPr lvl="1"/>
            <a:r>
              <a:rPr lang="en-US" dirty="0" smtClean="0"/>
              <a:t>“depicts </a:t>
            </a:r>
            <a:r>
              <a:rPr lang="en-US" dirty="0"/>
              <a:t>the sexual intrigue (including such taboos as incest and abortion) behind a small-town facade</a:t>
            </a:r>
            <a:r>
              <a:rPr lang="en-US" dirty="0" smtClean="0"/>
              <a:t>.”</a:t>
            </a:r>
          </a:p>
          <a:p>
            <a:pPr lvl="1"/>
            <a:endParaRPr lang="en-US" dirty="0"/>
          </a:p>
          <a:p>
            <a:pPr lvl="2"/>
            <a:r>
              <a:rPr lang="en-US" sz="1200" dirty="0"/>
              <a:t>"Sex." </a:t>
            </a:r>
            <a:r>
              <a:rPr lang="en-US" sz="1200" i="1" dirty="0"/>
              <a:t>American Decades</a:t>
            </a:r>
            <a:r>
              <a:rPr lang="en-US" sz="1200" dirty="0"/>
              <a:t>. Ed. Judith S. Baughman, et al. Vol. 6: 1950-1959. Detroit: Gale, 2001. 272-274. </a:t>
            </a:r>
            <a:r>
              <a:rPr lang="en-US" sz="1200" i="1" dirty="0"/>
              <a:t>Gale Virtual Reference Library</a:t>
            </a:r>
            <a:r>
              <a:rPr lang="en-US" sz="1200" dirty="0"/>
              <a:t>. Web. 25 Sept. 2013.</a:t>
            </a:r>
            <a:endParaRPr lang="en-US" sz="1200" dirty="0" smtClean="0"/>
          </a:p>
        </p:txBody>
      </p:sp>
      <p:pic>
        <p:nvPicPr>
          <p:cNvPr id="4" name="Picture 3"/>
          <p:cNvPicPr>
            <a:picLocks noChangeAspect="1"/>
          </p:cNvPicPr>
          <p:nvPr/>
        </p:nvPicPr>
        <p:blipFill>
          <a:blip r:embed="rId3"/>
          <a:stretch>
            <a:fillRect/>
          </a:stretch>
        </p:blipFill>
        <p:spPr>
          <a:xfrm>
            <a:off x="6612845" y="0"/>
            <a:ext cx="2273917" cy="3206223"/>
          </a:xfrm>
          <a:prstGeom prst="rect">
            <a:avLst/>
          </a:prstGeom>
        </p:spPr>
      </p:pic>
      <p:pic>
        <p:nvPicPr>
          <p:cNvPr id="6" name="Picture 5"/>
          <p:cNvPicPr>
            <a:picLocks noChangeAspect="1"/>
          </p:cNvPicPr>
          <p:nvPr/>
        </p:nvPicPr>
        <p:blipFill>
          <a:blip r:embed="rId4"/>
          <a:stretch>
            <a:fillRect/>
          </a:stretch>
        </p:blipFill>
        <p:spPr>
          <a:xfrm>
            <a:off x="6612845" y="3123877"/>
            <a:ext cx="2315617" cy="3734123"/>
          </a:xfrm>
          <a:prstGeom prst="rect">
            <a:avLst/>
          </a:prstGeom>
        </p:spPr>
      </p:pic>
    </p:spTree>
    <p:extLst>
      <p:ext uri="{BB962C8B-B14F-4D97-AF65-F5344CB8AC3E}">
        <p14:creationId xmlns:p14="http://schemas.microsoft.com/office/powerpoint/2010/main" val="289048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2300" y="0"/>
            <a:ext cx="5359340" cy="6858000"/>
          </a:xfrm>
          <a:prstGeom prst="rect">
            <a:avLst/>
          </a:prstGeom>
        </p:spPr>
      </p:pic>
    </p:spTree>
    <p:extLst>
      <p:ext uri="{BB962C8B-B14F-4D97-AF65-F5344CB8AC3E}">
        <p14:creationId xmlns:p14="http://schemas.microsoft.com/office/powerpoint/2010/main" val="182921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6728"/>
            <a:ext cx="8229600" cy="5179436"/>
          </a:xfrm>
        </p:spPr>
        <p:txBody>
          <a:bodyPr/>
          <a:lstStyle/>
          <a:p>
            <a:pPr marL="0" indent="0">
              <a:buNone/>
            </a:pPr>
            <a:r>
              <a:rPr lang="en-US" dirty="0"/>
              <a:t>In the end, the images of decadent leftists and Communists that surfaced in conservative anti-Communist discourse reveal anxieties that were less about Communism and more about a changing America – an America that appeared to be nourishing ever more neuroses and a creeping sexual disorder.  While anti-Communism became a vehicle for the expression of extra-Communist concerns, the specter of sexual immorality and chaos, projected on to red and pink enemies, added a potent and subterranean dimension to anti-Communism.  87</a:t>
            </a:r>
          </a:p>
          <a:p>
            <a:endParaRPr lang="en-US" dirty="0"/>
          </a:p>
        </p:txBody>
      </p:sp>
    </p:spTree>
    <p:extLst>
      <p:ext uri="{BB962C8B-B14F-4D97-AF65-F5344CB8AC3E}">
        <p14:creationId xmlns:p14="http://schemas.microsoft.com/office/powerpoint/2010/main" val="134524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dirty="0" smtClean="0"/>
              <a:t>Baughman</a:t>
            </a:r>
            <a:r>
              <a:rPr lang="en-US" dirty="0"/>
              <a:t>, Judith S., Victor </a:t>
            </a:r>
            <a:r>
              <a:rPr lang="en-US" dirty="0" err="1"/>
              <a:t>Bondi</a:t>
            </a:r>
            <a:r>
              <a:rPr lang="en-US" dirty="0"/>
              <a:t>, Richard Layman, Tandy McConnell, and Vincent Tompkins, eds. “Sex.” In </a:t>
            </a:r>
            <a:r>
              <a:rPr lang="en-US" i="1" dirty="0"/>
              <a:t>American Decades</a:t>
            </a:r>
            <a:r>
              <a:rPr lang="en-US" dirty="0"/>
              <a:t>, 6:272–274. 1950-1959. Detroit: Gale, 2001. </a:t>
            </a:r>
            <a:r>
              <a:rPr lang="en-US" dirty="0">
                <a:hlinkClick r:id="rId2"/>
              </a:rPr>
              <a:t>http://go.galegroup.com/ps/i.do?id=GALE%7CCX3468301964&amp;v=2.1&amp;u=vol_m58c&amp;it=r&amp;p=GVRL&amp;sw=w</a:t>
            </a:r>
            <a:r>
              <a:rPr lang="en-US" dirty="0" smtClean="0"/>
              <a:t>.</a:t>
            </a:r>
          </a:p>
          <a:p>
            <a:r>
              <a:rPr lang="en-US" dirty="0" err="1"/>
              <a:t>Cuordileone</a:t>
            </a:r>
            <a:r>
              <a:rPr lang="en-US" dirty="0"/>
              <a:t>, K. A. </a:t>
            </a:r>
            <a:r>
              <a:rPr lang="en-US" i="1" dirty="0"/>
              <a:t>Manhood and American Political Culture in the Cold War</a:t>
            </a:r>
            <a:r>
              <a:rPr lang="en-US" dirty="0"/>
              <a:t>. Hoboken: Taylor and Francis, 2012</a:t>
            </a:r>
            <a:r>
              <a:rPr lang="en-US" dirty="0" smtClean="0"/>
              <a:t>.</a:t>
            </a:r>
          </a:p>
          <a:p>
            <a:pPr marL="0" indent="0">
              <a:buNone/>
            </a:pPr>
            <a:endParaRPr lang="en-US" dirty="0"/>
          </a:p>
        </p:txBody>
      </p:sp>
    </p:spTree>
    <p:extLst>
      <p:ext uri="{BB962C8B-B14F-4D97-AF65-F5344CB8AC3E}">
        <p14:creationId xmlns:p14="http://schemas.microsoft.com/office/powerpoint/2010/main" val="383790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2600" y="0"/>
            <a:ext cx="5623560" cy="6858000"/>
          </a:xfrm>
          <a:prstGeom prst="rect">
            <a:avLst/>
          </a:prstGeom>
        </p:spPr>
      </p:pic>
      <p:sp>
        <p:nvSpPr>
          <p:cNvPr id="5" name="TextBox 4"/>
          <p:cNvSpPr txBox="1"/>
          <p:nvPr/>
        </p:nvSpPr>
        <p:spPr>
          <a:xfrm>
            <a:off x="7376160" y="4826000"/>
            <a:ext cx="1767839" cy="1477328"/>
          </a:xfrm>
          <a:prstGeom prst="rect">
            <a:avLst/>
          </a:prstGeom>
          <a:noFill/>
        </p:spPr>
        <p:txBody>
          <a:bodyPr wrap="square" rtlCol="0">
            <a:spAutoFit/>
          </a:bodyPr>
          <a:lstStyle/>
          <a:p>
            <a:r>
              <a:rPr lang="en-US" dirty="0" smtClean="0"/>
              <a:t>Dean Acheson</a:t>
            </a:r>
          </a:p>
          <a:p>
            <a:r>
              <a:rPr lang="en-US" dirty="0" smtClean="0"/>
              <a:t>Photo credit: Wisconsin Historical Society</a:t>
            </a:r>
          </a:p>
        </p:txBody>
      </p:sp>
    </p:spTree>
    <p:extLst>
      <p:ext uri="{BB962C8B-B14F-4D97-AF65-F5344CB8AC3E}">
        <p14:creationId xmlns:p14="http://schemas.microsoft.com/office/powerpoint/2010/main" val="32361718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4200" y="622300"/>
            <a:ext cx="7962900" cy="5613400"/>
          </a:xfrm>
          <a:prstGeom prst="rect">
            <a:avLst/>
          </a:prstGeom>
        </p:spPr>
      </p:pic>
      <p:sp>
        <p:nvSpPr>
          <p:cNvPr id="5" name="TextBox 4"/>
          <p:cNvSpPr txBox="1"/>
          <p:nvPr/>
        </p:nvSpPr>
        <p:spPr>
          <a:xfrm>
            <a:off x="1270000" y="6434667"/>
            <a:ext cx="6970889" cy="369332"/>
          </a:xfrm>
          <a:prstGeom prst="rect">
            <a:avLst/>
          </a:prstGeom>
          <a:noFill/>
        </p:spPr>
        <p:txBody>
          <a:bodyPr wrap="square" rtlCol="0">
            <a:spAutoFit/>
          </a:bodyPr>
          <a:lstStyle/>
          <a:p>
            <a:r>
              <a:rPr lang="en-US" i="1" dirty="0"/>
              <a:t>Confidential Magazine</a:t>
            </a:r>
            <a:r>
              <a:rPr lang="en-US" dirty="0"/>
              <a:t> Exposé of Sumner Welles, March 1956</a:t>
            </a:r>
          </a:p>
        </p:txBody>
      </p:sp>
    </p:spTree>
    <p:extLst>
      <p:ext uri="{BB962C8B-B14F-4D97-AF65-F5344CB8AC3E}">
        <p14:creationId xmlns:p14="http://schemas.microsoft.com/office/powerpoint/2010/main" val="19057869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3111"/>
            <a:ext cx="4538134" cy="5618163"/>
          </a:xfrm>
        </p:spPr>
        <p:txBody>
          <a:bodyPr>
            <a:normAutofit fontScale="77500" lnSpcReduction="20000"/>
          </a:bodyPr>
          <a:lstStyle/>
          <a:p>
            <a:pPr marL="0" indent="0">
              <a:buNone/>
            </a:pPr>
            <a:r>
              <a:rPr lang="en-US" dirty="0"/>
              <a:t>EDITOR'S NOTE: Authorities tell us homosexuals are security risks in time of war, and the State Department is a prime target for espionage. No government at war could commit greater folly than to retain a confirmed homosexual in its No. 2 Foreign Policy post.</a:t>
            </a:r>
          </a:p>
          <a:p>
            <a:pPr marL="0" indent="0">
              <a:buNone/>
            </a:pPr>
            <a:r>
              <a:rPr lang="en-US" dirty="0"/>
              <a:t>This magazine feels the American people have a pressing right to know that their wartime Under Secretary—SUMNER WELLES—was such a man. Continued suppression of the Welles story can no longer be justified in view of the need of public awareness of this danger and public support of our Federal Security Program. It must not happen again, and an informed citizenry will not let it happen again.	</a:t>
            </a:r>
            <a:endParaRPr lang="en-US" dirty="0" smtClean="0"/>
          </a:p>
          <a:p>
            <a:pPr marL="400050" lvl="1" indent="0" algn="r">
              <a:buNone/>
            </a:pPr>
            <a:r>
              <a:rPr lang="en-US" i="1" dirty="0"/>
              <a:t>Confidential Magazine</a:t>
            </a:r>
            <a:r>
              <a:rPr lang="en-US" dirty="0"/>
              <a:t> Exposé of Sumner Welles, March 1956</a:t>
            </a:r>
          </a:p>
          <a:p>
            <a:pPr marL="800100" lvl="2" indent="0" algn="r">
              <a:buNone/>
            </a:pPr>
            <a:endParaRPr lang="en-US" dirty="0"/>
          </a:p>
          <a:p>
            <a:endParaRPr lang="en-US" dirty="0"/>
          </a:p>
        </p:txBody>
      </p:sp>
      <p:pic>
        <p:nvPicPr>
          <p:cNvPr id="4" name="Picture 3"/>
          <p:cNvPicPr>
            <a:picLocks noChangeAspect="1"/>
          </p:cNvPicPr>
          <p:nvPr/>
        </p:nvPicPr>
        <p:blipFill>
          <a:blip r:embed="rId3"/>
          <a:stretch>
            <a:fillRect/>
          </a:stretch>
        </p:blipFill>
        <p:spPr>
          <a:xfrm>
            <a:off x="5404556" y="1104900"/>
            <a:ext cx="3429000" cy="4635500"/>
          </a:xfrm>
          <a:prstGeom prst="rect">
            <a:avLst/>
          </a:prstGeom>
        </p:spPr>
      </p:pic>
    </p:spTree>
    <p:extLst>
      <p:ext uri="{BB962C8B-B14F-4D97-AF65-F5344CB8AC3E}">
        <p14:creationId xmlns:p14="http://schemas.microsoft.com/office/powerpoint/2010/main" val="5297613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 and the ‘Lavender Menace’</a:t>
            </a:r>
            <a:endParaRPr lang="en-US" dirty="0"/>
          </a:p>
        </p:txBody>
      </p:sp>
      <p:sp>
        <p:nvSpPr>
          <p:cNvPr id="3" name="Content Placeholder 2"/>
          <p:cNvSpPr>
            <a:spLocks noGrp="1"/>
          </p:cNvSpPr>
          <p:nvPr>
            <p:ph idx="1"/>
          </p:nvPr>
        </p:nvSpPr>
        <p:spPr>
          <a:xfrm>
            <a:off x="305470" y="1760076"/>
            <a:ext cx="4164037" cy="4366087"/>
          </a:xfrm>
        </p:spPr>
        <p:txBody>
          <a:bodyPr/>
          <a:lstStyle/>
          <a:p>
            <a:pPr marL="0" indent="0">
              <a:buNone/>
            </a:pPr>
            <a:r>
              <a:rPr lang="en-US" dirty="0"/>
              <a:t>McCarthy to a group of reporters:</a:t>
            </a:r>
          </a:p>
          <a:p>
            <a:pPr marL="0" indent="0">
              <a:buNone/>
            </a:pPr>
            <a:endParaRPr lang="en-US" dirty="0" smtClean="0"/>
          </a:p>
          <a:p>
            <a:pPr marL="400050" lvl="1" indent="0">
              <a:buNone/>
            </a:pPr>
            <a:r>
              <a:rPr lang="en-US" sz="2400" dirty="0" smtClean="0"/>
              <a:t>“</a:t>
            </a:r>
            <a:r>
              <a:rPr lang="en-US" sz="2400" dirty="0"/>
              <a:t>If you want to be against McCarthy, boys, you’ve got to be a Communist or a cocksucker.”  (47</a:t>
            </a:r>
            <a:r>
              <a:rPr lang="en-US" sz="2400" dirty="0" smtClean="0"/>
              <a:t>)</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4602648" y="1760076"/>
            <a:ext cx="2286000" cy="3022600"/>
          </a:xfrm>
          <a:prstGeom prst="rect">
            <a:avLst/>
          </a:prstGeom>
        </p:spPr>
      </p:pic>
      <p:pic>
        <p:nvPicPr>
          <p:cNvPr id="5" name="Picture 4"/>
          <p:cNvPicPr>
            <a:picLocks noChangeAspect="1"/>
          </p:cNvPicPr>
          <p:nvPr/>
        </p:nvPicPr>
        <p:blipFill>
          <a:blip r:embed="rId3"/>
          <a:stretch>
            <a:fillRect/>
          </a:stretch>
        </p:blipFill>
        <p:spPr>
          <a:xfrm>
            <a:off x="6452744" y="3480351"/>
            <a:ext cx="2679700" cy="3035300"/>
          </a:xfrm>
          <a:prstGeom prst="rect">
            <a:avLst/>
          </a:prstGeom>
        </p:spPr>
      </p:pic>
    </p:spTree>
    <p:extLst>
      <p:ext uri="{BB962C8B-B14F-4D97-AF65-F5344CB8AC3E}">
        <p14:creationId xmlns:p14="http://schemas.microsoft.com/office/powerpoint/2010/main" val="20978591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81200" y="0"/>
            <a:ext cx="5169540" cy="6858000"/>
          </a:xfrm>
          <a:prstGeom prst="rect">
            <a:avLst/>
          </a:prstGeom>
        </p:spPr>
      </p:pic>
    </p:spTree>
    <p:extLst>
      <p:ext uri="{BB962C8B-B14F-4D97-AF65-F5344CB8AC3E}">
        <p14:creationId xmlns:p14="http://schemas.microsoft.com/office/powerpoint/2010/main" val="25884240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0"/>
            <a:ext cx="4356965" cy="4275952"/>
          </a:xfrm>
        </p:spPr>
        <p:txBody>
          <a:bodyPr/>
          <a:lstStyle/>
          <a:p>
            <a:r>
              <a:rPr lang="en-US" dirty="0" smtClean="0"/>
              <a:t>Homosexuals in the State Department</a:t>
            </a:r>
            <a:endParaRPr lang="en-US" dirty="0"/>
          </a:p>
        </p:txBody>
      </p:sp>
      <p:pic>
        <p:nvPicPr>
          <p:cNvPr id="5" name="Picture 4"/>
          <p:cNvPicPr>
            <a:picLocks noChangeAspect="1"/>
          </p:cNvPicPr>
          <p:nvPr/>
        </p:nvPicPr>
        <p:blipFill>
          <a:blip r:embed="rId3"/>
          <a:stretch>
            <a:fillRect/>
          </a:stretch>
        </p:blipFill>
        <p:spPr>
          <a:xfrm>
            <a:off x="4630280" y="176825"/>
            <a:ext cx="4360063" cy="6379979"/>
          </a:xfrm>
          <a:prstGeom prst="rect">
            <a:avLst/>
          </a:prstGeom>
        </p:spPr>
      </p:pic>
      <p:sp>
        <p:nvSpPr>
          <p:cNvPr id="6" name="TextBox 5"/>
          <p:cNvSpPr txBox="1"/>
          <p:nvPr/>
        </p:nvSpPr>
        <p:spPr>
          <a:xfrm>
            <a:off x="401934" y="4693902"/>
            <a:ext cx="3922877" cy="1077218"/>
          </a:xfrm>
          <a:prstGeom prst="rect">
            <a:avLst/>
          </a:prstGeom>
          <a:noFill/>
        </p:spPr>
        <p:txBody>
          <a:bodyPr wrap="square" rtlCol="0">
            <a:spAutoFit/>
          </a:bodyPr>
          <a:lstStyle/>
          <a:p>
            <a:r>
              <a:rPr lang="en-US" sz="1600" dirty="0" smtClean="0">
                <a:latin typeface="+mj-lt"/>
              </a:rPr>
              <a:t>“Oust 119 More Sex Perverts in State </a:t>
            </a:r>
            <a:r>
              <a:rPr lang="en-US" sz="1600" dirty="0" err="1" smtClean="0">
                <a:latin typeface="+mj-lt"/>
              </a:rPr>
              <a:t>Dept</a:t>
            </a:r>
            <a:r>
              <a:rPr lang="en-US" sz="1600" dirty="0" smtClean="0">
                <a:latin typeface="+mj-lt"/>
              </a:rPr>
              <a:t>: House Member Suggests Widened Drive,” </a:t>
            </a:r>
            <a:r>
              <a:rPr lang="en-US" sz="1600" i="1" dirty="0" smtClean="0">
                <a:latin typeface="+mj-lt"/>
              </a:rPr>
              <a:t>Chicago Daily Tribune </a:t>
            </a:r>
            <a:r>
              <a:rPr lang="en-US" sz="1600" dirty="0" smtClean="0">
                <a:latin typeface="+mj-lt"/>
              </a:rPr>
              <a:t>26 March 1952, A2.</a:t>
            </a:r>
            <a:endParaRPr lang="en-US" sz="1600" dirty="0">
              <a:latin typeface="+mj-lt"/>
            </a:endParaRPr>
          </a:p>
        </p:txBody>
      </p:sp>
    </p:spTree>
    <p:extLst>
      <p:ext uri="{BB962C8B-B14F-4D97-AF65-F5344CB8AC3E}">
        <p14:creationId xmlns:p14="http://schemas.microsoft.com/office/powerpoint/2010/main" val="34349907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08485" y="1221700"/>
            <a:ext cx="4900060" cy="4115202"/>
          </a:xfrm>
          <a:prstGeom prst="rect">
            <a:avLst/>
          </a:prstGeom>
        </p:spPr>
      </p:pic>
    </p:spTree>
    <p:extLst>
      <p:ext uri="{BB962C8B-B14F-4D97-AF65-F5344CB8AC3E}">
        <p14:creationId xmlns:p14="http://schemas.microsoft.com/office/powerpoint/2010/main" val="37808025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t>Certainly the rhetoric that vilified “pinks,” “lavenders,” and “reds” was strategically and opportunistically employed as a weapon with which to stigmatize political opponents.  But that rhetoric relied on (and mobilized) real anxieties about both Communism and sexual disorder in American life.  </a:t>
            </a:r>
            <a:r>
              <a:rPr lang="en-US" dirty="0" smtClean="0"/>
              <a:t>(</a:t>
            </a:r>
            <a:r>
              <a:rPr lang="en-US" dirty="0" err="1" smtClean="0"/>
              <a:t>Cuordileone</a:t>
            </a:r>
            <a:r>
              <a:rPr lang="en-US" dirty="0" smtClean="0"/>
              <a:t>, 39</a:t>
            </a:r>
            <a:r>
              <a:rPr lang="en-US" dirty="0"/>
              <a:t>)</a:t>
            </a:r>
          </a:p>
          <a:p>
            <a:pPr marL="0" indent="0">
              <a:buNone/>
            </a:pPr>
            <a:endParaRPr lang="en-US" dirty="0"/>
          </a:p>
        </p:txBody>
      </p:sp>
    </p:spTree>
    <p:extLst>
      <p:ext uri="{BB962C8B-B14F-4D97-AF65-F5344CB8AC3E}">
        <p14:creationId xmlns:p14="http://schemas.microsoft.com/office/powerpoint/2010/main" val="308969870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4395</TotalTime>
  <Words>1171</Words>
  <Application>Microsoft Macintosh PowerPoint</Application>
  <PresentationFormat>On-screen Show (4:3)</PresentationFormat>
  <Paragraphs>90</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Hiss, Chambers, and the International Homosexual-Communist Conspiracy</vt:lpstr>
      <vt:lpstr>PowerPoint Presentation</vt:lpstr>
      <vt:lpstr>PowerPoint Presentation</vt:lpstr>
      <vt:lpstr>PowerPoint Presentation</vt:lpstr>
      <vt:lpstr>McCarthy and the ‘Lavender Menace’</vt:lpstr>
      <vt:lpstr>PowerPoint Presentation</vt:lpstr>
      <vt:lpstr>Homosexuals in the State Department</vt:lpstr>
      <vt:lpstr>PowerPoint Presentation</vt:lpstr>
      <vt:lpstr>PowerPoint Presentation</vt:lpstr>
      <vt:lpstr>PowerPoint Presentation</vt:lpstr>
      <vt:lpstr>PowerPoint Presentation</vt:lpstr>
      <vt:lpstr>PowerPoint Presentation</vt:lpstr>
      <vt:lpstr>PowerPoint Presentation</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16</cp:revision>
  <dcterms:created xsi:type="dcterms:W3CDTF">2013-09-21T15:20:54Z</dcterms:created>
  <dcterms:modified xsi:type="dcterms:W3CDTF">2017-09-24T15:33:20Z</dcterms:modified>
</cp:coreProperties>
</file>