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92" r:id="rId2"/>
    <p:sldId id="293" r:id="rId3"/>
    <p:sldId id="266" r:id="rId4"/>
    <p:sldId id="290" r:id="rId5"/>
    <p:sldId id="282" r:id="rId6"/>
    <p:sldId id="291" r:id="rId7"/>
    <p:sldId id="276" r:id="rId8"/>
    <p:sldId id="277" r:id="rId9"/>
    <p:sldId id="278" r:id="rId10"/>
    <p:sldId id="283" r:id="rId11"/>
    <p:sldId id="284" r:id="rId12"/>
    <p:sldId id="285" r:id="rId13"/>
    <p:sldId id="286" r:id="rId14"/>
    <p:sldId id="287" r:id="rId15"/>
    <p:sldId id="288" r:id="rId16"/>
    <p:sldId id="289" r:id="rId17"/>
    <p:sldId id="260" r:id="rId18"/>
    <p:sldId id="269" r:id="rId19"/>
    <p:sldId id="274" r:id="rId20"/>
    <p:sldId id="270" r:id="rId21"/>
    <p:sldId id="294" r:id="rId22"/>
    <p:sldId id="280" r:id="rId23"/>
    <p:sldId id="261" r:id="rId24"/>
    <p:sldId id="262" r:id="rId25"/>
    <p:sldId id="263" r:id="rId26"/>
    <p:sldId id="264" r:id="rId27"/>
    <p:sldId id="258" r:id="rId28"/>
    <p:sldId id="268" r:id="rId29"/>
    <p:sldId id="259" r:id="rId30"/>
    <p:sldId id="267" r:id="rId31"/>
    <p:sldId id="28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0" d="100"/>
          <a:sy n="60" d="100"/>
        </p:scale>
        <p:origin x="-179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64BE5E-83BB-9240-AD2B-265B7EB3D0DD}" type="datetimeFigureOut">
              <a:rPr lang="en-US" smtClean="0"/>
              <a:t>9/5/17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854CF-D9DB-F44E-9AF6-1BECC8750F45}" type="slidenum">
              <a:rPr lang="en-US" smtClean="0"/>
              <a:t>‹#›</a:t>
            </a:fld>
            <a:endParaRPr lang="en-US"/>
          </a:p>
        </p:txBody>
      </p:sp>
    </p:spTree>
    <p:extLst>
      <p:ext uri="{BB962C8B-B14F-4D97-AF65-F5344CB8AC3E}">
        <p14:creationId xmlns:p14="http://schemas.microsoft.com/office/powerpoint/2010/main" val="40013935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efficiency and scale of destruction strained the moral imagination as the two cities were immediately reduced to rubble and the combined death toll reached between 150,000 and 250,000 people within four months of the attacks. The spectacle of the blast would be compared, in Robert Oppenheimer’s words, both to the “radiance of a thousand suns” and to Shiva, the “destroyer of worlds.” 1 The almost unimaginable power of the weapon prompted President Truman to declare that possession of this “new force” was “an awful responsibility.” He concluded, “We thank God it has come to us, instead of to our enemies.” 2</a:t>
            </a:r>
          </a:p>
          <a:p>
            <a:r>
              <a:rPr lang="en-US" dirty="0" smtClean="0"/>
              <a:t>http://</a:t>
            </a:r>
            <a:r>
              <a:rPr lang="en-US" dirty="0" err="1" smtClean="0"/>
              <a:t>oic.uqam.ca</a:t>
            </a:r>
            <a:r>
              <a:rPr lang="en-US" dirty="0" smtClean="0"/>
              <a:t>/</a:t>
            </a:r>
            <a:r>
              <a:rPr lang="en-US" dirty="0" err="1" smtClean="0"/>
              <a:t>fr</a:t>
            </a:r>
            <a:r>
              <a:rPr lang="en-US" dirty="0" smtClean="0"/>
              <a:t>/remix/seeing-the-bomb-imagining-the-future-allegorical-vision-in-the-post-cold-war-nuclear-optic</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3</a:t>
            </a:fld>
            <a:endParaRPr lang="en-US"/>
          </a:p>
        </p:txBody>
      </p:sp>
    </p:spTree>
    <p:extLst>
      <p:ext uri="{BB962C8B-B14F-4D97-AF65-F5344CB8AC3E}">
        <p14:creationId xmlns:p14="http://schemas.microsoft.com/office/powerpoint/2010/main" val="61155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US Government booklet 1950</a:t>
            </a:r>
          </a:p>
          <a:p>
            <a:r>
              <a:rPr lang="en-US" dirty="0" smtClean="0"/>
              <a:t>http://</a:t>
            </a:r>
            <a:r>
              <a:rPr lang="en-US" dirty="0" err="1" smtClean="0"/>
              <a:t>envisioningtheamericandream.com</a:t>
            </a:r>
            <a:r>
              <a:rPr lang="en-US" dirty="0" smtClean="0"/>
              <a:t>/2013/04/11/an-atomic-fairy-tale/</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24</a:t>
            </a:fld>
            <a:endParaRPr lang="en-US"/>
          </a:p>
        </p:txBody>
      </p:sp>
    </p:spTree>
    <p:extLst>
      <p:ext uri="{BB962C8B-B14F-4D97-AF65-F5344CB8AC3E}">
        <p14:creationId xmlns:p14="http://schemas.microsoft.com/office/powerpoint/2010/main" val="164993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roguesrookery.wordpress.com</a:t>
            </a:r>
            <a:r>
              <a:rPr lang="en-US" dirty="0" smtClean="0"/>
              <a:t>/2010/01/27/mutual-of-</a:t>
            </a:r>
            <a:r>
              <a:rPr lang="en-US" dirty="0" err="1" smtClean="0"/>
              <a:t>omaha</a:t>
            </a:r>
            <a:r>
              <a:rPr lang="en-US" dirty="0" smtClean="0"/>
              <a:t>-presents-how-to-survive-an-atomic-bomb/</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25</a:t>
            </a:fld>
            <a:endParaRPr lang="en-US"/>
          </a:p>
        </p:txBody>
      </p:sp>
    </p:spTree>
    <p:extLst>
      <p:ext uri="{BB962C8B-B14F-4D97-AF65-F5344CB8AC3E}">
        <p14:creationId xmlns:p14="http://schemas.microsoft.com/office/powerpoint/2010/main" val="262136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From </a:t>
            </a:r>
            <a:r>
              <a:rPr lang="en-US" sz="1200" i="1" kern="1200" dirty="0" smtClean="0">
                <a:solidFill>
                  <a:schemeClr val="tx1"/>
                </a:solidFill>
                <a:latin typeface="+mn-lt"/>
                <a:ea typeface="+mn-ea"/>
                <a:cs typeface="+mn-cs"/>
              </a:rPr>
              <a:t>How to Survive an Atomic Bomb</a:t>
            </a:r>
            <a:r>
              <a:rPr lang="en-US" sz="1200" i="0" kern="1200" dirty="0" smtClean="0">
                <a:solidFill>
                  <a:schemeClr val="tx1"/>
                </a:solidFill>
                <a:latin typeface="+mn-lt"/>
                <a:ea typeface="+mn-ea"/>
                <a:cs typeface="+mn-cs"/>
              </a:rPr>
              <a:t>, by Richard </a:t>
            </a:r>
            <a:r>
              <a:rPr lang="en-US" sz="1200" i="0" kern="1200" dirty="0" err="1" smtClean="0">
                <a:solidFill>
                  <a:schemeClr val="tx1"/>
                </a:solidFill>
                <a:latin typeface="+mn-lt"/>
                <a:ea typeface="+mn-ea"/>
                <a:cs typeface="+mn-cs"/>
              </a:rPr>
              <a:t>Gerstell</a:t>
            </a:r>
            <a:r>
              <a:rPr lang="en-US" sz="1200" i="0" kern="1200" dirty="0" smtClean="0">
                <a:solidFill>
                  <a:schemeClr val="tx1"/>
                </a:solidFill>
                <a:latin typeface="+mn-lt"/>
                <a:ea typeface="+mn-ea"/>
                <a:cs typeface="+mn-cs"/>
              </a:rPr>
              <a:t>, Ph.D., Consultant to the Civil Defense Board (Bantam Books, NYC, 1952).</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26</a:t>
            </a:fld>
            <a:endParaRPr lang="en-US"/>
          </a:p>
        </p:txBody>
      </p:sp>
    </p:spTree>
    <p:extLst>
      <p:ext uri="{BB962C8B-B14F-4D97-AF65-F5344CB8AC3E}">
        <p14:creationId xmlns:p14="http://schemas.microsoft.com/office/powerpoint/2010/main" val="2870164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longstreet.typepad.com</a:t>
            </a:r>
            <a:r>
              <a:rPr lang="en-US" dirty="0" smtClean="0"/>
              <a:t>/</a:t>
            </a:r>
            <a:r>
              <a:rPr lang="en-US" dirty="0" err="1" smtClean="0"/>
              <a:t>thesciencebookstore</a:t>
            </a:r>
            <a:r>
              <a:rPr lang="en-US" dirty="0" smtClean="0"/>
              <a:t>/2011/03/miss-atomic-bomb-the-a-bomb-in-popular-culture-comics-cakes-and-god.html</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27</a:t>
            </a:fld>
            <a:endParaRPr lang="en-US"/>
          </a:p>
        </p:txBody>
      </p:sp>
    </p:spTree>
    <p:extLst>
      <p:ext uri="{BB962C8B-B14F-4D97-AF65-F5344CB8AC3E}">
        <p14:creationId xmlns:p14="http://schemas.microsoft.com/office/powerpoint/2010/main" val="65825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longstreet.typepad.com</a:t>
            </a:r>
            <a:r>
              <a:rPr lang="en-US" smtClean="0"/>
              <a:t>/.a/6a00d83542d51e69e20147e381ffd0970b-pi</a:t>
            </a:r>
            <a:endParaRPr lang="en-US"/>
          </a:p>
        </p:txBody>
      </p:sp>
      <p:sp>
        <p:nvSpPr>
          <p:cNvPr id="4" name="Slide Number Placeholder 3"/>
          <p:cNvSpPr>
            <a:spLocks noGrp="1"/>
          </p:cNvSpPr>
          <p:nvPr>
            <p:ph type="sldNum" sz="quarter" idx="10"/>
          </p:nvPr>
        </p:nvSpPr>
        <p:spPr/>
        <p:txBody>
          <a:bodyPr/>
          <a:lstStyle/>
          <a:p>
            <a:fld id="{34E854CF-D9DB-F44E-9AF6-1BECC8750F45}" type="slidenum">
              <a:rPr lang="en-US" smtClean="0"/>
              <a:t>29</a:t>
            </a:fld>
            <a:endParaRPr lang="en-US"/>
          </a:p>
        </p:txBody>
      </p:sp>
    </p:spTree>
    <p:extLst>
      <p:ext uri="{BB962C8B-B14F-4D97-AF65-F5344CB8AC3E}">
        <p14:creationId xmlns:p14="http://schemas.microsoft.com/office/powerpoint/2010/main" val="1361306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Espionage and nuclear weapons</a:t>
            </a:r>
            <a:r>
              <a:rPr lang="en-US" baseline="0" dirty="0" smtClean="0"/>
              <a:t> – the Cold War begins</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30</a:t>
            </a:fld>
            <a:endParaRPr lang="en-US"/>
          </a:p>
        </p:txBody>
      </p:sp>
    </p:spTree>
    <p:extLst>
      <p:ext uri="{BB962C8B-B14F-4D97-AF65-F5344CB8AC3E}">
        <p14:creationId xmlns:p14="http://schemas.microsoft.com/office/powerpoint/2010/main" val="344407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a:t>
            </a:r>
            <a:r>
              <a:rPr lang="en-US" dirty="0" err="1" smtClean="0"/>
              <a:t>i.imgur.com</a:t>
            </a:r>
            <a:r>
              <a:rPr lang="en-US" dirty="0" smtClean="0"/>
              <a:t>/Y8uc2Vj.jpg</a:t>
            </a:r>
          </a:p>
          <a:p>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5</a:t>
            </a:fld>
            <a:endParaRPr lang="en-US"/>
          </a:p>
        </p:txBody>
      </p:sp>
    </p:spTree>
    <p:extLst>
      <p:ext uri="{BB962C8B-B14F-4D97-AF65-F5344CB8AC3E}">
        <p14:creationId xmlns:p14="http://schemas.microsoft.com/office/powerpoint/2010/main" val="146292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books.google.com</a:t>
            </a:r>
            <a:r>
              <a:rPr lang="en-US" dirty="0" smtClean="0"/>
              <a:t>/</a:t>
            </a:r>
            <a:r>
              <a:rPr lang="en-US" dirty="0" err="1" smtClean="0"/>
              <a:t>books?id</a:t>
            </a:r>
            <a:r>
              <a:rPr lang="en-US" dirty="0" smtClean="0"/>
              <a:t>=</a:t>
            </a:r>
            <a:r>
              <a:rPr lang="en-US" dirty="0" err="1" smtClean="0"/>
              <a:t>hkgEAAAAMBAJ&amp;printsec</a:t>
            </a:r>
            <a:r>
              <a:rPr lang="en-US" dirty="0" smtClean="0"/>
              <a:t>=</a:t>
            </a:r>
            <a:r>
              <a:rPr lang="en-US" dirty="0" err="1" smtClean="0"/>
              <a:t>frontcover&amp;source</a:t>
            </a:r>
            <a:r>
              <a:rPr lang="en-US" dirty="0" smtClean="0"/>
              <a:t>=</a:t>
            </a:r>
            <a:r>
              <a:rPr lang="en-US" dirty="0" err="1" smtClean="0"/>
              <a:t>gbs_ge_summary_r&amp;cad</a:t>
            </a:r>
            <a:r>
              <a:rPr lang="en-US" dirty="0" smtClean="0"/>
              <a:t>=0#v=</a:t>
            </a:r>
            <a:r>
              <a:rPr lang="en-US" dirty="0" err="1" smtClean="0"/>
              <a:t>onepage&amp;q&amp;f</a:t>
            </a:r>
            <a:r>
              <a:rPr lang="en-US" dirty="0" smtClean="0"/>
              <a:t>=false</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9</a:t>
            </a:fld>
            <a:endParaRPr lang="en-US"/>
          </a:p>
        </p:txBody>
      </p:sp>
    </p:spTree>
    <p:extLst>
      <p:ext uri="{BB962C8B-B14F-4D97-AF65-F5344CB8AC3E}">
        <p14:creationId xmlns:p14="http://schemas.microsoft.com/office/powerpoint/2010/main" val="203516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Cited in Peter B. Hales, “The</a:t>
            </a:r>
            <a:r>
              <a:rPr lang="en-US" baseline="0" dirty="0" smtClean="0"/>
              <a:t> Atomic Sublime,” </a:t>
            </a:r>
            <a:r>
              <a:rPr lang="en-US" i="1" baseline="0" dirty="0" smtClean="0"/>
              <a:t>American Studies</a:t>
            </a:r>
            <a:r>
              <a:rPr lang="en-US" i="0" baseline="0" dirty="0" smtClean="0"/>
              <a:t>, 5-6.</a:t>
            </a:r>
            <a:endParaRPr lang="en-US" i="0" dirty="0"/>
          </a:p>
        </p:txBody>
      </p:sp>
      <p:sp>
        <p:nvSpPr>
          <p:cNvPr id="4" name="Slide Number Placeholder 3"/>
          <p:cNvSpPr>
            <a:spLocks noGrp="1"/>
          </p:cNvSpPr>
          <p:nvPr>
            <p:ph type="sldNum" sz="quarter" idx="10"/>
          </p:nvPr>
        </p:nvSpPr>
        <p:spPr/>
        <p:txBody>
          <a:bodyPr/>
          <a:lstStyle/>
          <a:p>
            <a:fld id="{34E854CF-D9DB-F44E-9AF6-1BECC8750F45}" type="slidenum">
              <a:rPr lang="en-US" smtClean="0"/>
              <a:t>10</a:t>
            </a:fld>
            <a:endParaRPr lang="en-US"/>
          </a:p>
        </p:txBody>
      </p:sp>
    </p:spTree>
    <p:extLst>
      <p:ext uri="{BB962C8B-B14F-4D97-AF65-F5344CB8AC3E}">
        <p14:creationId xmlns:p14="http://schemas.microsoft.com/office/powerpoint/2010/main" val="239503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books.google.com</a:t>
            </a:r>
            <a:r>
              <a:rPr lang="en-US" dirty="0" smtClean="0"/>
              <a:t>/</a:t>
            </a:r>
            <a:r>
              <a:rPr lang="en-US" dirty="0" err="1" smtClean="0"/>
              <a:t>books?id</a:t>
            </a:r>
            <a:r>
              <a:rPr lang="en-US" dirty="0" smtClean="0"/>
              <a:t>=</a:t>
            </a:r>
            <a:r>
              <a:rPr lang="en-US" dirty="0" err="1" smtClean="0"/>
              <a:t>kFYEAAAAMBAJ&amp;printsec</a:t>
            </a:r>
            <a:r>
              <a:rPr lang="en-US" dirty="0" smtClean="0"/>
              <a:t>=</a:t>
            </a:r>
            <a:r>
              <a:rPr lang="en-US" dirty="0" err="1" smtClean="0"/>
              <a:t>frontcover&amp;source</a:t>
            </a:r>
            <a:r>
              <a:rPr lang="en-US" dirty="0" smtClean="0"/>
              <a:t>=</a:t>
            </a:r>
            <a:r>
              <a:rPr lang="en-US" dirty="0" err="1" smtClean="0"/>
              <a:t>gbs_ge_summary_r&amp;cad</a:t>
            </a:r>
            <a:r>
              <a:rPr lang="en-US" dirty="0" smtClean="0"/>
              <a:t>=0#v=</a:t>
            </a:r>
            <a:r>
              <a:rPr lang="en-US" dirty="0" err="1" smtClean="0"/>
              <a:t>onepage&amp;q&amp;f</a:t>
            </a:r>
            <a:r>
              <a:rPr lang="en-US" dirty="0" smtClean="0"/>
              <a:t>=false</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16</a:t>
            </a:fld>
            <a:endParaRPr lang="en-US"/>
          </a:p>
        </p:txBody>
      </p:sp>
    </p:spTree>
    <p:extLst>
      <p:ext uri="{BB962C8B-B14F-4D97-AF65-F5344CB8AC3E}">
        <p14:creationId xmlns:p14="http://schemas.microsoft.com/office/powerpoint/2010/main" val="374871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17</a:t>
            </a:fld>
            <a:endParaRPr lang="en-US"/>
          </a:p>
        </p:txBody>
      </p:sp>
    </p:spTree>
    <p:extLst>
      <p:ext uri="{BB962C8B-B14F-4D97-AF65-F5344CB8AC3E}">
        <p14:creationId xmlns:p14="http://schemas.microsoft.com/office/powerpoint/2010/main" val="189041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they do not now accept our terms they may expect a rain of ruin from the air, the like of which has never been seen on this earth. </a:t>
            </a:r>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20</a:t>
            </a:fld>
            <a:endParaRPr lang="en-US"/>
          </a:p>
        </p:txBody>
      </p:sp>
    </p:spTree>
    <p:extLst>
      <p:ext uri="{BB962C8B-B14F-4D97-AF65-F5344CB8AC3E}">
        <p14:creationId xmlns:p14="http://schemas.microsoft.com/office/powerpoint/2010/main" val="35732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854CF-D9DB-F44E-9AF6-1BECC8750F45}" type="slidenum">
              <a:rPr lang="en-US" smtClean="0"/>
              <a:t>22</a:t>
            </a:fld>
            <a:endParaRPr lang="en-US"/>
          </a:p>
        </p:txBody>
      </p:sp>
    </p:spTree>
    <p:extLst>
      <p:ext uri="{BB962C8B-B14F-4D97-AF65-F5344CB8AC3E}">
        <p14:creationId xmlns:p14="http://schemas.microsoft.com/office/powerpoint/2010/main" val="54896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At Home with the Nuclear Family (L) A series of images that ran in Life Magazine are from a government film as part of an Atomic Bomb test taken of a house closest to the detonation of the 3/53 Operation Doorstep </a:t>
            </a:r>
          </a:p>
          <a:p>
            <a:r>
              <a:rPr lang="en-US" dirty="0" smtClean="0"/>
              <a:t>http://</a:t>
            </a:r>
            <a:r>
              <a:rPr lang="en-US" dirty="0" err="1" smtClean="0"/>
              <a:t>envisioningtheamericandream.com</a:t>
            </a:r>
            <a:r>
              <a:rPr lang="en-US" smtClean="0"/>
              <a:t>/2013/04/09/nuclear-jitters/</a:t>
            </a:r>
            <a:endParaRPr lang="en-US"/>
          </a:p>
        </p:txBody>
      </p:sp>
      <p:sp>
        <p:nvSpPr>
          <p:cNvPr id="4" name="Slide Number Placeholder 3"/>
          <p:cNvSpPr>
            <a:spLocks noGrp="1"/>
          </p:cNvSpPr>
          <p:nvPr>
            <p:ph type="sldNum" sz="quarter" idx="10"/>
          </p:nvPr>
        </p:nvSpPr>
        <p:spPr/>
        <p:txBody>
          <a:bodyPr/>
          <a:lstStyle/>
          <a:p>
            <a:fld id="{34E854CF-D9DB-F44E-9AF6-1BECC8750F45}" type="slidenum">
              <a:rPr lang="en-US" smtClean="0"/>
              <a:t>23</a:t>
            </a:fld>
            <a:endParaRPr lang="en-US"/>
          </a:p>
        </p:txBody>
      </p:sp>
    </p:spTree>
    <p:extLst>
      <p:ext uri="{BB962C8B-B14F-4D97-AF65-F5344CB8AC3E}">
        <p14:creationId xmlns:p14="http://schemas.microsoft.com/office/powerpoint/2010/main" val="23197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C5E63B18-F978-8C4D-8F36-E70914D930B9}" type="datetimeFigureOut">
              <a:rPr lang="en-US" smtClean="0"/>
              <a:t>9/5/17</a:t>
            </a:fld>
            <a:endParaRPr lang="en-US"/>
          </a:p>
        </p:txBody>
      </p:sp>
      <p:sp>
        <p:nvSpPr>
          <p:cNvPr id="8" name="Slide Number Placeholder 7"/>
          <p:cNvSpPr>
            <a:spLocks noGrp="1"/>
          </p:cNvSpPr>
          <p:nvPr>
            <p:ph type="sldNum" sz="quarter" idx="11"/>
          </p:nvPr>
        </p:nvSpPr>
        <p:spPr/>
        <p:txBody>
          <a:bodyPr/>
          <a:lstStyle/>
          <a:p>
            <a:fld id="{234FED2B-7C56-9048-A45E-2FCEB7532C6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63B18-F978-8C4D-8F36-E70914D930B9}"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63B18-F978-8C4D-8F36-E70914D930B9}"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C5E63B18-F978-8C4D-8F36-E70914D930B9}"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63B18-F978-8C4D-8F36-E70914D930B9}" type="datetimeFigureOut">
              <a:rPr lang="en-US" smtClean="0"/>
              <a:t>9/5/17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FED2B-7C56-9048-A45E-2FCEB7532C6B}"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C5E63B18-F978-8C4D-8F36-E70914D930B9}"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FED2B-7C56-9048-A45E-2FCEB7532C6B}"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5E63B18-F978-8C4D-8F36-E70914D930B9}" type="datetimeFigureOut">
              <a:rPr lang="en-US" smtClean="0"/>
              <a:t>9/5/17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4FED2B-7C56-9048-A45E-2FCEB7532C6B}"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E63B18-F978-8C4D-8F36-E70914D930B9}" type="datetimeFigureOut">
              <a:rPr lang="en-US" smtClean="0"/>
              <a:t>9/5/17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63B18-F978-8C4D-8F36-E70914D930B9}" type="datetimeFigureOut">
              <a:rPr lang="en-US" smtClean="0"/>
              <a:t>9/5/17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63B18-F978-8C4D-8F36-E70914D930B9}"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63B18-F978-8C4D-8F36-E70914D930B9}" type="datetimeFigureOut">
              <a:rPr lang="en-US" smtClean="0"/>
              <a:t>9/5/17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FED2B-7C56-9048-A45E-2FCEB7532C6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5E63B18-F978-8C4D-8F36-E70914D930B9}" type="datetimeFigureOut">
              <a:rPr lang="en-US" smtClean="0"/>
              <a:t>9/5/17</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34FED2B-7C56-9048-A45E-2FCEB7532C6B}"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EGy6WET0cAg" TargetMode="External"/><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ic.uqam.ca/fr/remix/seeing-the-bomb-imagining-the-future-allegorical-vision-in-the-post-cold-war-nuclear-optic" TargetMode="External"/><Relationship Id="rId3" Type="http://schemas.openxmlformats.org/officeDocument/2006/relationships/hyperlink" Target="http://books.google.com/books?id=hkgEAAAAMBAJ&amp;printsec=frontcover&amp;source=gbs_ge_summary_r&amp;cad=0%23v=onepage&amp;q&amp;f=fal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Atom bomb and the Cold War</a:t>
            </a:r>
            <a:endParaRPr lang="en-US" dirty="0"/>
          </a:p>
        </p:txBody>
      </p:sp>
      <p:sp>
        <p:nvSpPr>
          <p:cNvPr id="3" name="Text Placeholder 2"/>
          <p:cNvSpPr>
            <a:spLocks noGrp="1"/>
          </p:cNvSpPr>
          <p:nvPr>
            <p:ph type="body" idx="1"/>
          </p:nvPr>
        </p:nvSpPr>
        <p:spPr>
          <a:xfrm>
            <a:off x="722313" y="4212167"/>
            <a:ext cx="7772400" cy="1291166"/>
          </a:xfrm>
        </p:spPr>
        <p:txBody>
          <a:bodyPr>
            <a:normAutofit fontScale="85000" lnSpcReduction="20000"/>
          </a:bodyPr>
          <a:lstStyle/>
          <a:p>
            <a:pPr algn="l" defTabSz="457200">
              <a:spcBef>
                <a:spcPts val="0"/>
              </a:spcBef>
              <a:defRPr/>
            </a:pPr>
            <a:r>
              <a:rPr lang="en-US" dirty="0" smtClean="0"/>
              <a:t>“</a:t>
            </a:r>
            <a:r>
              <a:rPr lang="en-US" dirty="0"/>
              <a:t>The advent of the bomb. . .fatally undermined any hope of reversing Soviet–American hostility which, in turn, made a credible postwar security order impossible.</a:t>
            </a:r>
            <a:r>
              <a:rPr lang="en-US" dirty="0" smtClean="0"/>
              <a:t>”</a:t>
            </a:r>
            <a:endParaRPr lang="en-US" dirty="0"/>
          </a:p>
          <a:p>
            <a:pPr lvl="2" algn="r"/>
            <a:r>
              <a:rPr lang="en-US" dirty="0" smtClean="0"/>
              <a:t/>
            </a:r>
            <a:br>
              <a:rPr lang="en-US" dirty="0" smtClean="0"/>
            </a:br>
            <a:r>
              <a:rPr lang="en-US" dirty="0" smtClean="0"/>
              <a:t>David Gill, “</a:t>
            </a:r>
            <a:r>
              <a:rPr lang="en-US" dirty="0">
                <a:solidFill>
                  <a:schemeClr val="accent6"/>
                </a:solidFill>
              </a:rPr>
              <a:t>The atomic bomb and the origins of the Cold War,” </a:t>
            </a:r>
            <a:r>
              <a:rPr lang="en-US" dirty="0" smtClean="0">
                <a:solidFill>
                  <a:schemeClr val="accent6"/>
                </a:solidFill>
              </a:rPr>
              <a:t/>
            </a:r>
            <a:br>
              <a:rPr lang="en-US" dirty="0" smtClean="0">
                <a:solidFill>
                  <a:schemeClr val="accent6"/>
                </a:solidFill>
              </a:rPr>
            </a:br>
            <a:r>
              <a:rPr lang="en-US" i="1" dirty="0" smtClean="0">
                <a:solidFill>
                  <a:schemeClr val="accent6"/>
                </a:solidFill>
              </a:rPr>
              <a:t>Cold </a:t>
            </a:r>
            <a:r>
              <a:rPr lang="en-US" i="1" dirty="0">
                <a:solidFill>
                  <a:schemeClr val="accent6"/>
                </a:solidFill>
              </a:rPr>
              <a:t>War History</a:t>
            </a:r>
            <a:r>
              <a:rPr lang="en-US" dirty="0">
                <a:solidFill>
                  <a:schemeClr val="accent6"/>
                </a:solidFill>
              </a:rPr>
              <a:t> 9:3(2009), 442.</a:t>
            </a:r>
          </a:p>
          <a:p>
            <a:endParaRPr lang="en-US" dirty="0"/>
          </a:p>
        </p:txBody>
      </p:sp>
    </p:spTree>
    <p:extLst>
      <p:ext uri="{BB962C8B-B14F-4D97-AF65-F5344CB8AC3E}">
        <p14:creationId xmlns:p14="http://schemas.microsoft.com/office/powerpoint/2010/main" val="22553942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300" y="901700"/>
            <a:ext cx="8661400" cy="5956300"/>
          </a:xfrm>
          <a:prstGeom prst="rect">
            <a:avLst/>
          </a:prstGeom>
        </p:spPr>
      </p:pic>
      <p:sp>
        <p:nvSpPr>
          <p:cNvPr id="4" name="Title 3"/>
          <p:cNvSpPr>
            <a:spLocks noGrp="1"/>
          </p:cNvSpPr>
          <p:nvPr>
            <p:ph type="title"/>
          </p:nvPr>
        </p:nvSpPr>
        <p:spPr>
          <a:xfrm>
            <a:off x="457200" y="0"/>
            <a:ext cx="8229600" cy="901700"/>
          </a:xfrm>
        </p:spPr>
        <p:txBody>
          <a:bodyPr/>
          <a:lstStyle/>
          <a:p>
            <a:r>
              <a:rPr lang="en-US" i="1" dirty="0" smtClean="0"/>
              <a:t>LIFE</a:t>
            </a:r>
            <a:r>
              <a:rPr lang="en-US" dirty="0" smtClean="0"/>
              <a:t>, May 30, 1955</a:t>
            </a:r>
            <a:endParaRPr lang="en-US" dirty="0"/>
          </a:p>
        </p:txBody>
      </p:sp>
    </p:spTree>
    <p:extLst>
      <p:ext uri="{BB962C8B-B14F-4D97-AF65-F5344CB8AC3E}">
        <p14:creationId xmlns:p14="http://schemas.microsoft.com/office/powerpoint/2010/main" val="40737191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30200"/>
            <a:ext cx="8686800" cy="6197600"/>
          </a:xfrm>
          <a:prstGeom prst="rect">
            <a:avLst/>
          </a:prstGeom>
        </p:spPr>
      </p:pic>
    </p:spTree>
    <p:extLst>
      <p:ext uri="{BB962C8B-B14F-4D97-AF65-F5344CB8AC3E}">
        <p14:creationId xmlns:p14="http://schemas.microsoft.com/office/powerpoint/2010/main" val="24647417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1295400"/>
            <a:ext cx="8648700" cy="4254500"/>
          </a:xfrm>
          <a:prstGeom prst="rect">
            <a:avLst/>
          </a:prstGeom>
        </p:spPr>
      </p:pic>
    </p:spTree>
    <p:extLst>
      <p:ext uri="{BB962C8B-B14F-4D97-AF65-F5344CB8AC3E}">
        <p14:creationId xmlns:p14="http://schemas.microsoft.com/office/powerpoint/2010/main" val="42144584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6300" y="0"/>
            <a:ext cx="7370442" cy="6858000"/>
          </a:xfrm>
          <a:prstGeom prst="rect">
            <a:avLst/>
          </a:prstGeom>
        </p:spPr>
      </p:pic>
    </p:spTree>
    <p:extLst>
      <p:ext uri="{BB962C8B-B14F-4D97-AF65-F5344CB8AC3E}">
        <p14:creationId xmlns:p14="http://schemas.microsoft.com/office/powerpoint/2010/main" val="10362722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100" y="0"/>
            <a:ext cx="7272028" cy="6858000"/>
          </a:xfrm>
          <a:prstGeom prst="rect">
            <a:avLst/>
          </a:prstGeom>
        </p:spPr>
      </p:pic>
    </p:spTree>
    <p:extLst>
      <p:ext uri="{BB962C8B-B14F-4D97-AF65-F5344CB8AC3E}">
        <p14:creationId xmlns:p14="http://schemas.microsoft.com/office/powerpoint/2010/main" val="25956830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1447800"/>
            <a:ext cx="8699500" cy="3962400"/>
          </a:xfrm>
          <a:prstGeom prst="rect">
            <a:avLst/>
          </a:prstGeom>
        </p:spPr>
      </p:pic>
    </p:spTree>
    <p:extLst>
      <p:ext uri="{BB962C8B-B14F-4D97-AF65-F5344CB8AC3E}">
        <p14:creationId xmlns:p14="http://schemas.microsoft.com/office/powerpoint/2010/main" val="25061169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5214" y="63500"/>
            <a:ext cx="5197929" cy="4456449"/>
          </a:xfrm>
          <a:prstGeom prst="rect">
            <a:avLst/>
          </a:prstGeom>
        </p:spPr>
      </p:pic>
      <p:pic>
        <p:nvPicPr>
          <p:cNvPr id="3" name="Picture 2"/>
          <p:cNvPicPr>
            <a:picLocks noChangeAspect="1"/>
          </p:cNvPicPr>
          <p:nvPr/>
        </p:nvPicPr>
        <p:blipFill>
          <a:blip r:embed="rId4"/>
          <a:stretch>
            <a:fillRect/>
          </a:stretch>
        </p:blipFill>
        <p:spPr>
          <a:xfrm>
            <a:off x="1805214" y="4421708"/>
            <a:ext cx="5197929" cy="2436292"/>
          </a:xfrm>
          <a:prstGeom prst="rect">
            <a:avLst/>
          </a:prstGeom>
        </p:spPr>
      </p:pic>
      <p:sp>
        <p:nvSpPr>
          <p:cNvPr id="4" name="TextBox 3"/>
          <p:cNvSpPr txBox="1"/>
          <p:nvPr/>
        </p:nvSpPr>
        <p:spPr>
          <a:xfrm>
            <a:off x="7344833" y="4000500"/>
            <a:ext cx="1693334" cy="369332"/>
          </a:xfrm>
          <a:prstGeom prst="rect">
            <a:avLst/>
          </a:prstGeom>
          <a:noFill/>
        </p:spPr>
        <p:txBody>
          <a:bodyPr wrap="square" rtlCol="0">
            <a:spAutoFit/>
          </a:bodyPr>
          <a:lstStyle/>
          <a:p>
            <a:r>
              <a:rPr lang="en-US" dirty="0"/>
              <a:t>s</a:t>
            </a:r>
            <a:r>
              <a:rPr lang="en-US" dirty="0" smtClean="0"/>
              <a:t>pliced image</a:t>
            </a:r>
            <a:endParaRPr lang="en-US" dirty="0"/>
          </a:p>
        </p:txBody>
      </p:sp>
    </p:spTree>
    <p:extLst>
      <p:ext uri="{BB962C8B-B14F-4D97-AF65-F5344CB8AC3E}">
        <p14:creationId xmlns:p14="http://schemas.microsoft.com/office/powerpoint/2010/main" val="31791146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4435" y="427978"/>
            <a:ext cx="3768729" cy="5632310"/>
          </a:xfrm>
          <a:prstGeom prst="rect">
            <a:avLst/>
          </a:prstGeom>
          <a:noFill/>
        </p:spPr>
        <p:txBody>
          <a:bodyPr wrap="square" rtlCol="0">
            <a:spAutoFit/>
          </a:bodyPr>
          <a:lstStyle/>
          <a:p>
            <a:r>
              <a:rPr lang="en-US" sz="2400" dirty="0" smtClean="0"/>
              <a:t>When </a:t>
            </a:r>
            <a:r>
              <a:rPr lang="en-US" sz="2400" i="1" dirty="0" smtClean="0"/>
              <a:t>Time </a:t>
            </a:r>
            <a:r>
              <a:rPr lang="en-US" sz="2400" dirty="0" smtClean="0"/>
              <a:t>named Harry Truman “Man of the Year” on December 21, 1945, the president’s picture on the cover was dwarfed by a mushroom-shaped cloud and a hand gripping a lightning bolt.  All the year’s great events, said </a:t>
            </a:r>
            <a:r>
              <a:rPr lang="en-US" sz="2400" i="1" dirty="0" smtClean="0"/>
              <a:t>Time, </a:t>
            </a:r>
            <a:r>
              <a:rPr lang="en-US" sz="2400" dirty="0" smtClean="0"/>
              <a:t>including the deaths of FDR and Hitler and the surrender of Germany and Japan, paled before the awesome reality of the bomb.  </a:t>
            </a:r>
          </a:p>
          <a:p>
            <a:pPr algn="r"/>
            <a:r>
              <a:rPr lang="en-US" sz="2400" dirty="0" smtClean="0"/>
              <a:t>Boyer, 20.</a:t>
            </a:r>
            <a:endParaRPr lang="en-US" sz="2400" dirty="0"/>
          </a:p>
        </p:txBody>
      </p:sp>
      <p:pic>
        <p:nvPicPr>
          <p:cNvPr id="5" name="Picture 4"/>
          <p:cNvPicPr>
            <a:picLocks noChangeAspect="1"/>
          </p:cNvPicPr>
          <p:nvPr/>
        </p:nvPicPr>
        <p:blipFill>
          <a:blip r:embed="rId3"/>
          <a:stretch>
            <a:fillRect/>
          </a:stretch>
        </p:blipFill>
        <p:spPr>
          <a:xfrm>
            <a:off x="196503" y="307473"/>
            <a:ext cx="4780407" cy="6283159"/>
          </a:xfrm>
          <a:prstGeom prst="rect">
            <a:avLst/>
          </a:prstGeom>
        </p:spPr>
      </p:pic>
    </p:spTree>
    <p:extLst>
      <p:ext uri="{BB962C8B-B14F-4D97-AF65-F5344CB8AC3E}">
        <p14:creationId xmlns:p14="http://schemas.microsoft.com/office/powerpoint/2010/main" val="3274587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87018"/>
            <a:ext cx="8229600" cy="4525963"/>
          </a:xfrm>
        </p:spPr>
        <p:txBody>
          <a:bodyPr/>
          <a:lstStyle/>
          <a:p>
            <a:pPr marL="0" indent="0">
              <a:buNone/>
            </a:pPr>
            <a:r>
              <a:rPr lang="en-US" dirty="0"/>
              <a:t>It is an atomic bomb. It is a harnessing of the basic power of the universe. The force from which the sun draws its power has been loosed against those who brought war to the Far East. </a:t>
            </a:r>
            <a:endParaRPr lang="en-US" dirty="0" smtClean="0"/>
          </a:p>
          <a:p>
            <a:pPr marL="0" indent="0">
              <a:buNone/>
            </a:pPr>
            <a:endParaRPr lang="en-US" dirty="0"/>
          </a:p>
          <a:p>
            <a:pPr marL="1371600" lvl="5" indent="0">
              <a:buNone/>
            </a:pPr>
            <a:r>
              <a:rPr lang="en-US" b="1" dirty="0"/>
              <a:t>Harry S. Truman</a:t>
            </a:r>
            <a:r>
              <a:rPr lang="en-US" dirty="0"/>
              <a:t>, “</a:t>
            </a:r>
            <a:r>
              <a:rPr lang="en-US" b="1" dirty="0"/>
              <a:t>Statement Announcing the Use of the A-Bomb at Hiroshima” (August 6, 1945)</a:t>
            </a:r>
            <a:endParaRPr lang="en-US" dirty="0"/>
          </a:p>
          <a:p>
            <a:pPr marL="0" indent="0">
              <a:buNone/>
            </a:pPr>
            <a:endParaRPr lang="en-US" sz="2000" dirty="0" smtClean="0"/>
          </a:p>
          <a:p>
            <a:pPr marL="0" indent="0">
              <a:buNone/>
            </a:pPr>
            <a:endParaRPr lang="en-US" dirty="0"/>
          </a:p>
        </p:txBody>
      </p:sp>
      <p:pic>
        <p:nvPicPr>
          <p:cNvPr id="2" name="Picture 1"/>
          <p:cNvPicPr>
            <a:picLocks noChangeAspect="1"/>
          </p:cNvPicPr>
          <p:nvPr/>
        </p:nvPicPr>
        <p:blipFill>
          <a:blip r:embed="rId2"/>
          <a:stretch>
            <a:fillRect/>
          </a:stretch>
        </p:blipFill>
        <p:spPr>
          <a:xfrm>
            <a:off x="613833" y="240132"/>
            <a:ext cx="7344833" cy="3752688"/>
          </a:xfrm>
          <a:prstGeom prst="rect">
            <a:avLst/>
          </a:prstGeom>
        </p:spPr>
      </p:pic>
    </p:spTree>
    <p:extLst>
      <p:ext uri="{BB962C8B-B14F-4D97-AF65-F5344CB8AC3E}">
        <p14:creationId xmlns:p14="http://schemas.microsoft.com/office/powerpoint/2010/main" val="4456640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461000" y="402167"/>
            <a:ext cx="3534833" cy="8496829"/>
          </a:xfrm>
        </p:spPr>
        <p:txBody>
          <a:bodyPr/>
          <a:lstStyle/>
          <a:p>
            <a:pPr marL="0" indent="0">
              <a:buNone/>
            </a:pPr>
            <a:r>
              <a:rPr lang="en-US" dirty="0" smtClean="0"/>
              <a:t>It is an awful responsibility which has come to us.  We thank God it has come to us instead of to our enemies; and we pray that He may guide us to use it in His ways and for His purposes.</a:t>
            </a:r>
          </a:p>
          <a:p>
            <a:pPr marL="800100" lvl="2" indent="0" algn="r">
              <a:buNone/>
            </a:pPr>
            <a:r>
              <a:rPr lang="en-US" dirty="0" smtClean="0"/>
              <a:t>Harry S. Truman, Radio Address, August 10, 1945,</a:t>
            </a:r>
          </a:p>
          <a:p>
            <a:pPr marL="800100" lvl="2" indent="0" algn="r">
              <a:buNone/>
            </a:pPr>
            <a:r>
              <a:rPr lang="en-US" dirty="0" smtClean="0"/>
              <a:t>Cited in Boyer, </a:t>
            </a:r>
            <a:r>
              <a:rPr lang="en-US" i="1" dirty="0" smtClean="0"/>
              <a:t>By the Bomb’s Early Light, </a:t>
            </a:r>
            <a:r>
              <a:rPr lang="en-US" dirty="0" smtClean="0"/>
              <a:t>5.</a:t>
            </a:r>
            <a:endParaRPr lang="en-US" dirty="0"/>
          </a:p>
        </p:txBody>
      </p:sp>
      <p:pic>
        <p:nvPicPr>
          <p:cNvPr id="2" name="Picture 1"/>
          <p:cNvPicPr>
            <a:picLocks noChangeAspect="1"/>
          </p:cNvPicPr>
          <p:nvPr/>
        </p:nvPicPr>
        <p:blipFill>
          <a:blip r:embed="rId2"/>
          <a:stretch>
            <a:fillRect/>
          </a:stretch>
        </p:blipFill>
        <p:spPr>
          <a:xfrm>
            <a:off x="550333" y="402166"/>
            <a:ext cx="4720167" cy="6028941"/>
          </a:xfrm>
          <a:prstGeom prst="rect">
            <a:avLst/>
          </a:prstGeom>
        </p:spPr>
      </p:pic>
    </p:spTree>
    <p:extLst>
      <p:ext uri="{BB962C8B-B14F-4D97-AF65-F5344CB8AC3E}">
        <p14:creationId xmlns:p14="http://schemas.microsoft.com/office/powerpoint/2010/main" val="17561229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206500"/>
          </a:xfrm>
        </p:spPr>
        <p:txBody>
          <a:bodyPr/>
          <a:lstStyle/>
          <a:p>
            <a:r>
              <a:rPr lang="en-US" dirty="0" smtClean="0"/>
              <a:t>The Arms Race</a:t>
            </a:r>
            <a:endParaRPr lang="en-US" dirty="0"/>
          </a:p>
        </p:txBody>
      </p:sp>
      <p:sp>
        <p:nvSpPr>
          <p:cNvPr id="5" name="Content Placeholder 4"/>
          <p:cNvSpPr>
            <a:spLocks noGrp="1"/>
          </p:cNvSpPr>
          <p:nvPr>
            <p:ph idx="1"/>
          </p:nvPr>
        </p:nvSpPr>
        <p:spPr/>
        <p:txBody>
          <a:bodyPr>
            <a:normAutofit fontScale="92500"/>
          </a:bodyPr>
          <a:lstStyle/>
          <a:p>
            <a:pPr marL="57150" indent="0">
              <a:buNone/>
            </a:pPr>
            <a:r>
              <a:rPr lang="en-US" dirty="0"/>
              <a:t> It has never been the habit of the scientists of this country or the policy of this Government to withhold from the world scientific knowledge. Normally, therefore, everything about the work with atomic energy would be made public. </a:t>
            </a:r>
          </a:p>
          <a:p>
            <a:pPr marL="57150" indent="0">
              <a:buNone/>
            </a:pPr>
            <a:r>
              <a:rPr lang="en-US" dirty="0"/>
              <a:t>          </a:t>
            </a:r>
            <a:r>
              <a:rPr lang="en-US" dirty="0">
                <a:solidFill>
                  <a:srgbClr val="0000FF"/>
                </a:solidFill>
              </a:rPr>
              <a:t>But under present circumstances it is not intended to divulge the technical processes of production or all the military applications</a:t>
            </a:r>
            <a:r>
              <a:rPr lang="en-US" dirty="0">
                <a:solidFill>
                  <a:schemeClr val="accent1"/>
                </a:solidFill>
              </a:rPr>
              <a:t>, </a:t>
            </a:r>
            <a:r>
              <a:rPr lang="en-US" dirty="0"/>
              <a:t>pending further examination of possible methods of protecting us and the rest of the world from the danger of sudden destruction. </a:t>
            </a:r>
          </a:p>
          <a:p>
            <a:pPr marL="457200" lvl="1" indent="0">
              <a:buNone/>
            </a:pPr>
            <a:endParaRPr lang="en-US" dirty="0"/>
          </a:p>
          <a:p>
            <a:pPr marL="457200" lvl="1" indent="0" algn="r">
              <a:buNone/>
            </a:pPr>
            <a:r>
              <a:rPr lang="en-US" dirty="0"/>
              <a:t>Harry S. Truman, “Statement Announcing the Use of the A-Bomb at Hiroshima” (August 6, 1945)</a:t>
            </a:r>
          </a:p>
        </p:txBody>
      </p:sp>
    </p:spTree>
    <p:extLst>
      <p:ext uri="{BB962C8B-B14F-4D97-AF65-F5344CB8AC3E}">
        <p14:creationId xmlns:p14="http://schemas.microsoft.com/office/powerpoint/2010/main" val="191841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167" y="4034911"/>
            <a:ext cx="8868831" cy="4632966"/>
          </a:xfrm>
        </p:spPr>
        <p:txBody>
          <a:bodyPr>
            <a:normAutofit/>
          </a:bodyPr>
          <a:lstStyle/>
          <a:p>
            <a:pPr marL="0" indent="0">
              <a:buNone/>
            </a:pPr>
            <a:r>
              <a:rPr lang="en-US" dirty="0"/>
              <a:t>We are now prepared to obliterate more rapidly and completely every productive enterprise the Japanese have above ground in any city. We shall destroy their docks, their factories, and their communications. Let there be no mistake; we shall completely destroy Japan's power to make war. </a:t>
            </a:r>
            <a:endParaRPr lang="en-US" dirty="0"/>
          </a:p>
          <a:p>
            <a:pPr marL="800100" lvl="2" indent="0">
              <a:buNone/>
            </a:pPr>
            <a:r>
              <a:rPr lang="en-US" b="1" dirty="0" smtClean="0"/>
              <a:t>Harry </a:t>
            </a:r>
            <a:r>
              <a:rPr lang="en-US" b="1" dirty="0"/>
              <a:t>S. Truman</a:t>
            </a:r>
            <a:r>
              <a:rPr lang="en-US" dirty="0"/>
              <a:t>, “</a:t>
            </a:r>
            <a:r>
              <a:rPr lang="en-US" b="1" dirty="0"/>
              <a:t>Statement Announcing the Use of the A-Bomb at Hiroshima” (August 6, 1945)</a:t>
            </a:r>
            <a:endParaRPr lang="en-US" dirty="0"/>
          </a:p>
          <a:p>
            <a:pPr marL="0" indent="0">
              <a:buNone/>
            </a:pPr>
            <a:endParaRPr lang="en-US" sz="2000" dirty="0"/>
          </a:p>
          <a:p>
            <a:pPr marL="0" indent="0">
              <a:buNone/>
            </a:pPr>
            <a:endParaRPr lang="en-US" dirty="0"/>
          </a:p>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1883832" y="300567"/>
            <a:ext cx="5355167" cy="3565011"/>
          </a:xfrm>
          <a:prstGeom prst="rect">
            <a:avLst/>
          </a:prstGeom>
        </p:spPr>
      </p:pic>
    </p:spTree>
    <p:extLst>
      <p:ext uri="{BB962C8B-B14F-4D97-AF65-F5344CB8AC3E}">
        <p14:creationId xmlns:p14="http://schemas.microsoft.com/office/powerpoint/2010/main" val="35593552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4569326" cy="2971800"/>
          </a:xfrm>
        </p:spPr>
        <p:txBody>
          <a:bodyPr>
            <a:normAutofit fontScale="92500"/>
          </a:bodyPr>
          <a:lstStyle/>
          <a:p>
            <a:pPr marL="0" indent="0">
              <a:buNone/>
            </a:pPr>
            <a:r>
              <a:rPr lang="en-US" dirty="0" smtClean="0"/>
              <a:t>“Seldom, if ever, has a war ended leaving the victors with such a sense of uncertainty and fear, with such a realization that the future is obscure and that survival is not assured.”</a:t>
            </a:r>
          </a:p>
          <a:p>
            <a:pPr marL="800100" lvl="2" indent="0" algn="r">
              <a:buNone/>
            </a:pPr>
            <a:r>
              <a:rPr lang="en-US" dirty="0" smtClean="0"/>
              <a:t/>
            </a:r>
            <a:br>
              <a:rPr lang="en-US" dirty="0" smtClean="0"/>
            </a:br>
            <a:r>
              <a:rPr lang="en-US" dirty="0" smtClean="0"/>
              <a:t>Edward R. Murrow, August 12, 1945, cited in Boyer, 5.</a:t>
            </a:r>
            <a:endParaRPr lang="en-US" dirty="0"/>
          </a:p>
        </p:txBody>
      </p:sp>
      <p:pic>
        <p:nvPicPr>
          <p:cNvPr id="7" name="Picture 6"/>
          <p:cNvPicPr>
            <a:picLocks noChangeAspect="1"/>
          </p:cNvPicPr>
          <p:nvPr/>
        </p:nvPicPr>
        <p:blipFill>
          <a:blip r:embed="rId2"/>
          <a:stretch>
            <a:fillRect/>
          </a:stretch>
        </p:blipFill>
        <p:spPr>
          <a:xfrm>
            <a:off x="5892800" y="1344195"/>
            <a:ext cx="2641600" cy="3581400"/>
          </a:xfrm>
          <a:prstGeom prst="rect">
            <a:avLst/>
          </a:prstGeom>
        </p:spPr>
      </p:pic>
    </p:spTree>
    <p:extLst>
      <p:ext uri="{BB962C8B-B14F-4D97-AF65-F5344CB8AC3E}">
        <p14:creationId xmlns:p14="http://schemas.microsoft.com/office/powerpoint/2010/main" val="37851955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935579" cy="5948947"/>
          </a:xfrm>
        </p:spPr>
        <p:txBody>
          <a:bodyPr>
            <a:noAutofit/>
          </a:bodyPr>
          <a:lstStyle/>
          <a:p>
            <a:pPr marL="0" indent="0">
              <a:lnSpc>
                <a:spcPct val="90000"/>
              </a:lnSpc>
              <a:buNone/>
            </a:pPr>
            <a:r>
              <a:rPr lang="en-US" sz="1400" dirty="0">
                <a:solidFill>
                  <a:schemeClr val="tx1"/>
                </a:solidFill>
              </a:rPr>
              <a:t>Atomic Power: The Buchanan Brothers [1946]</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Oh this world is at a tremble with its strength and mighty power</a:t>
            </a:r>
          </a:p>
          <a:p>
            <a:pPr marL="0" indent="0">
              <a:lnSpc>
                <a:spcPct val="90000"/>
              </a:lnSpc>
              <a:buNone/>
            </a:pPr>
            <a:r>
              <a:rPr lang="en-US" sz="1400" dirty="0">
                <a:solidFill>
                  <a:schemeClr val="tx1"/>
                </a:solidFill>
              </a:rPr>
              <a:t>There sending up to heaven to get the brimstone fire</a:t>
            </a:r>
          </a:p>
          <a:p>
            <a:pPr marL="0" indent="0">
              <a:lnSpc>
                <a:spcPct val="90000"/>
              </a:lnSpc>
              <a:buNone/>
            </a:pPr>
            <a:r>
              <a:rPr lang="en-US" sz="1400" dirty="0">
                <a:solidFill>
                  <a:schemeClr val="tx1"/>
                </a:solidFill>
              </a:rPr>
              <a:t>Take warning my dear brother, be careful how you plan</a:t>
            </a:r>
          </a:p>
          <a:p>
            <a:pPr marL="0" indent="0">
              <a:lnSpc>
                <a:spcPct val="90000"/>
              </a:lnSpc>
              <a:buNone/>
            </a:pPr>
            <a:r>
              <a:rPr lang="en-US" sz="1400" dirty="0">
                <a:solidFill>
                  <a:schemeClr val="tx1"/>
                </a:solidFill>
              </a:rPr>
              <a:t>You're working with the power of God's own holy hand</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Refrain: Atomic power, atomic power</a:t>
            </a:r>
          </a:p>
          <a:p>
            <a:pPr marL="0" indent="0">
              <a:lnSpc>
                <a:spcPct val="90000"/>
              </a:lnSpc>
              <a:buNone/>
            </a:pPr>
            <a:r>
              <a:rPr lang="en-US" sz="1400" dirty="0">
                <a:solidFill>
                  <a:schemeClr val="tx1"/>
                </a:solidFill>
              </a:rPr>
              <a:t>Was given by the mighty hand of God</a:t>
            </a:r>
          </a:p>
          <a:p>
            <a:pPr marL="0" indent="0">
              <a:lnSpc>
                <a:spcPct val="90000"/>
              </a:lnSpc>
              <a:buNone/>
            </a:pPr>
            <a:r>
              <a:rPr lang="en-US" sz="1400" dirty="0">
                <a:solidFill>
                  <a:schemeClr val="tx1"/>
                </a:solidFill>
              </a:rPr>
              <a:t>Atomic power, atomic power</a:t>
            </a:r>
          </a:p>
          <a:p>
            <a:pPr marL="0" indent="0">
              <a:lnSpc>
                <a:spcPct val="90000"/>
              </a:lnSpc>
              <a:buNone/>
            </a:pPr>
            <a:r>
              <a:rPr lang="en-US" sz="1400" dirty="0">
                <a:solidFill>
                  <a:schemeClr val="tx1"/>
                </a:solidFill>
              </a:rPr>
              <a:t>It was given by the mighty hand of God</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You remember two great cities in a distant foreign land</a:t>
            </a:r>
          </a:p>
          <a:p>
            <a:pPr marL="0" indent="0">
              <a:lnSpc>
                <a:spcPct val="90000"/>
              </a:lnSpc>
              <a:buNone/>
            </a:pPr>
            <a:r>
              <a:rPr lang="en-US" sz="1400" dirty="0">
                <a:solidFill>
                  <a:schemeClr val="tx1"/>
                </a:solidFill>
              </a:rPr>
              <a:t>When scorched from the face of earth the power of Japan</a:t>
            </a:r>
          </a:p>
          <a:p>
            <a:pPr marL="0" indent="0">
              <a:lnSpc>
                <a:spcPct val="90000"/>
              </a:lnSpc>
              <a:buNone/>
            </a:pPr>
            <a:r>
              <a:rPr lang="en-US" sz="1400" dirty="0">
                <a:solidFill>
                  <a:schemeClr val="tx1"/>
                </a:solidFill>
              </a:rPr>
              <a:t>Be careful my dear brother, don't take away the joy</a:t>
            </a:r>
          </a:p>
          <a:p>
            <a:pPr marL="0" indent="0">
              <a:lnSpc>
                <a:spcPct val="90000"/>
              </a:lnSpc>
              <a:buNone/>
            </a:pPr>
            <a:r>
              <a:rPr lang="en-US" sz="1400" dirty="0">
                <a:solidFill>
                  <a:schemeClr val="tx1"/>
                </a:solidFill>
              </a:rPr>
              <a:t>But use it for the good of man and never to destroy</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Refrain</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Hiroshima, Nagasaki paid a big price for their sins</a:t>
            </a:r>
          </a:p>
          <a:p>
            <a:pPr marL="0" indent="0">
              <a:lnSpc>
                <a:spcPct val="90000"/>
              </a:lnSpc>
              <a:buNone/>
            </a:pPr>
            <a:r>
              <a:rPr lang="en-US" sz="1400" dirty="0">
                <a:solidFill>
                  <a:schemeClr val="tx1"/>
                </a:solidFill>
              </a:rPr>
              <a:t>When scorched from the face of earth their battles could not win</a:t>
            </a:r>
          </a:p>
          <a:p>
            <a:pPr marL="0" indent="0">
              <a:lnSpc>
                <a:spcPct val="90000"/>
              </a:lnSpc>
              <a:buNone/>
            </a:pPr>
            <a:r>
              <a:rPr lang="en-US" sz="1400" dirty="0">
                <a:solidFill>
                  <a:schemeClr val="tx1"/>
                </a:solidFill>
              </a:rPr>
              <a:t>But on that day of judgment when comes a greater power</a:t>
            </a:r>
          </a:p>
          <a:p>
            <a:pPr marL="0" indent="0">
              <a:lnSpc>
                <a:spcPct val="90000"/>
              </a:lnSpc>
              <a:buNone/>
            </a:pPr>
            <a:r>
              <a:rPr lang="en-US" sz="1400" dirty="0">
                <a:solidFill>
                  <a:schemeClr val="tx1"/>
                </a:solidFill>
              </a:rPr>
              <a:t>We will not know the minute and we'll not know the hour</a:t>
            </a:r>
          </a:p>
          <a:p>
            <a:pPr marL="0" indent="0">
              <a:lnSpc>
                <a:spcPct val="90000"/>
              </a:lnSpc>
              <a:buNone/>
            </a:pPr>
            <a:endParaRPr lang="en-US" sz="1400" dirty="0">
              <a:solidFill>
                <a:schemeClr val="tx1"/>
              </a:solidFill>
            </a:endParaRPr>
          </a:p>
          <a:p>
            <a:pPr marL="0" indent="0">
              <a:lnSpc>
                <a:spcPct val="90000"/>
              </a:lnSpc>
              <a:buNone/>
            </a:pPr>
            <a:r>
              <a:rPr lang="en-US" sz="1400" dirty="0">
                <a:solidFill>
                  <a:schemeClr val="tx1"/>
                </a:solidFill>
              </a:rPr>
              <a:t>Refrain</a:t>
            </a:r>
          </a:p>
          <a:p>
            <a:pPr marL="0" indent="0">
              <a:lnSpc>
                <a:spcPct val="80000"/>
              </a:lnSpc>
              <a:buNone/>
            </a:pPr>
            <a:r>
              <a:rPr lang="en-US" sz="1200" dirty="0">
                <a:solidFill>
                  <a:schemeClr val="tx1"/>
                </a:solidFill>
              </a:rPr>
              <a:t/>
            </a:r>
            <a:br>
              <a:rPr lang="en-US" sz="1200" dirty="0">
                <a:solidFill>
                  <a:schemeClr val="tx1"/>
                </a:solidFill>
              </a:rPr>
            </a:br>
            <a:r>
              <a:rPr lang="en-US" sz="1200" dirty="0" smtClean="0">
                <a:solidFill>
                  <a:schemeClr val="tx1"/>
                </a:solidFill>
              </a:rPr>
              <a:t>The </a:t>
            </a:r>
            <a:r>
              <a:rPr lang="en-US" sz="1200" dirty="0">
                <a:solidFill>
                  <a:schemeClr val="tx1"/>
                </a:solidFill>
              </a:rPr>
              <a:t>Buchanan Brothers [1946]</a:t>
            </a:r>
          </a:p>
          <a:p>
            <a:pPr marL="0" indent="0">
              <a:lnSpc>
                <a:spcPct val="80000"/>
              </a:lnSpc>
              <a:buNone/>
            </a:pPr>
            <a:r>
              <a:rPr lang="en-US" sz="1200" dirty="0">
                <a:solidFill>
                  <a:schemeClr val="tx1"/>
                </a:solidFill>
              </a:rPr>
              <a:t>Atomic Power</a:t>
            </a:r>
          </a:p>
          <a:p>
            <a:pPr marL="0" indent="0">
              <a:lnSpc>
                <a:spcPct val="80000"/>
              </a:lnSpc>
              <a:buNone/>
            </a:pPr>
            <a:r>
              <a:rPr lang="en-US" sz="1200" dirty="0">
                <a:solidFill>
                  <a:schemeClr val="tx1"/>
                </a:solidFill>
              </a:rPr>
              <a:t>(Fred Kirby)</a:t>
            </a:r>
          </a:p>
          <a:p>
            <a:pPr marL="0" indent="0">
              <a:lnSpc>
                <a:spcPct val="80000"/>
              </a:lnSpc>
              <a:buNone/>
            </a:pPr>
            <a:r>
              <a:rPr lang="en-US" sz="1200" dirty="0">
                <a:solidFill>
                  <a:schemeClr val="tx1"/>
                </a:solidFill>
              </a:rPr>
              <a:t>RCA Victor 20-1850</a:t>
            </a:r>
          </a:p>
        </p:txBody>
      </p:sp>
      <p:sp>
        <p:nvSpPr>
          <p:cNvPr id="5" name="TextBox 4"/>
          <p:cNvSpPr txBox="1"/>
          <p:nvPr/>
        </p:nvSpPr>
        <p:spPr>
          <a:xfrm>
            <a:off x="5913119" y="4050634"/>
            <a:ext cx="3230881" cy="2031325"/>
          </a:xfrm>
          <a:prstGeom prst="rect">
            <a:avLst/>
          </a:prstGeom>
          <a:noFill/>
        </p:spPr>
        <p:txBody>
          <a:bodyPr wrap="square" rtlCol="0">
            <a:spAutoFit/>
          </a:bodyPr>
          <a:lstStyle/>
          <a:p>
            <a:r>
              <a:rPr lang="en-US" sz="1400" dirty="0" smtClean="0">
                <a:latin typeface="+mj-lt"/>
              </a:rPr>
              <a:t>Fear, trembling, brimstone, images of cosmic destruction: the themes of “Atomic Power” are wholly in keeping with the national mood so frequently described by cultural observers in the months after the atomic bomb burst upon the American consciousness.  </a:t>
            </a:r>
          </a:p>
          <a:p>
            <a:r>
              <a:rPr lang="en-US" sz="1400" dirty="0" smtClean="0">
                <a:latin typeface="+mj-lt"/>
              </a:rPr>
              <a:t>                                             Boyer, 25.</a:t>
            </a:r>
            <a:endParaRPr lang="en-US" sz="1400" dirty="0">
              <a:latin typeface="+mj-lt"/>
            </a:endParaRPr>
          </a:p>
        </p:txBody>
      </p:sp>
      <p:pic>
        <p:nvPicPr>
          <p:cNvPr id="6" name="Picture 5">
            <a:hlinkClick r:id="rId3"/>
          </p:cNvPr>
          <p:cNvPicPr>
            <a:picLocks noChangeAspect="1"/>
          </p:cNvPicPr>
          <p:nvPr/>
        </p:nvPicPr>
        <p:blipFill>
          <a:blip r:embed="rId4"/>
          <a:stretch>
            <a:fillRect/>
          </a:stretch>
        </p:blipFill>
        <p:spPr>
          <a:xfrm>
            <a:off x="5534527" y="374318"/>
            <a:ext cx="3395577" cy="3395577"/>
          </a:xfrm>
          <a:prstGeom prst="rect">
            <a:avLst/>
          </a:prstGeom>
        </p:spPr>
      </p:pic>
    </p:spTree>
    <p:extLst>
      <p:ext uri="{BB962C8B-B14F-4D97-AF65-F5344CB8AC3E}">
        <p14:creationId xmlns:p14="http://schemas.microsoft.com/office/powerpoint/2010/main" val="19078352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4400" y="0"/>
            <a:ext cx="4774031" cy="6858000"/>
          </a:xfrm>
          <a:prstGeom prst="rect">
            <a:avLst/>
          </a:prstGeom>
        </p:spPr>
      </p:pic>
    </p:spTree>
    <p:extLst>
      <p:ext uri="{BB962C8B-B14F-4D97-AF65-F5344CB8AC3E}">
        <p14:creationId xmlns:p14="http://schemas.microsoft.com/office/powerpoint/2010/main" val="14238998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4400" y="0"/>
            <a:ext cx="4775078" cy="6858000"/>
          </a:xfrm>
          <a:prstGeom prst="rect">
            <a:avLst/>
          </a:prstGeom>
        </p:spPr>
      </p:pic>
    </p:spTree>
    <p:extLst>
      <p:ext uri="{BB962C8B-B14F-4D97-AF65-F5344CB8AC3E}">
        <p14:creationId xmlns:p14="http://schemas.microsoft.com/office/powerpoint/2010/main" val="34852574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8900" y="927100"/>
            <a:ext cx="3886200" cy="5003800"/>
          </a:xfrm>
          <a:prstGeom prst="rect">
            <a:avLst/>
          </a:prstGeom>
        </p:spPr>
      </p:pic>
      <p:pic>
        <p:nvPicPr>
          <p:cNvPr id="3" name="Picture 2"/>
          <p:cNvPicPr>
            <a:picLocks noChangeAspect="1"/>
          </p:cNvPicPr>
          <p:nvPr/>
        </p:nvPicPr>
        <p:blipFill>
          <a:blip r:embed="rId4"/>
          <a:stretch>
            <a:fillRect/>
          </a:stretch>
        </p:blipFill>
        <p:spPr>
          <a:xfrm>
            <a:off x="1828800" y="0"/>
            <a:ext cx="5484616" cy="6858000"/>
          </a:xfrm>
          <a:prstGeom prst="rect">
            <a:avLst/>
          </a:prstGeom>
        </p:spPr>
      </p:pic>
    </p:spTree>
    <p:extLst>
      <p:ext uri="{BB962C8B-B14F-4D97-AF65-F5344CB8AC3E}">
        <p14:creationId xmlns:p14="http://schemas.microsoft.com/office/powerpoint/2010/main" val="27570710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0500" y="838200"/>
            <a:ext cx="6223000" cy="5168900"/>
          </a:xfrm>
          <a:prstGeom prst="rect">
            <a:avLst/>
          </a:prstGeom>
        </p:spPr>
      </p:pic>
    </p:spTree>
    <p:extLst>
      <p:ext uri="{BB962C8B-B14F-4D97-AF65-F5344CB8AC3E}">
        <p14:creationId xmlns:p14="http://schemas.microsoft.com/office/powerpoint/2010/main" val="38134514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97000" y="657058"/>
            <a:ext cx="6350000" cy="4902200"/>
          </a:xfrm>
          <a:prstGeom prst="rect">
            <a:avLst/>
          </a:prstGeom>
        </p:spPr>
      </p:pic>
      <p:sp>
        <p:nvSpPr>
          <p:cNvPr id="5" name="TextBox 4"/>
          <p:cNvSpPr txBox="1"/>
          <p:nvPr/>
        </p:nvSpPr>
        <p:spPr>
          <a:xfrm>
            <a:off x="1185333" y="5657671"/>
            <a:ext cx="7143750" cy="1200329"/>
          </a:xfrm>
          <a:prstGeom prst="rect">
            <a:avLst/>
          </a:prstGeom>
          <a:noFill/>
        </p:spPr>
        <p:txBody>
          <a:bodyPr wrap="square" rtlCol="0">
            <a:spAutoFit/>
          </a:bodyPr>
          <a:lstStyle/>
          <a:p>
            <a:r>
              <a:rPr lang="en-US" dirty="0"/>
              <a:t>The caption to this story from Life magazine (1946) reads: "U.S. Navy Vice Admiral William H. P. </a:t>
            </a:r>
            <a:r>
              <a:rPr lang="en-US" dirty="0" err="1"/>
              <a:t>Blandy</a:t>
            </a:r>
            <a:r>
              <a:rPr lang="en-US" dirty="0"/>
              <a:t>, his wife, and Rear Admiral Frank J. Lowry cut a cake made in the shape of a mushroom cloud at a reception for Operation Crossroads, November 6, 1946." </a:t>
            </a:r>
          </a:p>
        </p:txBody>
      </p:sp>
    </p:spTree>
    <p:extLst>
      <p:ext uri="{BB962C8B-B14F-4D97-AF65-F5344CB8AC3E}">
        <p14:creationId xmlns:p14="http://schemas.microsoft.com/office/powerpoint/2010/main" val="7165987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60333"/>
            <a:ext cx="8229600" cy="2337330"/>
          </a:xfrm>
        </p:spPr>
        <p:txBody>
          <a:bodyPr>
            <a:normAutofit fontScale="92500"/>
          </a:bodyPr>
          <a:lstStyle/>
          <a:p>
            <a:pPr marL="0" indent="0">
              <a:buNone/>
            </a:pPr>
            <a:r>
              <a:rPr lang="en-US" dirty="0"/>
              <a:t>The fact that we can release atomic energy ushers in a new era in man's understanding of nature's forces. Atomic energy may in the future supplement the power that now comes from coal, oil, and falling </a:t>
            </a:r>
            <a:r>
              <a:rPr lang="en-US" dirty="0" smtClean="0"/>
              <a:t>water. . . </a:t>
            </a:r>
            <a:r>
              <a:rPr lang="en-US" dirty="0" smtClean="0"/>
              <a:t>.</a:t>
            </a:r>
            <a:endParaRPr lang="en-US" dirty="0" smtClean="0"/>
          </a:p>
          <a:p>
            <a:pPr marL="914400" lvl="2" indent="0">
              <a:buNone/>
            </a:pPr>
            <a:r>
              <a:rPr lang="en-US" sz="2000" b="1" dirty="0"/>
              <a:t>Harry S. </a:t>
            </a:r>
            <a:r>
              <a:rPr lang="en-US" sz="2000" b="1" dirty="0" smtClean="0"/>
              <a:t>Truman</a:t>
            </a:r>
            <a:r>
              <a:rPr lang="en-US" sz="2000" dirty="0" smtClean="0"/>
              <a:t>, “</a:t>
            </a:r>
            <a:r>
              <a:rPr lang="en-US" sz="2000" b="1" dirty="0" smtClean="0"/>
              <a:t>Statement Announcing </a:t>
            </a:r>
            <a:r>
              <a:rPr lang="en-US" sz="2000" b="1" dirty="0"/>
              <a:t>the Use of the A-Bomb at </a:t>
            </a:r>
            <a:r>
              <a:rPr lang="en-US" sz="2000" b="1" dirty="0" smtClean="0"/>
              <a:t>Hiroshima” </a:t>
            </a:r>
            <a:r>
              <a:rPr lang="en-US" sz="2000" b="1" dirty="0"/>
              <a:t>(August 6, 1945)</a:t>
            </a:r>
            <a:endParaRPr lang="en-US" sz="2000" dirty="0"/>
          </a:p>
          <a:p>
            <a:endParaRPr lang="en-US" dirty="0" smtClean="0"/>
          </a:p>
          <a:p>
            <a:endParaRPr lang="en-US" dirty="0"/>
          </a:p>
        </p:txBody>
      </p:sp>
    </p:spTree>
    <p:extLst>
      <p:ext uri="{BB962C8B-B14F-4D97-AF65-F5344CB8AC3E}">
        <p14:creationId xmlns:p14="http://schemas.microsoft.com/office/powerpoint/2010/main" val="23917514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0" y="0"/>
            <a:ext cx="5162861" cy="6858000"/>
          </a:xfrm>
          <a:prstGeom prst="rect">
            <a:avLst/>
          </a:prstGeom>
        </p:spPr>
      </p:pic>
    </p:spTree>
    <p:extLst>
      <p:ext uri="{BB962C8B-B14F-4D97-AF65-F5344CB8AC3E}">
        <p14:creationId xmlns:p14="http://schemas.microsoft.com/office/powerpoint/2010/main" val="5257457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33084" y="0"/>
            <a:ext cx="4277012" cy="5037667"/>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814917" y="5122332"/>
            <a:ext cx="7672916" cy="1439335"/>
          </a:xfrm>
          <a:prstGeom prst="rect">
            <a:avLst/>
          </a:prstGeom>
          <a:noFill/>
          <a:ln>
            <a:noFill/>
          </a:ln>
        </p:spPr>
      </p:pic>
      <p:sp>
        <p:nvSpPr>
          <p:cNvPr id="2" name="TextBox 1"/>
          <p:cNvSpPr txBox="1"/>
          <p:nvPr/>
        </p:nvSpPr>
        <p:spPr>
          <a:xfrm>
            <a:off x="2910417" y="6488668"/>
            <a:ext cx="5577416" cy="307777"/>
          </a:xfrm>
          <a:prstGeom prst="rect">
            <a:avLst/>
          </a:prstGeom>
          <a:noFill/>
        </p:spPr>
        <p:txBody>
          <a:bodyPr wrap="square" rtlCol="0">
            <a:spAutoFit/>
          </a:bodyPr>
          <a:lstStyle/>
          <a:p>
            <a:pPr algn="r"/>
            <a:r>
              <a:rPr lang="en-US" sz="1400" dirty="0" smtClean="0">
                <a:solidFill>
                  <a:srgbClr val="758085"/>
                </a:solidFill>
              </a:rPr>
              <a:t>Boyer, 5.</a:t>
            </a:r>
            <a:endParaRPr lang="en-US" sz="1400" dirty="0">
              <a:solidFill>
                <a:srgbClr val="758085"/>
              </a:solidFill>
            </a:endParaRPr>
          </a:p>
        </p:txBody>
      </p:sp>
    </p:spTree>
    <p:extLst>
      <p:ext uri="{BB962C8B-B14F-4D97-AF65-F5344CB8AC3E}">
        <p14:creationId xmlns:p14="http://schemas.microsoft.com/office/powerpoint/2010/main" val="14782798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49390"/>
          </a:xfrm>
          <a:prstGeom prst="rect">
            <a:avLst/>
          </a:prstGeom>
        </p:spPr>
      </p:pic>
    </p:spTree>
    <p:extLst>
      <p:ext uri="{BB962C8B-B14F-4D97-AF65-F5344CB8AC3E}">
        <p14:creationId xmlns:p14="http://schemas.microsoft.com/office/powerpoint/2010/main" val="24334186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Cited</a:t>
            </a:r>
            <a:endParaRPr lang="en-US" dirty="0"/>
          </a:p>
        </p:txBody>
      </p:sp>
      <p:sp>
        <p:nvSpPr>
          <p:cNvPr id="3" name="Content Placeholder 2"/>
          <p:cNvSpPr>
            <a:spLocks noGrp="1"/>
          </p:cNvSpPr>
          <p:nvPr>
            <p:ph idx="1"/>
          </p:nvPr>
        </p:nvSpPr>
        <p:spPr>
          <a:xfrm>
            <a:off x="457200" y="1788583"/>
            <a:ext cx="8229600" cy="4337580"/>
          </a:xfrm>
        </p:spPr>
        <p:txBody>
          <a:bodyPr>
            <a:normAutofit fontScale="62500" lnSpcReduction="20000"/>
          </a:bodyPr>
          <a:lstStyle/>
          <a:p>
            <a:r>
              <a:rPr lang="en-US" dirty="0"/>
              <a:t>Paul Boyer, </a:t>
            </a:r>
            <a:r>
              <a:rPr lang="en-US" i="1" dirty="0"/>
              <a:t>By the Bomb’s Early Light </a:t>
            </a:r>
            <a:r>
              <a:rPr lang="en-US" dirty="0"/>
              <a:t>(UNC Press, 1994 [@1985]), </a:t>
            </a:r>
            <a:r>
              <a:rPr lang="en-US" dirty="0" smtClean="0"/>
              <a:t>excerpt, 1. http</a:t>
            </a:r>
            <a:r>
              <a:rPr lang="en-US" dirty="0"/>
              <a:t>://</a:t>
            </a:r>
            <a:r>
              <a:rPr lang="en-US" dirty="0" err="1"/>
              <a:t>sites.middlebury.edu</a:t>
            </a:r>
            <a:r>
              <a:rPr lang="en-US" dirty="0"/>
              <a:t>/</a:t>
            </a:r>
            <a:r>
              <a:rPr lang="en-US" dirty="0" err="1"/>
              <a:t>coldwarculture</a:t>
            </a:r>
            <a:r>
              <a:rPr lang="en-US" dirty="0"/>
              <a:t>/files/2013/08/</a:t>
            </a:r>
            <a:r>
              <a:rPr lang="en-US" dirty="0" err="1"/>
              <a:t>boyer-</a:t>
            </a:r>
            <a:r>
              <a:rPr lang="en-US" dirty="0" err="1" smtClean="0"/>
              <a:t>excerpt.pdf</a:t>
            </a:r>
            <a:r>
              <a:rPr lang="en-US" dirty="0" smtClean="0"/>
              <a:t>.</a:t>
            </a:r>
            <a:endParaRPr lang="en-US" dirty="0"/>
          </a:p>
          <a:p>
            <a:r>
              <a:rPr lang="en-US" i="1" dirty="0" smtClean="0"/>
              <a:t>Hales, Peter B. </a:t>
            </a:r>
            <a:r>
              <a:rPr lang="en-US" dirty="0" smtClean="0"/>
              <a:t>“The Atomic Sublime</a:t>
            </a:r>
            <a:r>
              <a:rPr lang="en-US" i="1" dirty="0" smtClean="0"/>
              <a:t>.” American </a:t>
            </a:r>
            <a:r>
              <a:rPr lang="en-US" i="1" dirty="0"/>
              <a:t>Studies</a:t>
            </a:r>
            <a:r>
              <a:rPr lang="en-US" dirty="0"/>
              <a:t>, </a:t>
            </a:r>
            <a:r>
              <a:rPr lang="en-US" dirty="0" smtClean="0"/>
              <a:t>32:4 (1991), 5 </a:t>
            </a:r>
            <a:r>
              <a:rPr lang="en-US" dirty="0"/>
              <a:t>- 31</a:t>
            </a:r>
            <a:endParaRPr lang="en-US" i="1" dirty="0" smtClean="0"/>
          </a:p>
          <a:p>
            <a:r>
              <a:rPr lang="en-US" dirty="0" smtClean="0"/>
              <a:t>Gill, David.</a:t>
            </a:r>
            <a:r>
              <a:rPr lang="en-US" i="1" dirty="0" smtClean="0"/>
              <a:t> </a:t>
            </a:r>
            <a:r>
              <a:rPr lang="en-US" dirty="0">
                <a:solidFill>
                  <a:srgbClr val="758085"/>
                </a:solidFill>
              </a:rPr>
              <a:t>“The </a:t>
            </a:r>
            <a:r>
              <a:rPr lang="en-US" dirty="0" smtClean="0">
                <a:solidFill>
                  <a:srgbClr val="758085"/>
                </a:solidFill>
              </a:rPr>
              <a:t>Atomic Bomb </a:t>
            </a:r>
            <a:r>
              <a:rPr lang="en-US" dirty="0">
                <a:solidFill>
                  <a:srgbClr val="758085"/>
                </a:solidFill>
              </a:rPr>
              <a:t>and the </a:t>
            </a:r>
            <a:r>
              <a:rPr lang="en-US" dirty="0" smtClean="0">
                <a:solidFill>
                  <a:srgbClr val="758085"/>
                </a:solidFill>
              </a:rPr>
              <a:t>Origins </a:t>
            </a:r>
            <a:r>
              <a:rPr lang="en-US" dirty="0">
                <a:solidFill>
                  <a:srgbClr val="758085"/>
                </a:solidFill>
              </a:rPr>
              <a:t>of the Cold War,” </a:t>
            </a:r>
            <a:r>
              <a:rPr lang="en-US" i="1" dirty="0">
                <a:solidFill>
                  <a:srgbClr val="758085"/>
                </a:solidFill>
              </a:rPr>
              <a:t>Cold War History</a:t>
            </a:r>
            <a:r>
              <a:rPr lang="en-US" dirty="0">
                <a:solidFill>
                  <a:srgbClr val="758085"/>
                </a:solidFill>
              </a:rPr>
              <a:t> 9:3(2009), 442</a:t>
            </a:r>
            <a:r>
              <a:rPr lang="en-US" dirty="0" smtClean="0">
                <a:solidFill>
                  <a:srgbClr val="758085"/>
                </a:solidFill>
              </a:rPr>
              <a:t>.</a:t>
            </a:r>
            <a:endParaRPr lang="en-US" i="1" dirty="0" smtClean="0">
              <a:solidFill>
                <a:srgbClr val="758085"/>
              </a:solidFill>
            </a:endParaRPr>
          </a:p>
          <a:p>
            <a:r>
              <a:rPr lang="en-US" dirty="0" smtClean="0"/>
              <a:t>Hariman</a:t>
            </a:r>
            <a:r>
              <a:rPr lang="en-US" dirty="0"/>
              <a:t>, Robert </a:t>
            </a:r>
            <a:r>
              <a:rPr lang="en-US" dirty="0" smtClean="0"/>
              <a:t>and John </a:t>
            </a:r>
            <a:r>
              <a:rPr lang="en-US" dirty="0"/>
              <a:t>Louis Lucaites. </a:t>
            </a:r>
            <a:r>
              <a:rPr lang="en-US" dirty="0" smtClean="0"/>
              <a:t>“Seeing </a:t>
            </a:r>
            <a:r>
              <a:rPr lang="en-US" dirty="0"/>
              <a:t>the Bomb, Imagining the Future: Allegorical Vision in the Post-Cold War Nuclear </a:t>
            </a:r>
            <a:r>
              <a:rPr lang="en-US" dirty="0" smtClean="0"/>
              <a:t>Optic,” </a:t>
            </a:r>
            <a:r>
              <a:rPr lang="en-US" dirty="0"/>
              <a:t>Dans </a:t>
            </a:r>
            <a:r>
              <a:rPr lang="en-US" i="1" dirty="0"/>
              <a:t>Imaginaires du présent: Photographie, politique et poétique de l'actualité</a:t>
            </a:r>
            <a:r>
              <a:rPr lang="en-US" dirty="0"/>
              <a:t>. Cahier ReMix, </a:t>
            </a:r>
            <a:r>
              <a:rPr lang="en-US" dirty="0" smtClean="0"/>
              <a:t>1(May </a:t>
            </a:r>
            <a:r>
              <a:rPr lang="en-US" dirty="0"/>
              <a:t>2012). Montréal : Figura, Centre de recherche sur le texte et l'imaginaire. En ligne sur le site de l’Observatoire de l’imaginaire </a:t>
            </a:r>
            <a:r>
              <a:rPr lang="en-US" dirty="0" smtClean="0"/>
              <a:t>contemporain. </a:t>
            </a:r>
            <a:r>
              <a:rPr lang="en-US" dirty="0" smtClean="0">
                <a:hlinkClick r:id="rId2"/>
              </a:rPr>
              <a:t>http</a:t>
            </a:r>
            <a:r>
              <a:rPr lang="en-US" dirty="0">
                <a:hlinkClick r:id="rId2"/>
              </a:rPr>
              <a:t>://oic.uqam.ca/fr/remix/seeing-the-bomb-imagining-the-future-allegorical-vision-in-the-post-cold-war-nuclear-</a:t>
            </a:r>
            <a:r>
              <a:rPr lang="en-US" dirty="0" smtClean="0">
                <a:hlinkClick r:id="rId2"/>
              </a:rPr>
              <a:t>optic</a:t>
            </a:r>
            <a:r>
              <a:rPr lang="en-US" dirty="0" smtClean="0"/>
              <a:t>, consulted 8 September 2013.</a:t>
            </a:r>
          </a:p>
          <a:p>
            <a:pPr marL="342900" lvl="1" indent="-342900">
              <a:buFont typeface="Arial" pitchFamily="34" charset="0"/>
              <a:buChar char="•"/>
            </a:pPr>
            <a:r>
              <a:rPr lang="en-US" sz="2400" dirty="0" smtClean="0"/>
              <a:t>Truman, Harry.</a:t>
            </a:r>
            <a:r>
              <a:rPr lang="en-US" sz="2400" u="sng" dirty="0" smtClean="0"/>
              <a:t> </a:t>
            </a:r>
            <a:r>
              <a:rPr lang="en-US" sz="2400" dirty="0" smtClean="0"/>
              <a:t>“</a:t>
            </a:r>
            <a:r>
              <a:rPr lang="en-US" sz="2400" dirty="0"/>
              <a:t>Statement Announcing the Use of the A-Bomb at </a:t>
            </a:r>
            <a:r>
              <a:rPr lang="en-US" sz="2400" dirty="0" smtClean="0"/>
              <a:t>Hiroshima.” 6 August 1945.</a:t>
            </a:r>
            <a:endParaRPr lang="en-US" sz="2400" u="sng" dirty="0" smtClean="0"/>
          </a:p>
          <a:p>
            <a:r>
              <a:rPr lang="en-US" dirty="0" smtClean="0"/>
              <a:t>“War’s Ending: Atomic Bomb and Soviet Entry Bring Jap Surrender.” </a:t>
            </a:r>
            <a:r>
              <a:rPr lang="en-US" i="1" dirty="0" smtClean="0"/>
              <a:t>LIFE,</a:t>
            </a:r>
            <a:r>
              <a:rPr lang="en-US" dirty="0" smtClean="0"/>
              <a:t> August 20, 1945.</a:t>
            </a:r>
            <a:r>
              <a:rPr lang="en-US" dirty="0" smtClean="0">
                <a:hlinkClick r:id="rId3"/>
              </a:rPr>
              <a:t>http</a:t>
            </a:r>
            <a:r>
              <a:rPr lang="en-US" dirty="0">
                <a:hlinkClick r:id="rId3"/>
              </a:rPr>
              <a:t>://books.google.com/books?id=hkgEAAAAMBAJ&amp;printsec=frontcover&amp;source=gbs_ge_summary_r&amp;cad=0#v=onepage&amp;q&amp;f=</a:t>
            </a:r>
            <a:r>
              <a:rPr lang="en-US" dirty="0" smtClean="0">
                <a:hlinkClick r:id="rId3"/>
              </a:rPr>
              <a:t>false</a:t>
            </a:r>
            <a:r>
              <a:rPr lang="en-US" dirty="0" smtClean="0"/>
              <a:t>.</a:t>
            </a:r>
          </a:p>
          <a:p>
            <a:pPr marL="0" indent="0">
              <a:buNone/>
            </a:pPr>
            <a:endParaRPr lang="en-US" dirty="0"/>
          </a:p>
        </p:txBody>
      </p:sp>
    </p:spTree>
    <p:extLst>
      <p:ext uri="{BB962C8B-B14F-4D97-AF65-F5344CB8AC3E}">
        <p14:creationId xmlns:p14="http://schemas.microsoft.com/office/powerpoint/2010/main" val="10922228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0616"/>
            <a:ext cx="8229600" cy="1341967"/>
          </a:xfrm>
        </p:spPr>
        <p:txBody>
          <a:bodyPr/>
          <a:lstStyle/>
          <a:p>
            <a:pPr marL="0" indent="0">
              <a:buNone/>
            </a:pPr>
            <a:r>
              <a:rPr lang="en-US" i="1" dirty="0" smtClean="0"/>
              <a:t>…From the earliest moments, the American people recognized that things would never be the same again…</a:t>
            </a:r>
          </a:p>
          <a:p>
            <a:pPr marL="0" indent="0">
              <a:buNone/>
            </a:pPr>
            <a:endParaRPr lang="en-US" i="1" dirty="0"/>
          </a:p>
          <a:p>
            <a:pPr marL="0" indent="0">
              <a:buNone/>
            </a:pPr>
            <a:endParaRPr lang="en-US" i="1" dirty="0"/>
          </a:p>
        </p:txBody>
      </p:sp>
      <p:pic>
        <p:nvPicPr>
          <p:cNvPr id="4" name="Picture 3"/>
          <p:cNvPicPr>
            <a:picLocks noChangeAspect="1"/>
          </p:cNvPicPr>
          <p:nvPr/>
        </p:nvPicPr>
        <p:blipFill>
          <a:blip r:embed="rId2"/>
          <a:stretch>
            <a:fillRect/>
          </a:stretch>
        </p:blipFill>
        <p:spPr>
          <a:xfrm>
            <a:off x="1663700" y="2540000"/>
            <a:ext cx="5803900" cy="3810000"/>
          </a:xfrm>
          <a:prstGeom prst="rect">
            <a:avLst/>
          </a:prstGeom>
        </p:spPr>
      </p:pic>
      <p:sp>
        <p:nvSpPr>
          <p:cNvPr id="5" name="TextBox 4"/>
          <p:cNvSpPr txBox="1"/>
          <p:nvPr/>
        </p:nvSpPr>
        <p:spPr>
          <a:xfrm>
            <a:off x="1233714" y="6350001"/>
            <a:ext cx="7453085" cy="369332"/>
          </a:xfrm>
          <a:prstGeom prst="rect">
            <a:avLst/>
          </a:prstGeom>
          <a:noFill/>
        </p:spPr>
        <p:txBody>
          <a:bodyPr wrap="square" rtlCol="0">
            <a:spAutoFit/>
          </a:bodyPr>
          <a:lstStyle/>
          <a:p>
            <a:r>
              <a:rPr lang="en-US" dirty="0"/>
              <a:t>http://</a:t>
            </a:r>
            <a:r>
              <a:rPr lang="en-US" dirty="0" err="1"/>
              <a:t>home.earthlink.net</a:t>
            </a:r>
            <a:r>
              <a:rPr lang="en-US" dirty="0"/>
              <a:t>/~platter/common/images/nagasaki-07.jpg</a:t>
            </a:r>
          </a:p>
        </p:txBody>
      </p:sp>
    </p:spTree>
    <p:extLst>
      <p:ext uri="{BB962C8B-B14F-4D97-AF65-F5344CB8AC3E}">
        <p14:creationId xmlns:p14="http://schemas.microsoft.com/office/powerpoint/2010/main" val="407993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4605336"/>
            <a:ext cx="8720667" cy="2633663"/>
          </a:xfrm>
        </p:spPr>
        <p:txBody>
          <a:bodyPr>
            <a:normAutofit fontScale="70000" lnSpcReduction="20000"/>
          </a:bodyPr>
          <a:lstStyle/>
          <a:p>
            <a:pPr marL="0" indent="0">
              <a:buNone/>
            </a:pPr>
            <a:r>
              <a:rPr lang="en-US" dirty="0"/>
              <a:t> </a:t>
            </a:r>
            <a:r>
              <a:rPr lang="en-US" dirty="0" smtClean="0"/>
              <a:t>    </a:t>
            </a:r>
            <a:r>
              <a:rPr lang="en-US" dirty="0" smtClean="0"/>
              <a:t>The </a:t>
            </a:r>
            <a:r>
              <a:rPr lang="en-US" dirty="0"/>
              <a:t>central icon of the atomic culture is the mushroom cloud, rising above the lush tropical atolls of the South Pacific or the wastelands of the Great American Desert. Today it has become so deeply imprinted in the myths and matrices of the postwar era that it has come to seem natural, a fundamental, even a necessary aspect of everyday life.  </a:t>
            </a:r>
            <a:r>
              <a:rPr lang="en-US" dirty="0" smtClean="0"/>
              <a:t>But </a:t>
            </a:r>
            <a:r>
              <a:rPr lang="en-US" dirty="0"/>
              <a:t>the atomic explosion was not always an inextricable part of the planet.  Indeed, </a:t>
            </a:r>
            <a:r>
              <a:rPr lang="en-US" dirty="0">
                <a:solidFill>
                  <a:schemeClr val="tx2"/>
                </a:solidFill>
              </a:rPr>
              <a:t>it arrived as something close to what Roland Barthes has called a “pure sign”</a:t>
            </a:r>
            <a:r>
              <a:rPr lang="en-US" dirty="0"/>
              <a:t> – a visual icon so unprecedented that, for a moment at least, it lay outside the webs of signification that comprised a watching culture.  </a:t>
            </a:r>
          </a:p>
          <a:p>
            <a:pPr marL="0" indent="0">
              <a:buNone/>
            </a:pPr>
            <a:r>
              <a:rPr lang="en-US" dirty="0"/>
              <a:t> </a:t>
            </a:r>
          </a:p>
          <a:p>
            <a:pPr marL="400050" lvl="1" indent="0" algn="r">
              <a:buNone/>
            </a:pPr>
            <a:r>
              <a:rPr lang="en-US" dirty="0"/>
              <a:t>Peter B. Hales, “The Atomic Sublime,” </a:t>
            </a:r>
            <a:r>
              <a:rPr lang="en-US" i="1" dirty="0"/>
              <a:t>American Studies </a:t>
            </a:r>
            <a:r>
              <a:rPr lang="en-US" dirty="0"/>
              <a:t>32:1(Spring 1991), 5.</a:t>
            </a:r>
          </a:p>
          <a:p>
            <a:endParaRPr lang="en-US" dirty="0"/>
          </a:p>
        </p:txBody>
      </p:sp>
      <p:pic>
        <p:nvPicPr>
          <p:cNvPr id="2" name="Picture 1"/>
          <p:cNvPicPr>
            <a:picLocks noChangeAspect="1"/>
          </p:cNvPicPr>
          <p:nvPr/>
        </p:nvPicPr>
        <p:blipFill>
          <a:blip r:embed="rId3"/>
          <a:stretch>
            <a:fillRect/>
          </a:stretch>
        </p:blipFill>
        <p:spPr>
          <a:xfrm>
            <a:off x="889000" y="237067"/>
            <a:ext cx="7302500" cy="4107657"/>
          </a:xfrm>
          <a:prstGeom prst="rect">
            <a:avLst/>
          </a:prstGeom>
        </p:spPr>
      </p:pic>
    </p:spTree>
    <p:extLst>
      <p:ext uri="{BB962C8B-B14F-4D97-AF65-F5344CB8AC3E}">
        <p14:creationId xmlns:p14="http://schemas.microsoft.com/office/powerpoint/2010/main" val="23390377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000" y="984249"/>
            <a:ext cx="4277012" cy="5037667"/>
          </a:xfrm>
          <a:prstGeom prst="rect">
            <a:avLst/>
          </a:prstGeom>
        </p:spPr>
      </p:pic>
    </p:spTree>
    <p:extLst>
      <p:ext uri="{BB962C8B-B14F-4D97-AF65-F5344CB8AC3E}">
        <p14:creationId xmlns:p14="http://schemas.microsoft.com/office/powerpoint/2010/main" val="38168213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8772" y="360947"/>
            <a:ext cx="4596070" cy="6273014"/>
          </a:xfrm>
          <a:prstGeom prst="rect">
            <a:avLst/>
          </a:prstGeom>
        </p:spPr>
      </p:pic>
      <p:sp>
        <p:nvSpPr>
          <p:cNvPr id="3" name="TextBox 2"/>
          <p:cNvSpPr txBox="1"/>
          <p:nvPr/>
        </p:nvSpPr>
        <p:spPr>
          <a:xfrm>
            <a:off x="7218946" y="5213684"/>
            <a:ext cx="1925053" cy="646331"/>
          </a:xfrm>
          <a:prstGeom prst="rect">
            <a:avLst/>
          </a:prstGeom>
          <a:noFill/>
        </p:spPr>
        <p:txBody>
          <a:bodyPr wrap="square" rtlCol="0">
            <a:spAutoFit/>
          </a:bodyPr>
          <a:lstStyle/>
          <a:p>
            <a:r>
              <a:rPr lang="en-US" i="1" dirty="0" smtClean="0"/>
              <a:t>Life Magazine, </a:t>
            </a:r>
            <a:r>
              <a:rPr lang="en-US" dirty="0" smtClean="0"/>
              <a:t>August 20, 1945</a:t>
            </a:r>
            <a:endParaRPr lang="en-US" i="1" dirty="0"/>
          </a:p>
        </p:txBody>
      </p:sp>
    </p:spTree>
    <p:extLst>
      <p:ext uri="{BB962C8B-B14F-4D97-AF65-F5344CB8AC3E}">
        <p14:creationId xmlns:p14="http://schemas.microsoft.com/office/powerpoint/2010/main" val="40827699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8241" y="334211"/>
            <a:ext cx="4532811" cy="5975993"/>
          </a:xfrm>
          <a:prstGeom prst="rect">
            <a:avLst/>
          </a:prstGeom>
        </p:spPr>
      </p:pic>
      <p:sp>
        <p:nvSpPr>
          <p:cNvPr id="3" name="TextBox 2"/>
          <p:cNvSpPr txBox="1"/>
          <p:nvPr/>
        </p:nvSpPr>
        <p:spPr>
          <a:xfrm>
            <a:off x="6938209" y="5213684"/>
            <a:ext cx="1925053" cy="646331"/>
          </a:xfrm>
          <a:prstGeom prst="rect">
            <a:avLst/>
          </a:prstGeom>
          <a:noFill/>
        </p:spPr>
        <p:txBody>
          <a:bodyPr wrap="square" rtlCol="0">
            <a:spAutoFit/>
          </a:bodyPr>
          <a:lstStyle/>
          <a:p>
            <a:r>
              <a:rPr lang="en-US" i="1" dirty="0" smtClean="0"/>
              <a:t>Life Magazine, </a:t>
            </a:r>
            <a:r>
              <a:rPr lang="en-US" dirty="0" smtClean="0"/>
              <a:t>August 20, 1945</a:t>
            </a:r>
            <a:endParaRPr lang="en-US" i="1" dirty="0"/>
          </a:p>
        </p:txBody>
      </p:sp>
    </p:spTree>
    <p:extLst>
      <p:ext uri="{BB962C8B-B14F-4D97-AF65-F5344CB8AC3E}">
        <p14:creationId xmlns:p14="http://schemas.microsoft.com/office/powerpoint/2010/main" val="3156716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4784" y="211176"/>
            <a:ext cx="4849585" cy="4707991"/>
          </a:xfrm>
          <a:prstGeom prst="rect">
            <a:avLst/>
          </a:prstGeom>
        </p:spPr>
      </p:pic>
      <p:pic>
        <p:nvPicPr>
          <p:cNvPr id="3" name="Picture 2"/>
          <p:cNvPicPr>
            <a:picLocks noChangeAspect="1"/>
          </p:cNvPicPr>
          <p:nvPr/>
        </p:nvPicPr>
        <p:blipFill>
          <a:blip r:embed="rId4"/>
          <a:stretch>
            <a:fillRect/>
          </a:stretch>
        </p:blipFill>
        <p:spPr>
          <a:xfrm>
            <a:off x="1864784" y="4850749"/>
            <a:ext cx="4849585" cy="1961074"/>
          </a:xfrm>
          <a:prstGeom prst="rect">
            <a:avLst/>
          </a:prstGeom>
        </p:spPr>
      </p:pic>
    </p:spTree>
    <p:extLst>
      <p:ext uri="{BB962C8B-B14F-4D97-AF65-F5344CB8AC3E}">
        <p14:creationId xmlns:p14="http://schemas.microsoft.com/office/powerpoint/2010/main" val="47601294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4221</TotalTime>
  <Words>1672</Words>
  <Application>Microsoft Macintosh PowerPoint</Application>
  <PresentationFormat>On-screen Show (4:3)</PresentationFormat>
  <Paragraphs>104</Paragraphs>
  <Slides>31</Slides>
  <Notes>15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Executive</vt:lpstr>
      <vt:lpstr>The Atom bomb and the Cold War</vt:lpstr>
      <vt:lpstr>The Arms 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May 30, 1955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Cited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dc:creator>
  <cp:lastModifiedBy>Holly</cp:lastModifiedBy>
  <cp:revision>28</cp:revision>
  <dcterms:created xsi:type="dcterms:W3CDTF">2013-09-04T15:36:53Z</dcterms:created>
  <dcterms:modified xsi:type="dcterms:W3CDTF">2017-09-05T16:50:53Z</dcterms:modified>
</cp:coreProperties>
</file>