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3" r:id="rId2"/>
    <p:sldId id="284" r:id="rId3"/>
    <p:sldId id="285" r:id="rId4"/>
    <p:sldId id="266" r:id="rId5"/>
    <p:sldId id="281" r:id="rId6"/>
    <p:sldId id="263" r:id="rId7"/>
    <p:sldId id="278" r:id="rId8"/>
    <p:sldId id="290" r:id="rId9"/>
    <p:sldId id="289" r:id="rId10"/>
    <p:sldId id="286" r:id="rId11"/>
    <p:sldId id="272" r:id="rId12"/>
    <p:sldId id="274" r:id="rId13"/>
    <p:sldId id="287" r:id="rId14"/>
    <p:sldId id="288" r:id="rId15"/>
    <p:sldId id="273" r:id="rId16"/>
    <p:sldId id="276" r:id="rId17"/>
    <p:sldId id="277" r:id="rId18"/>
    <p:sldId id="264" r:id="rId19"/>
    <p:sldId id="275"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0414" autoAdjust="0"/>
  </p:normalViewPr>
  <p:slideViewPr>
    <p:cSldViewPr snapToGrid="0" snapToObjects="1">
      <p:cViewPr varScale="1">
        <p:scale>
          <a:sx n="35" d="100"/>
          <a:sy n="35" d="100"/>
        </p:scale>
        <p:origin x="-1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EC915-0234-3D4D-9694-41D7E5DBB3F7}" type="datetimeFigureOut">
              <a:rPr lang="en-US" smtClean="0"/>
              <a:t>9/24/17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C99AC-0FEF-3045-A8BC-AC40BF070706}" type="slidenum">
              <a:rPr lang="en-US" smtClean="0"/>
              <a:t>‹#›</a:t>
            </a:fld>
            <a:endParaRPr lang="en-US"/>
          </a:p>
        </p:txBody>
      </p:sp>
    </p:spTree>
    <p:extLst>
      <p:ext uri="{BB962C8B-B14F-4D97-AF65-F5344CB8AC3E}">
        <p14:creationId xmlns:p14="http://schemas.microsoft.com/office/powerpoint/2010/main" val="120977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mdb.com/name/nm0003593/?ref_=tt_ov_dr" TargetMode="External"/><Relationship Id="rId4" Type="http://schemas.openxmlformats.org/officeDocument/2006/relationships/hyperlink" Target="http://www.imdb.com/name/nm0286025/?ref_=tt_ov_wr" TargetMode="External"/><Relationship Id="rId5" Type="http://schemas.openxmlformats.org/officeDocument/2006/relationships/hyperlink" Target="http://www.imdb.com/name/nm0192356/?ref_=tt_ov_wr" TargetMode="External"/><Relationship Id="rId6" Type="http://schemas.openxmlformats.org/officeDocument/2006/relationships/hyperlink" Target="http://www.imdb.com/name/nm0000011/?ref_=tt_ov_st" TargetMode="External"/><Relationship Id="rId7" Type="http://schemas.openxmlformats.org/officeDocument/2006/relationships/hyperlink" Target="http://www.imdb.com/name/nm0000038/?ref_=tt_ov_st" TargetMode="External"/><Relationship Id="rId8" Type="http://schemas.openxmlformats.org/officeDocument/2006/relationships/hyperlink" Target="http://www.imdb.com/name/nm0593775/?ref_=tt_ov_st" TargetMode="External"/><Relationship Id="rId9" Type="http://schemas.openxmlformats.org/officeDocument/2006/relationships/hyperlink" Target="http://www.imdb.com/title/tt0044706/fullcredits?ref_=tt_ov_st_sm"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WarExplicitly</a:t>
            </a:r>
            <a:r>
              <a:rPr lang="en-US" dirty="0" smtClean="0"/>
              <a:t> anti-Communist films</a:t>
            </a:r>
            <a:endParaRPr lang="en-US" i="1" dirty="0" smtClean="0"/>
          </a:p>
          <a:p>
            <a:endParaRPr lang="en-US" i="1" dirty="0" smtClean="0"/>
          </a:p>
          <a:p>
            <a:r>
              <a:rPr lang="en-US" i="1" dirty="0" smtClean="0"/>
              <a:t>Big </a:t>
            </a:r>
            <a:r>
              <a:rPr lang="en-US" i="1" dirty="0" smtClean="0"/>
              <a:t>Jim McClain </a:t>
            </a:r>
            <a:r>
              <a:rPr lang="en-US" dirty="0" smtClean="0"/>
              <a:t>(1952)</a:t>
            </a:r>
          </a:p>
          <a:p>
            <a:pPr lvl="1"/>
            <a:r>
              <a:rPr lang="en-US" dirty="0" smtClean="0"/>
              <a:t>U.S. House Un-American Activities Committee investigators Jim McLain (John Wayne) and Mal Baxter (James </a:t>
            </a:r>
            <a:r>
              <a:rPr lang="en-US" dirty="0" err="1" smtClean="0"/>
              <a:t>Arness</a:t>
            </a:r>
            <a:r>
              <a:rPr lang="en-US" dirty="0" smtClean="0"/>
              <a:t>) attempt to break up a ring of Communist Party troublemakers in Hawaii (from </a:t>
            </a:r>
            <a:r>
              <a:rPr lang="en-US" dirty="0" err="1" smtClean="0"/>
              <a:t>imdb.com</a:t>
            </a:r>
            <a:r>
              <a:rPr lang="en-US" dirty="0" smtClean="0"/>
              <a:t>)</a:t>
            </a:r>
          </a:p>
          <a:p>
            <a:r>
              <a:rPr lang="en-US" i="1" dirty="0" smtClean="0"/>
              <a:t>My Son John </a:t>
            </a:r>
            <a:r>
              <a:rPr lang="en-US" i="0" dirty="0" smtClean="0"/>
              <a:t>(1952)</a:t>
            </a:r>
            <a:endParaRPr lang="en-US" i="1" dirty="0" smtClean="0"/>
          </a:p>
          <a:p>
            <a:pPr lvl="1"/>
            <a:r>
              <a:rPr lang="en-US" sz="1200" kern="1200" dirty="0" smtClean="0">
                <a:solidFill>
                  <a:schemeClr val="tx1"/>
                </a:solidFill>
                <a:latin typeface="+mn-lt"/>
                <a:ea typeface="+mn-ea"/>
                <a:cs typeface="+mn-cs"/>
              </a:rPr>
              <a:t>John Jefferson comes home from a trip overseas a strangely changed man. His already nervous wreck of a mother is distraught by the way he seems to be feigning feelings for her and his father that he no longer has. Plus, his odd refusal to accompany the family to church on Sunday not only disturbs her but their priest as well.</a:t>
            </a:r>
          </a:p>
          <a:p>
            <a:pPr lvl="1"/>
            <a:endParaRPr lang="en-US" sz="1200" i="1" kern="1200" dirty="0" smtClean="0">
              <a:solidFill>
                <a:schemeClr val="tx1"/>
              </a:solidFill>
              <a:latin typeface="+mn-lt"/>
              <a:ea typeface="+mn-ea"/>
              <a:cs typeface="+mn-cs"/>
            </a:endParaRPr>
          </a:p>
          <a:p>
            <a:pPr lvl="0"/>
            <a:r>
              <a:rPr lang="en-US" i="1" kern="1200" dirty="0" smtClean="0">
                <a:solidFill>
                  <a:schemeClr val="tx1"/>
                </a:solidFill>
                <a:latin typeface="+mn-lt"/>
                <a:ea typeface="+mn-ea"/>
                <a:cs typeface="+mn-cs"/>
              </a:rPr>
              <a:t>The Red </a:t>
            </a:r>
            <a:r>
              <a:rPr lang="en-US" i="1" kern="1200" dirty="0" smtClean="0">
                <a:solidFill>
                  <a:schemeClr val="tx1"/>
                </a:solidFill>
                <a:latin typeface="+mn-lt"/>
                <a:ea typeface="+mn-ea"/>
                <a:cs typeface="+mn-cs"/>
              </a:rPr>
              <a:t>Menace </a:t>
            </a:r>
            <a:r>
              <a:rPr lang="en-US" i="0" kern="1200" dirty="0" smtClean="0">
                <a:solidFill>
                  <a:schemeClr val="tx1"/>
                </a:solidFill>
                <a:latin typeface="+mn-lt"/>
                <a:ea typeface="+mn-ea"/>
                <a:cs typeface="+mn-cs"/>
              </a:rPr>
              <a:t>(1949)</a:t>
            </a:r>
            <a:endParaRPr lang="en-US" i="1"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disillusioned, bitter ex-GI gets involved with the Communist party, and winds up falling in love with one of his "instructors." </a:t>
            </a:r>
          </a:p>
          <a:p>
            <a:pPr lvl="0"/>
            <a:endParaRPr lang="en-US" sz="1200" i="1"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every anti-communist picture released in the wake of the 1947 HUAC hearings, there was another that </a:t>
            </a:r>
            <a:r>
              <a:rPr lang="en-US" sz="1200" kern="1200" dirty="0" err="1" smtClean="0">
                <a:solidFill>
                  <a:schemeClr val="tx1"/>
                </a:solidFill>
                <a:effectLst/>
                <a:latin typeface="+mn-lt"/>
                <a:ea typeface="+mn-ea"/>
                <a:cs typeface="+mn-cs"/>
              </a:rPr>
              <a:t>arracked</a:t>
            </a:r>
            <a:r>
              <a:rPr lang="en-US" sz="1200" kern="1200" dirty="0" smtClean="0">
                <a:solidFill>
                  <a:schemeClr val="tx1"/>
                </a:solidFill>
                <a:effectLst/>
                <a:latin typeface="+mn-lt"/>
                <a:ea typeface="+mn-ea"/>
                <a:cs typeface="+mn-cs"/>
              </a:rPr>
              <a:t> the scapegoating and with-hunting tactics of the committee</a:t>
            </a:r>
          </a:p>
          <a:p>
            <a:pPr lvl="0"/>
            <a:endParaRPr lang="en-US" i="1" dirty="0"/>
          </a:p>
        </p:txBody>
      </p:sp>
      <p:sp>
        <p:nvSpPr>
          <p:cNvPr id="4" name="Slide Number Placeholder 3"/>
          <p:cNvSpPr>
            <a:spLocks noGrp="1"/>
          </p:cNvSpPr>
          <p:nvPr>
            <p:ph type="sldNum" sz="quarter" idx="10"/>
          </p:nvPr>
        </p:nvSpPr>
        <p:spPr/>
        <p:txBody>
          <a:bodyPr/>
          <a:lstStyle/>
          <a:p>
            <a:fld id="{84EE7402-4067-604C-89FA-E0BEFC76D573}" type="slidenum">
              <a:rPr lang="en-US" smtClean="0"/>
              <a:t>1</a:t>
            </a:fld>
            <a:endParaRPr lang="en-US"/>
          </a:p>
        </p:txBody>
      </p:sp>
    </p:spTree>
    <p:extLst>
      <p:ext uri="{BB962C8B-B14F-4D97-AF65-F5344CB8AC3E}">
        <p14:creationId xmlns:p14="http://schemas.microsoft.com/office/powerpoint/2010/main" val="333105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Kazan, though, insists that he did not regret his testimony, and he set out in </a:t>
            </a:r>
            <a:r>
              <a:rPr lang="en-US" sz="1200" i="1" kern="1200" dirty="0" smtClean="0">
                <a:solidFill>
                  <a:schemeClr val="tx1"/>
                </a:solidFill>
                <a:effectLst/>
                <a:latin typeface="+mn-lt"/>
                <a:ea typeface="+mn-ea"/>
                <a:cs typeface="+mn-cs"/>
              </a:rPr>
              <a:t>On the Waterfront </a:t>
            </a:r>
            <a:r>
              <a:rPr lang="en-US" sz="1200" kern="1200" dirty="0" smtClean="0">
                <a:solidFill>
                  <a:schemeClr val="tx1"/>
                </a:solidFill>
                <a:effectLst/>
                <a:latin typeface="+mn-lt"/>
                <a:ea typeface="+mn-ea"/>
                <a:cs typeface="+mn-cs"/>
              </a:rPr>
              <a:t>to make that clear. (Shaman, 5)</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Yet some of the witnesses friendly to HUAC claimed that they named names out a sense of conscience. One of those friendly witnesses was Budd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who wrote the screenplay for Waterfront. A few days after he was named to the Committee as a former member of the Communist Party,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sent a telegram to HUAC stating, "I will cooperate with you in any way I can." (36) When he appeared before the Committee,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described how he was made to suffer the heavy hand of thought control when other party members tried to make him rewrite a novel-in-progress to conform to the party line, and called him on the carpet when he refused to do so. (37) In his testimony,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named fifteen former party members. (38) Not long after that he began work on the Waterfront screenplay. (Shaman,</a:t>
            </a:r>
            <a:r>
              <a:rPr lang="en-US" sz="1200" kern="1200" baseline="0" dirty="0" smtClean="0">
                <a:solidFill>
                  <a:schemeClr val="tx1"/>
                </a:solidFill>
                <a:effectLst/>
                <a:latin typeface="+mn-lt"/>
                <a:ea typeface="+mn-ea"/>
                <a:cs typeface="+mn-cs"/>
              </a:rPr>
              <a:t> 6)</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10</a:t>
            </a:fld>
            <a:endParaRPr lang="en-US"/>
          </a:p>
        </p:txBody>
      </p:sp>
    </p:spTree>
    <p:extLst>
      <p:ext uri="{BB962C8B-B14F-4D97-AF65-F5344CB8AC3E}">
        <p14:creationId xmlns:p14="http://schemas.microsoft.com/office/powerpoint/2010/main" val="353588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Dockworkers’ union in</a:t>
            </a:r>
            <a:r>
              <a:rPr lang="en-US" sz="1200" kern="1200" baseline="0" dirty="0" smtClean="0">
                <a:solidFill>
                  <a:schemeClr val="tx1"/>
                </a:solidFill>
                <a:effectLst/>
                <a:latin typeface="+mn-lt"/>
                <a:ea typeface="+mn-ea"/>
                <a:cs typeface="+mn-cs"/>
              </a:rPr>
              <a:t> NJ was famously corrupt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guise of paying dues to their unions, honest dockworkers were coerced into giving much of their meager earnings to the mob, who also stole a share of every delivery that made its way through the ports. Men who tried to speak against the ruling gangsters were murdered, their bodies discovered</a:t>
            </a:r>
            <a:r>
              <a:rPr lang="en-US" sz="1200" kern="1200" baseline="0" dirty="0" smtClean="0">
                <a:solidFill>
                  <a:schemeClr val="tx1"/>
                </a:solidFill>
                <a:effectLst/>
                <a:latin typeface="+mn-lt"/>
                <a:ea typeface="+mn-ea"/>
                <a:cs typeface="+mn-cs"/>
              </a:rPr>
              <a:t> fl</a:t>
            </a:r>
            <a:r>
              <a:rPr lang="en-US" sz="1200" kern="1200" dirty="0" smtClean="0">
                <a:solidFill>
                  <a:schemeClr val="tx1"/>
                </a:solidFill>
                <a:effectLst/>
                <a:latin typeface="+mn-lt"/>
                <a:ea typeface="+mn-ea"/>
                <a:cs typeface="+mn-cs"/>
              </a:rPr>
              <a:t>oating in the Hudson River or buried in quicklime.”</a:t>
            </a: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For Kazan and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both HUAC informers, </a:t>
            </a:r>
            <a:r>
              <a:rPr lang="en-US" sz="1200" i="1" kern="1200" dirty="0" smtClean="0">
                <a:solidFill>
                  <a:schemeClr val="tx1"/>
                </a:solidFill>
                <a:effectLst/>
                <a:latin typeface="+mn-lt"/>
                <a:ea typeface="+mn-ea"/>
                <a:cs typeface="+mn-cs"/>
              </a:rPr>
              <a:t>On the Waterfront </a:t>
            </a:r>
            <a:r>
              <a:rPr lang="en-US" sz="1200" kern="1200" dirty="0" smtClean="0">
                <a:solidFill>
                  <a:schemeClr val="tx1"/>
                </a:solidFill>
                <a:effectLst/>
                <a:latin typeface="+mn-lt"/>
                <a:ea typeface="+mn-ea"/>
                <a:cs typeface="+mn-cs"/>
              </a:rPr>
              <a:t>= perfect story through which to connect mob</a:t>
            </a:r>
            <a:r>
              <a:rPr lang="en-US" sz="1200" kern="1200" baseline="0" dirty="0" smtClean="0">
                <a:solidFill>
                  <a:schemeClr val="tx1"/>
                </a:solidFill>
                <a:effectLst/>
                <a:latin typeface="+mn-lt"/>
                <a:ea typeface="+mn-ea"/>
                <a:cs typeface="+mn-cs"/>
              </a:rPr>
              <a:t> violence and corruption with Communist threat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On the Waterfront, longshoreman are powerless to speak up for their rights under the threat of being ostracized, beaten or even killed. Caught in the center of this corruption is Terry Malloy, an ex-prizefighter controlled by crime boss Johnny Friendly, who runs the local longshoremen’s union. </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EC99AC-0FEF-3045-A8BC-AC40BF070706}" type="slidenum">
              <a:rPr lang="en-US" smtClean="0"/>
              <a:t>11</a:t>
            </a:fld>
            <a:endParaRPr lang="en-US"/>
          </a:p>
        </p:txBody>
      </p:sp>
    </p:spTree>
    <p:extLst>
      <p:ext uri="{BB962C8B-B14F-4D97-AF65-F5344CB8AC3E}">
        <p14:creationId xmlns:p14="http://schemas.microsoft.com/office/powerpoint/2010/main" val="138272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Waterfront, evil is represented by the ironically named Johnny Friendly (9) (played by Lee J. Cobb), the crude, vicious, brutal, cigar-chewing, corrupt mob boss of the docks who feeds like a vulture on the meager salaries of poor working people and orders the murder of anyone who challenges his iron reign over the docks. Despite his criminal behavior, Friendly is able to evade the law because no one, not even the good working people he abuses, will testify against him. On the docks, there is nothing worse than being a "stoolie," or a "rat." Nobody wants to have anything to do with a crummy "cheese eater," so the workers steer clear of the Waterfront Crime Commission which is investigating corruption on the docks. (Shaman,</a:t>
            </a:r>
            <a:r>
              <a:rPr lang="en-US" sz="1200" kern="1200" baseline="0" dirty="0" smtClean="0">
                <a:solidFill>
                  <a:schemeClr val="tx1"/>
                </a:solidFill>
                <a:effectLst/>
                <a:latin typeface="+mn-lt"/>
                <a:ea typeface="+mn-ea"/>
                <a:cs typeface="+mn-cs"/>
              </a:rPr>
              <a:t> 2)</a:t>
            </a:r>
            <a:endParaRPr lang="en-US" dirty="0" smtClean="0">
              <a:effectLst/>
            </a:endParaRPr>
          </a:p>
        </p:txBody>
      </p:sp>
      <p:sp>
        <p:nvSpPr>
          <p:cNvPr id="4" name="Slide Number Placeholder 3"/>
          <p:cNvSpPr>
            <a:spLocks noGrp="1"/>
          </p:cNvSpPr>
          <p:nvPr>
            <p:ph type="sldNum" sz="quarter" idx="10"/>
          </p:nvPr>
        </p:nvSpPr>
        <p:spPr/>
        <p:txBody>
          <a:bodyPr/>
          <a:lstStyle/>
          <a:p>
            <a:fld id="{4AEC99AC-0FEF-3045-A8BC-AC40BF070706}" type="slidenum">
              <a:rPr lang="en-US" smtClean="0"/>
              <a:t>12</a:t>
            </a:fld>
            <a:endParaRPr lang="en-US"/>
          </a:p>
        </p:txBody>
      </p:sp>
    </p:spTree>
    <p:extLst>
      <p:ext uri="{BB962C8B-B14F-4D97-AF65-F5344CB8AC3E}">
        <p14:creationId xmlns:p14="http://schemas.microsoft.com/office/powerpoint/2010/main" val="324518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Terry is strong, but simple and uneducated — a seemingly perfect tool to be used by the corrupt union. Yet his conscience weighs heavily on him after the murder of Joey Doyle, the one person who promised to testify against Friendly’s racketeering before the Waterfront Crime Commission. Terry is even further troubled after meeting Joey’s sister, Edie, and a local Catholic priest, Father Barry. Edie spurns the dockworkers for not standing up against Friendly’s unmitigated power, and Father Barry is convinced that corruption can be overturned so long as the dockworkers band together and fight for justice. </a:t>
            </a:r>
            <a:endParaRPr lang="en-US" dirty="0" smtClean="0"/>
          </a:p>
          <a:p>
            <a:r>
              <a:rPr lang="en-US" sz="1200" kern="1200" dirty="0" smtClean="0">
                <a:solidFill>
                  <a:schemeClr val="tx1"/>
                </a:solidFill>
                <a:effectLst/>
                <a:latin typeface="+mn-lt"/>
                <a:ea typeface="+mn-ea"/>
                <a:cs typeface="+mn-cs"/>
              </a:rPr>
              <a:t>e dockworkers are too scared to </a:t>
            </a:r>
            <a:r>
              <a:rPr lang="en-US" sz="1200" kern="1200" dirty="0" err="1" smtClean="0">
                <a:solidFill>
                  <a:schemeClr val="tx1"/>
                </a:solidFill>
                <a:effectLst/>
                <a:latin typeface="+mn-lt"/>
                <a:ea typeface="+mn-ea"/>
                <a:cs typeface="+mn-cs"/>
              </a:rPr>
              <a:t>ght</a:t>
            </a:r>
            <a:r>
              <a:rPr lang="en-US" sz="1200" kern="1200" dirty="0" smtClean="0">
                <a:solidFill>
                  <a:schemeClr val="tx1"/>
                </a:solidFill>
                <a:effectLst/>
                <a:latin typeface="+mn-lt"/>
                <a:ea typeface="+mn-ea"/>
                <a:cs typeface="+mn-cs"/>
              </a:rPr>
              <a:t> what they see as a losing battle, however, and care little for the priest’s belief in justice and solidarity. A </a:t>
            </a:r>
            <a:r>
              <a:rPr lang="en-US" sz="1200" kern="1200" dirty="0" err="1" smtClean="0">
                <a:solidFill>
                  <a:schemeClr val="tx1"/>
                </a:solidFill>
                <a:effectLst/>
                <a:latin typeface="+mn-lt"/>
                <a:ea typeface="+mn-ea"/>
                <a:cs typeface="+mn-cs"/>
              </a:rPr>
              <a:t>er</a:t>
            </a:r>
            <a:r>
              <a:rPr lang="en-US" sz="1200" kern="1200" dirty="0" smtClean="0">
                <a:solidFill>
                  <a:schemeClr val="tx1"/>
                </a:solidFill>
                <a:effectLst/>
                <a:latin typeface="+mn-lt"/>
                <a:ea typeface="+mn-ea"/>
                <a:cs typeface="+mn-cs"/>
              </a:rPr>
              <a:t> all, they think, what would a priest know about living as a longshoreman on the waterfront? Is speaking the truth worth it, whatever the risk? </a:t>
            </a:r>
          </a:p>
          <a:p>
            <a:r>
              <a:rPr lang="en-US" sz="1200" kern="1200" dirty="0" smtClean="0">
                <a:solidFill>
                  <a:schemeClr val="tx1"/>
                </a:solidFill>
                <a:effectLst/>
                <a:latin typeface="+mn-lt"/>
                <a:ea typeface="+mn-ea"/>
                <a:cs typeface="+mn-cs"/>
              </a:rPr>
              <a:t>Knights of Columbus study guide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13</a:t>
            </a:fld>
            <a:endParaRPr lang="en-US"/>
          </a:p>
        </p:txBody>
      </p:sp>
    </p:spTree>
    <p:extLst>
      <p:ext uri="{BB962C8B-B14F-4D97-AF65-F5344CB8AC3E}">
        <p14:creationId xmlns:p14="http://schemas.microsoft.com/office/powerpoint/2010/main" val="3115324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Eventually, Father Barry is able to convince Terry Malloy that testifying against Johnny Friendly to the Waterfront Crime Commission is the right thing to do. For Terry, testifying is an act of redemption that absolves him of his sins. Though he is vilified for being a rat by his fellow dock workers, by the neighborhood kids who previously idolized him, and even by the cops, Terry remains defiant. He shows up at the dock, demanding his right to work, and proclaiming that he is happy he testified. "I'm glad what I done--you hear me?--glad what I done!" he screams at Johnny Friendly while all the dock workers gape in silence at the spectacle of good rising up against evil. And finally good does triumph over evil, but not until Friendly's goons viciously beat Terry while the workers stand by and watch. But then the workers have a change of heart, and rally around Terry. They won't work unless he does, they say. Battered and bloody, Terry pulls himself up and walks--by himself--into the hold of a ship, ready for work. </a:t>
            </a:r>
            <a:endParaRPr lang="en-US" dirty="0" smtClean="0">
              <a:effectLst/>
            </a:endParaRPr>
          </a:p>
          <a:p>
            <a:r>
              <a:rPr lang="en-US" sz="1200" kern="1200" dirty="0" smtClean="0">
                <a:solidFill>
                  <a:schemeClr val="tx1"/>
                </a:solidFill>
                <a:effectLst/>
                <a:latin typeface="+mn-lt"/>
                <a:ea typeface="+mn-ea"/>
                <a:cs typeface="+mn-cs"/>
              </a:rPr>
              <a:t>In the context of the movie, there is no denying that it is an act of heroism when Terry Malloy finally decides to testify against Johnny Friendly to the Waterfront Crime Commission. (Shaman</a:t>
            </a:r>
            <a:r>
              <a:rPr lang="en-US" sz="1200" kern="1200" baseline="0" dirty="0" smtClean="0">
                <a:solidFill>
                  <a:schemeClr val="tx1"/>
                </a:solidFill>
                <a:effectLst/>
                <a:latin typeface="+mn-lt"/>
                <a:ea typeface="+mn-ea"/>
                <a:cs typeface="+mn-cs"/>
              </a:rPr>
              <a:t>, 3)</a:t>
            </a:r>
            <a:endParaRPr lang="en-US" dirty="0" smtClean="0">
              <a:effectLst/>
            </a:endParaRPr>
          </a:p>
        </p:txBody>
      </p:sp>
      <p:sp>
        <p:nvSpPr>
          <p:cNvPr id="4" name="Slide Number Placeholder 3"/>
          <p:cNvSpPr>
            <a:spLocks noGrp="1"/>
          </p:cNvSpPr>
          <p:nvPr>
            <p:ph type="sldNum" sz="quarter" idx="10"/>
          </p:nvPr>
        </p:nvSpPr>
        <p:spPr/>
        <p:txBody>
          <a:bodyPr/>
          <a:lstStyle/>
          <a:p>
            <a:fld id="{4AEC99AC-0FEF-3045-A8BC-AC40BF070706}" type="slidenum">
              <a:rPr lang="en-US" smtClean="0"/>
              <a:t>15</a:t>
            </a:fld>
            <a:endParaRPr lang="en-US"/>
          </a:p>
        </p:txBody>
      </p:sp>
    </p:spTree>
    <p:extLst>
      <p:ext uri="{BB962C8B-B14F-4D97-AF65-F5344CB8AC3E}">
        <p14:creationId xmlns:p14="http://schemas.microsoft.com/office/powerpoint/2010/main" val="132958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Kazan did was wrong, but what happened to American dockworkers in this period, arguably, was even worse. Though the bitterness against Kazan has lingered, we should see </a:t>
            </a:r>
            <a:r>
              <a:rPr lang="en-US" sz="1200" i="1" kern="1200" dirty="0" smtClean="0">
                <a:solidFill>
                  <a:schemeClr val="tx1"/>
                </a:solidFill>
                <a:effectLst/>
                <a:latin typeface="+mn-lt"/>
                <a:ea typeface="+mn-ea"/>
                <a:cs typeface="+mn-cs"/>
              </a:rPr>
              <a:t>On the Waterfront</a:t>
            </a:r>
            <a:r>
              <a:rPr lang="en-US" sz="1200" kern="1200" dirty="0" smtClean="0">
                <a:solidFill>
                  <a:schemeClr val="tx1"/>
                </a:solidFill>
                <a:effectLst/>
                <a:latin typeface="+mn-lt"/>
                <a:ea typeface="+mn-ea"/>
                <a:cs typeface="+mn-cs"/>
              </a:rPr>
              <a:t> as one of the important works for understanding what happened to American labor in the postwar period.</a:t>
            </a:r>
          </a:p>
          <a:p>
            <a:r>
              <a:rPr lang="en-US" sz="1200" kern="1200" dirty="0" smtClean="0">
                <a:solidFill>
                  <a:schemeClr val="tx1"/>
                </a:solidFill>
                <a:effectLst/>
                <a:latin typeface="+mn-lt"/>
                <a:ea typeface="+mn-ea"/>
                <a:cs typeface="+mn-cs"/>
              </a:rPr>
              <a:t>We do so not to redeem Kazan, but to honor the workers that he and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were trying to represent.</a:t>
            </a:r>
            <a:r>
              <a:rPr lang="en-US" sz="1200" kern="1200" baseline="0" dirty="0" smtClean="0">
                <a:solidFill>
                  <a:schemeClr val="tx1"/>
                </a:solidFill>
                <a:effectLst/>
                <a:latin typeface="+mn-lt"/>
                <a:ea typeface="+mn-ea"/>
                <a:cs typeface="+mn-cs"/>
              </a:rPr>
              <a:t> (Kathy Newman)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EC99AC-0FEF-3045-A8BC-AC40BF070706}" type="slidenum">
              <a:rPr lang="en-US" smtClean="0"/>
              <a:t>17</a:t>
            </a:fld>
            <a:endParaRPr lang="en-US"/>
          </a:p>
        </p:txBody>
      </p:sp>
    </p:spTree>
    <p:extLst>
      <p:ext uri="{BB962C8B-B14F-4D97-AF65-F5344CB8AC3E}">
        <p14:creationId xmlns:p14="http://schemas.microsoft.com/office/powerpoint/2010/main" val="3285637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Edie Doyle?</a:t>
            </a:r>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18</a:t>
            </a:fld>
            <a:endParaRPr lang="en-US"/>
          </a:p>
        </p:txBody>
      </p:sp>
    </p:spTree>
    <p:extLst>
      <p:ext uri="{BB962C8B-B14F-4D97-AF65-F5344CB8AC3E}">
        <p14:creationId xmlns:p14="http://schemas.microsoft.com/office/powerpoint/2010/main" val="255112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Wakeford</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 for justice for the real-life participants to the drama that surrounded </a:t>
            </a:r>
            <a:r>
              <a:rPr lang="en-US" sz="1200" i="1" kern="1200" dirty="0" smtClean="0">
                <a:solidFill>
                  <a:schemeClr val="tx1"/>
                </a:solidFill>
                <a:effectLst/>
                <a:latin typeface="+mn-lt"/>
                <a:ea typeface="+mn-ea"/>
                <a:cs typeface="+mn-cs"/>
              </a:rPr>
              <a:t>On the Waterfront</a:t>
            </a:r>
            <a:r>
              <a:rPr lang="en-US" sz="1200" kern="1200" dirty="0" smtClean="0">
                <a:solidFill>
                  <a:schemeClr val="tx1"/>
                </a:solidFill>
                <a:effectLst/>
                <a:latin typeface="+mn-lt"/>
                <a:ea typeface="+mn-ea"/>
                <a:cs typeface="+mn-cs"/>
              </a:rPr>
              <a:t>, the record is decidedly mixed. Some of the individuals who were blacklisted eventually were able to reclaim their careers, but many were not. Careers and, indeed, lives, were ruined by the blacklist. While there was no justice for the Hollywood Ten who went to prison for their political beliefs, they could perhaps enjoy a kind of vicarious poetic justice when J. Parnell Thomas, the mean- spirited chairman of HUAC, was convicted of taking kickbacks from his staff and was imprisoned in a federal correctional institution, where his fellow inmates included two of the Hollywood Ten. (90) Politics and corruption, it seems, make for strange cellmates. (Shaman,</a:t>
            </a:r>
            <a:r>
              <a:rPr lang="en-US" sz="1200" kern="1200" baseline="0" dirty="0" smtClean="0">
                <a:solidFill>
                  <a:schemeClr val="tx1"/>
                </a:solidFill>
                <a:effectLst/>
                <a:latin typeface="+mn-lt"/>
                <a:ea typeface="+mn-ea"/>
                <a:cs typeface="+mn-cs"/>
              </a:rPr>
              <a:t> 11)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20</a:t>
            </a:fld>
            <a:endParaRPr lang="en-US"/>
          </a:p>
        </p:txBody>
      </p:sp>
    </p:spTree>
    <p:extLst>
      <p:ext uri="{BB962C8B-B14F-4D97-AF65-F5344CB8AC3E}">
        <p14:creationId xmlns:p14="http://schemas.microsoft.com/office/powerpoint/2010/main" val="412717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High Noon Fred </a:t>
            </a:r>
          </a:p>
          <a:p>
            <a:r>
              <a:rPr lang="en-US" sz="1200" kern="1200" dirty="0" smtClean="0">
                <a:solidFill>
                  <a:schemeClr val="tx1"/>
                </a:solidFill>
                <a:latin typeface="+mn-lt"/>
                <a:ea typeface="+mn-ea"/>
                <a:cs typeface="+mn-cs"/>
              </a:rPr>
              <a:t>A </a:t>
            </a:r>
            <a:r>
              <a:rPr lang="en-US" sz="1200" kern="1200" dirty="0" err="1" smtClean="0">
                <a:solidFill>
                  <a:schemeClr val="tx1"/>
                </a:solidFill>
                <a:latin typeface="+mn-lt"/>
                <a:ea typeface="+mn-ea"/>
                <a:cs typeface="+mn-cs"/>
              </a:rPr>
              <a:t>marshall</a:t>
            </a:r>
            <a:r>
              <a:rPr lang="en-US" sz="1200" kern="1200" dirty="0" smtClean="0">
                <a:solidFill>
                  <a:schemeClr val="tx1"/>
                </a:solidFill>
                <a:latin typeface="+mn-lt"/>
                <a:ea typeface="+mn-ea"/>
                <a:cs typeface="+mn-cs"/>
              </a:rPr>
              <a:t>, personally compelled to face a returning deadly enemy, finds that his own town refuses to help him.</a:t>
            </a:r>
          </a:p>
          <a:p>
            <a:r>
              <a:rPr lang="en-US" sz="1200" b="1" kern="1200" dirty="0" smtClean="0">
                <a:solidFill>
                  <a:schemeClr val="tx1"/>
                </a:solidFill>
                <a:latin typeface="+mn-lt"/>
                <a:ea typeface="+mn-ea"/>
                <a:cs typeface="+mn-cs"/>
              </a:rPr>
              <a:t>Director:</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3"/>
              </a:rPr>
              <a:t>Fred Zinnemann</a:t>
            </a:r>
          </a:p>
          <a:p>
            <a:r>
              <a:rPr lang="en-US" sz="1200" b="1" kern="1200" dirty="0" smtClean="0">
                <a:solidFill>
                  <a:schemeClr val="tx1"/>
                </a:solidFill>
                <a:latin typeface="+mn-lt"/>
                <a:ea typeface="+mn-ea"/>
                <a:cs typeface="+mn-cs"/>
              </a:rPr>
              <a:t>Writers:</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4"/>
              </a:rPr>
              <a:t>Carl Foreman (screenplay), </a:t>
            </a:r>
            <a:r>
              <a:rPr lang="en-US" sz="1200" b="0" kern="1200" dirty="0" smtClean="0">
                <a:solidFill>
                  <a:schemeClr val="tx1"/>
                </a:solidFill>
                <a:latin typeface="+mn-lt"/>
                <a:ea typeface="+mn-ea"/>
                <a:cs typeface="+mn-cs"/>
                <a:hlinkClick r:id="rId5"/>
              </a:rPr>
              <a:t>John W. Cunningham (magazine story "The Tin Star")</a:t>
            </a:r>
          </a:p>
          <a:p>
            <a:r>
              <a:rPr lang="en-US" sz="1200" b="1" kern="1200" dirty="0" smtClean="0">
                <a:solidFill>
                  <a:schemeClr val="tx1"/>
                </a:solidFill>
                <a:latin typeface="+mn-lt"/>
                <a:ea typeface="+mn-ea"/>
                <a:cs typeface="+mn-cs"/>
              </a:rPr>
              <a:t>Stars:</a:t>
            </a:r>
            <a:r>
              <a:rPr lang="en-US" sz="1200" b="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hlinkClick r:id="rId6"/>
              </a:rPr>
              <a:t>Gary Cooper, </a:t>
            </a:r>
            <a:r>
              <a:rPr lang="en-US" sz="1200" b="0" kern="1200" dirty="0" smtClean="0">
                <a:solidFill>
                  <a:schemeClr val="tx1"/>
                </a:solidFill>
                <a:latin typeface="+mn-lt"/>
                <a:ea typeface="+mn-ea"/>
                <a:cs typeface="+mn-cs"/>
                <a:hlinkClick r:id="rId7"/>
              </a:rPr>
              <a:t>Grace Kelly, </a:t>
            </a:r>
            <a:r>
              <a:rPr lang="en-US" sz="1200" b="0" kern="1200" dirty="0" smtClean="0">
                <a:solidFill>
                  <a:schemeClr val="tx1"/>
                </a:solidFill>
                <a:latin typeface="+mn-lt"/>
                <a:ea typeface="+mn-ea"/>
                <a:cs typeface="+mn-cs"/>
                <a:hlinkClick r:id="rId8"/>
              </a:rPr>
              <a:t>Thomas Mitchell | </a:t>
            </a:r>
            <a:r>
              <a:rPr lang="en-US" sz="1200" b="0" kern="1200" dirty="0" smtClean="0">
                <a:solidFill>
                  <a:schemeClr val="tx1"/>
                </a:solidFill>
                <a:latin typeface="+mn-lt"/>
                <a:ea typeface="+mn-ea"/>
                <a:cs typeface="+mn-cs"/>
                <a:hlinkClick r:id="rId9"/>
              </a:rPr>
              <a:t>See full cast and crew	</a:t>
            </a:r>
          </a:p>
          <a:p>
            <a:r>
              <a:rPr lang="en-US" dirty="0" err="1" smtClean="0"/>
              <a:t>Imdb.com</a:t>
            </a:r>
            <a:endParaRPr lang="en-US" dirty="0"/>
          </a:p>
        </p:txBody>
      </p:sp>
      <p:sp>
        <p:nvSpPr>
          <p:cNvPr id="4" name="Slide Number Placeholder 3"/>
          <p:cNvSpPr>
            <a:spLocks noGrp="1"/>
          </p:cNvSpPr>
          <p:nvPr>
            <p:ph type="sldNum" sz="quarter" idx="10"/>
          </p:nvPr>
        </p:nvSpPr>
        <p:spPr/>
        <p:txBody>
          <a:bodyPr/>
          <a:lstStyle/>
          <a:p>
            <a:fld id="{84EE7402-4067-604C-89FA-E0BEFC76D573}" type="slidenum">
              <a:rPr lang="en-US" smtClean="0"/>
              <a:t>2</a:t>
            </a:fld>
            <a:endParaRPr lang="en-US"/>
          </a:p>
        </p:txBody>
      </p:sp>
    </p:spTree>
    <p:extLst>
      <p:ext uri="{BB962C8B-B14F-4D97-AF65-F5344CB8AC3E}">
        <p14:creationId xmlns:p14="http://schemas.microsoft.com/office/powerpoint/2010/main" val="256287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 versus Them”: Science fiction and Paranoia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“covert war films” – successful at the box </a:t>
            </a:r>
            <a:r>
              <a:rPr lang="en-US" sz="1200" kern="1200" dirty="0" smtClean="0">
                <a:solidFill>
                  <a:schemeClr val="tx1"/>
                </a:solidFill>
                <a:effectLst/>
                <a:latin typeface="+mn-lt"/>
                <a:ea typeface="+mn-ea"/>
                <a:cs typeface="+mn-cs"/>
              </a:rPr>
              <a:t>office</a:t>
            </a:r>
          </a:p>
          <a:p>
            <a:endParaRPr lang="en-US" sz="1200" kern="1200" dirty="0" smtClean="0">
              <a:solidFill>
                <a:schemeClr val="tx1"/>
              </a:solidFill>
              <a:effectLst/>
              <a:latin typeface="+mn-lt"/>
              <a:ea typeface="+mn-ea"/>
              <a:cs typeface="+mn-cs"/>
            </a:endParaRPr>
          </a:p>
          <a:p>
            <a:r>
              <a:rPr lang="en-US" dirty="0" smtClean="0"/>
              <a:t>Invasion of the Body Snatchers (1956) </a:t>
            </a:r>
          </a:p>
          <a:p>
            <a:r>
              <a:rPr lang="en-US" dirty="0" smtClean="0"/>
              <a:t>exploited the association of Communism with brainwashing</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they have been taken over by the pods, the </a:t>
            </a:r>
            <a:r>
              <a:rPr lang="en-US" sz="1200" kern="1200" dirty="0" err="1" smtClean="0">
                <a:solidFill>
                  <a:schemeClr val="tx1"/>
                </a:solidFill>
                <a:effectLst/>
                <a:latin typeface="+mn-lt"/>
                <a:ea typeface="+mn-ea"/>
                <a:cs typeface="+mn-cs"/>
              </a:rPr>
              <a:t>film;s</a:t>
            </a:r>
            <a:r>
              <a:rPr lang="en-US" sz="1200" kern="1200" dirty="0" smtClean="0">
                <a:solidFill>
                  <a:schemeClr val="tx1"/>
                </a:solidFill>
                <a:effectLst/>
                <a:latin typeface="+mn-lt"/>
                <a:ea typeface="+mn-ea"/>
                <a:cs typeface="+mn-cs"/>
              </a:rPr>
              <a:t> characters lack individuality, feeling, and emotion; </a:t>
            </a:r>
            <a:r>
              <a:rPr lang="en-US" sz="1200" kern="1200" dirty="0" err="1" smtClean="0">
                <a:solidFill>
                  <a:schemeClr val="tx1"/>
                </a:solidFill>
                <a:effectLst/>
                <a:latin typeface="+mn-lt"/>
                <a:ea typeface="+mn-ea"/>
                <a:cs typeface="+mn-cs"/>
              </a:rPr>
              <a:t>thay</a:t>
            </a:r>
            <a:r>
              <a:rPr lang="en-US" sz="1200" kern="1200" dirty="0" smtClean="0">
                <a:solidFill>
                  <a:schemeClr val="tx1"/>
                </a:solidFill>
                <a:effectLst/>
                <a:latin typeface="+mn-lt"/>
                <a:ea typeface="+mn-ea"/>
                <a:cs typeface="+mn-cs"/>
              </a:rPr>
              <a:t> have, in short, become Communist dupes. (Belton,</a:t>
            </a:r>
            <a:r>
              <a:rPr lang="en-US" sz="1200" kern="1200" baseline="0" dirty="0" smtClean="0">
                <a:solidFill>
                  <a:schemeClr val="tx1"/>
                </a:solidFill>
                <a:effectLst/>
                <a:latin typeface="+mn-lt"/>
                <a:ea typeface="+mn-ea"/>
                <a:cs typeface="+mn-cs"/>
              </a:rPr>
              <a:t> 312-13)</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Hollywood films of the 1950s, any number of foreign humans and humanoids came to the United States or its territories, usually through a technology at least as good as, and often superior to, anything American scientists had imagined. Appearing as they do in movies made during a period of cold war and McCarthyism, these un-Americans clearly represent the perceived Soviet threat. (</a:t>
            </a:r>
            <a:r>
              <a:rPr lang="en-US" sz="1200" kern="1200" dirty="0" err="1" smtClean="0">
                <a:solidFill>
                  <a:schemeClr val="tx1"/>
                </a:solidFill>
                <a:effectLst/>
                <a:latin typeface="+mn-lt"/>
                <a:ea typeface="+mn-ea"/>
                <a:cs typeface="+mn-cs"/>
              </a:rPr>
              <a:t>Smoodin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Any number of anti-Soviet films of the 1950s stress this notion that even our next door neighbors might be communists. In </a:t>
            </a:r>
            <a:r>
              <a:rPr lang="en-US" sz="1200" i="1" kern="1200" dirty="0" smtClean="0">
                <a:solidFill>
                  <a:schemeClr val="tx1"/>
                </a:solidFill>
                <a:effectLst/>
                <a:latin typeface="+mn-lt"/>
                <a:ea typeface="+mn-ea"/>
                <a:cs typeface="+mn-cs"/>
              </a:rPr>
              <a:t>Invasion of the Body Snatchers</a:t>
            </a:r>
            <a:r>
              <a:rPr lang="en-US" sz="1200" kern="1200" dirty="0" smtClean="0">
                <a:solidFill>
                  <a:schemeClr val="tx1"/>
                </a:solidFill>
                <a:effectLst/>
                <a:latin typeface="+mn-lt"/>
                <a:ea typeface="+mn-ea"/>
                <a:cs typeface="+mn-cs"/>
              </a:rPr>
              <a:t>, for instance, the pods from outer space grow into lookalikes of folks in the community. (</a:t>
            </a:r>
            <a:r>
              <a:rPr lang="en-US" sz="1200" kern="1200" dirty="0" err="1" smtClean="0">
                <a:solidFill>
                  <a:schemeClr val="tx1"/>
                </a:solidFill>
                <a:effectLst/>
                <a:latin typeface="+mn-lt"/>
                <a:ea typeface="+mn-ea"/>
                <a:cs typeface="+mn-cs"/>
              </a:rPr>
              <a:t>Smoodin</a:t>
            </a:r>
            <a:r>
              <a:rPr lang="en-US" sz="1200" kern="1200" dirty="0" smtClean="0">
                <a:solidFill>
                  <a:schemeClr val="tx1"/>
                </a:solidFill>
                <a:effectLst/>
                <a:latin typeface="+mn-lt"/>
                <a:ea typeface="+mn-ea"/>
                <a:cs typeface="+mn-cs"/>
              </a:rPr>
              <a:t>, 37)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4EE7402-4067-604C-89FA-E0BEFC76D573}" type="slidenum">
              <a:rPr lang="en-US" smtClean="0"/>
              <a:t>3</a:t>
            </a:fld>
            <a:endParaRPr lang="en-US"/>
          </a:p>
        </p:txBody>
      </p:sp>
    </p:spTree>
    <p:extLst>
      <p:ext uri="{BB962C8B-B14F-4D97-AF65-F5344CB8AC3E}">
        <p14:creationId xmlns:p14="http://schemas.microsoft.com/office/powerpoint/2010/main" val="159030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HUAC came to Hollywood in 1947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HUAC had eyed Hollywood with suspicion for years, motivated by a mix of old-fashioned anti-Semitism and growing fears of domestic subversives. Matters intensified in 1947 when HUAC brought contempt charges against a group of studio employees, the “Hollywood Ten,” which refused to cooperate with their investigations. The movie industry surrendered, agreeing in 1948 to fire the ten and actively purge itself of suspected Communists. The age of “the blacklist” had arrived. </a:t>
            </a:r>
            <a:r>
              <a:rPr lang="en-US" sz="1200" b="1" kern="1200" dirty="0" smtClean="0">
                <a:solidFill>
                  <a:schemeClr val="tx1"/>
                </a:solidFill>
                <a:effectLst/>
                <a:latin typeface="+mn-lt"/>
                <a:ea typeface="+mn-ea"/>
                <a:cs typeface="+mn-cs"/>
              </a:rPr>
              <a:t>Michael </a:t>
            </a:r>
            <a:r>
              <a:rPr lang="en-US" sz="1200" b="1" kern="1200" dirty="0" err="1" smtClean="0">
                <a:solidFill>
                  <a:schemeClr val="tx1"/>
                </a:solidFill>
                <a:effectLst/>
                <a:latin typeface="+mn-lt"/>
                <a:ea typeface="+mn-ea"/>
                <a:cs typeface="+mn-cs"/>
              </a:rPr>
              <a:t>Wakeford</a:t>
            </a:r>
            <a:r>
              <a:rPr lang="en-US" sz="1200" b="1" kern="1200" dirty="0" smtClean="0">
                <a:solidFill>
                  <a:schemeClr val="tx1"/>
                </a:solidFill>
                <a:effectLst/>
                <a:latin typeface="+mn-lt"/>
                <a:ea typeface="+mn-ea"/>
                <a:cs typeface="+mn-cs"/>
              </a:rPr>
              <a:t> , “None without Sin” 88.</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Chairman = J. Parnell Thomas, a Congressman from Illinois.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“right-wing extremist whose animus would find fertile soil with the Committee.” (Shaman 4)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far as Thomas was concerned, witnesses who claimed a constitutional right to refuse to answer questions were all part of ‘a concerted effort on the part of the Communists, their fellow travelers, their dupes, and paid apologists to create a lot of fog about constitutional rights, the First Amendment, and so forth.’” (Shaman, 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Waldorf statement: </a:t>
            </a:r>
            <a:r>
              <a:rPr lang="en-US" sz="1200" kern="1200" dirty="0" smtClean="0">
                <a:solidFill>
                  <a:schemeClr val="tx1"/>
                </a:solidFill>
                <a:effectLst/>
                <a:latin typeface="+mn-lt"/>
                <a:ea typeface="+mn-ea"/>
                <a:cs typeface="+mn-cs"/>
              </a:rPr>
              <a:t>Waldorf statement – Motion Pictures Producers Association  (history of self-censorship)</a:t>
            </a:r>
          </a:p>
          <a:p>
            <a:r>
              <a:rPr lang="en-US" sz="1200" kern="1200" dirty="0" smtClean="0">
                <a:solidFill>
                  <a:schemeClr val="tx1"/>
                </a:solidFill>
                <a:effectLst/>
                <a:latin typeface="+mn-lt"/>
                <a:ea typeface="+mn-ea"/>
                <a:cs typeface="+mn-cs"/>
              </a:rPr>
              <a:t>Suspend H 10 without pay</a:t>
            </a:r>
          </a:p>
          <a:p>
            <a:r>
              <a:rPr lang="en-US" sz="1200" kern="1200" dirty="0" smtClean="0">
                <a:solidFill>
                  <a:schemeClr val="tx1"/>
                </a:solidFill>
                <a:effectLst/>
                <a:latin typeface="+mn-lt"/>
                <a:ea typeface="+mn-ea"/>
                <a:cs typeface="+mn-cs"/>
              </a:rPr>
              <a:t>Deny employment to anyone who did not cooperate with HUAC</a:t>
            </a:r>
          </a:p>
          <a:p>
            <a:r>
              <a:rPr lang="en-US" sz="1200" kern="1200" dirty="0" smtClean="0">
                <a:solidFill>
                  <a:schemeClr val="tx1"/>
                </a:solidFill>
                <a:effectLst/>
                <a:latin typeface="+mn-lt"/>
                <a:ea typeface="+mn-ea"/>
                <a:cs typeface="+mn-cs"/>
              </a:rPr>
              <a:t>Refuse to hire communists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mid-1950s, more than 200 suspected Communists had been blacklisted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Blacklist remained unchallenged until 1960</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artists, as well as other persons in Hollywood and elsewhere, were not strong enough to withstand the threat of being blacklisted. It is not difficult to understand why. Careers were ruined, friendships and even families were split apart, all by the blacklist. The blacklist was the very antithesis of freedom of speech. Operating through suspicion and innuendo, it punished people for holding unpopular beliefs, for criticizing the government, for aspiring to a better life. It embodied guilt by association; nothing more than membership in the Communist Party was enough to taint an individual, perhaps for life. (Shaman,</a:t>
            </a:r>
            <a:r>
              <a:rPr lang="en-US" sz="1200" kern="1200" baseline="0" dirty="0" smtClean="0">
                <a:solidFill>
                  <a:schemeClr val="tx1"/>
                </a:solidFill>
                <a:effectLst/>
                <a:latin typeface="+mn-lt"/>
                <a:ea typeface="+mn-ea"/>
                <a:cs typeface="+mn-cs"/>
              </a:rPr>
              <a:t> 6)</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4EE7402-4067-604C-89FA-E0BEFC76D573}" type="slidenum">
              <a:rPr lang="en-US" smtClean="0"/>
              <a:t>4</a:t>
            </a:fld>
            <a:endParaRPr lang="en-US"/>
          </a:p>
        </p:txBody>
      </p:sp>
    </p:spTree>
    <p:extLst>
      <p:ext uri="{BB962C8B-B14F-4D97-AF65-F5344CB8AC3E}">
        <p14:creationId xmlns:p14="http://schemas.microsoft.com/office/powerpoint/2010/main" val="249746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Court's reconstructed view, the right of association finally was recognized as a "cherished freedom" (79) specifically protected by the First Amendment, (80) and guilt by association was denounced as a doctrine "which has no place here." (81) The Court also became less deferential in reviewing legislative authority to conduct investigations and began to place First Amendment limits on legislative inquiries. (82) In 1958, the Court ruled that the government may not compel disclosure of an individual's membership in an organization unless the government can demonstrate a genuinely compelling need for the disclosure. (83) "Inviolability of privacy in group associations [the Court stated] may in many circumstances be indispensable to the preservation of freedom of association, particularly where a group espouses dissident beliefs." (84) Finally, in 1967, the Court struck down a federal statute that was the equivalent of the blacklist in that it denied employment to persons who were members of Communist organizations. (85) Since then the Court has adhered to an expansive view of the First Amendment, granting wide protection to freedom of expression and association. </a:t>
            </a:r>
            <a:endParaRPr lang="en-US" dirty="0" smtClean="0">
              <a:effectLst/>
            </a:endParaRPr>
          </a:p>
          <a:p>
            <a:endParaRPr lang="en-US" dirty="0" smtClean="0"/>
          </a:p>
          <a:p>
            <a:r>
              <a:rPr lang="en-US" dirty="0" smtClean="0"/>
              <a:t>(Shaman)</a:t>
            </a:r>
          </a:p>
          <a:p>
            <a:endParaRPr lang="en-US" dirty="0" smtClean="0"/>
          </a:p>
          <a:p>
            <a:r>
              <a:rPr lang="en-US" sz="1200" kern="1200" dirty="0" smtClean="0">
                <a:solidFill>
                  <a:schemeClr val="tx1"/>
                </a:solidFill>
                <a:effectLst/>
                <a:latin typeface="+mn-lt"/>
                <a:ea typeface="+mn-ea"/>
                <a:cs typeface="+mn-cs"/>
              </a:rPr>
              <a:t>In 1949, the Court declined to review the convictions of the Hollywood Ten, paving the way for their imprisonment. (42) Two years later, the Court announced its decision in Dennis v. United States, (43) upholding the convictions of eleven persons for violating the Smith Act, a federal statute that made it a crime to advocate, abet, advise, or teach the desirability or propriety of overthrowing the government by force or violence. The defendants in Dennis, convicted of conspiring to organize the Communist Party, were sentenced to long terms in prison. The Court's decision in Dennis represents the low point for freedom of speech and association in the United States. It allows mere membership in the Communist Party, or simply the expression of an opinion in support of Communism, to be made a crime. The defendants in Dennis, after all, had done little more than teach about Marxist-Leninist doctrine, (44) yet in the eyes of six learned Justices of the august Supreme Court of the United States, neither the convictions nor the Smith Act itself violated the First Amendment.</a:t>
            </a:r>
          </a:p>
          <a:p>
            <a:r>
              <a:rPr lang="en-US" sz="1200" kern="1200" dirty="0" smtClean="0">
                <a:solidFill>
                  <a:schemeClr val="tx1"/>
                </a:solidFill>
                <a:effectLst/>
                <a:latin typeface="+mn-lt"/>
                <a:ea typeface="+mn-ea"/>
                <a:cs typeface="+mn-cs"/>
              </a:rPr>
              <a:t>The plurality opinion in Dennis, (45) written by Chief Justice Vinson, is a bold example of legal sophistry. It acknowledges the value of freedom of speech and purports to follow the philosophy of Justices Holmes and Brandeis, proponents of a strong First Amendment, who advocated that speech may only be restricted when there is a "clear and present danger" that it will cause a substantive public evil. (46)</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5</a:t>
            </a:fld>
            <a:endParaRPr lang="en-US"/>
          </a:p>
        </p:txBody>
      </p:sp>
    </p:spTree>
    <p:extLst>
      <p:ext uri="{BB962C8B-B14F-4D97-AF65-F5344CB8AC3E}">
        <p14:creationId xmlns:p14="http://schemas.microsoft.com/office/powerpoint/2010/main" val="380051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Winner of eight Academy Awards, including best motion picture of 1954, </a:t>
            </a:r>
            <a:r>
              <a:rPr lang="en-US" sz="1200" i="1" kern="1200" dirty="0" smtClean="0">
                <a:solidFill>
                  <a:schemeClr val="tx1"/>
                </a:solidFill>
                <a:effectLst/>
                <a:latin typeface="+mn-lt"/>
                <a:ea typeface="+mn-ea"/>
                <a:cs typeface="+mn-cs"/>
              </a:rPr>
              <a:t>On the Waterfront </a:t>
            </a:r>
            <a:r>
              <a:rPr lang="en-US" sz="1200" kern="1200" dirty="0" smtClean="0">
                <a:solidFill>
                  <a:schemeClr val="tx1"/>
                </a:solidFill>
                <a:effectLst/>
                <a:latin typeface="+mn-lt"/>
                <a:ea typeface="+mn-ea"/>
                <a:cs typeface="+mn-cs"/>
              </a:rPr>
              <a:t>is one of the greatest movies ever made. (Shaman, 1)</a:t>
            </a:r>
            <a:endParaRPr lang="en-US" dirty="0" smtClean="0">
              <a:effectLst/>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Full of pain and anguish, Waterfront also reflects the sensibilities of its time,... Like the plays of Arthur Miller, Waterfront was meant to prove that great drama didn't have to be about kings and queens or the upper classes. The common people, it seems, can be just as interesting as royalty. As Miller showed, even traveling salesmen could suffer from the same sort of tragic flaws that beset Shakespearean kings and queens, and this made for great theater. (Shaman)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“written and directed by two men, </a:t>
            </a:r>
            <a:r>
              <a:rPr lang="en-US" sz="1200" kern="1200" dirty="0" err="1" smtClean="0">
                <a:solidFill>
                  <a:schemeClr val="tx1"/>
                </a:solidFill>
                <a:effectLst/>
                <a:latin typeface="+mn-lt"/>
                <a:ea typeface="+mn-ea"/>
                <a:cs typeface="+mn-cs"/>
              </a:rPr>
              <a:t>Elia</a:t>
            </a:r>
            <a:r>
              <a:rPr lang="en-US" sz="1200" kern="1200" dirty="0" smtClean="0">
                <a:solidFill>
                  <a:schemeClr val="tx1"/>
                </a:solidFill>
                <a:effectLst/>
                <a:latin typeface="+mn-lt"/>
                <a:ea typeface="+mn-ea"/>
                <a:cs typeface="+mn-cs"/>
              </a:rPr>
              <a:t> Kazan and Budd </a:t>
            </a:r>
            <a:r>
              <a:rPr lang="en-US" sz="1200" kern="1200" dirty="0" err="1" smtClean="0">
                <a:solidFill>
                  <a:schemeClr val="tx1"/>
                </a:solidFill>
                <a:effectLst/>
                <a:latin typeface="+mn-lt"/>
                <a:ea typeface="+mn-ea"/>
                <a:cs typeface="+mn-cs"/>
              </a:rPr>
              <a:t>Schulberg</a:t>
            </a:r>
            <a:r>
              <a:rPr lang="en-US" sz="1200" kern="1200" dirty="0" smtClean="0">
                <a:solidFill>
                  <a:schemeClr val="tx1"/>
                </a:solidFill>
                <a:effectLst/>
                <a:latin typeface="+mn-lt"/>
                <a:ea typeface="+mn-ea"/>
                <a:cs typeface="+mn-cs"/>
              </a:rPr>
              <a:t>, who had co-operated in the expansion of the Hollywood blacklist by “naming names.”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movie depicts the longshoreman’s union—accurately—as a mobster-controlled organization, and provides a starring role for a marginal worker and former boxer who “names names” in an attempt to clean up the local. Consistent with other movies about the working-class, </a:t>
            </a:r>
            <a:r>
              <a:rPr lang="en-US" sz="1200" i="1" kern="1200" dirty="0" smtClean="0">
                <a:solidFill>
                  <a:schemeClr val="tx1"/>
                </a:solidFill>
                <a:effectLst/>
                <a:latin typeface="+mn-lt"/>
                <a:ea typeface="+mn-ea"/>
                <a:cs typeface="+mn-cs"/>
              </a:rPr>
              <a:t>On The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Waterfront</a:t>
            </a:r>
            <a:r>
              <a:rPr lang="en-US" sz="1200" kern="1200" dirty="0" smtClean="0">
                <a:solidFill>
                  <a:schemeClr val="tx1"/>
                </a:solidFill>
                <a:effectLst/>
                <a:latin typeface="+mn-lt"/>
                <a:ea typeface="+mn-ea"/>
                <a:cs typeface="+mn-cs"/>
              </a:rPr>
              <a:t> features an individual inspiring a collective struggle”</a:t>
            </a:r>
            <a:endParaRPr lang="en-US" dirty="0" smtClean="0">
              <a:effectLst/>
            </a:endParaRPr>
          </a:p>
          <a:p>
            <a:r>
              <a:rPr lang="en-US" sz="1200" kern="1200" dirty="0" smtClean="0">
                <a:solidFill>
                  <a:schemeClr val="tx1"/>
                </a:solidFill>
                <a:effectLst/>
                <a:latin typeface="+mn-lt"/>
                <a:ea typeface="+mn-ea"/>
                <a:cs typeface="+mn-cs"/>
              </a:rPr>
              <a:t>(From </a:t>
            </a:r>
            <a:r>
              <a:rPr lang="en-US" sz="1200" i="1" kern="1200" dirty="0" smtClean="0">
                <a:solidFill>
                  <a:schemeClr val="tx1"/>
                </a:solidFill>
                <a:effectLst/>
                <a:latin typeface="+mn-lt"/>
                <a:ea typeface="+mn-ea"/>
                <a:cs typeface="+mn-cs"/>
              </a:rPr>
              <a:t>The Encyclopedia of Class</a:t>
            </a:r>
            <a:r>
              <a:rPr lang="en-US" sz="1200" kern="1200" dirty="0" smtClean="0">
                <a:solidFill>
                  <a:schemeClr val="tx1"/>
                </a:solidFill>
                <a:effectLst/>
                <a:latin typeface="+mn-lt"/>
                <a:ea typeface="+mn-ea"/>
                <a:cs typeface="+mn-cs"/>
              </a:rPr>
              <a:t>—publishing in early 2007)</a:t>
            </a:r>
          </a:p>
          <a:p>
            <a:r>
              <a:rPr lang="en-US" sz="1200" kern="1200" dirty="0" smtClean="0">
                <a:solidFill>
                  <a:schemeClr val="tx1"/>
                </a:solidFill>
                <a:effectLst/>
                <a:latin typeface="+mn-lt"/>
                <a:ea typeface="+mn-ea"/>
                <a:cs typeface="+mn-cs"/>
              </a:rPr>
              <a:t>Films and the depiction of class</a:t>
            </a:r>
          </a:p>
          <a:p>
            <a:r>
              <a:rPr lang="en-US" sz="1200" kern="1200" dirty="0" smtClean="0">
                <a:solidFill>
                  <a:schemeClr val="tx1"/>
                </a:solidFill>
                <a:effectLst/>
                <a:latin typeface="+mn-lt"/>
                <a:ea typeface="+mn-ea"/>
                <a:cs typeface="+mn-cs"/>
              </a:rPr>
              <a:t>Bill Barry</a:t>
            </a:r>
          </a:p>
          <a:p>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6</a:t>
            </a:fld>
            <a:endParaRPr lang="en-US"/>
          </a:p>
        </p:txBody>
      </p:sp>
    </p:spTree>
    <p:extLst>
      <p:ext uri="{BB962C8B-B14F-4D97-AF65-F5344CB8AC3E}">
        <p14:creationId xmlns:p14="http://schemas.microsoft.com/office/powerpoint/2010/main" val="341717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Elia</a:t>
            </a:r>
            <a:r>
              <a:rPr lang="en-US" sz="1200" kern="1200" dirty="0" smtClean="0">
                <a:solidFill>
                  <a:schemeClr val="tx1"/>
                </a:solidFill>
                <a:effectLst/>
                <a:latin typeface="+mn-lt"/>
                <a:ea typeface="+mn-ea"/>
                <a:cs typeface="+mn-cs"/>
              </a:rPr>
              <a:t> Kazan was called to testify before the Committee in 1952</a:t>
            </a:r>
          </a:p>
          <a:p>
            <a:r>
              <a:rPr lang="en-US" sz="1200" kern="1200" dirty="0" smtClean="0">
                <a:solidFill>
                  <a:schemeClr val="tx1"/>
                </a:solidFill>
                <a:effectLst/>
                <a:latin typeface="+mn-lt"/>
                <a:ea typeface="+mn-ea"/>
                <a:cs typeface="+mn-cs"/>
              </a:rPr>
              <a:t>First time -- answered all Committee's questions except those about other persons.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called back to testify again a few months later -- gave the Committee the names of eight colleagues from the Group Theater with whom he had been in a Communist "cell" seventeen years before.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Wakeford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Kazan was as disdainful of the committee’s demagoguery as he was of Communism, and at first refused to cooperate, but the prospect of the blacklist left him with a stark choice. The film portrays him as a man authentically torn. Called again, however, he publicly identified the names of old acting friends and others who he knew to have been Communists. Kazan had saved his career, but lost his friendships, including his almost brotherly bond with Miller, who himself would defy HUAC in 1954. They would not speak again for a decade”. </a:t>
            </a:r>
            <a:r>
              <a:rPr lang="en-US" sz="1200" b="1" kern="1200" dirty="0" smtClean="0">
                <a:solidFill>
                  <a:schemeClr val="tx1"/>
                </a:solidFill>
                <a:effectLst/>
                <a:latin typeface="+mn-lt"/>
                <a:ea typeface="+mn-ea"/>
                <a:cs typeface="+mn-cs"/>
              </a:rPr>
              <a:t>Michael </a:t>
            </a:r>
            <a:r>
              <a:rPr lang="en-US" sz="1200" b="1" kern="1200" dirty="0" err="1" smtClean="0">
                <a:solidFill>
                  <a:schemeClr val="tx1"/>
                </a:solidFill>
                <a:effectLst/>
                <a:latin typeface="+mn-lt"/>
                <a:ea typeface="+mn-ea"/>
                <a:cs typeface="+mn-cs"/>
              </a:rPr>
              <a:t>Wakeford</a:t>
            </a:r>
            <a:r>
              <a:rPr lang="en-US" sz="1200" b="1" kern="1200" dirty="0" smtClean="0">
                <a:solidFill>
                  <a:schemeClr val="tx1"/>
                </a:solidFill>
                <a:effectLst/>
                <a:latin typeface="+mn-lt"/>
                <a:ea typeface="+mn-ea"/>
                <a:cs typeface="+mn-cs"/>
              </a:rPr>
              <a:t>, 88.</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Kazan and Miller:</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“Director </a:t>
            </a:r>
            <a:r>
              <a:rPr lang="en-US" sz="1200" kern="1200" dirty="0" err="1" smtClean="0">
                <a:solidFill>
                  <a:schemeClr val="tx1"/>
                </a:solidFill>
                <a:effectLst/>
                <a:latin typeface="+mn-lt"/>
                <a:ea typeface="+mn-ea"/>
                <a:cs typeface="+mn-cs"/>
              </a:rPr>
              <a:t>Elia</a:t>
            </a:r>
            <a:r>
              <a:rPr lang="en-US" sz="1200" kern="1200" dirty="0" smtClean="0">
                <a:solidFill>
                  <a:schemeClr val="tx1"/>
                </a:solidFill>
                <a:effectLst/>
                <a:latin typeface="+mn-lt"/>
                <a:ea typeface="+mn-ea"/>
                <a:cs typeface="+mn-cs"/>
              </a:rPr>
              <a:t> Kazan and playwright Arthur Miller met in 1947, when Kazan directed a Miller script (</a:t>
            </a:r>
            <a:r>
              <a:rPr lang="en-US" sz="1200" i="1" kern="1200" dirty="0" smtClean="0">
                <a:solidFill>
                  <a:schemeClr val="tx1"/>
                </a:solidFill>
                <a:effectLst/>
                <a:latin typeface="+mn-lt"/>
                <a:ea typeface="+mn-ea"/>
                <a:cs typeface="+mn-cs"/>
              </a:rPr>
              <a:t>All My Sons</a:t>
            </a:r>
            <a:r>
              <a:rPr lang="en-US" sz="1200" kern="1200" dirty="0" smtClean="0">
                <a:solidFill>
                  <a:schemeClr val="tx1"/>
                </a:solidFill>
                <a:effectLst/>
                <a:latin typeface="+mn-lt"/>
                <a:ea typeface="+mn-ea"/>
                <a:cs typeface="+mn-cs"/>
              </a:rPr>
              <a:t>) on Broadway. Fast friends, their collaborations brought both acclaim—Kazan earned a Tony for </a:t>
            </a:r>
            <a:r>
              <a:rPr lang="en-US" sz="1200" i="1" kern="1200" dirty="0" smtClean="0">
                <a:solidFill>
                  <a:schemeClr val="tx1"/>
                </a:solidFill>
                <a:effectLst/>
                <a:latin typeface="+mn-lt"/>
                <a:ea typeface="+mn-ea"/>
                <a:cs typeface="+mn-cs"/>
              </a:rPr>
              <a:t>All My Sons</a:t>
            </a:r>
            <a:r>
              <a:rPr lang="en-US" sz="1200" kern="1200" dirty="0" smtClean="0">
                <a:solidFill>
                  <a:schemeClr val="tx1"/>
                </a:solidFill>
                <a:effectLst/>
                <a:latin typeface="+mn-lt"/>
                <a:ea typeface="+mn-ea"/>
                <a:cs typeface="+mn-cs"/>
              </a:rPr>
              <a:t>, while Miller garnered the 1949 Pulitzer for the next play they brought to the stage, </a:t>
            </a:r>
            <a:r>
              <a:rPr lang="en-US" sz="1200" i="1" kern="1200" dirty="0" smtClean="0">
                <a:solidFill>
                  <a:schemeClr val="tx1"/>
                </a:solidFill>
                <a:effectLst/>
                <a:latin typeface="+mn-lt"/>
                <a:ea typeface="+mn-ea"/>
                <a:cs typeface="+mn-cs"/>
              </a:rPr>
              <a:t>Death of a Salesman</a:t>
            </a:r>
            <a:r>
              <a:rPr lang="en-US" sz="1200" kern="1200" dirty="0" smtClean="0">
                <a:solidFill>
                  <a:schemeClr val="tx1"/>
                </a:solidFill>
                <a:effectLst/>
                <a:latin typeface="+mn-lt"/>
                <a:ea typeface="+mn-ea"/>
                <a:cs typeface="+mn-cs"/>
              </a:rPr>
              <a:t>. On the heels of these successes, the two looked to take their partnership to Hollywood. But in departing the confines of the theater, Miller and Kazan were stepping on to a bigger stage and into a personal and political drama that would destroy their friendship and bring American culture into painful confrontation with itself.” (</a:t>
            </a:r>
            <a:r>
              <a:rPr lang="en-US" sz="1200" b="1" kern="1200" dirty="0" smtClean="0">
                <a:solidFill>
                  <a:schemeClr val="tx1"/>
                </a:solidFill>
                <a:effectLst/>
                <a:latin typeface="+mn-lt"/>
                <a:ea typeface="+mn-ea"/>
                <a:cs typeface="+mn-cs"/>
              </a:rPr>
              <a:t>Michael </a:t>
            </a:r>
            <a:r>
              <a:rPr lang="en-US" sz="1200" b="1" kern="1200" dirty="0" err="1" smtClean="0">
                <a:solidFill>
                  <a:schemeClr val="tx1"/>
                </a:solidFill>
                <a:effectLst/>
                <a:latin typeface="+mn-lt"/>
                <a:ea typeface="+mn-ea"/>
                <a:cs typeface="+mn-cs"/>
              </a:rPr>
              <a:t>Wakeford</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None Without Sin: </a:t>
            </a:r>
            <a:r>
              <a:rPr lang="en-US" sz="1200" b="1" kern="1200" dirty="0" err="1" smtClean="0">
                <a:solidFill>
                  <a:schemeClr val="tx1"/>
                </a:solidFill>
                <a:effectLst/>
                <a:latin typeface="+mn-lt"/>
                <a:ea typeface="+mn-ea"/>
                <a:cs typeface="+mn-cs"/>
              </a:rPr>
              <a:t>Elia</a:t>
            </a:r>
            <a:r>
              <a:rPr lang="en-US" sz="1200" b="1" kern="1200" dirty="0" smtClean="0">
                <a:solidFill>
                  <a:schemeClr val="tx1"/>
                </a:solidFill>
                <a:effectLst/>
                <a:latin typeface="+mn-lt"/>
                <a:ea typeface="+mn-ea"/>
                <a:cs typeface="+mn-cs"/>
              </a:rPr>
              <a:t> Kazan, Arthur Miller, and the Blacklist,” Film &amp; History, Volume 37.2,</a:t>
            </a:r>
            <a:r>
              <a:rPr lang="en-US" sz="1200" b="1" kern="1200" baseline="0" dirty="0" smtClean="0">
                <a:solidFill>
                  <a:schemeClr val="tx1"/>
                </a:solidFill>
                <a:effectLst/>
                <a:latin typeface="+mn-lt"/>
                <a:ea typeface="+mn-ea"/>
                <a:cs typeface="+mn-cs"/>
              </a:rPr>
              <a:t> 88.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Kazan and Miller sat atop the entertainment world as they began peddling a screenplay for “The Hook” to major studio executives. One by one, studios turned them away – the screenplay’s narrative of unionized dockworkers fighting off the encroach of organized crime was politically untouchable. </a:t>
            </a:r>
            <a:r>
              <a:rPr lang="en-US" sz="1200" b="1" kern="1200" dirty="0" smtClean="0">
                <a:solidFill>
                  <a:schemeClr val="tx1"/>
                </a:solidFill>
                <a:effectLst/>
                <a:latin typeface="+mn-lt"/>
                <a:ea typeface="+mn-ea"/>
                <a:cs typeface="+mn-cs"/>
              </a:rPr>
              <a:t>Michael </a:t>
            </a:r>
            <a:r>
              <a:rPr lang="en-US" sz="1200" b="1" kern="1200" dirty="0" err="1" smtClean="0">
                <a:solidFill>
                  <a:schemeClr val="tx1"/>
                </a:solidFill>
                <a:effectLst/>
                <a:latin typeface="+mn-lt"/>
                <a:ea typeface="+mn-ea"/>
                <a:cs typeface="+mn-cs"/>
              </a:rPr>
              <a:t>Wakeford</a:t>
            </a:r>
            <a:r>
              <a:rPr lang="en-US" sz="1200" b="1" kern="1200" dirty="0" smtClean="0">
                <a:solidFill>
                  <a:schemeClr val="tx1"/>
                </a:solidFill>
                <a:effectLst/>
                <a:latin typeface="+mn-lt"/>
                <a:ea typeface="+mn-ea"/>
                <a:cs typeface="+mn-cs"/>
              </a:rPr>
              <a:t>, 88.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Miller was addressing not just red-baiting tactics of HUAC, but what he judged to be Kazan’s profound moral failing. Kazan shot back on film with </a:t>
            </a:r>
            <a:r>
              <a:rPr lang="en-US" sz="1200" i="1" kern="1200" dirty="0" smtClean="0">
                <a:solidFill>
                  <a:schemeClr val="tx1"/>
                </a:solidFill>
                <a:effectLst/>
                <a:latin typeface="+mn-lt"/>
                <a:ea typeface="+mn-ea"/>
                <a:cs typeface="+mn-cs"/>
              </a:rPr>
              <a:t>On the Waterfront </a:t>
            </a:r>
            <a:r>
              <a:rPr lang="en-US" sz="1200" kern="1200" dirty="0" smtClean="0">
                <a:solidFill>
                  <a:schemeClr val="tx1"/>
                </a:solidFill>
                <a:effectLst/>
                <a:latin typeface="+mn-lt"/>
                <a:ea typeface="+mn-ea"/>
                <a:cs typeface="+mn-cs"/>
              </a:rPr>
              <a:t>(1954</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which was a transparent adaptation of “The Hook.” Once a stridently working-class statement, “The Hook” had transformed into self-commentary, with Kazan’s protagonist, Terry Malloy (Marlon Brando), testifying against waterfront mob bosses in a murder trial. Miller’s pro-union story now unfolded as one celebrating a lone individual heroically confronting authority in an act of righteous self-sacrifice. As the documentary notes, </a:t>
            </a:r>
            <a:r>
              <a:rPr lang="en-US" sz="1200" i="1" kern="1200" dirty="0" smtClean="0">
                <a:solidFill>
                  <a:schemeClr val="tx1"/>
                </a:solidFill>
                <a:effectLst/>
                <a:latin typeface="+mn-lt"/>
                <a:ea typeface="+mn-ea"/>
                <a:cs typeface="+mn-cs"/>
              </a:rPr>
              <a:t>On the Waterfront </a:t>
            </a:r>
            <a:r>
              <a:rPr lang="en-US" sz="1200" kern="1200" dirty="0" smtClean="0">
                <a:solidFill>
                  <a:schemeClr val="tx1"/>
                </a:solidFill>
                <a:effectLst/>
                <a:latin typeface="+mn-lt"/>
                <a:ea typeface="+mn-ea"/>
                <a:cs typeface="+mn-cs"/>
              </a:rPr>
              <a:t>maintained a progressive temper that Kazan never abandoned. However, it was one that resonated with Cold War liberalism’s antiauthoritarian and individualist pretensions rather than the collectivist stance of Miller’s original script. </a:t>
            </a:r>
            <a:r>
              <a:rPr lang="en-US" sz="1200" b="1" kern="1200" dirty="0" smtClean="0">
                <a:solidFill>
                  <a:schemeClr val="tx1"/>
                </a:solidFill>
                <a:effectLst/>
                <a:latin typeface="+mn-lt"/>
                <a:ea typeface="+mn-ea"/>
                <a:cs typeface="+mn-cs"/>
              </a:rPr>
              <a:t>Michael </a:t>
            </a:r>
            <a:r>
              <a:rPr lang="en-US" sz="1200" b="1" kern="1200" dirty="0" err="1" smtClean="0">
                <a:solidFill>
                  <a:schemeClr val="tx1"/>
                </a:solidFill>
                <a:effectLst/>
                <a:latin typeface="+mn-lt"/>
                <a:ea typeface="+mn-ea"/>
                <a:cs typeface="+mn-cs"/>
              </a:rPr>
              <a:t>Wakeford</a:t>
            </a:r>
            <a:r>
              <a:rPr lang="en-US" sz="1200" kern="1200" dirty="0" smtClean="0">
                <a:solidFill>
                  <a:schemeClr val="tx1"/>
                </a:solidFill>
                <a:effectLst/>
                <a:latin typeface="+mn-lt"/>
                <a:ea typeface="+mn-ea"/>
                <a:cs typeface="+mn-cs"/>
              </a:rPr>
              <a:t>, 88-89.</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7</a:t>
            </a:fld>
            <a:endParaRPr lang="en-US"/>
          </a:p>
        </p:txBody>
      </p:sp>
    </p:spTree>
    <p:extLst>
      <p:ext uri="{BB962C8B-B14F-4D97-AF65-F5344CB8AC3E}">
        <p14:creationId xmlns:p14="http://schemas.microsoft.com/office/powerpoint/2010/main" val="118018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 pressure from the FBI and the movie studios, he reversed himself. Since the committee already knew the names it wanted, "naming names" was a loyalty test and humiliation ritual, not part of a real investigation.” http://</a:t>
            </a:r>
            <a:r>
              <a:rPr lang="en-US" sz="1200" kern="1200" dirty="0" err="1" smtClean="0">
                <a:solidFill>
                  <a:schemeClr val="tx1"/>
                </a:solidFill>
                <a:effectLst/>
                <a:latin typeface="+mn-lt"/>
                <a:ea typeface="+mn-ea"/>
                <a:cs typeface="+mn-cs"/>
              </a:rPr>
              <a:t>www.slate.com</a:t>
            </a:r>
            <a:r>
              <a:rPr lang="en-US" sz="1200" kern="1200" dirty="0" smtClean="0">
                <a:solidFill>
                  <a:schemeClr val="tx1"/>
                </a:solidFill>
                <a:effectLst/>
                <a:latin typeface="+mn-lt"/>
                <a:ea typeface="+mn-ea"/>
                <a:cs typeface="+mn-cs"/>
              </a:rPr>
              <a:t>/articles/technology/</a:t>
            </a:r>
            <a:r>
              <a:rPr lang="en-US" sz="1200" kern="1200" dirty="0" err="1" smtClean="0">
                <a:solidFill>
                  <a:schemeClr val="tx1"/>
                </a:solidFill>
                <a:effectLst/>
                <a:latin typeface="+mn-lt"/>
                <a:ea typeface="+mn-ea"/>
                <a:cs typeface="+mn-cs"/>
              </a:rPr>
              <a:t>the_browser</a:t>
            </a:r>
            <a:r>
              <a:rPr lang="en-US" sz="1200" kern="1200" dirty="0" smtClean="0">
                <a:solidFill>
                  <a:schemeClr val="tx1"/>
                </a:solidFill>
                <a:effectLst/>
                <a:latin typeface="+mn-lt"/>
                <a:ea typeface="+mn-ea"/>
                <a:cs typeface="+mn-cs"/>
              </a:rPr>
              <a:t>/1999/01/</a:t>
            </a:r>
            <a:r>
              <a:rPr lang="en-US" sz="1200" kern="1200" dirty="0" err="1" smtClean="0">
                <a:solidFill>
                  <a:schemeClr val="tx1"/>
                </a:solidFill>
                <a:effectLst/>
                <a:latin typeface="+mn-lt"/>
                <a:ea typeface="+mn-ea"/>
                <a:cs typeface="+mn-cs"/>
              </a:rPr>
              <a:t>blacklist_and_backstory.html</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Frank</a:t>
            </a:r>
            <a:r>
              <a:rPr lang="en-US" baseline="0" dirty="0" smtClean="0"/>
              <a:t> </a:t>
            </a:r>
            <a:r>
              <a:rPr lang="en-US" baseline="0" dirty="0" err="1" smtClean="0"/>
              <a:t>Tavenner</a:t>
            </a:r>
            <a:r>
              <a:rPr lang="en-US" baseline="0" dirty="0" smtClean="0"/>
              <a:t>, Jr. was a lawyer for HUAC</a:t>
            </a:r>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8</a:t>
            </a:fld>
            <a:endParaRPr lang="en-US"/>
          </a:p>
        </p:txBody>
      </p:sp>
    </p:spTree>
    <p:extLst>
      <p:ext uri="{BB962C8B-B14F-4D97-AF65-F5344CB8AC3E}">
        <p14:creationId xmlns:p14="http://schemas.microsoft.com/office/powerpoint/2010/main" val="357235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from Kazan’s full-page ad in the NYT justifying his HUAC testimony.</a:t>
            </a:r>
            <a:endParaRPr lang="en-US" dirty="0"/>
          </a:p>
        </p:txBody>
      </p:sp>
      <p:sp>
        <p:nvSpPr>
          <p:cNvPr id="4" name="Slide Number Placeholder 3"/>
          <p:cNvSpPr>
            <a:spLocks noGrp="1"/>
          </p:cNvSpPr>
          <p:nvPr>
            <p:ph type="sldNum" sz="quarter" idx="10"/>
          </p:nvPr>
        </p:nvSpPr>
        <p:spPr/>
        <p:txBody>
          <a:bodyPr/>
          <a:lstStyle/>
          <a:p>
            <a:fld id="{4AEC99AC-0FEF-3045-A8BC-AC40BF070706}" type="slidenum">
              <a:rPr lang="en-US" smtClean="0"/>
              <a:t>9</a:t>
            </a:fld>
            <a:endParaRPr lang="en-US"/>
          </a:p>
        </p:txBody>
      </p:sp>
    </p:spTree>
    <p:extLst>
      <p:ext uri="{BB962C8B-B14F-4D97-AF65-F5344CB8AC3E}">
        <p14:creationId xmlns:p14="http://schemas.microsoft.com/office/powerpoint/2010/main" val="213443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37635" name="Group 35"/>
          <p:cNvGrpSpPr>
            <a:grpSpLocks/>
          </p:cNvGrpSpPr>
          <p:nvPr/>
        </p:nvGrpSpPr>
        <p:grpSpPr bwMode="auto">
          <a:xfrm>
            <a:off x="19050" y="1109663"/>
            <a:ext cx="9156700" cy="757237"/>
            <a:chOff x="0" y="0"/>
            <a:chExt cx="5768" cy="477"/>
          </a:xfrm>
        </p:grpSpPr>
        <p:sp>
          <p:nvSpPr>
            <p:cNvPr id="537636" name="Freeform 36"/>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37" name="Freeform 37"/>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38" name="Freeform 38"/>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39" name="Freeform 39"/>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0" name="Freeform 40"/>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1" name="Freeform 41"/>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2" name="Freeform 42"/>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3" name="Freeform 43"/>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4" name="Freeform 44"/>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5" name="Freeform 45"/>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6" name="Freeform 46"/>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7" name="Freeform 47"/>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8" name="Freeform 48"/>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49" name="Freeform 49"/>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0" name="Freeform 50"/>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1" name="Freeform 51"/>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2" name="Freeform 52"/>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3" name="Freeform 53"/>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4" name="Freeform 54"/>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55" name="Freeform 55"/>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56" name="Freeform 56"/>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7657" name="Freeform 57"/>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grpSp>
        <p:nvGrpSpPr>
          <p:cNvPr id="537658" name="Group 58"/>
          <p:cNvGrpSpPr>
            <a:grpSpLocks/>
          </p:cNvGrpSpPr>
          <p:nvPr/>
        </p:nvGrpSpPr>
        <p:grpSpPr bwMode="auto">
          <a:xfrm>
            <a:off x="20638" y="6161088"/>
            <a:ext cx="9169400" cy="138112"/>
            <a:chOff x="0" y="4032"/>
            <a:chExt cx="5776" cy="87"/>
          </a:xfrm>
        </p:grpSpPr>
        <p:sp>
          <p:nvSpPr>
            <p:cNvPr id="537659" name="Freeform 59"/>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60" name="Freeform 60"/>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7661" name="Freeform 61"/>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pPr lvl="0"/>
            <a:r>
              <a:rPr lang="en-US" noProof="0" smtClean="0"/>
              <a:t>Click to edit Master title style</a:t>
            </a:r>
            <a:endParaRPr lang="en-US" noProof="0" smtClean="0"/>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noProof="0" smtClean="0"/>
              <a:t>Click to edit Master subtitle style</a:t>
            </a:r>
            <a:endParaRPr lang="en-US" noProof="0" smtClean="0"/>
          </a:p>
        </p:txBody>
      </p:sp>
      <p:sp>
        <p:nvSpPr>
          <p:cNvPr id="537664" name="Rectangle 64"/>
          <p:cNvSpPr>
            <a:spLocks noGrp="1" noChangeArrowheads="1"/>
          </p:cNvSpPr>
          <p:nvPr>
            <p:ph type="dt" sz="quarter" idx="2"/>
          </p:nvPr>
        </p:nvSpPr>
        <p:spPr>
          <a:xfrm>
            <a:off x="685800" y="6348413"/>
            <a:ext cx="1905000" cy="457200"/>
          </a:xfrm>
        </p:spPr>
        <p:txBody>
          <a:bodyPr/>
          <a:lstStyle>
            <a:lvl1pPr>
              <a:defRPr/>
            </a:lvl1pPr>
          </a:lstStyle>
          <a:p>
            <a:fld id="{5BF23307-BD35-0D46-BC9E-8EDA085A4EC2}" type="datetimeFigureOut">
              <a:rPr lang="en-US" smtClean="0"/>
              <a:t>9/24/17</a:t>
            </a:fld>
            <a:endParaRPr lang="en-US"/>
          </a:p>
        </p:txBody>
      </p:sp>
      <p:sp>
        <p:nvSpPr>
          <p:cNvPr id="537665" name="Rectangle 65"/>
          <p:cNvSpPr>
            <a:spLocks noGrp="1" noChangeArrowheads="1"/>
          </p:cNvSpPr>
          <p:nvPr>
            <p:ph type="ftr" sz="quarter" idx="3"/>
          </p:nvPr>
        </p:nvSpPr>
        <p:spPr>
          <a:xfrm>
            <a:off x="3124200" y="6348413"/>
            <a:ext cx="2895600" cy="457200"/>
          </a:xfrm>
        </p:spPr>
        <p:txBody>
          <a:bodyPr/>
          <a:lstStyle>
            <a:lvl1pPr>
              <a:defRPr/>
            </a:lvl1pPr>
          </a:lstStyle>
          <a:p>
            <a:endParaRPr lang="en-US"/>
          </a:p>
        </p:txBody>
      </p:sp>
      <p:sp>
        <p:nvSpPr>
          <p:cNvPr id="537666" name="Rectangle 66"/>
          <p:cNvSpPr>
            <a:spLocks noGrp="1" noChangeArrowheads="1"/>
          </p:cNvSpPr>
          <p:nvPr>
            <p:ph type="sldNum" sz="quarter" idx="4"/>
          </p:nvPr>
        </p:nvSpPr>
        <p:spPr>
          <a:xfrm>
            <a:off x="6553200" y="6348413"/>
            <a:ext cx="1905000" cy="457200"/>
          </a:xfrm>
        </p:spPr>
        <p:txBody>
          <a:bodyPr/>
          <a:lstStyle>
            <a:lvl1pPr>
              <a:defRPr/>
            </a:lvl1pPr>
          </a:lstStyle>
          <a:p>
            <a:fld id="{140A6780-DC98-8746-82F5-1E84E78D136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248258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84139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65163" y="6367463"/>
            <a:ext cx="1905000" cy="457200"/>
          </a:xfrm>
        </p:spPr>
        <p:txBody>
          <a:bodyPr/>
          <a:lstStyle>
            <a:lvl1pPr>
              <a:defRPr/>
            </a:lvl1pPr>
          </a:lstStyle>
          <a:p>
            <a:fld id="{5BF23307-BD35-0D46-BC9E-8EDA085A4EC2}" type="datetimeFigureOut">
              <a:rPr lang="en-US" smtClean="0"/>
              <a:t>9/24/17</a:t>
            </a:fld>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1175560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5163" y="6367463"/>
            <a:ext cx="1905000" cy="457200"/>
          </a:xfrm>
        </p:spPr>
        <p:txBody>
          <a:bodyPr/>
          <a:lstStyle>
            <a:lvl1pPr>
              <a:defRPr/>
            </a:lvl1pPr>
          </a:lstStyle>
          <a:p>
            <a:fld id="{5BF23307-BD35-0D46-BC9E-8EDA085A4EC2}" type="datetimeFigureOut">
              <a:rPr lang="en-US" smtClean="0"/>
              <a:t>9/24/17</a:t>
            </a:fld>
            <a:endParaRPr lang="en-US"/>
          </a:p>
        </p:txBody>
      </p:sp>
      <p:sp>
        <p:nvSpPr>
          <p:cNvPr id="6" name="Footer Placeholder 5"/>
          <p:cNvSpPr>
            <a:spLocks noGrp="1"/>
          </p:cNvSpPr>
          <p:nvPr>
            <p:ph type="ftr" sz="quarter" idx="11"/>
          </p:nvPr>
        </p:nvSpPr>
        <p:spPr>
          <a:xfrm>
            <a:off x="3103563" y="636746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161948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394495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186186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415196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18053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391906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207332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328020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F23307-BD35-0D46-BC9E-8EDA085A4EC2}" type="datetimeFigureOut">
              <a:rPr lang="en-US" smtClean="0"/>
              <a:t>9/24/17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0A6780-DC98-8746-82F5-1E84E78D136D}" type="slidenum">
              <a:rPr lang="en-US" smtClean="0"/>
              <a:t>‹#›</a:t>
            </a:fld>
            <a:endParaRPr lang="en-US"/>
          </a:p>
        </p:txBody>
      </p:sp>
    </p:spTree>
    <p:extLst>
      <p:ext uri="{BB962C8B-B14F-4D97-AF65-F5344CB8AC3E}">
        <p14:creationId xmlns:p14="http://schemas.microsoft.com/office/powerpoint/2010/main" val="9973256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53663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1" name="Freeform 35"/>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6612" name="Freeform 36"/>
            <p:cNvSpPr>
              <a:spLocks/>
            </p:cNvSpPr>
            <p:nvPr userDrawn="1"/>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3" name="Freeform 37"/>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4" name="Freeform 38"/>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5" name="Freeform 39"/>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6" name="Freeform 40"/>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7" name="Freeform 41"/>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8" name="Freeform 42"/>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19" name="Freeform 43"/>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0" name="Freeform 44"/>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1" name="Freeform 45"/>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2" name="Freeform 46"/>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Lst>
              <a:ahLst/>
              <a:cxnLst>
                <a:cxn ang="0">
                  <a:pos x="T0" y="T1"/>
                </a:cxn>
                <a:cxn ang="0">
                  <a:pos x="T2" y="T3"/>
                </a:cxn>
                <a:cxn ang="0">
                  <a:pos x="T4" y="T5"/>
                </a:cxn>
                <a:cxn ang="0">
                  <a:pos x="T6" y="T7"/>
                </a:cxn>
                <a:cxn ang="0">
                  <a:pos x="T8" y="T9"/>
                </a:cxn>
                <a:cxn ang="0">
                  <a:pos x="T10" y="T11"/>
                </a:cxn>
                <a:cxn ang="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3" name="Freeform 47"/>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4" name="Freeform 48"/>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5" name="Freeform 49"/>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6" name="Freeform 50"/>
            <p:cNvSpPr>
              <a:spLocks/>
            </p:cNvSpPr>
            <p:nvPr userDrawn="1"/>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7" name="Freeform 51"/>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8" name="Freeform 52"/>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29" name="Freeform 53"/>
            <p:cNvSpPr>
              <a:spLocks/>
            </p:cNvSpPr>
            <p:nvPr userDrawn="1"/>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6630" name="Freeform 54"/>
            <p:cNvSpPr>
              <a:spLocks/>
            </p:cNvSpPr>
            <p:nvPr userDrawn="1"/>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6631" name="Freeform 55"/>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grpSp>
        <p:nvGrpSpPr>
          <p:cNvPr id="53663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34" name="Freeform 58"/>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536635" name="Freeform 59"/>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sp>
        <p:nvSpPr>
          <p:cNvPr id="536638" name="Rectangle 62"/>
          <p:cNvSpPr>
            <a:spLocks noGrp="1" noChangeArrowheads="1"/>
          </p:cNvSpPr>
          <p:nvPr>
            <p:ph type="title"/>
          </p:nvPr>
        </p:nvSpPr>
        <p:spPr bwMode="auto">
          <a:xfrm>
            <a:off x="685800" y="768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536639" name="Rectangle 6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kumimoji="0" sz="1400"/>
            </a:lvl1pPr>
          </a:lstStyle>
          <a:p>
            <a:fld id="{5BF23307-BD35-0D46-BC9E-8EDA085A4EC2}" type="datetimeFigureOut">
              <a:rPr lang="en-US" smtClean="0"/>
              <a:t>9/24/17</a:t>
            </a:fld>
            <a:endParaRPr lang="en-US"/>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kumimoji="0" sz="1400"/>
            </a:lvl1pPr>
          </a:lstStyle>
          <a:p>
            <a:endParaRPr lang="en-US"/>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kumimoji="0" sz="1400"/>
            </a:lvl1pPr>
          </a:lstStyle>
          <a:p>
            <a:fld id="{140A6780-DC98-8746-82F5-1E84E78D13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2pPr>
      <a:lvl3pPr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3pPr>
      <a:lvl4pPr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4pPr>
      <a:lvl5pPr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5pPr>
      <a:lvl6pPr marL="457200"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6pPr>
      <a:lvl7pPr marL="914400"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7pPr>
      <a:lvl8pPr marL="1371600"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8pPr>
      <a:lvl9pPr marL="1828800" algn="ctr" rtl="0" eaLnBrk="1" fontAlgn="base" hangingPunct="1">
        <a:spcBef>
          <a:spcPct val="0"/>
        </a:spcBef>
        <a:spcAft>
          <a:spcPct val="0"/>
        </a:spcAft>
        <a:defRPr sz="4400">
          <a:solidFill>
            <a:schemeClr val="tx2"/>
          </a:solidFill>
          <a:latin typeface="Tahoma" charset="0"/>
          <a:ea typeface="ＭＳ Ｐゴシック" charset="0"/>
          <a:cs typeface="Times New Roman" charset="0"/>
        </a:defRPr>
      </a:lvl9pPr>
    </p:titleStyle>
    <p:bodyStyle>
      <a:lvl1pPr marL="342900" indent="-342900" algn="l" rtl="0" eaLnBrk="1" fontAlgn="base" hangingPunct="1">
        <a:spcBef>
          <a:spcPct val="20000"/>
        </a:spcBef>
        <a:spcAft>
          <a:spcPct val="0"/>
        </a:spcAft>
        <a:buSzPct val="90000"/>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17"/>
        </a:buBlip>
        <a:defRPr sz="2800">
          <a:solidFill>
            <a:schemeClr val="tx1"/>
          </a:solidFill>
          <a:latin typeface="+mn-lt"/>
          <a:ea typeface="Times New Roman" charset="0"/>
          <a:cs typeface="+mn-cs"/>
        </a:defRPr>
      </a:lvl2pPr>
      <a:lvl3pPr marL="1143000" indent="-228600" algn="l" rtl="0" eaLnBrk="1" fontAlgn="base" hangingPunct="1">
        <a:spcBef>
          <a:spcPct val="20000"/>
        </a:spcBef>
        <a:spcAft>
          <a:spcPct val="0"/>
        </a:spcAft>
        <a:buSzPct val="70000"/>
        <a:buBlip>
          <a:blip r:embed="rId18"/>
        </a:buBlip>
        <a:defRPr sz="2400">
          <a:solidFill>
            <a:schemeClr val="tx1"/>
          </a:solidFill>
          <a:latin typeface="+mn-lt"/>
          <a:ea typeface="Times New Roman" charset="0"/>
          <a:cs typeface="+mn-cs"/>
        </a:defRPr>
      </a:lvl3pPr>
      <a:lvl4pPr marL="1600200" indent="-228600" algn="l" rtl="0" eaLnBrk="1" fontAlgn="base" hangingPunct="1">
        <a:spcBef>
          <a:spcPct val="20000"/>
        </a:spcBef>
        <a:spcAft>
          <a:spcPct val="0"/>
        </a:spcAft>
        <a:buSzPct val="70000"/>
        <a:buBlip>
          <a:blip r:embed="rId19"/>
        </a:buBlip>
        <a:defRPr sz="2000">
          <a:solidFill>
            <a:schemeClr val="tx1"/>
          </a:solidFill>
          <a:latin typeface="+mn-lt"/>
          <a:ea typeface="Times New Roman" charset="0"/>
          <a:cs typeface="+mn-cs"/>
        </a:defRPr>
      </a:lvl4pPr>
      <a:lvl5pPr marL="2057400" indent="-228600" algn="l" rtl="0" eaLnBrk="1" fontAlgn="base" hangingPunct="1">
        <a:spcBef>
          <a:spcPct val="20000"/>
        </a:spcBef>
        <a:spcAft>
          <a:spcPct val="0"/>
        </a:spcAft>
        <a:buSzPct val="70000"/>
        <a:buBlip>
          <a:blip r:embed="rId20"/>
        </a:buBlip>
        <a:defRPr sz="2000">
          <a:solidFill>
            <a:schemeClr val="tx1"/>
          </a:solidFill>
          <a:latin typeface="+mn-lt"/>
          <a:ea typeface="Times New Roman" charset="0"/>
          <a:cs typeface="+mn-cs"/>
        </a:defRPr>
      </a:lvl5pPr>
      <a:lvl6pPr marL="2514600" indent="-228600" algn="l" rtl="0" eaLnBrk="1" fontAlgn="base" hangingPunct="1">
        <a:spcBef>
          <a:spcPct val="20000"/>
        </a:spcBef>
        <a:spcAft>
          <a:spcPct val="0"/>
        </a:spcAft>
        <a:buSzPct val="70000"/>
        <a:buBlip>
          <a:blip r:embed="rId20"/>
        </a:buBlip>
        <a:defRPr sz="2000">
          <a:solidFill>
            <a:schemeClr val="tx1"/>
          </a:solidFill>
          <a:latin typeface="+mn-lt"/>
          <a:ea typeface="Times New Roman" charset="0"/>
          <a:cs typeface="+mn-cs"/>
        </a:defRPr>
      </a:lvl6pPr>
      <a:lvl7pPr marL="2971800" indent="-228600" algn="l" rtl="0" eaLnBrk="1" fontAlgn="base" hangingPunct="1">
        <a:spcBef>
          <a:spcPct val="20000"/>
        </a:spcBef>
        <a:spcAft>
          <a:spcPct val="0"/>
        </a:spcAft>
        <a:buSzPct val="70000"/>
        <a:buBlip>
          <a:blip r:embed="rId20"/>
        </a:buBlip>
        <a:defRPr sz="2000">
          <a:solidFill>
            <a:schemeClr val="tx1"/>
          </a:solidFill>
          <a:latin typeface="+mn-lt"/>
          <a:ea typeface="Times New Roman" charset="0"/>
          <a:cs typeface="+mn-cs"/>
        </a:defRPr>
      </a:lvl7pPr>
      <a:lvl8pPr marL="3429000" indent="-228600" algn="l" rtl="0" eaLnBrk="1" fontAlgn="base" hangingPunct="1">
        <a:spcBef>
          <a:spcPct val="20000"/>
        </a:spcBef>
        <a:spcAft>
          <a:spcPct val="0"/>
        </a:spcAft>
        <a:buSzPct val="70000"/>
        <a:buBlip>
          <a:blip r:embed="rId20"/>
        </a:buBlip>
        <a:defRPr sz="2000">
          <a:solidFill>
            <a:schemeClr val="tx1"/>
          </a:solidFill>
          <a:latin typeface="+mn-lt"/>
          <a:ea typeface="Times New Roman" charset="0"/>
          <a:cs typeface="+mn-cs"/>
        </a:defRPr>
      </a:lvl8pPr>
      <a:lvl9pPr marL="3886200" indent="-228600" algn="l" rtl="0" eaLnBrk="1" fontAlgn="base" hangingPunct="1">
        <a:spcBef>
          <a:spcPct val="20000"/>
        </a:spcBef>
        <a:spcAft>
          <a:spcPct val="0"/>
        </a:spcAft>
        <a:buSzPct val="70000"/>
        <a:buBlip>
          <a:blip r:embed="rId20"/>
        </a:buBlip>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2ACM0N93kI"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64" y="768350"/>
            <a:ext cx="7772400" cy="831850"/>
          </a:xfrm>
        </p:spPr>
        <p:txBody>
          <a:bodyPr>
            <a:normAutofit/>
          </a:bodyPr>
          <a:lstStyle/>
          <a:p>
            <a:r>
              <a:rPr lang="en-US" dirty="0"/>
              <a:t>Filmic Mediations of the </a:t>
            </a:r>
            <a:r>
              <a:rPr lang="en-US" dirty="0" smtClean="0"/>
              <a:t>Cold</a:t>
            </a:r>
            <a:endParaRPr lang="en-US" dirty="0"/>
          </a:p>
        </p:txBody>
      </p:sp>
      <p:pic>
        <p:nvPicPr>
          <p:cNvPr id="4" name="Picture 3"/>
          <p:cNvPicPr>
            <a:picLocks noChangeAspect="1"/>
          </p:cNvPicPr>
          <p:nvPr/>
        </p:nvPicPr>
        <p:blipFill>
          <a:blip r:embed="rId3"/>
          <a:stretch>
            <a:fillRect/>
          </a:stretch>
        </p:blipFill>
        <p:spPr>
          <a:xfrm>
            <a:off x="473363" y="1870364"/>
            <a:ext cx="3310029" cy="4561063"/>
          </a:xfrm>
          <a:prstGeom prst="rect">
            <a:avLst/>
          </a:prstGeom>
        </p:spPr>
      </p:pic>
      <p:pic>
        <p:nvPicPr>
          <p:cNvPr id="5" name="Picture 4"/>
          <p:cNvPicPr>
            <a:picLocks noChangeAspect="1"/>
          </p:cNvPicPr>
          <p:nvPr/>
        </p:nvPicPr>
        <p:blipFill>
          <a:blip r:embed="rId4"/>
          <a:stretch>
            <a:fillRect/>
          </a:stretch>
        </p:blipFill>
        <p:spPr>
          <a:xfrm>
            <a:off x="6811060" y="1600200"/>
            <a:ext cx="1875740" cy="4873336"/>
          </a:xfrm>
          <a:prstGeom prst="rect">
            <a:avLst/>
          </a:prstGeom>
        </p:spPr>
      </p:pic>
      <p:pic>
        <p:nvPicPr>
          <p:cNvPr id="6" name="Picture 5"/>
          <p:cNvPicPr>
            <a:picLocks noChangeAspect="1"/>
          </p:cNvPicPr>
          <p:nvPr/>
        </p:nvPicPr>
        <p:blipFill>
          <a:blip r:embed="rId5"/>
          <a:stretch>
            <a:fillRect/>
          </a:stretch>
        </p:blipFill>
        <p:spPr>
          <a:xfrm>
            <a:off x="4082312" y="2322286"/>
            <a:ext cx="2463630" cy="3724635"/>
          </a:xfrm>
          <a:prstGeom prst="rect">
            <a:avLst/>
          </a:prstGeom>
        </p:spPr>
      </p:pic>
    </p:spTree>
    <p:extLst>
      <p:ext uri="{BB962C8B-B14F-4D97-AF65-F5344CB8AC3E}">
        <p14:creationId xmlns:p14="http://schemas.microsoft.com/office/powerpoint/2010/main" val="77527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791936"/>
          </a:xfrm>
        </p:spPr>
        <p:txBody>
          <a:bodyPr/>
          <a:lstStyle/>
          <a:p>
            <a:r>
              <a:rPr lang="en-US" dirty="0" smtClean="0"/>
              <a:t>What do you think?</a:t>
            </a:r>
            <a:endParaRPr lang="en-US" dirty="0"/>
          </a:p>
        </p:txBody>
      </p:sp>
      <p:sp>
        <p:nvSpPr>
          <p:cNvPr id="3" name="Content Placeholder 2"/>
          <p:cNvSpPr>
            <a:spLocks noGrp="1"/>
          </p:cNvSpPr>
          <p:nvPr>
            <p:ph idx="1"/>
          </p:nvPr>
        </p:nvSpPr>
        <p:spPr>
          <a:xfrm>
            <a:off x="254000" y="1981200"/>
            <a:ext cx="8636000" cy="4586514"/>
          </a:xfrm>
        </p:spPr>
        <p:txBody>
          <a:bodyPr/>
          <a:lstStyle/>
          <a:p>
            <a:pPr marL="0" indent="0">
              <a:buNone/>
            </a:pPr>
            <a:r>
              <a:rPr lang="en-US" sz="2600" kern="1200" dirty="0"/>
              <a:t>Kazan was hardly the only witness to cooperate with HUAC, and it is unfair to focus solely on him. Moreover, the real villains of this story are the congressional members of HUAC and the studio bosses who possessed the power to challenge the Committee, but were too frightened or greedy or narrow-minded (or, most likely, all three) to do anything but toe the line. On the other hand, the individuals who were forced into becoming informants were themselves victims, made to degrade themselves in a public ceremony designed to break their will. </a:t>
            </a:r>
            <a:endParaRPr lang="en-US" sz="2600" kern="1200" dirty="0" smtClean="0"/>
          </a:p>
          <a:p>
            <a:pPr marL="0" indent="0" algn="r">
              <a:buNone/>
            </a:pPr>
            <a:r>
              <a:rPr lang="en-US" sz="2600" kern="1200" dirty="0" smtClean="0"/>
              <a:t> (Shaman, 5)</a:t>
            </a:r>
            <a:endParaRPr lang="en-US" sz="2600" dirty="0"/>
          </a:p>
          <a:p>
            <a:endParaRPr lang="en-US" dirty="0"/>
          </a:p>
        </p:txBody>
      </p:sp>
    </p:spTree>
    <p:extLst>
      <p:ext uri="{BB962C8B-B14F-4D97-AF65-F5344CB8AC3E}">
        <p14:creationId xmlns:p14="http://schemas.microsoft.com/office/powerpoint/2010/main" val="219377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73100"/>
            <a:ext cx="9144000" cy="5491758"/>
          </a:xfrm>
          <a:prstGeom prst="rect">
            <a:avLst/>
          </a:prstGeom>
        </p:spPr>
      </p:pic>
      <p:sp>
        <p:nvSpPr>
          <p:cNvPr id="5" name="TextBox 4"/>
          <p:cNvSpPr txBox="1"/>
          <p:nvPr/>
        </p:nvSpPr>
        <p:spPr>
          <a:xfrm>
            <a:off x="544286" y="6164858"/>
            <a:ext cx="8200571" cy="369332"/>
          </a:xfrm>
          <a:prstGeom prst="rect">
            <a:avLst/>
          </a:prstGeom>
          <a:noFill/>
        </p:spPr>
        <p:txBody>
          <a:bodyPr wrap="square" rtlCol="0">
            <a:spAutoFit/>
          </a:bodyPr>
          <a:lstStyle/>
          <a:p>
            <a:pPr algn="ctr"/>
            <a:r>
              <a:rPr lang="en-US" dirty="0" smtClean="0"/>
              <a:t>Longshoremen in Brooklyn, 1951.  Sam Falk/ The New York Times.</a:t>
            </a:r>
            <a:endParaRPr lang="en-US" dirty="0"/>
          </a:p>
        </p:txBody>
      </p:sp>
    </p:spTree>
    <p:extLst>
      <p:ext uri="{BB962C8B-B14F-4D97-AF65-F5344CB8AC3E}">
        <p14:creationId xmlns:p14="http://schemas.microsoft.com/office/powerpoint/2010/main" val="211229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8519"/>
            <a:ext cx="8229600" cy="2293072"/>
          </a:xfrm>
        </p:spPr>
        <p:txBody>
          <a:bodyPr>
            <a:normAutofit fontScale="85000" lnSpcReduction="10000"/>
          </a:bodyPr>
          <a:lstStyle/>
          <a:p>
            <a:pPr marL="0" indent="0">
              <a:buNone/>
            </a:pPr>
            <a:r>
              <a:rPr lang="en-US" b="1" dirty="0"/>
              <a:t>Kayo Dugan: </a:t>
            </a:r>
            <a:r>
              <a:rPr lang="en-US" dirty="0"/>
              <a:t>One thing you have to understand, Father. On the dock, we’ve always been D&amp;D. </a:t>
            </a:r>
            <a:endParaRPr lang="en-US" dirty="0" smtClean="0"/>
          </a:p>
          <a:p>
            <a:pPr marL="0" indent="0">
              <a:buNone/>
            </a:pPr>
            <a:r>
              <a:rPr lang="en-US" b="1" dirty="0" smtClean="0"/>
              <a:t>Father </a:t>
            </a:r>
            <a:r>
              <a:rPr lang="en-US" b="1" dirty="0"/>
              <a:t>Barry: </a:t>
            </a:r>
            <a:r>
              <a:rPr lang="en-US" dirty="0"/>
              <a:t>D&amp;D? What’s that? </a:t>
            </a:r>
            <a:endParaRPr lang="en-US" dirty="0" smtClean="0"/>
          </a:p>
          <a:p>
            <a:pPr marL="0" indent="0">
              <a:buNone/>
            </a:pPr>
            <a:r>
              <a:rPr lang="en-US" b="1" dirty="0"/>
              <a:t>Kayo Dugan: </a:t>
            </a:r>
            <a:r>
              <a:rPr lang="en-US" dirty="0"/>
              <a:t>Deaf and dumb. No matter how much we hate the torpedoes, we don’t rat. </a:t>
            </a:r>
            <a:endParaRPr lang="en-US" dirty="0" smtClean="0"/>
          </a:p>
          <a:p>
            <a:endParaRPr lang="en-US" dirty="0"/>
          </a:p>
        </p:txBody>
      </p:sp>
      <p:pic>
        <p:nvPicPr>
          <p:cNvPr id="4" name="Picture 3">
            <a:hlinkClick r:id="rId3"/>
          </p:cNvPr>
          <p:cNvPicPr>
            <a:picLocks noChangeAspect="1"/>
          </p:cNvPicPr>
          <p:nvPr/>
        </p:nvPicPr>
        <p:blipFill>
          <a:blip r:embed="rId4"/>
          <a:stretch>
            <a:fillRect/>
          </a:stretch>
        </p:blipFill>
        <p:spPr>
          <a:xfrm>
            <a:off x="2163940" y="823191"/>
            <a:ext cx="4582479" cy="3131952"/>
          </a:xfrm>
          <a:prstGeom prst="rect">
            <a:avLst/>
          </a:prstGeom>
        </p:spPr>
      </p:pic>
    </p:spTree>
    <p:extLst>
      <p:ext uri="{BB962C8B-B14F-4D97-AF65-F5344CB8AC3E}">
        <p14:creationId xmlns:p14="http://schemas.microsoft.com/office/powerpoint/2010/main" val="148206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Terry Malloy?</a:t>
            </a:r>
            <a:endParaRPr lang="en-US" dirty="0"/>
          </a:p>
        </p:txBody>
      </p:sp>
      <p:pic>
        <p:nvPicPr>
          <p:cNvPr id="4" name="Picture 3"/>
          <p:cNvPicPr>
            <a:picLocks noChangeAspect="1"/>
          </p:cNvPicPr>
          <p:nvPr/>
        </p:nvPicPr>
        <p:blipFill>
          <a:blip r:embed="rId3"/>
          <a:stretch>
            <a:fillRect/>
          </a:stretch>
        </p:blipFill>
        <p:spPr>
          <a:xfrm>
            <a:off x="2213427" y="2322286"/>
            <a:ext cx="4946596" cy="3737428"/>
          </a:xfrm>
          <a:prstGeom prst="rect">
            <a:avLst/>
          </a:prstGeom>
        </p:spPr>
      </p:pic>
    </p:spTree>
    <p:extLst>
      <p:ext uri="{BB962C8B-B14F-4D97-AF65-F5344CB8AC3E}">
        <p14:creationId xmlns:p14="http://schemas.microsoft.com/office/powerpoint/2010/main" val="147917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Father Barry?</a:t>
            </a:r>
            <a:endParaRPr lang="en-US" dirty="0"/>
          </a:p>
        </p:txBody>
      </p:sp>
      <p:pic>
        <p:nvPicPr>
          <p:cNvPr id="4" name="Picture 3"/>
          <p:cNvPicPr>
            <a:picLocks noChangeAspect="1"/>
          </p:cNvPicPr>
          <p:nvPr/>
        </p:nvPicPr>
        <p:blipFill>
          <a:blip r:embed="rId2"/>
          <a:stretch>
            <a:fillRect/>
          </a:stretch>
        </p:blipFill>
        <p:spPr>
          <a:xfrm>
            <a:off x="2710543" y="2146299"/>
            <a:ext cx="3748314" cy="3882869"/>
          </a:xfrm>
          <a:prstGeom prst="rect">
            <a:avLst/>
          </a:prstGeom>
        </p:spPr>
      </p:pic>
    </p:spTree>
    <p:extLst>
      <p:ext uri="{BB962C8B-B14F-4D97-AF65-F5344CB8AC3E}">
        <p14:creationId xmlns:p14="http://schemas.microsoft.com/office/powerpoint/2010/main" val="232170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41455"/>
            <a:ext cx="8229600" cy="1184708"/>
          </a:xfrm>
        </p:spPr>
        <p:txBody>
          <a:bodyPr>
            <a:normAutofit fontScale="85000" lnSpcReduction="20000"/>
          </a:bodyPr>
          <a:lstStyle/>
          <a:p>
            <a:pPr marL="0" indent="0">
              <a:buNone/>
            </a:pPr>
            <a:r>
              <a:rPr lang="en-US" b="1" dirty="0"/>
              <a:t>Terry:</a:t>
            </a:r>
            <a:r>
              <a:rPr lang="en-US" dirty="0"/>
              <a:t> If I spill, my life </a:t>
            </a:r>
            <a:r>
              <a:rPr lang="en-US" dirty="0" err="1"/>
              <a:t>ain’t</a:t>
            </a:r>
            <a:r>
              <a:rPr lang="en-US" dirty="0"/>
              <a:t> worth a nickel. </a:t>
            </a:r>
            <a:endParaRPr lang="en-US" dirty="0" smtClean="0"/>
          </a:p>
          <a:p>
            <a:pPr marL="0" indent="0">
              <a:buNone/>
            </a:pPr>
            <a:r>
              <a:rPr lang="en-US" b="1" dirty="0"/>
              <a:t>Father Barry:</a:t>
            </a:r>
            <a:r>
              <a:rPr lang="en-US" dirty="0"/>
              <a:t> And how much is your soul worth if you don’t? </a:t>
            </a: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1959429" y="829130"/>
            <a:ext cx="5297714" cy="3810406"/>
          </a:xfrm>
          <a:prstGeom prst="rect">
            <a:avLst/>
          </a:prstGeom>
        </p:spPr>
      </p:pic>
    </p:spTree>
    <p:extLst>
      <p:ext uri="{BB962C8B-B14F-4D97-AF65-F5344CB8AC3E}">
        <p14:creationId xmlns:p14="http://schemas.microsoft.com/office/powerpoint/2010/main" val="261046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When Brando, at the end [of </a:t>
            </a:r>
            <a:r>
              <a:rPr lang="en-US" i="1" dirty="0"/>
              <a:t>On the Waterfront</a:t>
            </a:r>
            <a:r>
              <a:rPr lang="en-US" dirty="0"/>
              <a:t>], yells at Lee Cobb, the mob boss, “I’m glad what I done — you hear me? — glad what I done!” that was me saying, with identical heat, that I was glad I’d testified as I had.</a:t>
            </a:r>
          </a:p>
          <a:p>
            <a:pPr marL="0" indent="0" algn="r">
              <a:buNone/>
            </a:pPr>
            <a:r>
              <a:rPr lang="en-US" dirty="0" smtClean="0"/>
              <a:t>-</a:t>
            </a:r>
            <a:r>
              <a:rPr lang="en-US" dirty="0" err="1" smtClean="0"/>
              <a:t>Elia</a:t>
            </a:r>
            <a:r>
              <a:rPr lang="en-US" dirty="0" smtClean="0"/>
              <a:t> Kazan</a:t>
            </a:r>
            <a:endParaRPr lang="en-US" dirty="0"/>
          </a:p>
        </p:txBody>
      </p:sp>
    </p:spTree>
    <p:extLst>
      <p:ext uri="{BB962C8B-B14F-4D97-AF65-F5344CB8AC3E}">
        <p14:creationId xmlns:p14="http://schemas.microsoft.com/office/powerpoint/2010/main" val="378970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9843"/>
            <a:ext cx="7772400" cy="1143000"/>
          </a:xfrm>
        </p:spPr>
        <p:txBody>
          <a:bodyPr/>
          <a:lstStyle/>
          <a:p>
            <a:r>
              <a:rPr lang="en-US" dirty="0" smtClean="0"/>
              <a:t>Representing Social Class in </a:t>
            </a:r>
            <a:r>
              <a:rPr lang="en-US" i="1" dirty="0" smtClean="0"/>
              <a:t>On the Waterfront</a:t>
            </a:r>
            <a:endParaRPr lang="en-US" dirty="0"/>
          </a:p>
        </p:txBody>
      </p:sp>
      <p:pic>
        <p:nvPicPr>
          <p:cNvPr id="4" name="Picture 3"/>
          <p:cNvPicPr>
            <a:picLocks noChangeAspect="1"/>
          </p:cNvPicPr>
          <p:nvPr/>
        </p:nvPicPr>
        <p:blipFill>
          <a:blip r:embed="rId3"/>
          <a:stretch>
            <a:fillRect/>
          </a:stretch>
        </p:blipFill>
        <p:spPr>
          <a:xfrm>
            <a:off x="1959430" y="2260116"/>
            <a:ext cx="5515428" cy="3759684"/>
          </a:xfrm>
          <a:prstGeom prst="rect">
            <a:avLst/>
          </a:prstGeom>
        </p:spPr>
      </p:pic>
    </p:spTree>
    <p:extLst>
      <p:ext uri="{BB962C8B-B14F-4D97-AF65-F5344CB8AC3E}">
        <p14:creationId xmlns:p14="http://schemas.microsoft.com/office/powerpoint/2010/main" val="575027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Representating</a:t>
            </a:r>
            <a:r>
              <a:rPr lang="en-US" dirty="0" smtClean="0"/>
              <a:t> Gender in </a:t>
            </a:r>
            <a:r>
              <a:rPr lang="en-US" i="1" dirty="0" smtClean="0"/>
              <a:t>On the Waterfront</a:t>
            </a:r>
            <a:endParaRPr lang="en-US" i="1" dirty="0"/>
          </a:p>
        </p:txBody>
      </p:sp>
      <p:pic>
        <p:nvPicPr>
          <p:cNvPr id="4" name="Picture 3"/>
          <p:cNvPicPr>
            <a:picLocks noChangeAspect="1"/>
          </p:cNvPicPr>
          <p:nvPr/>
        </p:nvPicPr>
        <p:blipFill>
          <a:blip r:embed="rId3"/>
          <a:stretch>
            <a:fillRect/>
          </a:stretch>
        </p:blipFill>
        <p:spPr>
          <a:xfrm>
            <a:off x="2394858" y="2165602"/>
            <a:ext cx="4862286" cy="3893704"/>
          </a:xfrm>
          <a:prstGeom prst="rect">
            <a:avLst/>
          </a:prstGeom>
        </p:spPr>
      </p:pic>
    </p:spTree>
    <p:extLst>
      <p:ext uri="{BB962C8B-B14F-4D97-AF65-F5344CB8AC3E}">
        <p14:creationId xmlns:p14="http://schemas.microsoft.com/office/powerpoint/2010/main" val="3928040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religion in </a:t>
            </a:r>
            <a:r>
              <a:rPr lang="en-US" i="1" dirty="0" smtClean="0"/>
              <a:t>On the Waterfront?</a:t>
            </a:r>
            <a:endParaRPr lang="en-US" dirty="0"/>
          </a:p>
        </p:txBody>
      </p:sp>
      <p:pic>
        <p:nvPicPr>
          <p:cNvPr id="4" name="Picture 3"/>
          <p:cNvPicPr>
            <a:picLocks noChangeAspect="1"/>
          </p:cNvPicPr>
          <p:nvPr/>
        </p:nvPicPr>
        <p:blipFill>
          <a:blip r:embed="rId2"/>
          <a:stretch>
            <a:fillRect/>
          </a:stretch>
        </p:blipFill>
        <p:spPr>
          <a:xfrm>
            <a:off x="2068286" y="2254692"/>
            <a:ext cx="5152571" cy="3866708"/>
          </a:xfrm>
          <a:prstGeom prst="rect">
            <a:avLst/>
          </a:prstGeom>
        </p:spPr>
      </p:pic>
    </p:spTree>
    <p:extLst>
      <p:ext uri="{BB962C8B-B14F-4D97-AF65-F5344CB8AC3E}">
        <p14:creationId xmlns:p14="http://schemas.microsoft.com/office/powerpoint/2010/main" val="333107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4876800" cy="4525963"/>
          </a:xfrm>
        </p:spPr>
        <p:txBody>
          <a:bodyPr/>
          <a:lstStyle/>
          <a:p>
            <a:endParaRPr lang="en-US" dirty="0" smtClean="0"/>
          </a:p>
          <a:p>
            <a:pPr marL="0" indent="0">
              <a:buNone/>
            </a:pPr>
            <a:r>
              <a:rPr lang="en-US" i="1" dirty="0" smtClean="0"/>
              <a:t>High Noon </a:t>
            </a:r>
            <a:r>
              <a:rPr lang="en-US" dirty="0" smtClean="0"/>
              <a:t>(1952)</a:t>
            </a:r>
          </a:p>
          <a:p>
            <a:pPr marL="457200" lvl="1" indent="0">
              <a:buNone/>
            </a:pPr>
            <a:r>
              <a:rPr lang="en-US" dirty="0" smtClean="0"/>
              <a:t>Criticizes Hollywood’s failure to stand up to HUAC</a:t>
            </a:r>
            <a:endParaRPr lang="en-US" dirty="0"/>
          </a:p>
        </p:txBody>
      </p:sp>
      <p:pic>
        <p:nvPicPr>
          <p:cNvPr id="5" name="Picture 4"/>
          <p:cNvPicPr>
            <a:picLocks noChangeAspect="1"/>
          </p:cNvPicPr>
          <p:nvPr/>
        </p:nvPicPr>
        <p:blipFill>
          <a:blip r:embed="rId3"/>
          <a:stretch>
            <a:fillRect/>
          </a:stretch>
        </p:blipFill>
        <p:spPr>
          <a:xfrm>
            <a:off x="5007429" y="1287629"/>
            <a:ext cx="3242147" cy="4838534"/>
          </a:xfrm>
          <a:prstGeom prst="rect">
            <a:avLst/>
          </a:prstGeom>
        </p:spPr>
      </p:pic>
    </p:spTree>
    <p:extLst>
      <p:ext uri="{BB962C8B-B14F-4D97-AF65-F5344CB8AC3E}">
        <p14:creationId xmlns:p14="http://schemas.microsoft.com/office/powerpoint/2010/main" val="248927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4747079"/>
          </a:xfrm>
        </p:spPr>
        <p:txBody>
          <a:bodyPr/>
          <a:lstStyle/>
          <a:p>
            <a:pPr defTabSz="457200" fontAlgn="auto">
              <a:spcBef>
                <a:spcPts val="0"/>
              </a:spcBef>
              <a:spcAft>
                <a:spcPts val="0"/>
              </a:spcAft>
              <a:defRPr/>
            </a:pPr>
            <a:r>
              <a:rPr lang="en-US" kern="1200" dirty="0">
                <a:solidFill>
                  <a:schemeClr val="tx1"/>
                </a:solidFill>
              </a:rPr>
              <a:t>H</a:t>
            </a:r>
            <a:r>
              <a:rPr lang="en-US" kern="1200" dirty="0" smtClean="0">
                <a:solidFill>
                  <a:schemeClr val="tx1"/>
                </a:solidFill>
              </a:rPr>
              <a:t>ow did Kazan</a:t>
            </a:r>
            <a:r>
              <a:rPr lang="en-US" kern="1200" dirty="0">
                <a:solidFill>
                  <a:schemeClr val="tx1"/>
                </a:solidFill>
              </a:rPr>
              <a:t>, through his artwork, and Miller through his, </a:t>
            </a:r>
            <a:r>
              <a:rPr lang="en-US" kern="1200" dirty="0" smtClean="0">
                <a:solidFill>
                  <a:schemeClr val="tx1"/>
                </a:solidFill>
              </a:rPr>
              <a:t>engage </a:t>
            </a:r>
            <a:r>
              <a:rPr lang="en-US" kern="1200" dirty="0">
                <a:solidFill>
                  <a:schemeClr val="tx1"/>
                </a:solidFill>
              </a:rPr>
              <a:t>in a pointed dialogue about the moral implications of Kazan’s </a:t>
            </a:r>
            <a:r>
              <a:rPr lang="en-US" kern="1200" dirty="0" smtClean="0">
                <a:solidFill>
                  <a:schemeClr val="tx1"/>
                </a:solidFill>
              </a:rPr>
              <a:t>testimony?</a:t>
            </a:r>
            <a:endParaRPr lang="en-US" dirty="0"/>
          </a:p>
        </p:txBody>
      </p:sp>
    </p:spTree>
    <p:extLst>
      <p:ext uri="{BB962C8B-B14F-4D97-AF65-F5344CB8AC3E}">
        <p14:creationId xmlns:p14="http://schemas.microsoft.com/office/powerpoint/2010/main" val="405978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864507"/>
          </a:xfrm>
        </p:spPr>
        <p:txBody>
          <a:bodyPr>
            <a:normAutofit/>
          </a:bodyPr>
          <a:lstStyle/>
          <a:p>
            <a:pPr algn="l"/>
            <a:r>
              <a:rPr lang="en-US" dirty="0" smtClean="0"/>
              <a:t>Science Fiction</a:t>
            </a:r>
            <a:endParaRPr lang="en-US" dirty="0"/>
          </a:p>
        </p:txBody>
      </p:sp>
      <p:sp>
        <p:nvSpPr>
          <p:cNvPr id="3" name="Content Placeholder 2"/>
          <p:cNvSpPr>
            <a:spLocks noGrp="1"/>
          </p:cNvSpPr>
          <p:nvPr>
            <p:ph idx="1"/>
          </p:nvPr>
        </p:nvSpPr>
        <p:spPr>
          <a:xfrm>
            <a:off x="685800" y="1981200"/>
            <a:ext cx="4757057" cy="4114800"/>
          </a:xfrm>
        </p:spPr>
        <p:txBody>
          <a:bodyPr>
            <a:normAutofit fontScale="70000" lnSpcReduction="20000"/>
          </a:bodyPr>
          <a:lstStyle/>
          <a:p>
            <a:pPr marL="0" indent="0">
              <a:buNone/>
            </a:pPr>
            <a:r>
              <a:rPr lang="en-US" dirty="0"/>
              <a:t>“These works captured the decade’s greatest fears – fear of the bomb and fear of a Communist takeover—but did so without the crude tactics of the more flagrantly political films that merely restaged the HUAC hearings in a somewhat more dramatic form or simply reworked </a:t>
            </a:r>
            <a:r>
              <a:rPr lang="en-US" dirty="0" err="1"/>
              <a:t>revent</a:t>
            </a:r>
            <a:r>
              <a:rPr lang="en-US" dirty="0"/>
              <a:t> events that had taken place in Korea</a:t>
            </a:r>
            <a:r>
              <a:rPr lang="en-US" dirty="0" smtClean="0"/>
              <a:t>.”  (Belton, 312)  </a:t>
            </a:r>
            <a:endParaRPr lang="en-US" dirty="0"/>
          </a:p>
          <a:p>
            <a:pPr marL="0" indent="0">
              <a:buNone/>
            </a:pPr>
            <a:endParaRPr lang="en-US" dirty="0" smtClean="0"/>
          </a:p>
          <a:p>
            <a:pPr marL="0" indent="0">
              <a:buNone/>
            </a:pPr>
            <a:r>
              <a:rPr lang="en-US" dirty="0" smtClean="0"/>
              <a:t>Look at trailers</a:t>
            </a:r>
            <a:endParaRPr lang="en-US" dirty="0"/>
          </a:p>
        </p:txBody>
      </p:sp>
      <p:pic>
        <p:nvPicPr>
          <p:cNvPr id="4" name="Picture 3"/>
          <p:cNvPicPr>
            <a:picLocks noChangeAspect="1"/>
          </p:cNvPicPr>
          <p:nvPr/>
        </p:nvPicPr>
        <p:blipFill>
          <a:blip r:embed="rId3"/>
          <a:stretch>
            <a:fillRect/>
          </a:stretch>
        </p:blipFill>
        <p:spPr>
          <a:xfrm>
            <a:off x="5610863" y="1086556"/>
            <a:ext cx="3313457" cy="5009444"/>
          </a:xfrm>
          <a:prstGeom prst="rect">
            <a:avLst/>
          </a:prstGeom>
        </p:spPr>
      </p:pic>
      <p:sp>
        <p:nvSpPr>
          <p:cNvPr id="5" name="TextBox 4"/>
          <p:cNvSpPr txBox="1"/>
          <p:nvPr/>
        </p:nvSpPr>
        <p:spPr>
          <a:xfrm>
            <a:off x="6132286" y="6350000"/>
            <a:ext cx="2325914" cy="369332"/>
          </a:xfrm>
          <a:prstGeom prst="rect">
            <a:avLst/>
          </a:prstGeom>
          <a:noFill/>
        </p:spPr>
        <p:txBody>
          <a:bodyPr wrap="square" rtlCol="0">
            <a:spAutoFit/>
          </a:bodyPr>
          <a:lstStyle/>
          <a:p>
            <a:pPr algn="ctr"/>
            <a:r>
              <a:rPr lang="en-US" dirty="0" smtClean="0"/>
              <a:t>1956</a:t>
            </a:r>
            <a:endParaRPr lang="en-US" dirty="0"/>
          </a:p>
        </p:txBody>
      </p:sp>
    </p:spTree>
    <p:extLst>
      <p:ext uri="{BB962C8B-B14F-4D97-AF65-F5344CB8AC3E}">
        <p14:creationId xmlns:p14="http://schemas.microsoft.com/office/powerpoint/2010/main" val="271566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732559"/>
          </a:xfrm>
        </p:spPr>
        <p:txBody>
          <a:bodyPr/>
          <a:lstStyle/>
          <a:p>
            <a:r>
              <a:rPr lang="en-US" dirty="0" smtClean="0"/>
              <a:t>HUAC and Hollywood</a:t>
            </a:r>
            <a:endParaRPr lang="en-US" dirty="0"/>
          </a:p>
        </p:txBody>
      </p:sp>
      <p:pic>
        <p:nvPicPr>
          <p:cNvPr id="4" name="Picture 3"/>
          <p:cNvPicPr>
            <a:picLocks noChangeAspect="1"/>
          </p:cNvPicPr>
          <p:nvPr/>
        </p:nvPicPr>
        <p:blipFill>
          <a:blip r:embed="rId3"/>
          <a:stretch>
            <a:fillRect/>
          </a:stretch>
        </p:blipFill>
        <p:spPr>
          <a:xfrm>
            <a:off x="1685636" y="1667722"/>
            <a:ext cx="5962073" cy="4458441"/>
          </a:xfrm>
          <a:prstGeom prst="rect">
            <a:avLst/>
          </a:prstGeom>
        </p:spPr>
      </p:pic>
    </p:spTree>
    <p:extLst>
      <p:ext uri="{BB962C8B-B14F-4D97-AF65-F5344CB8AC3E}">
        <p14:creationId xmlns:p14="http://schemas.microsoft.com/office/powerpoint/2010/main" val="163529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64064"/>
            <a:ext cx="7772400" cy="1143000"/>
          </a:xfrm>
        </p:spPr>
        <p:txBody>
          <a:bodyPr/>
          <a:lstStyle/>
          <a:p>
            <a:r>
              <a:rPr lang="en-US" dirty="0" smtClean="0"/>
              <a:t>How did the Supreme Court judge the constitutionality of HUAC?</a:t>
            </a:r>
            <a:endParaRPr lang="en-US" dirty="0"/>
          </a:p>
        </p:txBody>
      </p:sp>
    </p:spTree>
    <p:extLst>
      <p:ext uri="{BB962C8B-B14F-4D97-AF65-F5344CB8AC3E}">
        <p14:creationId xmlns:p14="http://schemas.microsoft.com/office/powerpoint/2010/main" val="337368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80153" y="773304"/>
            <a:ext cx="3524422" cy="5494595"/>
          </a:xfrm>
          <a:prstGeom prst="rect">
            <a:avLst/>
          </a:prstGeom>
        </p:spPr>
      </p:pic>
      <p:sp>
        <p:nvSpPr>
          <p:cNvPr id="5" name="Title 4"/>
          <p:cNvSpPr>
            <a:spLocks noGrp="1"/>
          </p:cNvSpPr>
          <p:nvPr>
            <p:ph type="title"/>
          </p:nvPr>
        </p:nvSpPr>
        <p:spPr>
          <a:xfrm>
            <a:off x="457200" y="273049"/>
            <a:ext cx="3008313" cy="5641521"/>
          </a:xfrm>
        </p:spPr>
        <p:txBody>
          <a:bodyPr/>
          <a:lstStyle/>
          <a:p>
            <a:r>
              <a:rPr lang="en-US" sz="2400" i="1" dirty="0"/>
              <a:t>On the </a:t>
            </a:r>
            <a:r>
              <a:rPr lang="en-US" sz="2400" i="1" dirty="0" smtClean="0"/>
              <a:t>Waterfront</a:t>
            </a:r>
            <a:br>
              <a:rPr lang="en-US" sz="2400" i="1" dirty="0" smtClean="0"/>
            </a:br>
            <a:r>
              <a:rPr lang="en-US" sz="2400" dirty="0" err="1"/>
              <a:t>Elia</a:t>
            </a:r>
            <a:r>
              <a:rPr lang="en-US" sz="2400" dirty="0"/>
              <a:t> Kazan and Naming Names</a:t>
            </a:r>
            <a:br>
              <a:rPr lang="en-US" sz="2400" dirty="0"/>
            </a:br>
            <a:endParaRPr lang="en-US" sz="2400" dirty="0"/>
          </a:p>
        </p:txBody>
      </p:sp>
    </p:spTree>
    <p:extLst>
      <p:ext uri="{BB962C8B-B14F-4D97-AF65-F5344CB8AC3E}">
        <p14:creationId xmlns:p14="http://schemas.microsoft.com/office/powerpoint/2010/main" val="172959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1716" y="1378459"/>
            <a:ext cx="4143144" cy="4133113"/>
          </a:xfrm>
          <a:prstGeom prst="rect">
            <a:avLst/>
          </a:prstGeom>
        </p:spPr>
      </p:pic>
    </p:spTree>
    <p:extLst>
      <p:ext uri="{BB962C8B-B14F-4D97-AF65-F5344CB8AC3E}">
        <p14:creationId xmlns:p14="http://schemas.microsoft.com/office/powerpoint/2010/main" val="223755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37771"/>
            <a:ext cx="7772400" cy="4114800"/>
          </a:xfrm>
        </p:spPr>
        <p:txBody>
          <a:bodyPr/>
          <a:lstStyle/>
          <a:p>
            <a:pPr marL="0" indent="0">
              <a:buNone/>
            </a:pPr>
            <a:r>
              <a:rPr lang="en-US" b="1" dirty="0" err="1"/>
              <a:t>Tavenner</a:t>
            </a:r>
            <a:r>
              <a:rPr lang="en-US" dirty="0"/>
              <a:t>: I understand that you have voluntarily requested the committee to reopen your hearing, and give you an opportunity to explain fully the participation of others known to you at the time to have been members of the Communist Party.</a:t>
            </a:r>
          </a:p>
          <a:p>
            <a:pPr marL="0" indent="0">
              <a:buNone/>
            </a:pPr>
            <a:r>
              <a:rPr lang="en-US" b="1" dirty="0"/>
              <a:t>Kazan</a:t>
            </a:r>
            <a:r>
              <a:rPr lang="en-US" dirty="0"/>
              <a:t>: That is correct. I want to make a full and complete statement. I want to tell you everything I know about it.</a:t>
            </a:r>
          </a:p>
          <a:p>
            <a:pPr marL="0" indent="0">
              <a:buNone/>
            </a:pPr>
            <a:endParaRPr lang="en-US" dirty="0"/>
          </a:p>
        </p:txBody>
      </p:sp>
    </p:spTree>
    <p:extLst>
      <p:ext uri="{BB962C8B-B14F-4D97-AF65-F5344CB8AC3E}">
        <p14:creationId xmlns:p14="http://schemas.microsoft.com/office/powerpoint/2010/main" val="201115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143" y="1981200"/>
            <a:ext cx="8345713" cy="4114800"/>
          </a:xfrm>
        </p:spPr>
        <p:txBody>
          <a:bodyPr/>
          <a:lstStyle/>
          <a:p>
            <a:pPr marL="0" indent="0">
              <a:buNone/>
            </a:pPr>
            <a:r>
              <a:rPr lang="en-US" dirty="0"/>
              <a:t>"I believe that any American who is in possession of such facts has the obligation to make them known, either to the public or to the appropriate Government agency," he wrote. "Whatever hysteria exists--and there is some, particularly in Hollywood--is inflamed by mystery, suspicion and secrecy. Hard and exact facts will cool it." </a:t>
            </a:r>
            <a:endParaRPr lang="en-US" dirty="0"/>
          </a:p>
        </p:txBody>
      </p:sp>
      <p:pic>
        <p:nvPicPr>
          <p:cNvPr id="4" name="Picture 3"/>
          <p:cNvPicPr>
            <a:picLocks noChangeAspect="1"/>
          </p:cNvPicPr>
          <p:nvPr/>
        </p:nvPicPr>
        <p:blipFill>
          <a:blip r:embed="rId3"/>
          <a:stretch>
            <a:fillRect/>
          </a:stretch>
        </p:blipFill>
        <p:spPr>
          <a:xfrm>
            <a:off x="399143" y="553796"/>
            <a:ext cx="8059057" cy="1398375"/>
          </a:xfrm>
          <a:prstGeom prst="rect">
            <a:avLst/>
          </a:prstGeom>
        </p:spPr>
      </p:pic>
    </p:spTree>
    <p:extLst>
      <p:ext uri="{BB962C8B-B14F-4D97-AF65-F5344CB8AC3E}">
        <p14:creationId xmlns:p14="http://schemas.microsoft.com/office/powerpoint/2010/main" val="314166178"/>
      </p:ext>
    </p:extLst>
  </p:cSld>
  <p:clrMapOvr>
    <a:masterClrMapping/>
  </p:clrMapOvr>
</p:sld>
</file>

<file path=ppt/theme/theme1.xml><?xml version="1.0" encoding="utf-8"?>
<a:theme xmlns:a="http://schemas.openxmlformats.org/drawingml/2006/main" name="The_Cold_War_at_Home">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ＭＳ Ｐゴシック"/>
        <a:cs typeface="Times New Roman"/>
      </a:majorFont>
      <a:minorFont>
        <a:latin typeface="Tahoma"/>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Times New Roman" charset="0"/>
            <a:ea typeface="ＭＳ Ｐゴシック" charset="0"/>
            <a:cs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Times New Roman" charset="0"/>
            <a:ea typeface="ＭＳ Ｐゴシック" charset="0"/>
            <a:cs typeface="Times New Roman"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The_Cold_War_at_Home.thmx</Template>
  <TotalTime>1369</TotalTime>
  <Words>3549</Words>
  <Application>Microsoft Macintosh PowerPoint</Application>
  <PresentationFormat>On-screen Show (4:3)</PresentationFormat>
  <Paragraphs>165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The_Cold_War_at_Home</vt:lpstr>
      <vt:lpstr>Filmic Mediations of the Cold</vt:lpstr>
      <vt:lpstr>PowerPoint Presentation</vt:lpstr>
      <vt:lpstr>Science Fiction</vt:lpstr>
      <vt:lpstr>HUAC and Hollywood</vt:lpstr>
      <vt:lpstr>How did the Supreme Court judge the constitutionality of HUAC?</vt:lpstr>
      <vt:lpstr>On the Waterfront Elia Kazan and Naming Names </vt:lpstr>
      <vt:lpstr>PowerPoint Presentation</vt:lpstr>
      <vt:lpstr>PowerPoint Presentation</vt:lpstr>
      <vt:lpstr>PowerPoint Presentation</vt:lpstr>
      <vt:lpstr>What do you think?</vt:lpstr>
      <vt:lpstr>PowerPoint Presentation</vt:lpstr>
      <vt:lpstr>PowerPoint Presentation</vt:lpstr>
      <vt:lpstr>Who is Terry Malloy?</vt:lpstr>
      <vt:lpstr>Who is Father Barry?</vt:lpstr>
      <vt:lpstr>PowerPoint Presentation</vt:lpstr>
      <vt:lpstr>PowerPoint Presentation</vt:lpstr>
      <vt:lpstr>Representing Social Class in On the Waterfront</vt:lpstr>
      <vt:lpstr>Representating Gender in On the Waterfront</vt:lpstr>
      <vt:lpstr>Role of religion in On the Waterfront?</vt:lpstr>
      <vt:lpstr>How did Kazan, through his artwork, and Miller through his, engage in a pointed dialogue about the moral implications of Kazan’s testimony?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15</cp:revision>
  <dcterms:created xsi:type="dcterms:W3CDTF">2017-09-24T15:38:58Z</dcterms:created>
  <dcterms:modified xsi:type="dcterms:W3CDTF">2017-09-25T14:28:27Z</dcterms:modified>
</cp:coreProperties>
</file>