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sldIdLst>
    <p:sldId id="260" r:id="rId2"/>
    <p:sldId id="261" r:id="rId3"/>
    <p:sldId id="263" r:id="rId4"/>
    <p:sldId id="266" r:id="rId5"/>
    <p:sldId id="267" r:id="rId6"/>
    <p:sldId id="268" r:id="rId7"/>
    <p:sldId id="270" r:id="rId8"/>
    <p:sldId id="279" r:id="rId9"/>
    <p:sldId id="272" r:id="rId10"/>
    <p:sldId id="278" r:id="rId11"/>
    <p:sldId id="275" r:id="rId12"/>
    <p:sldId id="277"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04"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8D150-1282-1145-A43F-DF3AECBAA518}" type="datetimeFigureOut">
              <a:rPr lang="en-US" smtClean="0"/>
              <a:t>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614A3-A105-2044-B6B6-D754354D12D8}" type="slidenum">
              <a:rPr lang="en-US" smtClean="0"/>
              <a:t>‹#›</a:t>
            </a:fld>
            <a:endParaRPr lang="en-US"/>
          </a:p>
        </p:txBody>
      </p:sp>
    </p:spTree>
    <p:extLst>
      <p:ext uri="{BB962C8B-B14F-4D97-AF65-F5344CB8AC3E}">
        <p14:creationId xmlns:p14="http://schemas.microsoft.com/office/powerpoint/2010/main" val="2860780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1959… Ho declares </a:t>
            </a:r>
            <a:r>
              <a:rPr lang="ja-JP" altLang="en-US" sz="1200" dirty="0" smtClean="0">
                <a:latin typeface="Arial"/>
              </a:rPr>
              <a:t>“</a:t>
            </a:r>
            <a:r>
              <a:rPr lang="en-US" sz="1200" dirty="0" smtClean="0"/>
              <a:t>Peoples</a:t>
            </a:r>
            <a:r>
              <a:rPr lang="ja-JP" altLang="en-US" sz="1200" dirty="0" smtClean="0">
                <a:latin typeface="Arial"/>
              </a:rPr>
              <a:t>’</a:t>
            </a:r>
            <a:r>
              <a:rPr lang="en-US" sz="1200" dirty="0" smtClean="0"/>
              <a:t> War</a:t>
            </a:r>
            <a:r>
              <a:rPr lang="ja-JP" altLang="en-US" sz="1200" dirty="0" smtClean="0">
                <a:latin typeface="Arial"/>
              </a:rPr>
              <a:t>”</a:t>
            </a:r>
            <a:r>
              <a:rPr lang="en-US" sz="1200" dirty="0" smtClean="0"/>
              <a:t> to unite Vietnam.</a:t>
            </a:r>
          </a:p>
          <a:p>
            <a:r>
              <a:rPr lang="en-US" sz="1200" dirty="0" smtClean="0"/>
              <a:t>1961… President Kennedy sends 400 Green Berets to Vietnam</a:t>
            </a:r>
          </a:p>
          <a:p>
            <a:r>
              <a:rPr lang="en-US" sz="1200" dirty="0" smtClean="0"/>
              <a:t>Oct 1961… Maxwell Taylor visits Vietnam and reports </a:t>
            </a:r>
            <a:r>
              <a:rPr lang="ja-JP" altLang="en-US" sz="1200" dirty="0" smtClean="0">
                <a:latin typeface="Arial"/>
              </a:rPr>
              <a:t>“</a:t>
            </a:r>
            <a:r>
              <a:rPr lang="en-US" sz="1200" dirty="0" smtClean="0"/>
              <a:t>If Vietnam goes it will be exceedingly difficult to hold Southeast Asia.</a:t>
            </a:r>
            <a:r>
              <a:rPr lang="ja-JP" altLang="en-US" sz="1200" dirty="0" smtClean="0">
                <a:latin typeface="Arial"/>
              </a:rPr>
              <a:t>”</a:t>
            </a:r>
            <a:r>
              <a:rPr lang="en-US" sz="1200" dirty="0" smtClean="0"/>
              <a:t> (domino theory)  Recommends sending combat troops.</a:t>
            </a:r>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1</a:t>
            </a:fld>
            <a:endParaRPr lang="en-US"/>
          </a:p>
        </p:txBody>
      </p:sp>
    </p:spTree>
    <p:extLst>
      <p:ext uri="{BB962C8B-B14F-4D97-AF65-F5344CB8AC3E}">
        <p14:creationId xmlns:p14="http://schemas.microsoft.com/office/powerpoint/2010/main" val="240342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 are from </a:t>
            </a:r>
            <a:r>
              <a:rPr lang="en-US" sz="1200" b="1" kern="1200" dirty="0" smtClean="0">
                <a:solidFill>
                  <a:schemeClr val="tx1"/>
                </a:solidFill>
                <a:effectLst/>
                <a:latin typeface="+mn-lt"/>
                <a:ea typeface="+mn-ea"/>
                <a:cs typeface="+mn-cs"/>
              </a:rPr>
              <a:t> Elizabeth J. </a:t>
            </a:r>
            <a:r>
              <a:rPr lang="en-US" sz="1200" b="1" kern="1200" dirty="0" err="1" smtClean="0">
                <a:solidFill>
                  <a:schemeClr val="tx1"/>
                </a:solidFill>
                <a:effectLst/>
                <a:latin typeface="+mn-lt"/>
                <a:ea typeface="+mn-ea"/>
                <a:cs typeface="+mn-cs"/>
              </a:rPr>
              <a:t>Burnette</a:t>
            </a:r>
            <a:r>
              <a:rPr lang="en-US" sz="1200" b="1" kern="1200" dirty="0" smtClean="0">
                <a:solidFill>
                  <a:schemeClr val="tx1"/>
                </a:solidFill>
                <a:effectLst/>
                <a:latin typeface="+mn-lt"/>
                <a:ea typeface="+mn-ea"/>
                <a:cs typeface="+mn-cs"/>
              </a:rPr>
              <a:t> asks the following questions in her article, “The 6:00 Follies: Hegemony, Television News, and the War of Attrition” </a:t>
            </a: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xroads.virginia.edu</a:t>
            </a:r>
            <a:r>
              <a:rPr lang="en-US" sz="1200" kern="1200" dirty="0" smtClean="0">
                <a:solidFill>
                  <a:schemeClr val="tx1"/>
                </a:solidFill>
                <a:effectLst/>
                <a:latin typeface="+mn-lt"/>
                <a:ea typeface="+mn-ea"/>
                <a:cs typeface="+mn-cs"/>
              </a:rPr>
              <a:t>/~MA05/</a:t>
            </a:r>
            <a:r>
              <a:rPr lang="en-US" sz="1200" kern="1200" dirty="0" err="1" smtClean="0">
                <a:solidFill>
                  <a:schemeClr val="tx1"/>
                </a:solidFill>
                <a:effectLst/>
                <a:latin typeface="+mn-lt"/>
                <a:ea typeface="+mn-ea"/>
                <a:cs typeface="+mn-cs"/>
              </a:rPr>
              <a:t>burnette</a:t>
            </a:r>
            <a:r>
              <a:rPr lang="en-US" sz="1200" kern="1200" dirty="0" smtClean="0">
                <a:solidFill>
                  <a:schemeClr val="tx1"/>
                </a:solidFill>
                <a:effectLst/>
                <a:latin typeface="+mn-lt"/>
                <a:ea typeface="+mn-ea"/>
                <a:cs typeface="+mn-cs"/>
              </a:rPr>
              <a:t>/thesis/</a:t>
            </a:r>
            <a:r>
              <a:rPr lang="en-US" sz="1200" kern="1200" dirty="0" err="1" smtClean="0">
                <a:solidFill>
                  <a:schemeClr val="tx1"/>
                </a:solidFill>
                <a:effectLst/>
                <a:latin typeface="+mn-lt"/>
                <a:ea typeface="+mn-ea"/>
                <a:cs typeface="+mn-cs"/>
              </a:rPr>
              <a:t>home.html</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Vietnam (which was never formally declared a war) is often characterized as the "living-room war" or the "television war."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war to be systematically televised,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televised during a period when television was becoming a more compelling presence in American life.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1964 survey -- Americans depended equally on television and newspapers for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1972, the percentage of Americans who relied primarily on television for their news had jumped significantly. </a:t>
            </a:r>
            <a:r>
              <a:rPr lang="en-US" dirty="0" smtClean="0">
                <a:effectLst/>
              </a:rPr>
              <a:t> </a:t>
            </a:r>
          </a:p>
          <a:p>
            <a:endParaRPr lang="en-US" dirty="0" smtClean="0">
              <a:effectLst/>
            </a:endParaRPr>
          </a:p>
          <a:p>
            <a:r>
              <a:rPr lang="en-US" dirty="0" smtClean="0">
                <a:effectLst/>
              </a:rPr>
              <a:t>By 1966, 93% of US homes had a television (contrast to only 9% in 1950)</a:t>
            </a:r>
            <a:endParaRPr lang="en-US" dirty="0"/>
          </a:p>
        </p:txBody>
      </p:sp>
      <p:sp>
        <p:nvSpPr>
          <p:cNvPr id="4" name="Slide Number Placeholder 3"/>
          <p:cNvSpPr>
            <a:spLocks noGrp="1"/>
          </p:cNvSpPr>
          <p:nvPr>
            <p:ph type="sldNum" sz="quarter" idx="10"/>
          </p:nvPr>
        </p:nvSpPr>
        <p:spPr/>
        <p:txBody>
          <a:bodyPr/>
          <a:lstStyle/>
          <a:p>
            <a:fld id="{59D0217F-88BE-BE4A-B581-ACC54B7BE8D6}" type="slidenum">
              <a:rPr lang="en-US" smtClean="0"/>
              <a:t>10</a:t>
            </a:fld>
            <a:endParaRPr lang="en-US"/>
          </a:p>
        </p:txBody>
      </p:sp>
    </p:spTree>
    <p:extLst>
      <p:ext uri="{BB962C8B-B14F-4D97-AF65-F5344CB8AC3E}">
        <p14:creationId xmlns:p14="http://schemas.microsoft.com/office/powerpoint/2010/main" val="369606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614A3-A105-2044-B6B6-D754354D12D8}" type="slidenum">
              <a:rPr lang="en-US" smtClean="0"/>
              <a:t>11</a:t>
            </a:fld>
            <a:endParaRPr lang="en-US"/>
          </a:p>
        </p:txBody>
      </p:sp>
    </p:spTree>
    <p:extLst>
      <p:ext uri="{BB962C8B-B14F-4D97-AF65-F5344CB8AC3E}">
        <p14:creationId xmlns:p14="http://schemas.microsoft.com/office/powerpoint/2010/main" val="279356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On March 16, 1968, an infantry company entered the village of My Lai</a:t>
            </a:r>
          </a:p>
          <a:p>
            <a:pPr>
              <a:lnSpc>
                <a:spcPct val="80000"/>
              </a:lnSpc>
            </a:pPr>
            <a:r>
              <a:rPr lang="en-US" sz="1200" dirty="0" smtClean="0"/>
              <a:t>They found no insurgents but, being psychologically prepared for battle and poorly disciplined, they proceeded to kill between 347 and 504 mostly old men, women, and children</a:t>
            </a:r>
          </a:p>
          <a:p>
            <a:pPr>
              <a:lnSpc>
                <a:spcPct val="80000"/>
              </a:lnSpc>
            </a:pPr>
            <a:r>
              <a:rPr lang="en-US" sz="1200" dirty="0" smtClean="0"/>
              <a:t>Word of the massacre did not reach the American public until November 1969 when it then fueled national outrage and further undermined support for the war</a:t>
            </a:r>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12</a:t>
            </a:fld>
            <a:endParaRPr lang="en-US"/>
          </a:p>
        </p:txBody>
      </p:sp>
    </p:spTree>
    <p:extLst>
      <p:ext uri="{BB962C8B-B14F-4D97-AF65-F5344CB8AC3E}">
        <p14:creationId xmlns:p14="http://schemas.microsoft.com/office/powerpoint/2010/main" val="417346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Richard Nixon was elected president in 1968 campaigning for </a:t>
            </a:r>
            <a:r>
              <a:rPr lang="ja-JP" altLang="en-US" sz="1200" dirty="0" smtClean="0">
                <a:latin typeface="Arial"/>
              </a:rPr>
              <a:t>“</a:t>
            </a:r>
            <a:r>
              <a:rPr lang="en-US" sz="1200" dirty="0" smtClean="0"/>
              <a:t>peace with honor</a:t>
            </a:r>
            <a:r>
              <a:rPr lang="ja-JP" altLang="en-US" sz="1200" dirty="0" smtClean="0">
                <a:latin typeface="Arial"/>
              </a:rPr>
              <a:t>”</a:t>
            </a:r>
            <a:endParaRPr lang="en-US" sz="1200" dirty="0" smtClean="0"/>
          </a:p>
          <a:p>
            <a:pPr>
              <a:lnSpc>
                <a:spcPct val="80000"/>
              </a:lnSpc>
            </a:pPr>
            <a:r>
              <a:rPr lang="en-US" sz="1200" dirty="0" smtClean="0"/>
              <a:t>Under Nixon the process of </a:t>
            </a:r>
            <a:r>
              <a:rPr lang="ja-JP" altLang="en-US" sz="1200" dirty="0" smtClean="0">
                <a:latin typeface="Arial"/>
              </a:rPr>
              <a:t>“</a:t>
            </a:r>
            <a:r>
              <a:rPr lang="en-US" sz="1200" dirty="0" err="1" smtClean="0"/>
              <a:t>Vietnamization</a:t>
            </a:r>
            <a:r>
              <a:rPr lang="ja-JP" altLang="en-US" sz="1200" dirty="0" smtClean="0">
                <a:latin typeface="Arial"/>
              </a:rPr>
              <a:t>”</a:t>
            </a:r>
            <a:r>
              <a:rPr lang="en-US" sz="1200" dirty="0" smtClean="0"/>
              <a:t>– the gradual transfer of primary responsibility of the war to the South Vietnamese that Johnson had begun on a small scale after </a:t>
            </a:r>
            <a:r>
              <a:rPr lang="en-US" sz="1200" dirty="0" err="1" smtClean="0"/>
              <a:t>Tet</a:t>
            </a:r>
            <a:r>
              <a:rPr lang="en-US" sz="1200" dirty="0" smtClean="0"/>
              <a:t>– was accelerated</a:t>
            </a:r>
          </a:p>
          <a:p>
            <a:pPr>
              <a:lnSpc>
                <a:spcPct val="80000"/>
              </a:lnSpc>
            </a:pPr>
            <a:r>
              <a:rPr lang="en-US" sz="1200" dirty="0" smtClean="0"/>
              <a:t>Nixon</a:t>
            </a:r>
            <a:r>
              <a:rPr lang="ja-JP" altLang="en-US" sz="1200" dirty="0" smtClean="0">
                <a:latin typeface="Arial"/>
              </a:rPr>
              <a:t>’</a:t>
            </a:r>
            <a:r>
              <a:rPr lang="en-US" sz="1200" dirty="0" smtClean="0"/>
              <a:t>s involvement in Watergate, his impeachment, and resignation hamstrung America</a:t>
            </a:r>
            <a:r>
              <a:rPr lang="ja-JP" altLang="en-US" sz="1200" dirty="0" smtClean="0">
                <a:latin typeface="Arial"/>
              </a:rPr>
              <a:t>’</a:t>
            </a:r>
            <a:r>
              <a:rPr lang="en-US" sz="1200" dirty="0" smtClean="0"/>
              <a:t>s ability to influence peace negotiations through sustained offensive operations</a:t>
            </a:r>
          </a:p>
          <a:p>
            <a:pPr>
              <a:lnSpc>
                <a:spcPct val="80000"/>
              </a:lnSpc>
            </a:pPr>
            <a:endParaRPr lang="en-US" sz="120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en-US" sz="1200" dirty="0" smtClean="0">
                <a:solidFill>
                  <a:schemeClr val="tx2"/>
                </a:solidFill>
              </a:rPr>
              <a:t>Nixon was succeeded by Gerald Ford.  By this point the US was traumatized by war-weariness and economic recession.  Ford had almost no maneuver room to help the South Vietnamese.</a:t>
            </a:r>
          </a:p>
          <a:p>
            <a:pPr>
              <a:lnSpc>
                <a:spcPct val="8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13</a:t>
            </a:fld>
            <a:endParaRPr lang="en-US"/>
          </a:p>
        </p:txBody>
      </p:sp>
    </p:spTree>
    <p:extLst>
      <p:ext uri="{BB962C8B-B14F-4D97-AF65-F5344CB8AC3E}">
        <p14:creationId xmlns:p14="http://schemas.microsoft.com/office/powerpoint/2010/main" val="76923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1.Several Buddhist monks burned themselves alive to protest Diem</a:t>
            </a:r>
            <a:r>
              <a:rPr lang="ja-JP" altLang="en-US" sz="1200" dirty="0" smtClean="0">
                <a:solidFill>
                  <a:schemeClr val="tx2"/>
                </a:solidFill>
                <a:latin typeface="Arial"/>
              </a:rPr>
              <a:t>’</a:t>
            </a:r>
            <a:r>
              <a:rPr lang="en-US" sz="1200" dirty="0" smtClean="0">
                <a:solidFill>
                  <a:schemeClr val="tx2"/>
                </a:solidFill>
              </a:rPr>
              <a:t>s religious oppression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2. Protesters in Saigon to express their dissatisfaction with the Diem government.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3. Op. Rolling Thunder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1963… Diem assassinated in US-backed coup.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lvl="1"/>
            <a:r>
              <a:rPr lang="en-US" sz="2400" dirty="0" smtClean="0"/>
              <a:t>Diem illegitimate and corrupt</a:t>
            </a:r>
          </a:p>
          <a:p>
            <a:pPr lvl="2"/>
            <a:r>
              <a:rPr lang="en-US" sz="2400" dirty="0" smtClean="0"/>
              <a:t>Catholic in an overwhelmingly Buddhist society</a:t>
            </a:r>
          </a:p>
          <a:p>
            <a:pPr lvl="2"/>
            <a:r>
              <a:rPr lang="en-US" sz="2400" dirty="0" smtClean="0"/>
              <a:t>Ignored Geneva Accords call for elections in 1956</a:t>
            </a:r>
          </a:p>
          <a:p>
            <a:pPr lvl="2"/>
            <a:r>
              <a:rPr lang="en-US" sz="2400" dirty="0" smtClean="0"/>
              <a:t>Nepotism</a:t>
            </a:r>
          </a:p>
          <a:p>
            <a:pPr lvl="1"/>
            <a:r>
              <a:rPr lang="en-US" sz="2400" dirty="0" smtClean="0"/>
              <a:t>Succession of military coups resulted in a revolving door government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1964… North Vietnamese patrol boats attack US destroyer in Gulf of Tonkin.  US begins bombing.</a:t>
            </a:r>
          </a:p>
          <a:p>
            <a:r>
              <a:rPr lang="en-US" sz="1200" dirty="0" smtClean="0"/>
              <a:t>2 Mar 1965… Operation Rolling Thunder begins.</a:t>
            </a:r>
          </a:p>
          <a:p>
            <a:r>
              <a:rPr lang="en-US" sz="1200" dirty="0" smtClean="0"/>
              <a:t>8 Mar 1965… First US combat troops arrive.  By the end of the year, 184,300 troops are in Vietnam.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The massive bombing campaign was plagued by restricted targeting and the non-industrialized nature of North Vietnam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2</a:t>
            </a:fld>
            <a:endParaRPr lang="en-US"/>
          </a:p>
        </p:txBody>
      </p:sp>
    </p:spTree>
    <p:extLst>
      <p:ext uri="{BB962C8B-B14F-4D97-AF65-F5344CB8AC3E}">
        <p14:creationId xmlns:p14="http://schemas.microsoft.com/office/powerpoint/2010/main" val="133677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smtClean="0"/>
              <a:t>Increasing North Vietnamese infiltration created a security threat in South Vietnam</a:t>
            </a:r>
          </a:p>
          <a:p>
            <a:pPr>
              <a:lnSpc>
                <a:spcPct val="90000"/>
              </a:lnSpc>
            </a:pPr>
            <a:r>
              <a:rPr lang="en-US" sz="1200" dirty="0" smtClean="0"/>
              <a:t>In Dec 1960, the insurgents formed the National Liberation Front (typically called the Viet Cong or VC), a broad-based organization led by communists but designed to rally all those disaffected with Diem by promising sweeping reforms and genuine independence</a:t>
            </a:r>
          </a:p>
          <a:p>
            <a:pPr>
              <a:lnSpc>
                <a:spcPct val="90000"/>
              </a:lnSpc>
            </a:pPr>
            <a:endParaRPr lang="en-US" sz="1200" dirty="0" smtClean="0"/>
          </a:p>
          <a:p>
            <a:pPr>
              <a:lnSpc>
                <a:spcPct val="80000"/>
              </a:lnSpc>
            </a:pPr>
            <a:r>
              <a:rPr lang="en-US" sz="2400" dirty="0" smtClean="0"/>
              <a:t>The NLF skillfully combined political and military organizations and efforts</a:t>
            </a:r>
          </a:p>
          <a:p>
            <a:pPr>
              <a:lnSpc>
                <a:spcPct val="80000"/>
              </a:lnSpc>
            </a:pPr>
            <a:r>
              <a:rPr lang="en-US" sz="2400" dirty="0" smtClean="0"/>
              <a:t>Politically they created special organizations to give status to such groups as farmers, women, and youth</a:t>
            </a:r>
          </a:p>
          <a:p>
            <a:pPr lvl="1">
              <a:lnSpc>
                <a:spcPct val="80000"/>
              </a:lnSpc>
            </a:pPr>
            <a:r>
              <a:rPr lang="en-US" sz="2000" dirty="0" smtClean="0"/>
              <a:t>Used agitation and propaganda (</a:t>
            </a:r>
            <a:r>
              <a:rPr lang="ja-JP" altLang="en-US" sz="2000" dirty="0" smtClean="0">
                <a:latin typeface="Arial"/>
              </a:rPr>
              <a:t>“</a:t>
            </a:r>
            <a:r>
              <a:rPr lang="en-US" sz="2000" dirty="0" smtClean="0"/>
              <a:t>agitprop</a:t>
            </a:r>
            <a:r>
              <a:rPr lang="ja-JP" altLang="en-US" sz="2000" dirty="0" smtClean="0">
                <a:latin typeface="Arial"/>
              </a:rPr>
              <a:t>”</a:t>
            </a:r>
            <a:r>
              <a:rPr lang="en-US" sz="2000" dirty="0" smtClean="0"/>
              <a:t>) to arouse the people to the government</a:t>
            </a:r>
            <a:r>
              <a:rPr lang="ja-JP" altLang="en-US" sz="2000" dirty="0" smtClean="0">
                <a:latin typeface="Arial"/>
              </a:rPr>
              <a:t>’</a:t>
            </a:r>
            <a:r>
              <a:rPr lang="en-US" sz="2000" dirty="0" smtClean="0"/>
              <a:t>s oppressiveness and lack of responsibility</a:t>
            </a:r>
          </a:p>
          <a:p>
            <a:endParaRPr lang="en-US" dirty="0" smtClean="0"/>
          </a:p>
          <a:p>
            <a:pPr>
              <a:lnSpc>
                <a:spcPct val="80000"/>
              </a:lnSpc>
            </a:pPr>
            <a:r>
              <a:rPr lang="en-US" sz="2400" dirty="0" smtClean="0"/>
              <a:t>Militarily they assembled a disciplined and potent force of an estimated 80,000 fighters by 1965</a:t>
            </a:r>
          </a:p>
          <a:p>
            <a:pPr>
              <a:lnSpc>
                <a:spcPct val="80000"/>
              </a:lnSpc>
            </a:pPr>
            <a:r>
              <a:rPr lang="en-US" sz="2400" dirty="0" smtClean="0"/>
              <a:t>Relied on speed, surprise, and deception to strike targets selected for the maximum psychological effect</a:t>
            </a:r>
          </a:p>
          <a:p>
            <a:pPr lvl="1">
              <a:lnSpc>
                <a:spcPct val="80000"/>
              </a:lnSpc>
            </a:pPr>
            <a:r>
              <a:rPr lang="en-US" sz="2000" dirty="0" smtClean="0"/>
              <a:t>Used violence to coerce or win over the population and undermine the legitimacy of the South Vietnamese government</a:t>
            </a:r>
          </a:p>
          <a:p>
            <a:endParaRPr lang="en-US" dirty="0" smtClean="0"/>
          </a:p>
          <a:p>
            <a:pPr>
              <a:lnSpc>
                <a:spcPct val="9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3</a:t>
            </a:fld>
            <a:endParaRPr lang="en-US"/>
          </a:p>
        </p:txBody>
      </p:sp>
    </p:spTree>
    <p:extLst>
      <p:ext uri="{BB962C8B-B14F-4D97-AF65-F5344CB8AC3E}">
        <p14:creationId xmlns:p14="http://schemas.microsoft.com/office/powerpoint/2010/main" val="114591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smtClean="0"/>
              <a:t>North Vietnam began constructing a massive supply route through Laos and Cambodia that allowed it to infiltrate supplies and personnel south</a:t>
            </a:r>
          </a:p>
          <a:p>
            <a:pPr lvl="1">
              <a:lnSpc>
                <a:spcPct val="90000"/>
              </a:lnSpc>
            </a:pPr>
            <a:r>
              <a:rPr lang="en-US" sz="2400" dirty="0" smtClean="0"/>
              <a:t>The Ho Chi Minh Trail</a:t>
            </a:r>
          </a:p>
          <a:p>
            <a:pPr>
              <a:lnSpc>
                <a:spcPct val="90000"/>
              </a:lnSpc>
            </a:pPr>
            <a:r>
              <a:rPr lang="en-US" sz="2400" dirty="0" smtClean="0"/>
              <a:t>The Soviet Union and China provided equipment, advisors, and diplomatic support</a:t>
            </a:r>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4</a:t>
            </a:fld>
            <a:endParaRPr lang="en-US"/>
          </a:p>
        </p:txBody>
      </p:sp>
    </p:spTree>
    <p:extLst>
      <p:ext uri="{BB962C8B-B14F-4D97-AF65-F5344CB8AC3E}">
        <p14:creationId xmlns:p14="http://schemas.microsoft.com/office/powerpoint/2010/main" val="149558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2000" dirty="0" smtClean="0"/>
              <a:t>Between 1961 and 1963, President Kennedy launched a full-scale counterinsurgency program in Vietnam, part of which would become the </a:t>
            </a:r>
            <a:r>
              <a:rPr lang="ja-JP" altLang="en-US" sz="2000" dirty="0" smtClean="0">
                <a:latin typeface="Arial"/>
              </a:rPr>
              <a:t>“</a:t>
            </a:r>
            <a:r>
              <a:rPr lang="en-US" sz="2000" dirty="0" smtClean="0"/>
              <a:t>pacification</a:t>
            </a:r>
            <a:r>
              <a:rPr lang="ja-JP" altLang="en-US" sz="2000" dirty="0" smtClean="0">
                <a:latin typeface="Arial"/>
              </a:rPr>
              <a:t>”</a:t>
            </a:r>
            <a:r>
              <a:rPr lang="en-US" sz="2000" dirty="0" smtClean="0"/>
              <a:t> program</a:t>
            </a:r>
          </a:p>
          <a:p>
            <a:pPr>
              <a:lnSpc>
                <a:spcPct val="80000"/>
              </a:lnSpc>
            </a:pPr>
            <a:r>
              <a:rPr lang="en-US" sz="2000" dirty="0" smtClean="0"/>
              <a:t>Major goals</a:t>
            </a:r>
          </a:p>
          <a:p>
            <a:pPr lvl="1">
              <a:lnSpc>
                <a:spcPct val="80000"/>
              </a:lnSpc>
            </a:pPr>
            <a:r>
              <a:rPr lang="en-US" sz="2000" dirty="0" smtClean="0"/>
              <a:t>Strengthen the South Vietnamese government</a:t>
            </a:r>
            <a:r>
              <a:rPr lang="ja-JP" altLang="en-US" sz="2000" dirty="0" smtClean="0">
                <a:latin typeface="Arial"/>
              </a:rPr>
              <a:t>’</a:t>
            </a:r>
            <a:r>
              <a:rPr lang="en-US" sz="2000" dirty="0" smtClean="0"/>
              <a:t>s hold on the peasantry</a:t>
            </a:r>
          </a:p>
          <a:p>
            <a:pPr lvl="1">
              <a:lnSpc>
                <a:spcPct val="80000"/>
              </a:lnSpc>
            </a:pPr>
            <a:r>
              <a:rPr lang="en-US" sz="2000" dirty="0" smtClean="0"/>
              <a:t>Cut into the heart of the Viet Cong politico-military organization</a:t>
            </a:r>
          </a:p>
          <a:p>
            <a:pPr>
              <a:lnSpc>
                <a:spcPct val="80000"/>
              </a:lnSpc>
            </a:pPr>
            <a:r>
              <a:rPr lang="en-US" sz="2000" dirty="0" smtClean="0"/>
              <a:t>Designed to </a:t>
            </a:r>
            <a:r>
              <a:rPr lang="ja-JP" altLang="en-US" sz="2000" dirty="0" smtClean="0">
                <a:latin typeface="Arial"/>
              </a:rPr>
              <a:t>“</a:t>
            </a:r>
            <a:r>
              <a:rPr lang="en-US" sz="2000" dirty="0" smtClean="0"/>
              <a:t>win the hearts and minds</a:t>
            </a:r>
            <a:r>
              <a:rPr lang="ja-JP" altLang="en-US" sz="2000" dirty="0" smtClean="0">
                <a:latin typeface="Arial"/>
              </a:rPr>
              <a:t>”</a:t>
            </a:r>
            <a:r>
              <a:rPr lang="en-US" sz="2000" dirty="0" smtClean="0"/>
              <a:t> of the South Vietnamese</a:t>
            </a:r>
          </a:p>
          <a:p>
            <a:pPr>
              <a:lnSpc>
                <a:spcPct val="80000"/>
              </a:lnSpc>
            </a:pPr>
            <a:endParaRPr lang="en-US" sz="2000" dirty="0" smtClean="0"/>
          </a:p>
          <a:p>
            <a:pPr>
              <a:lnSpc>
                <a:spcPct val="80000"/>
              </a:lnSpc>
            </a:pPr>
            <a:endParaRPr lang="en-US" sz="2000" dirty="0" smtClean="0"/>
          </a:p>
          <a:p>
            <a:r>
              <a:rPr lang="en-US" sz="2000" dirty="0" smtClean="0"/>
              <a:t>Combined Action Program… Placed selected Marine squads within the village militia to eliminate local guerrillas</a:t>
            </a:r>
          </a:p>
          <a:p>
            <a:pPr lvl="1"/>
            <a:r>
              <a:rPr lang="en-US" sz="2000" dirty="0" smtClean="0"/>
              <a:t>Very successful at the local level but required a degree of American-Vietnamese cooperation unable to be replicated on a wider scale</a:t>
            </a:r>
          </a:p>
          <a:p>
            <a:pPr lvl="1"/>
            <a:r>
              <a:rPr lang="en-US" sz="2000" dirty="0" smtClean="0"/>
              <a:t>Drew American troops away from the </a:t>
            </a:r>
            <a:r>
              <a:rPr lang="ja-JP" altLang="en-US" sz="2000" dirty="0" smtClean="0">
                <a:latin typeface="Arial"/>
              </a:rPr>
              <a:t>“</a:t>
            </a:r>
            <a:r>
              <a:rPr lang="en-US" sz="2000" dirty="0" smtClean="0"/>
              <a:t>big war</a:t>
            </a:r>
            <a:r>
              <a:rPr lang="ja-JP" altLang="en-US" sz="2000" dirty="0" smtClean="0">
                <a:latin typeface="Arial"/>
              </a:rPr>
              <a:t>”</a:t>
            </a:r>
            <a:endParaRPr lang="en-US" sz="2000" dirty="0" smtClean="0"/>
          </a:p>
          <a:p>
            <a:r>
              <a:rPr lang="en-US" sz="2000" dirty="0" smtClean="0"/>
              <a:t>Instead, American troops concentrated on the </a:t>
            </a:r>
            <a:r>
              <a:rPr lang="ja-JP" altLang="en-US" sz="2000" dirty="0" smtClean="0">
                <a:latin typeface="Arial"/>
              </a:rPr>
              <a:t>“</a:t>
            </a:r>
            <a:r>
              <a:rPr lang="en-US" sz="2000" dirty="0" smtClean="0"/>
              <a:t>big war</a:t>
            </a:r>
            <a:r>
              <a:rPr lang="ja-JP" altLang="en-US" sz="2000" dirty="0" smtClean="0">
                <a:latin typeface="Arial"/>
              </a:rPr>
              <a:t>”</a:t>
            </a:r>
            <a:r>
              <a:rPr lang="en-US" sz="2000" dirty="0" smtClean="0"/>
              <a:t>and left pacification to the South Vietnamese who did not show an abundance of commitment to the task</a:t>
            </a:r>
          </a:p>
          <a:p>
            <a:pPr>
              <a:lnSpc>
                <a:spcPct val="80000"/>
              </a:lnSpc>
            </a:pPr>
            <a:endParaRPr lang="en-US" sz="2000" dirty="0" smtClean="0"/>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5</a:t>
            </a:fld>
            <a:endParaRPr lang="en-US"/>
          </a:p>
        </p:txBody>
      </p:sp>
    </p:spTree>
    <p:extLst>
      <p:ext uri="{BB962C8B-B14F-4D97-AF65-F5344CB8AC3E}">
        <p14:creationId xmlns:p14="http://schemas.microsoft.com/office/powerpoint/2010/main" val="289748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Strategic Hamlet Program… South Vietnamese peasants from scattered villages were brought together in defended and organized hamlets in order to protect them, isolate the Viet Cong, and show the superiority of what the SVN government could offer</a:t>
            </a:r>
          </a:p>
          <a:p>
            <a:pPr lvl="1"/>
            <a:r>
              <a:rPr lang="en-US" sz="2000" dirty="0" smtClean="0"/>
              <a:t>Patterned after British experience in Malaya</a:t>
            </a:r>
          </a:p>
          <a:p>
            <a:pPr lvl="1"/>
            <a:r>
              <a:rPr lang="en-US" sz="2000" dirty="0" smtClean="0"/>
              <a:t>Did not work in Vietnam because of traditional Vietnamese ties to the land</a:t>
            </a:r>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6</a:t>
            </a:fld>
            <a:endParaRPr lang="en-US"/>
          </a:p>
        </p:txBody>
      </p:sp>
    </p:spTree>
    <p:extLst>
      <p:ext uri="{BB962C8B-B14F-4D97-AF65-F5344CB8AC3E}">
        <p14:creationId xmlns:p14="http://schemas.microsoft.com/office/powerpoint/2010/main" val="361569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smtClean="0"/>
              <a:t>Commonly considered a missed strategic opportunity </a:t>
            </a:r>
          </a:p>
          <a:p>
            <a:pPr>
              <a:lnSpc>
                <a:spcPct val="90000"/>
              </a:lnSpc>
            </a:pPr>
            <a:r>
              <a:rPr lang="en-US" sz="2400" dirty="0" smtClean="0"/>
              <a:t>Suffered from being </a:t>
            </a:r>
            <a:r>
              <a:rPr lang="ja-JP" altLang="en-US" sz="2400" dirty="0" smtClean="0">
                <a:latin typeface="Arial"/>
              </a:rPr>
              <a:t>“</a:t>
            </a:r>
            <a:r>
              <a:rPr lang="en-US" sz="2400" dirty="0" smtClean="0"/>
              <a:t>too little, too late</a:t>
            </a:r>
            <a:r>
              <a:rPr lang="ja-JP" altLang="en-US" sz="2400" dirty="0" smtClean="0">
                <a:latin typeface="Arial"/>
              </a:rPr>
              <a:t>”</a:t>
            </a:r>
            <a:endParaRPr lang="en-US" sz="2400" dirty="0" smtClean="0"/>
          </a:p>
          <a:p>
            <a:pPr lvl="1">
              <a:lnSpc>
                <a:spcPct val="90000"/>
              </a:lnSpc>
            </a:pPr>
            <a:r>
              <a:rPr lang="en-US" sz="2400" dirty="0" smtClean="0"/>
              <a:t>CORDS not activated until 1967</a:t>
            </a:r>
          </a:p>
          <a:p>
            <a:pPr>
              <a:lnSpc>
                <a:spcPct val="90000"/>
              </a:lnSpc>
            </a:pPr>
            <a:r>
              <a:rPr lang="en-US" sz="2400" dirty="0" smtClean="0"/>
              <a:t>Perceived as competition with the </a:t>
            </a:r>
            <a:r>
              <a:rPr lang="ja-JP" altLang="en-US" sz="2400" dirty="0" smtClean="0">
                <a:latin typeface="Arial"/>
              </a:rPr>
              <a:t>“</a:t>
            </a:r>
            <a:r>
              <a:rPr lang="en-US" sz="2400" dirty="0" smtClean="0"/>
              <a:t>big war</a:t>
            </a:r>
            <a:r>
              <a:rPr lang="ja-JP" altLang="en-US" sz="2400" dirty="0" smtClean="0">
                <a:latin typeface="Arial"/>
              </a:rPr>
              <a:t>”</a:t>
            </a:r>
            <a:r>
              <a:rPr lang="en-US" sz="2400" dirty="0" smtClean="0"/>
              <a:t> and many military officers favored a </a:t>
            </a:r>
            <a:r>
              <a:rPr lang="ja-JP" altLang="en-US" sz="2400" dirty="0" smtClean="0">
                <a:latin typeface="Arial"/>
              </a:rPr>
              <a:t>“</a:t>
            </a:r>
            <a:r>
              <a:rPr lang="en-US" sz="2400" dirty="0" smtClean="0"/>
              <a:t>military solution</a:t>
            </a:r>
            <a:r>
              <a:rPr lang="ja-JP" altLang="en-US" sz="2400" dirty="0" smtClean="0">
                <a:latin typeface="Arial"/>
              </a:rPr>
              <a:t>”</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7</a:t>
            </a:fld>
            <a:endParaRPr lang="en-US"/>
          </a:p>
        </p:txBody>
      </p:sp>
    </p:spTree>
    <p:extLst>
      <p:ext uri="{BB962C8B-B14F-4D97-AF65-F5344CB8AC3E}">
        <p14:creationId xmlns:p14="http://schemas.microsoft.com/office/powerpoint/2010/main" val="193377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614A3-A105-2044-B6B6-D754354D12D8}" type="slidenum">
              <a:rPr lang="en-US" smtClean="0"/>
              <a:t>8</a:t>
            </a:fld>
            <a:endParaRPr lang="en-US"/>
          </a:p>
        </p:txBody>
      </p:sp>
    </p:spTree>
    <p:extLst>
      <p:ext uri="{BB962C8B-B14F-4D97-AF65-F5344CB8AC3E}">
        <p14:creationId xmlns:p14="http://schemas.microsoft.com/office/powerpoint/2010/main" val="298530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Limited War:  </a:t>
            </a:r>
            <a:r>
              <a:rPr lang="en-US" sz="1200" dirty="0" smtClean="0"/>
              <a:t>When the Soviet Union and the US nuclear programs reached the point of Mutually Assured Destruction, the US faced the dilemma of responding to communist challenges in peripheral areas by either risking starting a nuclear war or doing nothing</a:t>
            </a:r>
          </a:p>
          <a:p>
            <a:pPr>
              <a:lnSpc>
                <a:spcPct val="90000"/>
              </a:lnSpc>
            </a:pPr>
            <a:r>
              <a:rPr lang="en-US" sz="1200" dirty="0" smtClean="0"/>
              <a:t>The alternative strategy of limited war was developed to harness the nation</a:t>
            </a:r>
            <a:r>
              <a:rPr lang="ja-JP" altLang="en-US" sz="1200" dirty="0" smtClean="0">
                <a:latin typeface="Arial"/>
              </a:rPr>
              <a:t>’</a:t>
            </a:r>
            <a:r>
              <a:rPr lang="en-US" sz="1200" dirty="0" smtClean="0"/>
              <a:t>s military power and employ only that force necessary to achieve the political aim</a:t>
            </a:r>
          </a:p>
          <a:p>
            <a:pPr>
              <a:lnSpc>
                <a:spcPct val="90000"/>
              </a:lnSpc>
            </a:pPr>
            <a:r>
              <a:rPr lang="en-US" sz="1200" dirty="0" smtClean="0"/>
              <a:t>The objective was not to destroy an opponent but to persuade him to break of the conflict short of achieving his goals and without resorting to nuclear war</a:t>
            </a:r>
          </a:p>
          <a:p>
            <a:pPr>
              <a:lnSpc>
                <a:spcPct val="90000"/>
              </a:lnSpc>
            </a:pPr>
            <a:endParaRPr lang="en-US" sz="1200" dirty="0" smtClean="0"/>
          </a:p>
          <a:p>
            <a:pPr>
              <a:lnSpc>
                <a:spcPct val="90000"/>
              </a:lnSpc>
            </a:pPr>
            <a:r>
              <a:rPr lang="en-US" sz="2800" dirty="0" smtClean="0"/>
              <a:t>Led to a </a:t>
            </a:r>
            <a:r>
              <a:rPr lang="ja-JP" altLang="en-US" sz="2800" dirty="0" smtClean="0">
                <a:latin typeface="Arial"/>
              </a:rPr>
              <a:t>“</a:t>
            </a:r>
            <a:r>
              <a:rPr lang="en-US" sz="2800" dirty="0" smtClean="0"/>
              <a:t>body count</a:t>
            </a:r>
            <a:r>
              <a:rPr lang="ja-JP" altLang="en-US" sz="2800" dirty="0" smtClean="0">
                <a:latin typeface="Arial"/>
              </a:rPr>
              <a:t>”</a:t>
            </a:r>
            <a:r>
              <a:rPr lang="en-US" sz="2800" dirty="0" smtClean="0"/>
              <a:t> mentality</a:t>
            </a:r>
          </a:p>
          <a:p>
            <a:pPr lvl="1">
              <a:lnSpc>
                <a:spcPct val="90000"/>
              </a:lnSpc>
            </a:pPr>
            <a:r>
              <a:rPr lang="en-US" sz="2400" dirty="0" smtClean="0"/>
              <a:t>Many reports were exaggerated or falsified</a:t>
            </a:r>
          </a:p>
          <a:p>
            <a:pPr lvl="1">
              <a:lnSpc>
                <a:spcPct val="90000"/>
              </a:lnSpc>
            </a:pPr>
            <a:r>
              <a:rPr lang="en-US" sz="2400" dirty="0" smtClean="0"/>
              <a:t>North Vietnamese were always able to replace their losses while Americans became disillusioned with the mounting death toll</a:t>
            </a:r>
          </a:p>
          <a:p>
            <a:pPr>
              <a:lnSpc>
                <a:spcPct val="90000"/>
              </a:lnSpc>
            </a:pPr>
            <a:r>
              <a:rPr lang="en-US" sz="2800" dirty="0" smtClean="0"/>
              <a:t>Nightly news broadcasts reported US deaths versus North Vietnamese deaths</a:t>
            </a:r>
          </a:p>
          <a:p>
            <a:pPr lvl="1">
              <a:lnSpc>
                <a:spcPct val="90000"/>
              </a:lnSpc>
            </a:pPr>
            <a:r>
              <a:rPr lang="en-US" sz="2400" dirty="0" smtClean="0"/>
              <a:t>If ours were less, we were winning!</a:t>
            </a:r>
          </a:p>
          <a:p>
            <a:pPr>
              <a:lnSpc>
                <a:spcPct val="90000"/>
              </a:lnSpc>
            </a:pPr>
            <a:r>
              <a:rPr lang="en-US" sz="2800" dirty="0" smtClean="0"/>
              <a:t>North Vietnamese showed a remarkable capability to cope, rebuild, and repair</a:t>
            </a:r>
          </a:p>
          <a:p>
            <a:pPr lvl="1">
              <a:lnSpc>
                <a:spcPct val="90000"/>
              </a:lnSpc>
            </a:pPr>
            <a:r>
              <a:rPr lang="en-US" sz="2400" dirty="0" smtClean="0"/>
              <a:t>The enemy will was never broken</a:t>
            </a:r>
          </a:p>
          <a:p>
            <a:endParaRPr lang="en-US" dirty="0" smtClean="0"/>
          </a:p>
          <a:p>
            <a:pPr>
              <a:lnSpc>
                <a:spcPct val="9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BA614A3-A105-2044-B6B6-D754354D12D8}" type="slidenum">
              <a:rPr lang="en-US" smtClean="0"/>
              <a:t>9</a:t>
            </a:fld>
            <a:endParaRPr lang="en-US"/>
          </a:p>
        </p:txBody>
      </p:sp>
    </p:spTree>
    <p:extLst>
      <p:ext uri="{BB962C8B-B14F-4D97-AF65-F5344CB8AC3E}">
        <p14:creationId xmlns:p14="http://schemas.microsoft.com/office/powerpoint/2010/main" val="324933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05E864D-BE88-1241-BD1E-FBEA17982330}" type="datetimeFigureOut">
              <a:rPr lang="en-US" smtClean="0"/>
              <a:t>11/4/17</a:t>
            </a:fld>
            <a:endParaRPr lang="en-US"/>
          </a:p>
        </p:txBody>
      </p:sp>
      <p:sp>
        <p:nvSpPr>
          <p:cNvPr id="8" name="Slide Number Placeholder 7"/>
          <p:cNvSpPr>
            <a:spLocks noGrp="1"/>
          </p:cNvSpPr>
          <p:nvPr>
            <p:ph type="sldNum" sz="quarter" idx="11"/>
          </p:nvPr>
        </p:nvSpPr>
        <p:spPr/>
        <p:txBody>
          <a:bodyPr/>
          <a:lstStyle/>
          <a:p>
            <a:fld id="{2F14A5FE-4CC6-F842-88AC-FB19FD19049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E864D-BE88-1241-BD1E-FBEA17982330}"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A5FE-4CC6-F842-88AC-FB19FD1904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E864D-BE88-1241-BD1E-FBEA17982330}"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A5FE-4CC6-F842-88AC-FB19FD1904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596675E-9162-1746-9771-9EA2027C1EEF}" type="slidenum">
              <a:rPr lang="en-US"/>
              <a:pPr/>
              <a:t>‹#›</a:t>
            </a:fld>
            <a:endParaRPr lang="en-US"/>
          </a:p>
        </p:txBody>
      </p:sp>
    </p:spTree>
    <p:extLst>
      <p:ext uri="{BB962C8B-B14F-4D97-AF65-F5344CB8AC3E}">
        <p14:creationId xmlns:p14="http://schemas.microsoft.com/office/powerpoint/2010/main" val="9185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2B26276-F9ED-A04F-ABB0-A00144F606AB}" type="slidenum">
              <a:rPr lang="en-US"/>
              <a:pPr/>
              <a:t>‹#›</a:t>
            </a:fld>
            <a:endParaRPr lang="en-US"/>
          </a:p>
        </p:txBody>
      </p:sp>
    </p:spTree>
    <p:extLst>
      <p:ext uri="{BB962C8B-B14F-4D97-AF65-F5344CB8AC3E}">
        <p14:creationId xmlns:p14="http://schemas.microsoft.com/office/powerpoint/2010/main" val="63983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05E864D-BE88-1241-BD1E-FBEA17982330}"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A5FE-4CC6-F842-88AC-FB19FD1904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E864D-BE88-1241-BD1E-FBEA17982330}"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A5FE-4CC6-F842-88AC-FB19FD19049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05E864D-BE88-1241-BD1E-FBEA17982330}"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A5FE-4CC6-F842-88AC-FB19FD19049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5E864D-BE88-1241-BD1E-FBEA17982330}" type="datetimeFigureOut">
              <a:rPr lang="en-US" smtClean="0"/>
              <a:t>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4A5FE-4CC6-F842-88AC-FB19FD19049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5E864D-BE88-1241-BD1E-FBEA17982330}" type="datetimeFigureOut">
              <a:rPr lang="en-US" smtClean="0"/>
              <a:t>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4A5FE-4CC6-F842-88AC-FB19FD1904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E864D-BE88-1241-BD1E-FBEA17982330}" type="datetimeFigureOut">
              <a:rPr lang="en-US" smtClean="0"/>
              <a:t>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4A5FE-4CC6-F842-88AC-FB19FD1904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E864D-BE88-1241-BD1E-FBEA17982330}"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A5FE-4CC6-F842-88AC-FB19FD1904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E864D-BE88-1241-BD1E-FBEA17982330}"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A5FE-4CC6-F842-88AC-FB19FD1904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05E864D-BE88-1241-BD1E-FBEA17982330}" type="datetimeFigureOut">
              <a:rPr lang="en-US" smtClean="0"/>
              <a:t>11/4/17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F14A5FE-4CC6-F842-88AC-FB19FD19049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archive.org/search.php?query=creator:%22U.S.+Naval+Photographic+Center%22" TargetMode="External"/><Relationship Id="rId4" Type="http://schemas.openxmlformats.org/officeDocument/2006/relationships/hyperlink" Target="https://archive.org/details/0916_War_Within_a_War_A_00_40_40_11" TargetMode="External"/><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Lemay4.jpg" TargetMode="External"/><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95022" y="3287889"/>
            <a:ext cx="6756400" cy="1778000"/>
          </a:xfrm>
          <a:prstGeom prst="rect">
            <a:avLst/>
          </a:prstGeom>
        </p:spPr>
      </p:pic>
      <p:sp>
        <p:nvSpPr>
          <p:cNvPr id="2" name="Title 1"/>
          <p:cNvSpPr>
            <a:spLocks noGrp="1"/>
          </p:cNvSpPr>
          <p:nvPr>
            <p:ph type="ctrTitle"/>
          </p:nvPr>
        </p:nvSpPr>
        <p:spPr>
          <a:xfrm>
            <a:off x="685800" y="1255536"/>
            <a:ext cx="7772400" cy="1470025"/>
          </a:xfrm>
        </p:spPr>
        <p:txBody>
          <a:bodyPr/>
          <a:lstStyle/>
          <a:p>
            <a:r>
              <a:rPr lang="en-US" sz="4400" dirty="0" smtClean="0"/>
              <a:t>VIETNAM AND COLD WAR CULTURE</a:t>
            </a:r>
            <a:endParaRPr lang="en-US" sz="4400" dirty="0"/>
          </a:p>
        </p:txBody>
      </p:sp>
    </p:spTree>
    <p:extLst>
      <p:ext uri="{BB962C8B-B14F-4D97-AF65-F5344CB8AC3E}">
        <p14:creationId xmlns:p14="http://schemas.microsoft.com/office/powerpoint/2010/main" val="325501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73" y="0"/>
            <a:ext cx="9147273" cy="6858000"/>
          </a:xfrm>
          <a:prstGeom prst="rect">
            <a:avLst/>
          </a:prstGeom>
        </p:spPr>
      </p:pic>
      <p:sp>
        <p:nvSpPr>
          <p:cNvPr id="7" name="Rectangle 6"/>
          <p:cNvSpPr/>
          <p:nvPr/>
        </p:nvSpPr>
        <p:spPr>
          <a:xfrm>
            <a:off x="1108989" y="2967335"/>
            <a:ext cx="692603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Vietnam and Television</a:t>
            </a:r>
            <a:endParaRPr lang="en-US"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203955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War Protests</a:t>
            </a:r>
          </a:p>
        </p:txBody>
      </p:sp>
      <p:pic>
        <p:nvPicPr>
          <p:cNvPr id="111624" name="Picture 8" descr="prote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6092" r="16092"/>
          <a:stretch>
            <a:fillRect/>
          </a:stretch>
        </p:blipFill>
        <p:spPr>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11627" name="Picture 11" descr="girls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86400" y="1636713"/>
            <a:ext cx="3363913" cy="4840287"/>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71327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74638"/>
            <a:ext cx="8229600" cy="868362"/>
          </a:xfrm>
        </p:spPr>
        <p:txBody>
          <a:bodyPr/>
          <a:lstStyle/>
          <a:p>
            <a:r>
              <a:rPr lang="en-US" dirty="0"/>
              <a:t>My Lai</a:t>
            </a:r>
          </a:p>
        </p:txBody>
      </p:sp>
      <p:pic>
        <p:nvPicPr>
          <p:cNvPr id="116740" name="Picture 4" descr="My_Lai_massac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18846" y="1417638"/>
            <a:ext cx="7098396" cy="48334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05209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6" name="Picture 6" descr="image558769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38111" y="1156583"/>
            <a:ext cx="6414911" cy="48206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02107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6527"/>
            <a:ext cx="8229600" cy="1143000"/>
          </a:xfrm>
        </p:spPr>
        <p:txBody>
          <a:bodyPr/>
          <a:lstStyle/>
          <a:p>
            <a:r>
              <a:rPr lang="en-US" dirty="0" smtClean="0"/>
              <a:t>U.S. involvement</a:t>
            </a:r>
            <a:endParaRPr lang="en-US" dirty="0"/>
          </a:p>
        </p:txBody>
      </p:sp>
      <p:pic>
        <p:nvPicPr>
          <p:cNvPr id="9" name="Picture 5" descr="Antiwar Protest in Saig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42155" y="3864976"/>
            <a:ext cx="3539067" cy="25498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4" descr="v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7200" y="1290638"/>
            <a:ext cx="2187599" cy="2829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8" name="Picture 7" descr="B52Original.jpg (15305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372981" y="1290638"/>
            <a:ext cx="4601686" cy="3054116"/>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5231640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2980" y="6011333"/>
            <a:ext cx="7772400" cy="695854"/>
          </a:xfrm>
        </p:spPr>
        <p:txBody>
          <a:bodyPr/>
          <a:lstStyle/>
          <a:p>
            <a:pPr algn="ctr"/>
            <a:r>
              <a:rPr lang="en-US" dirty="0">
                <a:solidFill>
                  <a:schemeClr val="tx2"/>
                </a:solidFill>
              </a:rPr>
              <a:t>Flag of the National Liberation Front</a:t>
            </a:r>
          </a:p>
          <a:p>
            <a:endParaRPr lang="en-US" dirty="0"/>
          </a:p>
        </p:txBody>
      </p:sp>
      <p:pic>
        <p:nvPicPr>
          <p:cNvPr id="68613" name="Picture 5" descr="FNLflag"/>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256066" y="1143352"/>
            <a:ext cx="6956425" cy="4684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21655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n-US" sz="4000" dirty="0" smtClean="0"/>
              <a:t>Cold War Context: Soviet Union and China support Viet Cong</a:t>
            </a:r>
            <a:endParaRPr lang="en-US" sz="4000" dirty="0"/>
          </a:p>
        </p:txBody>
      </p:sp>
      <p:pic>
        <p:nvPicPr>
          <p:cNvPr id="13316" name="Picture 4" descr="map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54112" y="1676400"/>
            <a:ext cx="3748088" cy="48418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5161267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896584"/>
          </a:xfrm>
        </p:spPr>
        <p:txBody>
          <a:bodyPr/>
          <a:lstStyle/>
          <a:p>
            <a:r>
              <a:rPr lang="en-US" dirty="0"/>
              <a:t>Pacification</a:t>
            </a:r>
          </a:p>
        </p:txBody>
      </p:sp>
      <p:sp>
        <p:nvSpPr>
          <p:cNvPr id="4" name="Rectangle 3"/>
          <p:cNvSpPr/>
          <p:nvPr/>
        </p:nvSpPr>
        <p:spPr>
          <a:xfrm>
            <a:off x="2286000" y="5747224"/>
            <a:ext cx="4572000" cy="923330"/>
          </a:xfrm>
          <a:prstGeom prst="rect">
            <a:avLst/>
          </a:prstGeom>
        </p:spPr>
        <p:txBody>
          <a:bodyPr>
            <a:spAutoFit/>
          </a:bodyPr>
          <a:lstStyle/>
          <a:p>
            <a:pPr algn="ctr"/>
            <a:r>
              <a:rPr lang="en-US" dirty="0"/>
              <a:t>A War Within a War</a:t>
            </a:r>
          </a:p>
          <a:p>
            <a:pPr algn="ctr"/>
            <a:r>
              <a:rPr lang="en-US" dirty="0"/>
              <a:t>by </a:t>
            </a:r>
            <a:r>
              <a:rPr lang="en-US" dirty="0">
                <a:hlinkClick r:id="rId3"/>
              </a:rPr>
              <a:t>U.S. Naval Photographic Center</a:t>
            </a:r>
            <a:r>
              <a:rPr lang="en-US" dirty="0"/>
              <a:t>, 1965</a:t>
            </a:r>
          </a:p>
          <a:p>
            <a:pPr algn="ctr"/>
            <a:r>
              <a:rPr lang="en-US" dirty="0" err="1"/>
              <a:t>Prelinger</a:t>
            </a:r>
            <a:r>
              <a:rPr lang="en-US" dirty="0"/>
              <a:t> Archives</a:t>
            </a:r>
            <a:r>
              <a:rPr lang="en-US" dirty="0" smtClean="0">
                <a:effectLst/>
              </a:rPr>
              <a:t> </a:t>
            </a:r>
            <a:endParaRPr lang="en-US" dirty="0"/>
          </a:p>
        </p:txBody>
      </p:sp>
      <p:pic>
        <p:nvPicPr>
          <p:cNvPr id="5" name="Picture 4">
            <a:hlinkClick r:id="rId4"/>
          </p:cNvPr>
          <p:cNvPicPr>
            <a:picLocks noChangeAspect="1"/>
          </p:cNvPicPr>
          <p:nvPr/>
        </p:nvPicPr>
        <p:blipFill>
          <a:blip r:embed="rId5"/>
          <a:stretch>
            <a:fillRect/>
          </a:stretch>
        </p:blipFill>
        <p:spPr>
          <a:xfrm>
            <a:off x="1749778" y="1347344"/>
            <a:ext cx="5860344" cy="4399880"/>
          </a:xfrm>
          <a:prstGeom prst="rect">
            <a:avLst/>
          </a:prstGeom>
        </p:spPr>
      </p:pic>
    </p:spTree>
    <p:extLst>
      <p:ext uri="{BB962C8B-B14F-4D97-AF65-F5344CB8AC3E}">
        <p14:creationId xmlns:p14="http://schemas.microsoft.com/office/powerpoint/2010/main" val="419757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Pacification</a:t>
            </a:r>
          </a:p>
        </p:txBody>
      </p:sp>
      <p:pic>
        <p:nvPicPr>
          <p:cNvPr id="20485" name="Picture 5" descr="7381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3216" b="13216"/>
          <a:stretch>
            <a:fillRect/>
          </a:stretch>
        </p:blipFill>
        <p:spPr>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4" descr="CAP in 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34004" y="1722437"/>
            <a:ext cx="3736773" cy="4822143"/>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80474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a:t>Pacification: Overall Assessment</a:t>
            </a:r>
          </a:p>
        </p:txBody>
      </p:sp>
      <p:pic>
        <p:nvPicPr>
          <p:cNvPr id="90117" name="Picture 5" descr="General Curtis E. LeMay">
            <a:hlinkClick r:id="rId3" tooltip="General Curtis E. LeMay"/>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107265" y="1717146"/>
            <a:ext cx="2946402" cy="3897586"/>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TextBox 1"/>
          <p:cNvSpPr txBox="1"/>
          <p:nvPr/>
        </p:nvSpPr>
        <p:spPr>
          <a:xfrm>
            <a:off x="1227667" y="5633347"/>
            <a:ext cx="7318022" cy="923330"/>
          </a:xfrm>
          <a:prstGeom prst="rect">
            <a:avLst/>
          </a:prstGeom>
          <a:noFill/>
        </p:spPr>
        <p:txBody>
          <a:bodyPr wrap="square" rtlCol="0">
            <a:spAutoFit/>
          </a:bodyPr>
          <a:lstStyle/>
          <a:p>
            <a:r>
              <a:rPr lang="en-US" dirty="0" smtClean="0">
                <a:solidFill>
                  <a:schemeClr val="tx2"/>
                </a:solidFill>
              </a:rPr>
              <a:t>Air Force Chief of Staff Curtis </a:t>
            </a:r>
            <a:r>
              <a:rPr lang="en-US" dirty="0" err="1" smtClean="0">
                <a:solidFill>
                  <a:schemeClr val="tx2"/>
                </a:solidFill>
              </a:rPr>
              <a:t>LeMay</a:t>
            </a:r>
            <a:r>
              <a:rPr lang="en-US" dirty="0" smtClean="0">
                <a:solidFill>
                  <a:schemeClr val="tx2"/>
                </a:solidFill>
              </a:rPr>
              <a:t> reportedly said, </a:t>
            </a:r>
            <a:r>
              <a:rPr lang="ja-JP" altLang="en-US" dirty="0" smtClean="0">
                <a:solidFill>
                  <a:schemeClr val="tx2"/>
                </a:solidFill>
                <a:latin typeface="Arial"/>
              </a:rPr>
              <a:t>“</a:t>
            </a:r>
            <a:r>
              <a:rPr lang="en-US" dirty="0" smtClean="0">
                <a:solidFill>
                  <a:schemeClr val="tx2"/>
                </a:solidFill>
              </a:rPr>
              <a:t>Grab </a:t>
            </a:r>
            <a:r>
              <a:rPr lang="ja-JP" altLang="en-US" dirty="0" smtClean="0">
                <a:solidFill>
                  <a:schemeClr val="tx2"/>
                </a:solidFill>
                <a:latin typeface="Arial"/>
              </a:rPr>
              <a:t>‘</a:t>
            </a:r>
            <a:r>
              <a:rPr lang="en-US" dirty="0" err="1" smtClean="0">
                <a:solidFill>
                  <a:schemeClr val="tx2"/>
                </a:solidFill>
              </a:rPr>
              <a:t>em</a:t>
            </a:r>
            <a:r>
              <a:rPr lang="en-US" dirty="0" smtClean="0">
                <a:solidFill>
                  <a:schemeClr val="tx2"/>
                </a:solidFill>
              </a:rPr>
              <a:t> by the balls and their hearts and minds will follow.</a:t>
            </a:r>
            <a:r>
              <a:rPr lang="ja-JP" altLang="en-US" dirty="0" smtClean="0">
                <a:solidFill>
                  <a:schemeClr val="tx2"/>
                </a:solidFill>
                <a:latin typeface="Arial"/>
              </a:rPr>
              <a:t>”</a:t>
            </a:r>
            <a:r>
              <a:rPr lang="en-US" dirty="0" smtClean="0">
                <a:solidFill>
                  <a:schemeClr val="tx2"/>
                </a:solidFill>
              </a:rPr>
              <a:t> </a:t>
            </a:r>
          </a:p>
          <a:p>
            <a:endParaRPr lang="en-US" dirty="0"/>
          </a:p>
        </p:txBody>
      </p:sp>
    </p:spTree>
    <p:extLst>
      <p:ext uri="{BB962C8B-B14F-4D97-AF65-F5344CB8AC3E}">
        <p14:creationId xmlns:p14="http://schemas.microsoft.com/office/powerpoint/2010/main" val="359502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John Kerry testifies </a:t>
            </a:r>
            <a:endParaRPr lang="en-US" dirty="0"/>
          </a:p>
        </p:txBody>
      </p:sp>
      <p:pic>
        <p:nvPicPr>
          <p:cNvPr id="6" name="Picture 5"/>
          <p:cNvPicPr>
            <a:picLocks noChangeAspect="1"/>
          </p:cNvPicPr>
          <p:nvPr/>
        </p:nvPicPr>
        <p:blipFill>
          <a:blip r:embed="rId3"/>
          <a:stretch>
            <a:fillRect/>
          </a:stretch>
        </p:blipFill>
        <p:spPr>
          <a:xfrm>
            <a:off x="292100" y="584200"/>
            <a:ext cx="8559800" cy="5676900"/>
          </a:xfrm>
          <a:prstGeom prst="rect">
            <a:avLst/>
          </a:prstGeom>
        </p:spPr>
      </p:pic>
    </p:spTree>
    <p:extLst>
      <p:ext uri="{BB962C8B-B14F-4D97-AF65-F5344CB8AC3E}">
        <p14:creationId xmlns:p14="http://schemas.microsoft.com/office/powerpoint/2010/main" val="134992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US" dirty="0"/>
              <a:t>US Troop Levels in Vietnam</a:t>
            </a:r>
          </a:p>
        </p:txBody>
      </p:sp>
      <p:sp>
        <p:nvSpPr>
          <p:cNvPr id="99333" name="Rectangle 5"/>
          <p:cNvSpPr>
            <a:spLocks noGrp="1" noChangeArrowheads="1"/>
          </p:cNvSpPr>
          <p:nvPr>
            <p:ph sz="half" idx="2"/>
          </p:nvPr>
        </p:nvSpPr>
        <p:spPr>
          <a:ln>
            <a:solidFill>
              <a:schemeClr val="tx1"/>
            </a:solidFill>
            <a:miter lim="800000"/>
            <a:headEnd/>
            <a:tailEnd/>
          </a:ln>
        </p:spPr>
        <p:txBody>
          <a:bodyPr/>
          <a:lstStyle/>
          <a:p>
            <a:pPr marL="0" indent="0">
              <a:buNone/>
            </a:pPr>
            <a:r>
              <a:rPr lang="en-US" dirty="0"/>
              <a:t>1959	</a:t>
            </a:r>
            <a:r>
              <a:rPr lang="en-US" dirty="0" smtClean="0"/>
              <a:t>--   760</a:t>
            </a:r>
            <a:endParaRPr lang="en-US" dirty="0"/>
          </a:p>
          <a:p>
            <a:pPr marL="0" indent="0">
              <a:buNone/>
            </a:pPr>
            <a:r>
              <a:rPr lang="en-US" dirty="0"/>
              <a:t>1960	</a:t>
            </a:r>
            <a:r>
              <a:rPr lang="en-US" dirty="0" smtClean="0"/>
              <a:t>--   900</a:t>
            </a:r>
            <a:endParaRPr lang="en-US" dirty="0"/>
          </a:p>
          <a:p>
            <a:pPr marL="0" indent="0">
              <a:buNone/>
            </a:pPr>
            <a:r>
              <a:rPr lang="en-US" dirty="0"/>
              <a:t>1961	</a:t>
            </a:r>
            <a:r>
              <a:rPr lang="en-US" dirty="0" smtClean="0"/>
              <a:t>--   3,205</a:t>
            </a:r>
            <a:endParaRPr lang="en-US" dirty="0"/>
          </a:p>
          <a:p>
            <a:pPr marL="0" indent="0">
              <a:buNone/>
            </a:pPr>
            <a:r>
              <a:rPr lang="en-US" dirty="0"/>
              <a:t>1962	</a:t>
            </a:r>
            <a:r>
              <a:rPr lang="en-US" dirty="0" smtClean="0"/>
              <a:t>--   11,300</a:t>
            </a:r>
            <a:endParaRPr lang="en-US" dirty="0"/>
          </a:p>
          <a:p>
            <a:pPr marL="0" indent="0">
              <a:buNone/>
            </a:pPr>
            <a:r>
              <a:rPr lang="en-US" dirty="0"/>
              <a:t>1963	</a:t>
            </a:r>
            <a:r>
              <a:rPr lang="en-US" dirty="0" smtClean="0"/>
              <a:t>--   16,300</a:t>
            </a:r>
            <a:endParaRPr lang="en-US" dirty="0"/>
          </a:p>
          <a:p>
            <a:pPr marL="0" indent="0">
              <a:buNone/>
            </a:pPr>
            <a:r>
              <a:rPr lang="en-US" dirty="0"/>
              <a:t>1964	</a:t>
            </a:r>
            <a:r>
              <a:rPr lang="en-US" dirty="0" smtClean="0"/>
              <a:t>--   23,300</a:t>
            </a:r>
            <a:endParaRPr lang="en-US" dirty="0"/>
          </a:p>
          <a:p>
            <a:pPr marL="0" indent="0">
              <a:buNone/>
            </a:pPr>
            <a:r>
              <a:rPr lang="en-US" dirty="0"/>
              <a:t>1965	</a:t>
            </a:r>
            <a:r>
              <a:rPr lang="en-US" dirty="0" smtClean="0"/>
              <a:t>--   184,300</a:t>
            </a:r>
            <a:endParaRPr lang="en-US" dirty="0"/>
          </a:p>
          <a:p>
            <a:pPr marL="0" indent="0">
              <a:buNone/>
            </a:pPr>
            <a:r>
              <a:rPr lang="en-US" dirty="0"/>
              <a:t>1966	</a:t>
            </a:r>
            <a:r>
              <a:rPr lang="en-US" dirty="0" smtClean="0"/>
              <a:t>--   385,300</a:t>
            </a:r>
            <a:endParaRPr lang="en-US" dirty="0"/>
          </a:p>
          <a:p>
            <a:endParaRPr lang="en-US" dirty="0"/>
          </a:p>
        </p:txBody>
      </p:sp>
      <p:sp>
        <p:nvSpPr>
          <p:cNvPr id="99334" name="Rectangle 6"/>
          <p:cNvSpPr>
            <a:spLocks noGrp="1" noChangeArrowheads="1"/>
          </p:cNvSpPr>
          <p:nvPr>
            <p:ph sz="quarter" idx="13"/>
          </p:nvPr>
        </p:nvSpPr>
        <p:spPr>
          <a:ln>
            <a:solidFill>
              <a:schemeClr val="tx1"/>
            </a:solidFill>
            <a:miter lim="800000"/>
            <a:headEnd/>
            <a:tailEnd/>
          </a:ln>
        </p:spPr>
        <p:txBody>
          <a:bodyPr/>
          <a:lstStyle/>
          <a:p>
            <a:pPr marL="0" indent="0">
              <a:buNone/>
            </a:pPr>
            <a:r>
              <a:rPr lang="en-US" dirty="0"/>
              <a:t>1967	</a:t>
            </a:r>
            <a:r>
              <a:rPr lang="en-US" dirty="0" smtClean="0"/>
              <a:t>--   485,600</a:t>
            </a:r>
            <a:endParaRPr lang="en-US" dirty="0"/>
          </a:p>
          <a:p>
            <a:pPr marL="0" indent="0">
              <a:buNone/>
            </a:pPr>
            <a:r>
              <a:rPr lang="en-US" dirty="0"/>
              <a:t>1968	</a:t>
            </a:r>
            <a:r>
              <a:rPr lang="en-US" dirty="0" smtClean="0"/>
              <a:t>--   536,100</a:t>
            </a:r>
            <a:endParaRPr lang="en-US" dirty="0"/>
          </a:p>
          <a:p>
            <a:pPr marL="0" indent="0">
              <a:buNone/>
            </a:pPr>
            <a:r>
              <a:rPr lang="en-US" dirty="0"/>
              <a:t>1969	</a:t>
            </a:r>
            <a:r>
              <a:rPr lang="en-US" dirty="0" smtClean="0"/>
              <a:t>--   475,200</a:t>
            </a:r>
            <a:endParaRPr lang="en-US" dirty="0"/>
          </a:p>
          <a:p>
            <a:pPr marL="0" indent="0">
              <a:buNone/>
            </a:pPr>
            <a:r>
              <a:rPr lang="en-US" dirty="0"/>
              <a:t>1970	</a:t>
            </a:r>
            <a:r>
              <a:rPr lang="en-US" dirty="0" smtClean="0"/>
              <a:t>--   334,600</a:t>
            </a:r>
            <a:endParaRPr lang="en-US" dirty="0"/>
          </a:p>
          <a:p>
            <a:pPr marL="0" indent="0">
              <a:buNone/>
            </a:pPr>
            <a:r>
              <a:rPr lang="en-US" dirty="0"/>
              <a:t>1971	</a:t>
            </a:r>
            <a:r>
              <a:rPr lang="en-US" dirty="0" smtClean="0"/>
              <a:t>--   156,800</a:t>
            </a:r>
            <a:endParaRPr lang="en-US" dirty="0"/>
          </a:p>
          <a:p>
            <a:pPr marL="0" indent="0">
              <a:buNone/>
            </a:pPr>
            <a:r>
              <a:rPr lang="en-US" dirty="0"/>
              <a:t>1972	</a:t>
            </a:r>
            <a:r>
              <a:rPr lang="en-US" dirty="0" smtClean="0"/>
              <a:t>--   24,200</a:t>
            </a:r>
            <a:endParaRPr lang="en-US" dirty="0"/>
          </a:p>
          <a:p>
            <a:pPr marL="0" indent="0">
              <a:buNone/>
            </a:pPr>
            <a:r>
              <a:rPr lang="en-US" dirty="0"/>
              <a:t>1973	</a:t>
            </a:r>
            <a:r>
              <a:rPr lang="en-US" dirty="0" smtClean="0"/>
              <a:t>--   50</a:t>
            </a:r>
            <a:endParaRPr lang="en-US" dirty="0"/>
          </a:p>
        </p:txBody>
      </p:sp>
    </p:spTree>
    <p:extLst>
      <p:ext uri="{BB962C8B-B14F-4D97-AF65-F5344CB8AC3E}">
        <p14:creationId xmlns:p14="http://schemas.microsoft.com/office/powerpoint/2010/main" val="3483623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2355</TotalTime>
  <Words>1068</Words>
  <Application>Microsoft Macintosh PowerPoint</Application>
  <PresentationFormat>On-screen Show (4:3)</PresentationFormat>
  <Paragraphs>129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Executive</vt:lpstr>
      <vt:lpstr>VIETNAM AND COLD WAR CULTURE</vt:lpstr>
      <vt:lpstr>U.S. involvement</vt:lpstr>
      <vt:lpstr>PowerPoint Presentation</vt:lpstr>
      <vt:lpstr>Cold War Context: Soviet Union and China support Viet Cong</vt:lpstr>
      <vt:lpstr>Pacification</vt:lpstr>
      <vt:lpstr>Pacification</vt:lpstr>
      <vt:lpstr>Pacification: Overall Assessment</vt:lpstr>
      <vt:lpstr>John Kerry testifies </vt:lpstr>
      <vt:lpstr>US Troop Levels in Vietnam</vt:lpstr>
      <vt:lpstr>PowerPoint Presentation</vt:lpstr>
      <vt:lpstr>War Protests</vt:lpstr>
      <vt:lpstr>My Lai</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6</cp:revision>
  <cp:lastPrinted>2017-11-06T16:14:25Z</cp:lastPrinted>
  <dcterms:created xsi:type="dcterms:W3CDTF">2017-11-05T01:00:51Z</dcterms:created>
  <dcterms:modified xsi:type="dcterms:W3CDTF">2017-11-06T16:16:16Z</dcterms:modified>
</cp:coreProperties>
</file>