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72" r:id="rId4"/>
    <p:sldId id="273" r:id="rId5"/>
    <p:sldId id="274" r:id="rId6"/>
    <p:sldId id="275" r:id="rId7"/>
    <p:sldId id="276" r:id="rId8"/>
    <p:sldId id="260" r:id="rId9"/>
    <p:sldId id="261" r:id="rId10"/>
    <p:sldId id="262" r:id="rId11"/>
    <p:sldId id="281" r:id="rId12"/>
    <p:sldId id="280" r:id="rId13"/>
    <p:sldId id="258" r:id="rId14"/>
    <p:sldId id="259" r:id="rId15"/>
    <p:sldId id="277" r:id="rId16"/>
    <p:sldId id="278" r:id="rId17"/>
    <p:sldId id="279" r:id="rId18"/>
    <p:sldId id="257" r:id="rId19"/>
    <p:sldId id="268" r:id="rId20"/>
    <p:sldId id="269" r:id="rId21"/>
    <p:sldId id="266"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2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F0E12-6030-8341-A68A-137F5F6BF768}" type="datetimeFigureOut">
              <a:rPr lang="en-US" smtClean="0"/>
              <a:t>11/27/17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9F7F3-C833-B841-B9F8-C22569CE3DAB}" type="slidenum">
              <a:rPr lang="en-US" smtClean="0"/>
              <a:t>‹#›</a:t>
            </a:fld>
            <a:endParaRPr lang="en-US"/>
          </a:p>
        </p:txBody>
      </p:sp>
    </p:spTree>
    <p:extLst>
      <p:ext uri="{BB962C8B-B14F-4D97-AF65-F5344CB8AC3E}">
        <p14:creationId xmlns:p14="http://schemas.microsoft.com/office/powerpoint/2010/main" val="3925361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u="sng" dirty="0" smtClean="0"/>
              <a:t>automobile as symbol of postwar consumerism</a:t>
            </a:r>
            <a:endParaRPr lang="en-US" dirty="0" smtClean="0"/>
          </a:p>
          <a:p>
            <a:pPr>
              <a:defRPr/>
            </a:pPr>
            <a:r>
              <a:rPr lang="en-US" dirty="0" smtClean="0"/>
              <a:t> </a:t>
            </a:r>
          </a:p>
          <a:p>
            <a:pPr>
              <a:defRPr/>
            </a:pPr>
            <a:r>
              <a:rPr lang="en-US" dirty="0" smtClean="0"/>
              <a:t>in 1950s, Americans purchased a record 58 million new cars</a:t>
            </a:r>
          </a:p>
          <a:p>
            <a:pPr>
              <a:defRPr/>
            </a:pPr>
            <a:r>
              <a:rPr lang="en-US" dirty="0" smtClean="0"/>
              <a:t> </a:t>
            </a:r>
          </a:p>
          <a:p>
            <a:pPr>
              <a:defRPr/>
            </a:pPr>
            <a:r>
              <a:rPr lang="en-US" dirty="0" smtClean="0"/>
              <a:t>number of registered automobile owners rose by 21 million</a:t>
            </a:r>
          </a:p>
          <a:p>
            <a:pPr>
              <a:defRPr/>
            </a:pPr>
            <a:r>
              <a:rPr lang="en-US" dirty="0" smtClean="0"/>
              <a:t> </a:t>
            </a:r>
          </a:p>
          <a:p>
            <a:pPr>
              <a:defRPr/>
            </a:pPr>
            <a:r>
              <a:rPr lang="en-US" dirty="0" smtClean="0"/>
              <a:t>total motor vehicle miles traveled rose by 75%</a:t>
            </a:r>
          </a:p>
          <a:p>
            <a:pPr>
              <a:defRPr/>
            </a:pPr>
            <a:r>
              <a:rPr lang="en-US" dirty="0" smtClean="0"/>
              <a:t> </a:t>
            </a:r>
          </a:p>
          <a:p>
            <a:pPr>
              <a:defRPr/>
            </a:pPr>
            <a:r>
              <a:rPr lang="en-US" dirty="0" smtClean="0"/>
              <a:t>critics complained of “</a:t>
            </a:r>
            <a:r>
              <a:rPr lang="en-US" dirty="0" err="1" smtClean="0"/>
              <a:t>autosclerosis</a:t>
            </a:r>
            <a:r>
              <a:rPr lang="en-US" dirty="0" smtClean="0"/>
              <a:t>” – the clogging of urban arteries</a:t>
            </a:r>
          </a:p>
          <a:p>
            <a:pPr>
              <a:defRPr/>
            </a:pPr>
            <a:r>
              <a:rPr lang="en-US" dirty="0" smtClean="0"/>
              <a:t> </a:t>
            </a:r>
          </a:p>
          <a:p>
            <a:pPr>
              <a:defRPr/>
            </a:pPr>
            <a:r>
              <a:rPr lang="en-US" dirty="0" smtClean="0"/>
              <a:t>auto industry kept the public buying by promising glamour and status in bigger and flashier models with gleaming chrome, two-tone colors, and tail fins</a:t>
            </a:r>
          </a:p>
          <a:p>
            <a:pPr>
              <a:defRPr/>
            </a:pPr>
            <a:endParaRPr lang="en-US" dirty="0" smtClean="0"/>
          </a:p>
          <a:p>
            <a:pPr>
              <a:defRPr/>
            </a:pPr>
            <a:r>
              <a:rPr lang="en-US" dirty="0" smtClean="0"/>
              <a:t>seat belts remained unadvertised extra-cost option</a:t>
            </a:r>
          </a:p>
          <a:p>
            <a:pPr>
              <a:defRPr/>
            </a:pPr>
            <a:r>
              <a:rPr lang="en-US" dirty="0" smtClean="0"/>
              <a:t> </a:t>
            </a:r>
          </a:p>
          <a:p>
            <a:pPr>
              <a:defRPr/>
            </a:pPr>
            <a:r>
              <a:rPr lang="en-US" dirty="0" smtClean="0"/>
              <a:t>fancy new car models nevertheless were powered by engines capable of propelling them more than twice as fast as any existing speed limit</a:t>
            </a:r>
          </a:p>
          <a:p>
            <a:pPr>
              <a:defRPr/>
            </a:pPr>
            <a:r>
              <a:rPr lang="en-US" dirty="0" smtClean="0"/>
              <a:t> </a:t>
            </a:r>
          </a:p>
          <a:p>
            <a:pPr>
              <a:defRPr/>
            </a:pPr>
            <a:r>
              <a:rPr lang="en-US" dirty="0" smtClean="0"/>
              <a:t>also:  rise in highway deaths, air pollution, and oil consumption</a:t>
            </a:r>
          </a:p>
          <a:p>
            <a:pPr>
              <a:defRPr/>
            </a:pPr>
            <a:r>
              <a:rPr lang="en-US" dirty="0" smtClean="0"/>
              <a:t> </a:t>
            </a:r>
          </a:p>
          <a:p>
            <a:pPr>
              <a:defRPr/>
            </a:pPr>
            <a:r>
              <a:rPr lang="en-US" dirty="0" smtClean="0"/>
              <a:t>creeping sprawl of motels, gas stations, and fast-food outlets</a:t>
            </a:r>
          </a:p>
          <a:p>
            <a:pPr>
              <a:defRPr/>
            </a:pPr>
            <a:r>
              <a:rPr lang="en-US" dirty="0" smtClean="0"/>
              <a:t> </a:t>
            </a:r>
          </a:p>
          <a:p>
            <a:pPr>
              <a:defRPr/>
            </a:pPr>
            <a:r>
              <a:rPr lang="en-US" dirty="0" smtClean="0"/>
              <a:t>not to mention shopping malls </a:t>
            </a:r>
          </a:p>
          <a:p>
            <a:pPr>
              <a:defRPr/>
            </a:pPr>
            <a:r>
              <a:rPr lang="en-US" dirty="0" smtClean="0"/>
              <a:t> </a:t>
            </a:r>
          </a:p>
          <a:p>
            <a:pPr>
              <a:defRPr/>
            </a:pPr>
            <a:r>
              <a:rPr lang="en-US" dirty="0" smtClean="0"/>
              <a:t>automobile also spurred “white flight” from the cities to the suburbs</a:t>
            </a:r>
          </a:p>
          <a:p>
            <a:pPr>
              <a:defRPr/>
            </a:pPr>
            <a:r>
              <a:rPr lang="en-US" dirty="0" smtClean="0"/>
              <a:t> </a:t>
            </a:r>
          </a:p>
          <a:p>
            <a:pPr>
              <a:defRPr/>
            </a:pPr>
            <a:r>
              <a:rPr lang="en-US" dirty="0" smtClean="0"/>
              <a:t>so automobile as symbol of postwar America had positive and negative aspects</a:t>
            </a:r>
          </a:p>
          <a:p>
            <a:pPr>
              <a:defRPr/>
            </a:pPr>
            <a:endParaRPr 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D2D71AB-70EF-3248-969E-1AAD17E05CBF}" type="slidenum">
              <a:rPr lang="en-US" sz="1200"/>
              <a:pPr eaLnBrk="1" hangingPunct="1"/>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Kiwanis Club brochure, 1950s.  http://letterology.blogspot.com/2012/04/boy-are-we-having-fun-now.html, accessed 10-5-13.</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171D977-5D14-FD44-98DC-11E2AABF5C00}"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Kiwanis Club brochure, 1950s.  http://letterology.blogspot.com/2012/04/boy-are-we-having-fun-now.html, accessed 10-5-13.</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E61280D-59D9-4B49-B9C7-14C6CC30ACFE}" type="slidenum">
              <a:rPr lang="en-US" sz="1200"/>
              <a:pP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 sentence of the piece: Back at the Reagan Library in Simi Valley, one can only imagine the dismay at the range and diversity of public com- </a:t>
            </a:r>
            <a:r>
              <a:rPr lang="en-US" sz="1200" kern="1200" dirty="0" err="1" smtClean="0">
                <a:solidFill>
                  <a:schemeClr val="tx1"/>
                </a:solidFill>
                <a:effectLst/>
                <a:latin typeface="+mn-lt"/>
                <a:ea typeface="+mn-ea"/>
                <a:cs typeface="+mn-cs"/>
              </a:rPr>
              <a:t>memorations</a:t>
            </a:r>
            <a:r>
              <a:rPr lang="en-US" sz="1200" kern="1200" dirty="0" smtClean="0">
                <a:solidFill>
                  <a:schemeClr val="tx1"/>
                </a:solidFill>
                <a:effectLst/>
                <a:latin typeface="+mn-lt"/>
                <a:ea typeface="+mn-ea"/>
                <a:cs typeface="+mn-cs"/>
              </a:rPr>
              <a:t> of the Berlin Wall and the end of the Cold War. </a:t>
            </a:r>
          </a:p>
          <a:p>
            <a:endParaRPr lang="en-US" dirty="0"/>
          </a:p>
        </p:txBody>
      </p:sp>
      <p:sp>
        <p:nvSpPr>
          <p:cNvPr id="4" name="Slide Number Placeholder 3"/>
          <p:cNvSpPr>
            <a:spLocks noGrp="1"/>
          </p:cNvSpPr>
          <p:nvPr>
            <p:ph type="sldNum" sz="quarter" idx="10"/>
          </p:nvPr>
        </p:nvSpPr>
        <p:spPr/>
        <p:txBody>
          <a:bodyPr/>
          <a:lstStyle/>
          <a:p>
            <a:fld id="{22B9F7F3-C833-B841-B9F8-C22569CE3DAB}" type="slidenum">
              <a:rPr lang="en-US" smtClean="0"/>
              <a:t>11</a:t>
            </a:fld>
            <a:endParaRPr lang="en-US"/>
          </a:p>
        </p:txBody>
      </p:sp>
    </p:spTree>
    <p:extLst>
      <p:ext uri="{BB962C8B-B14F-4D97-AF65-F5344CB8AC3E}">
        <p14:creationId xmlns:p14="http://schemas.microsoft.com/office/powerpoint/2010/main" val="154580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Jacob mentions this in his response to question</a:t>
            </a:r>
            <a:r>
              <a:rPr lang="en-US" baseline="0" dirty="0" smtClean="0"/>
              <a:t> on following slide</a:t>
            </a:r>
            <a:endParaRPr lang="en-US" dirty="0"/>
          </a:p>
        </p:txBody>
      </p:sp>
      <p:sp>
        <p:nvSpPr>
          <p:cNvPr id="4" name="Slide Number Placeholder 3"/>
          <p:cNvSpPr>
            <a:spLocks noGrp="1"/>
          </p:cNvSpPr>
          <p:nvPr>
            <p:ph type="sldNum" sz="quarter" idx="10"/>
          </p:nvPr>
        </p:nvSpPr>
        <p:spPr/>
        <p:txBody>
          <a:bodyPr/>
          <a:lstStyle/>
          <a:p>
            <a:fld id="{22B9F7F3-C833-B841-B9F8-C22569CE3DAB}" type="slidenum">
              <a:rPr lang="en-US" smtClean="0"/>
              <a:t>14</a:t>
            </a:fld>
            <a:endParaRPr lang="en-US"/>
          </a:p>
        </p:txBody>
      </p:sp>
    </p:spTree>
    <p:extLst>
      <p:ext uri="{BB962C8B-B14F-4D97-AF65-F5344CB8AC3E}">
        <p14:creationId xmlns:p14="http://schemas.microsoft.com/office/powerpoint/2010/main" val="278324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11/27/17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11/27/17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s.middlebury.edu/coldwarculture/2017/11/25/week-12-day-1-discussion-question-2/"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www.youtube.com/watch?v=SfnOQ7Wl5mk"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www.youtube.com/watch?time_continue=3&amp;v=adhKqZs_YF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mericanhistory.si.edu/onthemove/collection/image_245.html"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ommentarymagazine.com/article/mourning-without-mean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hyperlink" Target="http://www.statemuseumpa.org/levittown/one/d.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800" dirty="0" smtClean="0"/>
              <a:t>After the Cold War</a:t>
            </a:r>
            <a:endParaRPr lang="en-US" sz="7800" dirty="0"/>
          </a:p>
        </p:txBody>
      </p:sp>
    </p:spTree>
    <p:extLst>
      <p:ext uri="{BB962C8B-B14F-4D97-AF65-F5344CB8AC3E}">
        <p14:creationId xmlns:p14="http://schemas.microsoft.com/office/powerpoint/2010/main" val="106080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8382000" cy="5283200"/>
          </a:xfrm>
        </p:spPr>
        <p:txBody>
          <a:bodyPr>
            <a:normAutofit/>
          </a:bodyPr>
          <a:lstStyle/>
          <a:p>
            <a:pPr marL="0" indent="0">
              <a:buNone/>
            </a:pPr>
            <a:r>
              <a:rPr lang="en-US" dirty="0" smtClean="0"/>
              <a:t>          </a:t>
            </a:r>
          </a:p>
          <a:p>
            <a:pPr marL="0" indent="0">
              <a:buNone/>
            </a:pPr>
            <a:r>
              <a:rPr lang="en-US" dirty="0" smtClean="0"/>
              <a:t>         “Today</a:t>
            </a:r>
            <a:r>
              <a:rPr lang="en-US" dirty="0"/>
              <a:t>, 20 years after the wall fell and in the wake of a global financial meltdown, it's gotten harder to rally around capitalism. We in the West have our enemies and demons, but they aren't so monolithic, and we can't always see ourselves as blameless in comparison. There's no longer such a perfect evil twin to point at to make us feel better about the imperfections and pitfalls of the system we live in. Without the stark divide between us and them, we miss that absolute certainty as to who we are and what we stand for</a:t>
            </a:r>
            <a:r>
              <a:rPr lang="en-US" dirty="0" smtClean="0"/>
              <a:t>.”</a:t>
            </a:r>
          </a:p>
          <a:p>
            <a:pPr marL="594360" lvl="2" indent="0" algn="r">
              <a:buNone/>
            </a:pPr>
            <a:endParaRPr lang="en-US" dirty="0" smtClean="0"/>
          </a:p>
          <a:p>
            <a:pPr marL="320040" lvl="1" indent="0" algn="r">
              <a:buNone/>
            </a:pPr>
            <a:r>
              <a:rPr lang="en-US" sz="2000" dirty="0" smtClean="0"/>
              <a:t>Gregory </a:t>
            </a:r>
            <a:r>
              <a:rPr lang="en-US" sz="2000" dirty="0"/>
              <a:t>Rodriguez, “Cold War Nostalgia.” </a:t>
            </a:r>
            <a:r>
              <a:rPr lang="en-US" sz="2000" i="1" dirty="0"/>
              <a:t>Los Angeles </a:t>
            </a:r>
            <a:r>
              <a:rPr lang="en-US" sz="2000" i="1" dirty="0" smtClean="0"/>
              <a:t>Times, </a:t>
            </a:r>
            <a:r>
              <a:rPr lang="en-US" sz="2000" dirty="0"/>
              <a:t>Nov. 9, 2009</a:t>
            </a:r>
          </a:p>
          <a:p>
            <a:pPr marL="594360" lvl="2" indent="0" algn="r">
              <a:buNone/>
            </a:pPr>
            <a:r>
              <a:rPr lang="en-US" dirty="0"/>
              <a:t>http://</a:t>
            </a:r>
            <a:r>
              <a:rPr lang="en-US" dirty="0" err="1"/>
              <a:t>articles.latimes.com</a:t>
            </a:r>
            <a:r>
              <a:rPr lang="en-US" dirty="0"/>
              <a:t>/2009/</a:t>
            </a:r>
            <a:r>
              <a:rPr lang="en-US" dirty="0" err="1"/>
              <a:t>nov</a:t>
            </a:r>
            <a:r>
              <a:rPr lang="en-US" dirty="0"/>
              <a:t>/09/opinion/oe-rodriguez9</a:t>
            </a:r>
          </a:p>
          <a:p>
            <a:pPr marL="0" indent="0">
              <a:buNone/>
            </a:pPr>
            <a:endParaRPr lang="en-US" dirty="0"/>
          </a:p>
        </p:txBody>
      </p:sp>
    </p:spTree>
    <p:extLst>
      <p:ext uri="{BB962C8B-B14F-4D97-AF65-F5344CB8AC3E}">
        <p14:creationId xmlns:p14="http://schemas.microsoft.com/office/powerpoint/2010/main" val="127748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2156"/>
            <a:ext cx="6781800" cy="1410043"/>
          </a:xfrm>
        </p:spPr>
        <p:txBody>
          <a:bodyPr>
            <a:normAutofit/>
          </a:bodyPr>
          <a:lstStyle/>
          <a:p>
            <a:r>
              <a:rPr lang="en-US" sz="3200" dirty="0" smtClean="0"/>
              <a:t>Jon Wiener, “Hippie Day at the Reagan Library” (2012)</a:t>
            </a:r>
            <a:endParaRPr lang="en-US" sz="3200" dirty="0"/>
          </a:p>
        </p:txBody>
      </p:sp>
      <p:pic>
        <p:nvPicPr>
          <p:cNvPr id="4" name="Picture 3"/>
          <p:cNvPicPr>
            <a:picLocks noChangeAspect="1"/>
          </p:cNvPicPr>
          <p:nvPr/>
        </p:nvPicPr>
        <p:blipFill>
          <a:blip r:embed="rId3"/>
          <a:stretch>
            <a:fillRect/>
          </a:stretch>
        </p:blipFill>
        <p:spPr>
          <a:xfrm>
            <a:off x="762000" y="1228667"/>
            <a:ext cx="2650117" cy="3533489"/>
          </a:xfrm>
          <a:prstGeom prst="rect">
            <a:avLst/>
          </a:prstGeom>
        </p:spPr>
      </p:pic>
      <p:pic>
        <p:nvPicPr>
          <p:cNvPr id="5" name="Picture 4"/>
          <p:cNvPicPr>
            <a:picLocks noChangeAspect="1"/>
          </p:cNvPicPr>
          <p:nvPr/>
        </p:nvPicPr>
        <p:blipFill>
          <a:blip r:embed="rId4"/>
          <a:stretch>
            <a:fillRect/>
          </a:stretch>
        </p:blipFill>
        <p:spPr>
          <a:xfrm>
            <a:off x="3492499" y="1228667"/>
            <a:ext cx="4736063" cy="3533489"/>
          </a:xfrm>
          <a:prstGeom prst="rect">
            <a:avLst/>
          </a:prstGeom>
        </p:spPr>
      </p:pic>
      <p:sp>
        <p:nvSpPr>
          <p:cNvPr id="6" name="TextBox 5"/>
          <p:cNvSpPr txBox="1"/>
          <p:nvPr/>
        </p:nvSpPr>
        <p:spPr>
          <a:xfrm>
            <a:off x="762000" y="793693"/>
            <a:ext cx="7466562" cy="369332"/>
          </a:xfrm>
          <a:prstGeom prst="rect">
            <a:avLst/>
          </a:prstGeom>
          <a:noFill/>
        </p:spPr>
        <p:txBody>
          <a:bodyPr wrap="square" rtlCol="0">
            <a:spAutoFit/>
          </a:bodyPr>
          <a:lstStyle/>
          <a:p>
            <a:pPr algn="ctr"/>
            <a:r>
              <a:rPr lang="en-US" dirty="0" smtClean="0"/>
              <a:t>Men’s Room at the Main </a:t>
            </a:r>
            <a:r>
              <a:rPr lang="en-US" dirty="0"/>
              <a:t>Street Station Casino, Las Vegas, Nevada </a:t>
            </a:r>
            <a:endParaRPr lang="en-US" dirty="0"/>
          </a:p>
        </p:txBody>
      </p:sp>
    </p:spTree>
    <p:extLst>
      <p:ext uri="{BB962C8B-B14F-4D97-AF65-F5344CB8AC3E}">
        <p14:creationId xmlns:p14="http://schemas.microsoft.com/office/powerpoint/2010/main" val="158325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689" y="685800"/>
            <a:ext cx="8692505" cy="5524844"/>
          </a:xfrm>
        </p:spPr>
        <p:txBody>
          <a:bodyPr>
            <a:normAutofit fontScale="92500"/>
          </a:bodyPr>
          <a:lstStyle/>
          <a:p>
            <a:pPr marL="0" indent="0" fontAlgn="base">
              <a:buNone/>
            </a:pPr>
            <a:r>
              <a:rPr lang="en-US" dirty="0"/>
              <a:t>In “Hippie Day at the Reagan Library,” Jon Wiener laments Americans’ historical amnesia regarding the weightiness and complex conclusion of the Cold War.  He discusses various museum exhibits to fortify his argument that Americans either misunderstand or trivialize the Cold War decades after its conclusion.  Among the examples he discusses is a 2009 event for which the the </a:t>
            </a:r>
            <a:r>
              <a:rPr lang="en-US" dirty="0" err="1"/>
              <a:t>Wende</a:t>
            </a:r>
            <a:r>
              <a:rPr lang="en-US" dirty="0"/>
              <a:t> Museum erected two “Berlin Walls” along Wilshire Avenue in Los Angeles.  Invited artists covered the walls with images expressing “their creative response to [all of] the Walls in our lives” (27), and then participants were invited to tear down one of them. </a:t>
            </a:r>
          </a:p>
          <a:p>
            <a:pPr marL="0" indent="0" fontAlgn="base">
              <a:buNone/>
            </a:pPr>
            <a:r>
              <a:rPr lang="en-US" dirty="0"/>
              <a:t>This example from Wiener’s text prompts me to ask two questions.  Feel free to answer one or both of them</a:t>
            </a:r>
            <a:r>
              <a:rPr lang="en-US" dirty="0" smtClean="0"/>
              <a:t>.</a:t>
            </a:r>
            <a:endParaRPr lang="en-US" dirty="0"/>
          </a:p>
          <a:p>
            <a:pPr marL="777240" lvl="1" indent="-457200" fontAlgn="base">
              <a:buFont typeface="+mj-lt"/>
              <a:buAutoNum type="arabicPeriod"/>
            </a:pPr>
            <a:r>
              <a:rPr lang="en-US" dirty="0"/>
              <a:t>How does Wiener’s analysis resonate with that of Rodgers? </a:t>
            </a:r>
          </a:p>
          <a:p>
            <a:pPr marL="777240" lvl="1" indent="-457200" fontAlgn="base">
              <a:buFont typeface="+mj-lt"/>
              <a:buAutoNum type="arabicPeriod"/>
            </a:pPr>
            <a:r>
              <a:rPr lang="en-US" dirty="0"/>
              <a:t>In your view, have our ways of thinking about “the Walls in our lives” changed since Wiener published his essay in 2009?  Consider the Trump slogan, “Build the Wall!”  What role do walls (real or imagined) play in the construction of U.S. national identity? </a:t>
            </a:r>
          </a:p>
          <a:p>
            <a:pPr marL="320040" lvl="1" indent="0">
              <a:buNone/>
            </a:pPr>
            <a:endParaRPr lang="en-US" dirty="0"/>
          </a:p>
        </p:txBody>
      </p:sp>
    </p:spTree>
    <p:extLst>
      <p:ext uri="{BB962C8B-B14F-4D97-AF65-F5344CB8AC3E}">
        <p14:creationId xmlns:p14="http://schemas.microsoft.com/office/powerpoint/2010/main" val="191436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81800" cy="1600200"/>
          </a:xfrm>
        </p:spPr>
        <p:txBody>
          <a:bodyPr>
            <a:normAutofit fontScale="90000"/>
          </a:bodyPr>
          <a:lstStyle/>
          <a:p>
            <a:r>
              <a:rPr lang="en-US" dirty="0" smtClean="0"/>
              <a:t>Losing the Words of the Cold War</a:t>
            </a:r>
            <a:endParaRPr lang="en-US" dirty="0"/>
          </a:p>
        </p:txBody>
      </p:sp>
      <p:sp>
        <p:nvSpPr>
          <p:cNvPr id="3" name="Content Placeholder 2"/>
          <p:cNvSpPr>
            <a:spLocks noGrp="1"/>
          </p:cNvSpPr>
          <p:nvPr>
            <p:ph idx="1"/>
          </p:nvPr>
        </p:nvSpPr>
        <p:spPr>
          <a:xfrm>
            <a:off x="762000" y="1905000"/>
            <a:ext cx="7543800" cy="3886200"/>
          </a:xfrm>
        </p:spPr>
        <p:txBody>
          <a:bodyPr/>
          <a:lstStyle/>
          <a:p>
            <a:r>
              <a:rPr lang="en-US" dirty="0" smtClean="0"/>
              <a:t>According to Daniel Rodgers, what were “the words of the Cold War”?</a:t>
            </a:r>
          </a:p>
          <a:p>
            <a:r>
              <a:rPr lang="en-US" dirty="0" smtClean="0"/>
              <a:t>When and how were they lost?</a:t>
            </a:r>
          </a:p>
          <a:p>
            <a:r>
              <a:rPr lang="en-US" dirty="0" smtClean="0"/>
              <a:t>Importance of Reagan’s presidency</a:t>
            </a:r>
          </a:p>
        </p:txBody>
      </p:sp>
    </p:spTree>
    <p:extLst>
      <p:ext uri="{BB962C8B-B14F-4D97-AF65-F5344CB8AC3E}">
        <p14:creationId xmlns:p14="http://schemas.microsoft.com/office/powerpoint/2010/main" val="10505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According to Rogers, </a:t>
            </a:r>
          </a:p>
          <a:p>
            <a:pPr marL="0" indent="0">
              <a:buNone/>
            </a:pPr>
            <a:endParaRPr lang="en-US" dirty="0"/>
          </a:p>
          <a:p>
            <a:pPr marL="320040" lvl="1" indent="0">
              <a:buNone/>
            </a:pPr>
            <a:r>
              <a:rPr lang="en-US" dirty="0" smtClean="0"/>
              <a:t>“</a:t>
            </a:r>
            <a:r>
              <a:rPr lang="en-US" dirty="0"/>
              <a:t>The freedom which hung so urgently in the balance in 1950s and 1960s America was ballasted by and contained within its complements: responsibility, destiny, justice, morality, and society.” </a:t>
            </a:r>
            <a:endParaRPr lang="en-US" dirty="0" smtClean="0"/>
          </a:p>
          <a:p>
            <a:pPr marL="0" indent="0">
              <a:buNone/>
            </a:pPr>
            <a:endParaRPr lang="en-US" dirty="0"/>
          </a:p>
        </p:txBody>
      </p:sp>
    </p:spTree>
    <p:extLst>
      <p:ext uri="{BB962C8B-B14F-4D97-AF65-F5344CB8AC3E}">
        <p14:creationId xmlns:p14="http://schemas.microsoft.com/office/powerpoint/2010/main" val="35800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81857"/>
            <a:ext cx="7543800" cy="4711309"/>
          </a:xfrm>
        </p:spPr>
        <p:txBody>
          <a:bodyPr>
            <a:normAutofit lnSpcReduction="10000"/>
          </a:bodyPr>
          <a:lstStyle/>
          <a:p>
            <a:pPr marL="0" indent="0" fontAlgn="base">
              <a:buNone/>
            </a:pPr>
            <a:r>
              <a:rPr lang="en-US" dirty="0"/>
              <a:t>In “Losing the Words of the Cold War” (2011), Daniel T. Rodgers writes</a:t>
            </a:r>
            <a:r>
              <a:rPr lang="en-US" dirty="0" smtClean="0"/>
              <a:t>:</a:t>
            </a:r>
          </a:p>
          <a:p>
            <a:pPr marL="0" indent="0" fontAlgn="base">
              <a:buNone/>
            </a:pPr>
            <a:endParaRPr lang="en-US" dirty="0"/>
          </a:p>
          <a:p>
            <a:pPr marL="320040" lvl="1" indent="0" fontAlgn="base">
              <a:buNone/>
            </a:pPr>
            <a:r>
              <a:rPr lang="en-US" dirty="0"/>
              <a:t>As the force seeped out of the older, mid-twentieth-century ways of imagining society, talk of freedom did not diminish.. But its meanings changed. Individualized and privatized, released of it larger burdens, freedom was cut loose from the burdens and responsibilities that had once so closely accompanied it. (40</a:t>
            </a:r>
            <a:r>
              <a:rPr lang="en-US" dirty="0" smtClean="0"/>
              <a:t>)</a:t>
            </a:r>
          </a:p>
          <a:p>
            <a:pPr marL="320040" lvl="1" indent="0" fontAlgn="base">
              <a:buNone/>
            </a:pPr>
            <a:endParaRPr lang="en-US" dirty="0"/>
          </a:p>
          <a:p>
            <a:pPr marL="0" indent="0" fontAlgn="base">
              <a:buNone/>
            </a:pPr>
            <a:r>
              <a:rPr lang="en-US" dirty="0"/>
              <a:t>Are you persuaded by Rodgers’ argument?  Does his characterization of freedom resonate with your experiences and aspirations?</a:t>
            </a:r>
          </a:p>
          <a:p>
            <a:endParaRPr lang="en-US" dirty="0"/>
          </a:p>
        </p:txBody>
      </p:sp>
    </p:spTree>
    <p:extLst>
      <p:ext uri="{BB962C8B-B14F-4D97-AF65-F5344CB8AC3E}">
        <p14:creationId xmlns:p14="http://schemas.microsoft.com/office/powerpoint/2010/main" val="339228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1238905"/>
          </a:xfrm>
        </p:spPr>
        <p:txBody>
          <a:bodyPr>
            <a:normAutofit fontScale="92500"/>
          </a:bodyPr>
          <a:lstStyle/>
          <a:p>
            <a:pPr marL="0" indent="0">
              <a:buNone/>
            </a:pPr>
            <a:r>
              <a:rPr lang="en-US" dirty="0"/>
              <a:t>In 1992, the Clinton campaign released the following campaign commercial, titled “Journey.” How might this commercial relate to Rodgers’ discussion of post-Cold War presidential rhetoric</a:t>
            </a:r>
            <a:r>
              <a:rPr lang="en-US" dirty="0" smtClean="0"/>
              <a:t>?</a:t>
            </a:r>
            <a:endParaRPr lang="en-US" dirty="0"/>
          </a:p>
        </p:txBody>
      </p:sp>
      <p:pic>
        <p:nvPicPr>
          <p:cNvPr id="4" name="Picture 3">
            <a:hlinkClick r:id="rId2"/>
          </p:cNvPr>
          <p:cNvPicPr>
            <a:picLocks noChangeAspect="1"/>
          </p:cNvPicPr>
          <p:nvPr/>
        </p:nvPicPr>
        <p:blipFill>
          <a:blip r:embed="rId3"/>
          <a:stretch>
            <a:fillRect/>
          </a:stretch>
        </p:blipFill>
        <p:spPr>
          <a:xfrm>
            <a:off x="2202894" y="2227343"/>
            <a:ext cx="4916823" cy="3491733"/>
          </a:xfrm>
          <a:prstGeom prst="rect">
            <a:avLst/>
          </a:prstGeom>
        </p:spPr>
      </p:pic>
    </p:spTree>
    <p:extLst>
      <p:ext uri="{BB962C8B-B14F-4D97-AF65-F5344CB8AC3E}">
        <p14:creationId xmlns:p14="http://schemas.microsoft.com/office/powerpoint/2010/main" val="424447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689" y="337319"/>
            <a:ext cx="8613122" cy="2262024"/>
          </a:xfrm>
        </p:spPr>
        <p:txBody>
          <a:bodyPr>
            <a:normAutofit fontScale="92500" lnSpcReduction="10000"/>
          </a:bodyPr>
          <a:lstStyle/>
          <a:p>
            <a:pPr marL="0" indent="0">
              <a:buNone/>
            </a:pPr>
            <a:r>
              <a:rPr lang="en-US" dirty="0"/>
              <a:t>Discuss the following two campaign commercials as they relate to Rodgers’ analysis in “Losing the Words of the Cold War.”  The first, “Peace through Strength,” is from Reagan’s 1980 campaign.  The latter, titled simply “Peace,” is from his 1984 campaign.  Rodgers notes that Reagan moderated his Cold War rhetoric of “peace” and “freedom” after 1983.  Do you see evidence of that moderation in the contrast between the two commercials</a:t>
            </a:r>
            <a:r>
              <a:rPr lang="en-US" dirty="0" smtClean="0"/>
              <a:t>?</a:t>
            </a:r>
            <a:endParaRPr lang="en-US" dirty="0"/>
          </a:p>
        </p:txBody>
      </p:sp>
      <p:pic>
        <p:nvPicPr>
          <p:cNvPr id="4" name="Picture 3">
            <a:hlinkClick r:id="rId2"/>
          </p:cNvPr>
          <p:cNvPicPr>
            <a:picLocks noChangeAspect="1"/>
          </p:cNvPicPr>
          <p:nvPr/>
        </p:nvPicPr>
        <p:blipFill>
          <a:blip r:embed="rId3"/>
          <a:stretch>
            <a:fillRect/>
          </a:stretch>
        </p:blipFill>
        <p:spPr>
          <a:xfrm>
            <a:off x="297689" y="2791270"/>
            <a:ext cx="4247023" cy="3170814"/>
          </a:xfrm>
          <a:prstGeom prst="rect">
            <a:avLst/>
          </a:prstGeom>
        </p:spPr>
      </p:pic>
      <p:pic>
        <p:nvPicPr>
          <p:cNvPr id="5" name="Picture 4">
            <a:hlinkClick r:id="rId4"/>
          </p:cNvPr>
          <p:cNvPicPr>
            <a:picLocks noChangeAspect="1"/>
          </p:cNvPicPr>
          <p:nvPr/>
        </p:nvPicPr>
        <p:blipFill>
          <a:blip r:embed="rId5"/>
          <a:stretch>
            <a:fillRect/>
          </a:stretch>
        </p:blipFill>
        <p:spPr>
          <a:xfrm>
            <a:off x="4680115" y="2791270"/>
            <a:ext cx="4230696" cy="3170814"/>
          </a:xfrm>
          <a:prstGeom prst="rect">
            <a:avLst/>
          </a:prstGeom>
        </p:spPr>
      </p:pic>
    </p:spTree>
    <p:extLst>
      <p:ext uri="{BB962C8B-B14F-4D97-AF65-F5344CB8AC3E}">
        <p14:creationId xmlns:p14="http://schemas.microsoft.com/office/powerpoint/2010/main" val="14181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79450"/>
            <a:ext cx="6781800" cy="1600200"/>
          </a:xfrm>
        </p:spPr>
        <p:txBody>
          <a:bodyPr>
            <a:normAutofit fontScale="90000"/>
          </a:bodyPr>
          <a:lstStyle/>
          <a:p>
            <a:r>
              <a:rPr lang="en-US" dirty="0" smtClean="0"/>
              <a:t>The Cold War and the War on Terror</a:t>
            </a:r>
            <a:endParaRPr lang="en-US" dirty="0"/>
          </a:p>
        </p:txBody>
      </p:sp>
      <p:sp>
        <p:nvSpPr>
          <p:cNvPr id="7" name="Content Placeholder 6"/>
          <p:cNvSpPr>
            <a:spLocks noGrp="1"/>
          </p:cNvSpPr>
          <p:nvPr>
            <p:ph idx="1"/>
          </p:nvPr>
        </p:nvSpPr>
        <p:spPr>
          <a:xfrm>
            <a:off x="762000" y="2305050"/>
            <a:ext cx="7543800" cy="3886200"/>
          </a:xfrm>
        </p:spPr>
        <p:txBody>
          <a:bodyPr/>
          <a:lstStyle/>
          <a:p>
            <a:r>
              <a:rPr lang="en-US" dirty="0" smtClean="0"/>
              <a:t>Trust in government</a:t>
            </a:r>
          </a:p>
          <a:p>
            <a:r>
              <a:rPr lang="en-US" dirty="0" smtClean="0"/>
              <a:t>National security</a:t>
            </a:r>
          </a:p>
          <a:p>
            <a:r>
              <a:rPr lang="en-US" dirty="0" smtClean="0"/>
              <a:t>Communists and terrorists</a:t>
            </a:r>
          </a:p>
          <a:p>
            <a:r>
              <a:rPr lang="en-US" dirty="0" smtClean="0"/>
              <a:t>Engendering a false sense of security: fallout shelters and airport security measures</a:t>
            </a:r>
          </a:p>
          <a:p>
            <a:r>
              <a:rPr lang="en-US" dirty="0" smtClean="0"/>
              <a:t>McCarthyism and the USA Patriot Act</a:t>
            </a:r>
          </a:p>
          <a:p>
            <a:endParaRPr lang="en-US" dirty="0"/>
          </a:p>
        </p:txBody>
      </p:sp>
    </p:spTree>
    <p:extLst>
      <p:ext uri="{BB962C8B-B14F-4D97-AF65-F5344CB8AC3E}">
        <p14:creationId xmlns:p14="http://schemas.microsoft.com/office/powerpoint/2010/main" val="387753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0"/>
            <a:ext cx="82296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dirty="0" smtClean="0">
                <a:latin typeface="Times New Roman" charset="0"/>
              </a:rPr>
              <a:t>9</a:t>
            </a:r>
            <a:r>
              <a:rPr lang="en-US" sz="2400" dirty="0">
                <a:latin typeface="Times New Roman" charset="0"/>
              </a:rPr>
              <a:t>/11 revealed the United States' involvement with a broader world</a:t>
            </a:r>
          </a:p>
          <a:p>
            <a:pPr lvl="1" eaLnBrk="1" hangingPunct="1">
              <a:spcBef>
                <a:spcPct val="50000"/>
              </a:spcBef>
            </a:pPr>
            <a:r>
              <a:rPr lang="en-US" sz="2400" dirty="0">
                <a:latin typeface="Times New Roman" charset="0"/>
              </a:rPr>
              <a:t>a. more than 80 nationalities represented among the victims of the attacks</a:t>
            </a:r>
          </a:p>
          <a:p>
            <a:pPr lvl="1" eaLnBrk="1" hangingPunct="1">
              <a:spcBef>
                <a:spcPct val="50000"/>
              </a:spcBef>
            </a:pPr>
            <a:r>
              <a:rPr lang="en-US" sz="2400" dirty="0">
                <a:latin typeface="Times New Roman" charset="0"/>
              </a:rPr>
              <a:t>b. global capitalism, cultural imperialism, and resentment against the United States</a:t>
            </a:r>
          </a:p>
          <a:p>
            <a:pPr lvl="1" eaLnBrk="1" hangingPunct="1">
              <a:spcBef>
                <a:spcPct val="50000"/>
              </a:spcBef>
            </a:pPr>
            <a:r>
              <a:rPr lang="en-US" sz="2400" dirty="0">
                <a:latin typeface="Times New Roman" charset="0"/>
              </a:rPr>
              <a:t>c. "Jihad vs. </a:t>
            </a:r>
            <a:r>
              <a:rPr lang="en-US" sz="2400" dirty="0" err="1">
                <a:latin typeface="Times New Roman" charset="0"/>
              </a:rPr>
              <a:t>McWorld</a:t>
            </a:r>
            <a:r>
              <a:rPr lang="en-US" sz="2400" dirty="0">
                <a:latin typeface="Times New Roman" charset="0"/>
              </a:rPr>
              <a:t>"</a:t>
            </a:r>
          </a:p>
          <a:p>
            <a:pPr lvl="1" eaLnBrk="1" hangingPunct="1">
              <a:spcBef>
                <a:spcPct val="50000"/>
              </a:spcBef>
            </a:pPr>
            <a:endParaRPr lang="en-US" sz="2400" dirty="0">
              <a:latin typeface="Times New Roman" charset="0"/>
            </a:endParaRPr>
          </a:p>
          <a:p>
            <a:pPr>
              <a:spcBef>
                <a:spcPct val="50000"/>
              </a:spcBef>
            </a:pPr>
            <a:endParaRPr lang="en-US" dirty="0"/>
          </a:p>
        </p:txBody>
      </p:sp>
    </p:spTree>
    <p:extLst>
      <p:ext uri="{BB962C8B-B14F-4D97-AF65-F5344CB8AC3E}">
        <p14:creationId xmlns:p14="http://schemas.microsoft.com/office/powerpoint/2010/main" val="363315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wrap="square" numCol="1" anchorCtr="0" compatLnSpc="1">
            <a:prstTxWarp prst="textNoShape">
              <a:avLst/>
            </a:prstTxWarp>
          </a:bodyPr>
          <a:lstStyle/>
          <a:p>
            <a:pPr fontAlgn="auto">
              <a:spcAft>
                <a:spcPts val="0"/>
              </a:spcAft>
              <a:defRPr/>
            </a:pPr>
            <a:r>
              <a:rPr lang="en-US">
                <a:effectLst>
                  <a:outerShdw blurRad="38100" dist="38100" dir="2700000" algn="tl">
                    <a:srgbClr val="DDDDDD"/>
                  </a:outerShdw>
                </a:effectLst>
                <a:latin typeface="Palatino Linotype" charset="0"/>
                <a:ea typeface="MS PGothic" charset="0"/>
                <a:cs typeface="+mj-cs"/>
              </a:rPr>
              <a:t>Postwar American Dream</a:t>
            </a:r>
          </a:p>
        </p:txBody>
      </p:sp>
      <p:sp>
        <p:nvSpPr>
          <p:cNvPr id="8195" name="Content Placeholder 2"/>
          <p:cNvSpPr>
            <a:spLocks noGrp="1"/>
          </p:cNvSpPr>
          <p:nvPr>
            <p:ph idx="1"/>
          </p:nvPr>
        </p:nvSpPr>
        <p:spPr>
          <a:xfrm>
            <a:off x="457200" y="1682750"/>
            <a:ext cx="4343400" cy="4443413"/>
          </a:xfrm>
        </p:spPr>
        <p:txBody>
          <a:bodyPr rtlCol="0">
            <a:normAutofit fontScale="92500" lnSpcReduction="10000"/>
          </a:bodyPr>
          <a:lstStyle/>
          <a:p>
            <a:pPr fontAlgn="auto">
              <a:spcAft>
                <a:spcPts val="0"/>
              </a:spcAft>
              <a:buFont typeface="Arial" pitchFamily="34" charset="0"/>
              <a:buChar char="•"/>
              <a:defRPr/>
            </a:pPr>
            <a:r>
              <a:rPr lang="en-US" sz="2800" dirty="0">
                <a:solidFill>
                  <a:schemeClr val="tx1">
                    <a:lumMod val="50000"/>
                    <a:lumOff val="50000"/>
                  </a:schemeClr>
                </a:solidFill>
                <a:latin typeface="Century Gothic" charset="0"/>
                <a:ea typeface="MS PGothic" charset="0"/>
                <a:cs typeface="+mn-cs"/>
              </a:rPr>
              <a:t>widespread postwar affluence</a:t>
            </a:r>
          </a:p>
          <a:p>
            <a:pPr marL="0" indent="0" fontAlgn="auto">
              <a:spcAft>
                <a:spcPts val="0"/>
              </a:spcAft>
              <a:buFont typeface="Arial" charset="0"/>
              <a:buNone/>
              <a:defRPr/>
            </a:pPr>
            <a:endParaRPr lang="en-US" sz="2800" dirty="0">
              <a:solidFill>
                <a:schemeClr val="tx1">
                  <a:lumMod val="50000"/>
                  <a:lumOff val="50000"/>
                </a:schemeClr>
              </a:solidFill>
              <a:latin typeface="Century Gothic" charset="0"/>
              <a:ea typeface="MS PGothic" charset="0"/>
              <a:cs typeface="+mn-cs"/>
            </a:endParaRPr>
          </a:p>
          <a:p>
            <a:pPr fontAlgn="auto">
              <a:spcAft>
                <a:spcPts val="0"/>
              </a:spcAft>
              <a:buFont typeface="Arial" pitchFamily="34" charset="0"/>
              <a:buChar char="•"/>
              <a:defRPr/>
            </a:pPr>
            <a:r>
              <a:rPr lang="en-US" sz="2800" dirty="0">
                <a:solidFill>
                  <a:schemeClr val="tx1">
                    <a:lumMod val="50000"/>
                    <a:lumOff val="50000"/>
                  </a:schemeClr>
                </a:solidFill>
                <a:latin typeface="Century Gothic" charset="0"/>
                <a:ea typeface="MS PGothic" charset="0"/>
                <a:cs typeface="+mn-cs"/>
              </a:rPr>
              <a:t>Democratization through shared abundance (Cohen)</a:t>
            </a:r>
          </a:p>
          <a:p>
            <a:pPr fontAlgn="auto">
              <a:spcAft>
                <a:spcPts val="0"/>
              </a:spcAft>
              <a:buFont typeface="Wingdings" charset="0"/>
              <a:buNone/>
              <a:defRPr/>
            </a:pPr>
            <a:r>
              <a:rPr lang="en-US" sz="2800" dirty="0">
                <a:solidFill>
                  <a:schemeClr val="tx1">
                    <a:lumMod val="50000"/>
                    <a:lumOff val="50000"/>
                  </a:schemeClr>
                </a:solidFill>
                <a:latin typeface="Century Gothic" charset="0"/>
                <a:ea typeface="MS PGothic" charset="0"/>
                <a:cs typeface="+mn-cs"/>
              </a:rPr>
              <a:t> </a:t>
            </a:r>
          </a:p>
          <a:p>
            <a:pPr fontAlgn="auto">
              <a:spcAft>
                <a:spcPts val="0"/>
              </a:spcAft>
              <a:buFont typeface="Arial" pitchFamily="34" charset="0"/>
              <a:buChar char="•"/>
              <a:defRPr/>
            </a:pPr>
            <a:r>
              <a:rPr lang="en-US" sz="2800" dirty="0">
                <a:solidFill>
                  <a:schemeClr val="tx1">
                    <a:lumMod val="50000"/>
                    <a:lumOff val="50000"/>
                  </a:schemeClr>
                </a:solidFill>
                <a:latin typeface="Century Gothic" charset="0"/>
                <a:ea typeface="MS PGothic" charset="0"/>
                <a:cs typeface="+mn-cs"/>
              </a:rPr>
              <a:t>by 1953, average US family enjoyed twice as much real income as in the 1920s</a:t>
            </a:r>
          </a:p>
          <a:p>
            <a:pPr fontAlgn="auto">
              <a:spcAft>
                <a:spcPts val="0"/>
              </a:spcAft>
              <a:buFont typeface="Wingdings" charset="0"/>
              <a:buNone/>
              <a:defRPr/>
            </a:pPr>
            <a:endParaRPr lang="en-US" dirty="0">
              <a:solidFill>
                <a:schemeClr val="tx1">
                  <a:lumMod val="50000"/>
                  <a:lumOff val="50000"/>
                </a:schemeClr>
              </a:solidFill>
              <a:latin typeface="Century Gothic" charset="0"/>
              <a:ea typeface="MS PGothic" charset="0"/>
              <a:cs typeface="+mn-cs"/>
            </a:endParaRPr>
          </a:p>
          <a:p>
            <a:pPr fontAlgn="auto">
              <a:spcAft>
                <a:spcPts val="0"/>
              </a:spcAft>
              <a:buFont typeface="Wingdings" charset="0"/>
              <a:buNone/>
              <a:defRPr/>
            </a:pPr>
            <a:endParaRPr lang="en-US" dirty="0">
              <a:solidFill>
                <a:schemeClr val="tx1">
                  <a:lumMod val="50000"/>
                  <a:lumOff val="50000"/>
                </a:schemeClr>
              </a:solidFill>
              <a:latin typeface="Century Gothic" charset="0"/>
              <a:ea typeface="MS PGothic" charset="0"/>
              <a:cs typeface="+mn-cs"/>
            </a:endParaRPr>
          </a:p>
        </p:txBody>
      </p:sp>
      <p:pic>
        <p:nvPicPr>
          <p:cNvPr id="3" name="Picture 1026" descr="Advertisement  for 1949 Ford station wagon, 'It's a Dream Wagon... this '49 F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43000"/>
            <a:ext cx="36591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6273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381000"/>
            <a:ext cx="8686800" cy="747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09600" indent="-609600">
              <a:defRPr sz="2400">
                <a:solidFill>
                  <a:schemeClr val="tx1"/>
                </a:solidFill>
                <a:latin typeface="Times New Roman" charset="0"/>
                <a:ea typeface="ＭＳ Ｐゴシック" charset="0"/>
                <a:cs typeface="Times New Roman" charset="0"/>
              </a:defRPr>
            </a:lvl1pPr>
            <a:lvl2pPr marL="1066800" indent="-609600">
              <a:defRPr sz="2400">
                <a:solidFill>
                  <a:schemeClr val="tx1"/>
                </a:solidFill>
                <a:latin typeface="Times New Roman" charset="0"/>
                <a:ea typeface="Times New Roman" charset="0"/>
                <a:cs typeface="Times New Roman" charset="0"/>
              </a:defRPr>
            </a:lvl2pPr>
            <a:lvl3pPr marL="1524000" indent="-609600">
              <a:defRPr sz="2400">
                <a:solidFill>
                  <a:schemeClr val="tx1"/>
                </a:solidFill>
                <a:latin typeface="Times New Roman" charset="0"/>
                <a:ea typeface="Times New Roman" charset="0"/>
                <a:cs typeface="Times New Roman" charset="0"/>
              </a:defRPr>
            </a:lvl3pPr>
            <a:lvl4pPr marL="1981200" indent="-609600">
              <a:defRPr sz="2400">
                <a:solidFill>
                  <a:schemeClr val="tx1"/>
                </a:solidFill>
                <a:latin typeface="Times New Roman" charset="0"/>
                <a:ea typeface="Times New Roman" charset="0"/>
                <a:cs typeface="Times New Roman" charset="0"/>
              </a:defRPr>
            </a:lvl4pPr>
            <a:lvl5pPr marL="2438400" indent="-609600">
              <a:defRPr sz="2400">
                <a:solidFill>
                  <a:schemeClr val="tx1"/>
                </a:solidFill>
                <a:latin typeface="Times New Roman" charset="0"/>
                <a:ea typeface="Times New Roman" charset="0"/>
                <a:cs typeface="Times New Roman" charset="0"/>
              </a:defRPr>
            </a:lvl5pPr>
            <a:lvl6pPr marL="2895600" indent="-609600" fontAlgn="base">
              <a:spcBef>
                <a:spcPct val="0"/>
              </a:spcBef>
              <a:spcAft>
                <a:spcPct val="0"/>
              </a:spcAft>
              <a:defRPr sz="2400">
                <a:solidFill>
                  <a:schemeClr val="tx1"/>
                </a:solidFill>
                <a:latin typeface="Times New Roman" charset="0"/>
                <a:ea typeface="Times New Roman" charset="0"/>
                <a:cs typeface="Times New Roman" charset="0"/>
              </a:defRPr>
            </a:lvl6pPr>
            <a:lvl7pPr marL="3352800" indent="-609600" fontAlgn="base">
              <a:spcBef>
                <a:spcPct val="0"/>
              </a:spcBef>
              <a:spcAft>
                <a:spcPct val="0"/>
              </a:spcAft>
              <a:defRPr sz="2400">
                <a:solidFill>
                  <a:schemeClr val="tx1"/>
                </a:solidFill>
                <a:latin typeface="Times New Roman" charset="0"/>
                <a:ea typeface="Times New Roman" charset="0"/>
                <a:cs typeface="Times New Roman" charset="0"/>
              </a:defRPr>
            </a:lvl7pPr>
            <a:lvl8pPr marL="3810000" indent="-609600" fontAlgn="base">
              <a:spcBef>
                <a:spcPct val="0"/>
              </a:spcBef>
              <a:spcAft>
                <a:spcPct val="0"/>
              </a:spcAft>
              <a:defRPr sz="2400">
                <a:solidFill>
                  <a:schemeClr val="tx1"/>
                </a:solidFill>
                <a:latin typeface="Times New Roman" charset="0"/>
                <a:ea typeface="Times New Roman" charset="0"/>
                <a:cs typeface="Times New Roman" charset="0"/>
              </a:defRPr>
            </a:lvl8pPr>
            <a:lvl9pPr marL="4267200" indent="-609600" fontAlgn="base">
              <a:spcBef>
                <a:spcPct val="0"/>
              </a:spcBef>
              <a:spcAft>
                <a:spcPct val="0"/>
              </a:spcAft>
              <a:defRPr sz="2400">
                <a:solidFill>
                  <a:schemeClr val="tx1"/>
                </a:solidFill>
                <a:latin typeface="Times New Roman" charset="0"/>
                <a:ea typeface="Times New Roman" charset="0"/>
                <a:cs typeface="Times New Roman" charset="0"/>
              </a:defRPr>
            </a:lvl9pPr>
          </a:lstStyle>
          <a:p>
            <a:pPr marL="0" indent="0">
              <a:spcBef>
                <a:spcPct val="50000"/>
              </a:spcBef>
            </a:pPr>
            <a:endParaRPr lang="en-US" dirty="0" smtClean="0">
              <a:latin typeface="Garamond" charset="0"/>
            </a:endParaRPr>
          </a:p>
          <a:p>
            <a:pPr marL="0" indent="0">
              <a:spcBef>
                <a:spcPct val="50000"/>
              </a:spcBef>
            </a:pPr>
            <a:endParaRPr lang="en-US" dirty="0">
              <a:latin typeface="Garamond" charset="0"/>
            </a:endParaRPr>
          </a:p>
          <a:p>
            <a:pPr marL="342900" indent="-342900">
              <a:spcBef>
                <a:spcPct val="50000"/>
              </a:spcBef>
              <a:buFont typeface="Courier New"/>
              <a:buChar char="o"/>
            </a:pPr>
            <a:r>
              <a:rPr lang="en-US" dirty="0" smtClean="0">
                <a:latin typeface="Garamond" charset="0"/>
              </a:rPr>
              <a:t>According </a:t>
            </a:r>
            <a:r>
              <a:rPr lang="en-US" dirty="0">
                <a:latin typeface="Garamond" charset="0"/>
              </a:rPr>
              <a:t>to May, what frames of reference did Americans use to make sense of the September 11 attacks</a:t>
            </a:r>
            <a:r>
              <a:rPr lang="en-US" dirty="0" smtClean="0">
                <a:latin typeface="Garamond" charset="0"/>
              </a:rPr>
              <a:t>?</a:t>
            </a:r>
            <a:br>
              <a:rPr lang="en-US" dirty="0" smtClean="0">
                <a:latin typeface="Garamond" charset="0"/>
              </a:rPr>
            </a:br>
            <a:endParaRPr lang="en-US" dirty="0">
              <a:latin typeface="Garamond" charset="0"/>
            </a:endParaRPr>
          </a:p>
          <a:p>
            <a:pPr marL="342900" indent="-342900">
              <a:spcBef>
                <a:spcPct val="50000"/>
              </a:spcBef>
              <a:buFont typeface="Courier New"/>
              <a:buChar char="o"/>
            </a:pPr>
            <a:r>
              <a:rPr lang="en-US" dirty="0" smtClean="0">
                <a:latin typeface="Garamond" charset="0"/>
              </a:rPr>
              <a:t> </a:t>
            </a:r>
            <a:r>
              <a:rPr lang="en-US" dirty="0">
                <a:latin typeface="Garamond" charset="0"/>
              </a:rPr>
              <a:t>How productive were those frames of reference</a:t>
            </a:r>
            <a:r>
              <a:rPr lang="en-US" dirty="0" smtClean="0">
                <a:latin typeface="Garamond" charset="0"/>
              </a:rPr>
              <a:t>?</a:t>
            </a:r>
            <a:endParaRPr lang="en-US" dirty="0">
              <a:latin typeface="Garamond" charset="0"/>
            </a:endParaRPr>
          </a:p>
          <a:p>
            <a:pPr marL="800100" lvl="1" indent="-342900">
              <a:spcBef>
                <a:spcPct val="50000"/>
              </a:spcBef>
              <a:buFont typeface="Arial"/>
              <a:buChar char="•"/>
            </a:pPr>
            <a:r>
              <a:rPr lang="en-US" dirty="0" smtClean="0">
                <a:latin typeface="Garamond" charset="0"/>
              </a:rPr>
              <a:t> </a:t>
            </a:r>
            <a:r>
              <a:rPr lang="en-US" dirty="0">
                <a:latin typeface="Garamond" charset="0"/>
              </a:rPr>
              <a:t>9/11 and Pearl Harbor</a:t>
            </a:r>
          </a:p>
          <a:p>
            <a:pPr marL="800100" lvl="1" indent="-342900">
              <a:spcBef>
                <a:spcPct val="50000"/>
              </a:spcBef>
              <a:buFont typeface="Arial"/>
              <a:buChar char="•"/>
            </a:pPr>
            <a:r>
              <a:rPr lang="en-US" dirty="0" smtClean="0">
                <a:latin typeface="Garamond" charset="0"/>
              </a:rPr>
              <a:t> </a:t>
            </a:r>
            <a:r>
              <a:rPr lang="en-US" dirty="0">
                <a:latin typeface="Garamond" charset="0"/>
              </a:rPr>
              <a:t>9/11 and the Cold </a:t>
            </a:r>
            <a:r>
              <a:rPr lang="en-US" dirty="0" smtClean="0">
                <a:latin typeface="Garamond" charset="0"/>
              </a:rPr>
              <a:t>War</a:t>
            </a:r>
            <a:br>
              <a:rPr lang="en-US" dirty="0" smtClean="0">
                <a:latin typeface="Garamond" charset="0"/>
              </a:rPr>
            </a:br>
            <a:endParaRPr lang="en-US" dirty="0">
              <a:latin typeface="Garamond" charset="0"/>
            </a:endParaRPr>
          </a:p>
          <a:p>
            <a:pPr marL="342900" indent="-342900">
              <a:spcBef>
                <a:spcPct val="50000"/>
              </a:spcBef>
              <a:buFont typeface="Courier New"/>
              <a:buChar char="o"/>
            </a:pPr>
            <a:r>
              <a:rPr lang="en-US" dirty="0" smtClean="0">
                <a:latin typeface="Garamond" charset="0"/>
              </a:rPr>
              <a:t>9/11 and Popular Culture:</a:t>
            </a:r>
          </a:p>
          <a:p>
            <a:pPr marL="800100" lvl="1" indent="-342900">
              <a:spcBef>
                <a:spcPct val="50000"/>
              </a:spcBef>
              <a:buFont typeface="Arial"/>
              <a:buChar char="•"/>
            </a:pPr>
            <a:r>
              <a:rPr lang="en-US" dirty="0" smtClean="0">
                <a:latin typeface="Garamond" charset="0"/>
              </a:rPr>
              <a:t>Alan Jackson and Toby Keith</a:t>
            </a:r>
          </a:p>
          <a:p>
            <a:pPr marL="800100" lvl="1" indent="-342900">
              <a:spcBef>
                <a:spcPct val="50000"/>
              </a:spcBef>
              <a:buFont typeface="Arial"/>
              <a:buChar char="•"/>
            </a:pPr>
            <a:r>
              <a:rPr lang="en-US" dirty="0" smtClean="0">
                <a:latin typeface="Garamond" charset="0"/>
              </a:rPr>
              <a:t>Michael Lewis, “Mourning without Meaning,” </a:t>
            </a:r>
            <a:r>
              <a:rPr lang="en-US" i="1" dirty="0" smtClean="0"/>
              <a:t>Commentary Magazine </a:t>
            </a:r>
            <a:r>
              <a:rPr lang="en-US" dirty="0" smtClean="0"/>
              <a:t>(November 2002) </a:t>
            </a:r>
            <a:r>
              <a:rPr lang="en-US" sz="1800" dirty="0">
                <a:hlinkClick r:id="rId2"/>
              </a:rPr>
              <a:t>http://www.commentarymagazine.com/article/mourning-without-meaning</a:t>
            </a:r>
            <a:r>
              <a:rPr lang="en-US" sz="1800" dirty="0" smtClean="0">
                <a:hlinkClick r:id="rId2"/>
              </a:rPr>
              <a:t>/</a:t>
            </a:r>
            <a:r>
              <a:rPr lang="en-US" sz="1800" dirty="0" smtClean="0"/>
              <a:t>, accessed </a:t>
            </a:r>
            <a:r>
              <a:rPr lang="en-US" sz="1800" dirty="0"/>
              <a:t>December 3, </a:t>
            </a:r>
            <a:r>
              <a:rPr lang="en-US" sz="1800" dirty="0" smtClean="0"/>
              <a:t>2013.</a:t>
            </a:r>
            <a:endParaRPr lang="en-US" sz="1800" dirty="0"/>
          </a:p>
          <a:p>
            <a:pPr marL="800100" lvl="1" indent="-342900">
              <a:spcBef>
                <a:spcPct val="50000"/>
              </a:spcBef>
              <a:buFont typeface="Arial"/>
              <a:buChar char="•"/>
            </a:pPr>
            <a:endParaRPr lang="en-US" dirty="0">
              <a:latin typeface="Garamond" charset="0"/>
            </a:endParaRPr>
          </a:p>
        </p:txBody>
      </p:sp>
    </p:spTree>
    <p:extLst>
      <p:ext uri="{BB962C8B-B14F-4D97-AF65-F5344CB8AC3E}">
        <p14:creationId xmlns:p14="http://schemas.microsoft.com/office/powerpoint/2010/main" val="347950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87950"/>
          </a:xfrm>
        </p:spPr>
        <p:txBody>
          <a:bodyPr>
            <a:normAutofit fontScale="85000" lnSpcReduction="20000"/>
          </a:bodyPr>
          <a:lstStyle/>
          <a:p>
            <a:pPr marL="0" indent="0">
              <a:buNone/>
            </a:pPr>
            <a:r>
              <a:rPr lang="en-US" dirty="0"/>
              <a:t>When the president declared “war on terrorism” immediately after the September 11 attacks, he announced that his would be a “new” type of war.  But the war he initiated was not really a new type of war.  It was modeled on older wars—not on World War II, but on the various military actions of the Cold War.  It was the Cold War that echoed most loudly across the post-9/11 landscape.  The terrorists seemed to have brought into reality national nightmares that dated back more than half a century.  Although the weapons they used were not nuclear bombs—they were in fact remarkably low-tech instruments such as box cutters—the villains seemed to personify the characteristics of the Communist threat: foreigners who infiltrated the nation, studied our technology, and used our own power against us.  They blended into society, plotting against us while enjoying the good life they professed to disdain.  They turned out own proud monuments of postwar technological and consumer triumph, commercial airliners and towering skyscrapers, into the means of our destruction.  Like the suspected Communist spy, they represented the enemy within, loyal to a foreign foe.  The worst Cold War fears seemed to have become a reality, more than a decade after the end of the Cold War.  </a:t>
            </a:r>
            <a:r>
              <a:rPr lang="en-US" dirty="0" smtClean="0"/>
              <a:t>(Elaine Tyler May, “Echoes of the Cold War,” 42)</a:t>
            </a:r>
            <a:endParaRPr lang="en-US" dirty="0"/>
          </a:p>
        </p:txBody>
      </p:sp>
    </p:spTree>
    <p:extLst>
      <p:ext uri="{BB962C8B-B14F-4D97-AF65-F5344CB8AC3E}">
        <p14:creationId xmlns:p14="http://schemas.microsoft.com/office/powerpoint/2010/main" val="146563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870450"/>
          </a:xfrm>
        </p:spPr>
        <p:txBody>
          <a:bodyPr>
            <a:normAutofit/>
          </a:bodyPr>
          <a:lstStyle/>
          <a:p>
            <a:pPr marL="0" indent="0">
              <a:buNone/>
            </a:pPr>
            <a:r>
              <a:rPr lang="en-US" dirty="0"/>
              <a:t>Men in uniform—and they were almost all men—gained public reverence, while women faded into the background . . . As in the Cold War, the time had arrived for an image of reinvigorated manhood.  Powerful men appeared as the major players on both sides of the “good” and “evil” equation, while women and children seemed vulnerable, in need of protection, whether it was the widows of 9/11 firefighters or the women of Afghanistan.  Of course. These women and children did need support and protection.  But the framing of the media images, focusing on heroic men and dependent women, reinforced gender constructions that date back half a century.  </a:t>
            </a:r>
            <a:r>
              <a:rPr lang="en-US" dirty="0" smtClean="0"/>
              <a:t>(May, 50)</a:t>
            </a:r>
            <a:endParaRPr lang="en-US" dirty="0"/>
          </a:p>
          <a:p>
            <a:endParaRPr lang="en-US" dirty="0"/>
          </a:p>
        </p:txBody>
      </p:sp>
    </p:spTree>
    <p:extLst>
      <p:ext uri="{BB962C8B-B14F-4D97-AF65-F5344CB8AC3E}">
        <p14:creationId xmlns:p14="http://schemas.microsoft.com/office/powerpoint/2010/main" val="107618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0"/>
            <a:ext cx="4024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46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0"/>
            <a:ext cx="407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4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statemuseumpa.org/levittown/images/lg_jpegs/D14G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715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4"/>
          <p:cNvSpPr txBox="1">
            <a:spLocks noChangeArrowheads="1"/>
          </p:cNvSpPr>
          <p:nvPr/>
        </p:nvSpPr>
        <p:spPr bwMode="auto">
          <a:xfrm>
            <a:off x="1981200" y="54864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hlinkClick r:id="rId3"/>
              </a:rPr>
              <a:t>http://www.statemuseumpa.org/levittown/one/d.html</a:t>
            </a:r>
            <a:r>
              <a:rPr lang="en-US" sz="1800"/>
              <a:t> </a:t>
            </a:r>
          </a:p>
        </p:txBody>
      </p:sp>
    </p:spTree>
    <p:extLst>
      <p:ext uri="{BB962C8B-B14F-4D97-AF65-F5344CB8AC3E}">
        <p14:creationId xmlns:p14="http://schemas.microsoft.com/office/powerpoint/2010/main" val="10122208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5809" y="1278002"/>
            <a:ext cx="7181663" cy="4538598"/>
          </a:xfrm>
          <a:prstGeom prst="rect">
            <a:avLst/>
          </a:prstGeom>
        </p:spPr>
      </p:pic>
      <p:sp>
        <p:nvSpPr>
          <p:cNvPr id="4" name="TextBox 4"/>
          <p:cNvSpPr txBox="1">
            <a:spLocks noChangeArrowheads="1"/>
          </p:cNvSpPr>
          <p:nvPr/>
        </p:nvSpPr>
        <p:spPr bwMode="auto">
          <a:xfrm>
            <a:off x="905809" y="5816600"/>
            <a:ext cx="7488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dirty="0"/>
              <a:t>Hillsdale Shopping Mall, San Mateo, California circa 1960</a:t>
            </a:r>
          </a:p>
        </p:txBody>
      </p:sp>
    </p:spTree>
    <p:extLst>
      <p:ext uri="{BB962C8B-B14F-4D97-AF65-F5344CB8AC3E}">
        <p14:creationId xmlns:p14="http://schemas.microsoft.com/office/powerpoint/2010/main" val="37790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248" y="0"/>
            <a:ext cx="4890198" cy="6858000"/>
          </a:xfrm>
          <a:prstGeom prst="rect">
            <a:avLst/>
          </a:prstGeom>
        </p:spPr>
      </p:pic>
      <p:pic>
        <p:nvPicPr>
          <p:cNvPr id="3" name="Picture 2"/>
          <p:cNvPicPr>
            <a:picLocks noChangeAspect="1"/>
          </p:cNvPicPr>
          <p:nvPr/>
        </p:nvPicPr>
        <p:blipFill>
          <a:blip r:embed="rId3"/>
          <a:stretch>
            <a:fillRect/>
          </a:stretch>
        </p:blipFill>
        <p:spPr>
          <a:xfrm>
            <a:off x="5949735" y="368764"/>
            <a:ext cx="2755405" cy="5975857"/>
          </a:xfrm>
          <a:prstGeom prst="rect">
            <a:avLst/>
          </a:prstGeom>
        </p:spPr>
      </p:pic>
    </p:spTree>
    <p:extLst>
      <p:ext uri="{BB962C8B-B14F-4D97-AF65-F5344CB8AC3E}">
        <p14:creationId xmlns:p14="http://schemas.microsoft.com/office/powerpoint/2010/main" val="32326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8064500" cy="5441950"/>
          </a:xfrm>
        </p:spPr>
        <p:txBody>
          <a:bodyPr>
            <a:normAutofit/>
          </a:bodyPr>
          <a:lstStyle/>
          <a:p>
            <a:pPr marL="0" indent="0">
              <a:buNone/>
            </a:pPr>
            <a:r>
              <a:rPr lang="en-US" dirty="0" smtClean="0"/>
              <a:t>“In </a:t>
            </a:r>
            <a:r>
              <a:rPr lang="en-US" dirty="0"/>
              <a:t>the Cold War, everyone was encouraged to view the world as a dichotomy. There were two competing ideologies (capitalism and communism), and we were in a gigantic struggle to save </a:t>
            </a:r>
            <a:r>
              <a:rPr lang="en-US" dirty="0" smtClean="0"/>
              <a:t>‘the </a:t>
            </a:r>
            <a:r>
              <a:rPr lang="en-US" dirty="0"/>
              <a:t>free world</a:t>
            </a:r>
            <a:r>
              <a:rPr lang="en-US" dirty="0" smtClean="0"/>
              <a:t>.’ </a:t>
            </a:r>
            <a:r>
              <a:rPr lang="en-US" dirty="0"/>
              <a:t>That was the basic theme, and it played out pretty much from the instant World War II was over right up to the collapse of the Berlin Wall and the Soviet Union -- roughly two generations' worth of time. Boy, those were the days, eh? The world was supposed to be clearly black and white, and there was absolutely no question about who was wearing the white cowboy hats</a:t>
            </a:r>
            <a:r>
              <a:rPr lang="en-US" dirty="0" smtClean="0"/>
              <a:t>.”</a:t>
            </a:r>
          </a:p>
          <a:p>
            <a:endParaRPr lang="en-US" dirty="0"/>
          </a:p>
          <a:p>
            <a:pPr marL="0" indent="0" algn="r">
              <a:lnSpc>
                <a:spcPct val="80000"/>
              </a:lnSpc>
              <a:buNone/>
            </a:pPr>
            <a:r>
              <a:rPr lang="en-US" sz="2000" dirty="0" smtClean="0"/>
              <a:t>Chris </a:t>
            </a:r>
            <a:r>
              <a:rPr lang="en-US" sz="2000" dirty="0" err="1" smtClean="0"/>
              <a:t>Weigant</a:t>
            </a:r>
            <a:r>
              <a:rPr lang="en-US" sz="2000" dirty="0"/>
              <a:t>, “Friday Talking Points -- Cold War Nostalgia.</a:t>
            </a:r>
            <a:r>
              <a:rPr lang="en-US" sz="2000" dirty="0" smtClean="0"/>
              <a:t>”</a:t>
            </a:r>
          </a:p>
          <a:p>
            <a:pPr marL="0" indent="0" algn="r">
              <a:lnSpc>
                <a:spcPct val="80000"/>
              </a:lnSpc>
              <a:buNone/>
            </a:pPr>
            <a:r>
              <a:rPr lang="en-US" sz="2000" dirty="0"/>
              <a:t>http://</a:t>
            </a:r>
            <a:r>
              <a:rPr lang="en-US" sz="2000" dirty="0" err="1"/>
              <a:t>www.huffingtonpost.com</a:t>
            </a:r>
            <a:r>
              <a:rPr lang="en-US" sz="2000" dirty="0"/>
              <a:t>/</a:t>
            </a:r>
            <a:r>
              <a:rPr lang="en-US" sz="2000" dirty="0" err="1"/>
              <a:t>chris-weigant</a:t>
            </a:r>
            <a:r>
              <a:rPr lang="en-US" sz="2000" dirty="0"/>
              <a:t>/friday-talking-points_b_3923782.html</a:t>
            </a:r>
            <a:endParaRPr lang="en-US" sz="2000" dirty="0" smtClean="0"/>
          </a:p>
          <a:p>
            <a:endParaRPr lang="en-US" dirty="0"/>
          </a:p>
        </p:txBody>
      </p:sp>
    </p:spTree>
    <p:extLst>
      <p:ext uri="{BB962C8B-B14F-4D97-AF65-F5344CB8AC3E}">
        <p14:creationId xmlns:p14="http://schemas.microsoft.com/office/powerpoint/2010/main" val="92432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685800"/>
            <a:ext cx="8382000" cy="5441950"/>
          </a:xfrm>
        </p:spPr>
        <p:txBody>
          <a:bodyPr>
            <a:normAutofit fontScale="92500"/>
          </a:bodyPr>
          <a:lstStyle/>
          <a:p>
            <a:pPr marL="0" indent="0">
              <a:buNone/>
            </a:pPr>
            <a:r>
              <a:rPr lang="en-US" dirty="0" smtClean="0"/>
              <a:t>          “The </a:t>
            </a:r>
            <a:r>
              <a:rPr lang="en-US" dirty="0"/>
              <a:t>awful truth is that in many ways the Berlin Wall, where at least 136 people were killed over 28 years, was almost as important in forming our sense of identity during the Cold War as it was to the people who were hemmed in by it.</a:t>
            </a:r>
          </a:p>
          <a:p>
            <a:pPr marL="0" indent="0">
              <a:buNone/>
            </a:pPr>
            <a:r>
              <a:rPr lang="en-US" dirty="0" smtClean="0"/>
              <a:t>          “A </a:t>
            </a:r>
            <a:r>
              <a:rPr lang="en-US" dirty="0"/>
              <a:t>menacing symbol of global division, the wall required us to vehemently declare which side we were on, ideologically speaking. It could induce even the hardiest campus leftist -- someone who was reflexively appalled by President Reagan labeling the Soviet Union "the evil empire" -- to start belting out "The Star-Spangled Banner." To peer east into no-man's land from an observation post in West Berlin was to look our proverbial evil twin in the face in order to reassure ourselves that we were on the right side</a:t>
            </a:r>
            <a:r>
              <a:rPr lang="en-US" dirty="0" smtClean="0"/>
              <a:t>.”</a:t>
            </a:r>
          </a:p>
          <a:p>
            <a:pPr marL="0" indent="0">
              <a:buNone/>
            </a:pPr>
            <a:endParaRPr lang="en-US" dirty="0" smtClean="0"/>
          </a:p>
          <a:p>
            <a:pPr marL="594360" lvl="2" indent="0" algn="r">
              <a:buNone/>
            </a:pPr>
            <a:r>
              <a:rPr lang="en-US" dirty="0" smtClean="0"/>
              <a:t>Gregory Rodriguez, </a:t>
            </a:r>
            <a:r>
              <a:rPr lang="en-US" dirty="0"/>
              <a:t>“Cold War Nostalgia.</a:t>
            </a:r>
            <a:r>
              <a:rPr lang="en-US" dirty="0" smtClean="0"/>
              <a:t>” </a:t>
            </a:r>
            <a:r>
              <a:rPr lang="en-US" i="1" dirty="0" smtClean="0"/>
              <a:t>Los Angeles Times, </a:t>
            </a:r>
            <a:r>
              <a:rPr lang="en-US" dirty="0" smtClean="0"/>
              <a:t>Nov. 9, 2009</a:t>
            </a:r>
          </a:p>
          <a:p>
            <a:pPr marL="594360" lvl="2" indent="0" algn="r">
              <a:buNone/>
            </a:pPr>
            <a:r>
              <a:rPr lang="en-US" dirty="0"/>
              <a:t>http://</a:t>
            </a:r>
            <a:r>
              <a:rPr lang="en-US" dirty="0" err="1"/>
              <a:t>articles.latimes.com</a:t>
            </a:r>
            <a:r>
              <a:rPr lang="en-US" dirty="0"/>
              <a:t>/2009/</a:t>
            </a:r>
            <a:r>
              <a:rPr lang="en-US" dirty="0" err="1"/>
              <a:t>nov</a:t>
            </a:r>
            <a:r>
              <a:rPr lang="en-US" dirty="0"/>
              <a:t>/09/opinion/oe-rodriguez9</a:t>
            </a:r>
          </a:p>
        </p:txBody>
      </p:sp>
    </p:spTree>
    <p:extLst>
      <p:ext uri="{BB962C8B-B14F-4D97-AF65-F5344CB8AC3E}">
        <p14:creationId xmlns:p14="http://schemas.microsoft.com/office/powerpoint/2010/main" val="3314664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916</TotalTime>
  <Words>1114</Words>
  <Application>Microsoft Macintosh PowerPoint</Application>
  <PresentationFormat>On-screen Show (4:3)</PresentationFormat>
  <Paragraphs>98</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After the Cold War</vt:lpstr>
      <vt:lpstr>Postwar American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Jon Wiener, “Hippie Day at the Reagan Library” (2012)</vt:lpstr>
      <vt:lpstr>PowerPoint Presentation</vt:lpstr>
      <vt:lpstr>Losing the Words of the Cold War</vt:lpstr>
      <vt:lpstr>PowerPoint Presentation</vt:lpstr>
      <vt:lpstr>PowerPoint Presentation</vt:lpstr>
      <vt:lpstr>PowerPoint Presentation</vt:lpstr>
      <vt:lpstr>PowerPoint Presentation</vt:lpstr>
      <vt:lpstr>The Cold War and the War on Terror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Cold War</dc:title>
  <dc:creator>Holly</dc:creator>
  <cp:lastModifiedBy>Holly</cp:lastModifiedBy>
  <cp:revision>11</cp:revision>
  <dcterms:created xsi:type="dcterms:W3CDTF">2013-12-03T01:35:55Z</dcterms:created>
  <dcterms:modified xsi:type="dcterms:W3CDTF">2017-11-27T16:44:58Z</dcterms:modified>
</cp:coreProperties>
</file>