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77" r:id="rId3"/>
    <p:sldId id="278" r:id="rId4"/>
    <p:sldId id="279" r:id="rId5"/>
    <p:sldId id="257" r:id="rId6"/>
    <p:sldId id="258" r:id="rId7"/>
    <p:sldId id="261" r:id="rId8"/>
    <p:sldId id="259" r:id="rId9"/>
    <p:sldId id="260" r:id="rId10"/>
    <p:sldId id="262" r:id="rId11"/>
    <p:sldId id="276" r:id="rId12"/>
    <p:sldId id="264" r:id="rId13"/>
    <p:sldId id="265" r:id="rId14"/>
    <p:sldId id="266" r:id="rId15"/>
    <p:sldId id="263" r:id="rId16"/>
    <p:sldId id="269" r:id="rId17"/>
    <p:sldId id="272" r:id="rId18"/>
    <p:sldId id="270" r:id="rId19"/>
    <p:sldId id="267" r:id="rId20"/>
    <p:sldId id="271" r:id="rId21"/>
    <p:sldId id="273" r:id="rId22"/>
    <p:sldId id="274" r:id="rId23"/>
    <p:sldId id="280" r:id="rId24"/>
    <p:sldId id="27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6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F22469-3CE3-C94D-AA6D-6377977A7530}" type="datetimeFigureOut">
              <a:rPr lang="en-US" smtClean="0"/>
              <a:t>11/7/17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87DA0F-74F6-534D-8793-4B7DE10F13AE}" type="slidenum">
              <a:rPr lang="en-US" smtClean="0"/>
              <a:t>‹#›</a:t>
            </a:fld>
            <a:endParaRPr lang="en-US"/>
          </a:p>
        </p:txBody>
      </p:sp>
    </p:spTree>
    <p:extLst>
      <p:ext uri="{BB962C8B-B14F-4D97-AF65-F5344CB8AC3E}">
        <p14:creationId xmlns:p14="http://schemas.microsoft.com/office/powerpoint/2010/main" val="20323901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Jerry </a:t>
            </a:r>
            <a:r>
              <a:rPr lang="en-US" dirty="0" err="1" smtClean="0"/>
              <a:t>Falwell</a:t>
            </a:r>
            <a:r>
              <a:rPr lang="en-US" dirty="0" smtClean="0"/>
              <a:t>, “Moral Majority”: economic</a:t>
            </a:r>
            <a:r>
              <a:rPr lang="en-US" baseline="0" dirty="0" smtClean="0"/>
              <a:t> deregulation, reverse Rose v. Wade, creationism and prayer in public schools, strong military </a:t>
            </a:r>
          </a:p>
          <a:p>
            <a:endParaRPr lang="en-US" baseline="0" dirty="0" smtClean="0"/>
          </a:p>
          <a:p>
            <a:r>
              <a:rPr lang="en-US" baseline="0" dirty="0" smtClean="0"/>
              <a:t>By 1980, </a:t>
            </a:r>
            <a:r>
              <a:rPr lang="en-US" baseline="0" dirty="0" err="1" smtClean="0"/>
              <a:t>Falwell’s</a:t>
            </a:r>
            <a:r>
              <a:rPr lang="en-US" baseline="0" dirty="0" smtClean="0"/>
              <a:t> Moral Majority claimed over 4 million members</a:t>
            </a:r>
            <a:endParaRPr lang="en-US" dirty="0"/>
          </a:p>
        </p:txBody>
      </p:sp>
      <p:sp>
        <p:nvSpPr>
          <p:cNvPr id="4" name="Slide Number Placeholder 3"/>
          <p:cNvSpPr>
            <a:spLocks noGrp="1"/>
          </p:cNvSpPr>
          <p:nvPr>
            <p:ph type="sldNum" sz="quarter" idx="10"/>
          </p:nvPr>
        </p:nvSpPr>
        <p:spPr/>
        <p:txBody>
          <a:bodyPr/>
          <a:lstStyle/>
          <a:p>
            <a:fld id="{3F87DA0F-74F6-534D-8793-4B7DE10F13AE}" type="slidenum">
              <a:rPr lang="en-US" smtClean="0"/>
              <a:t>3</a:t>
            </a:fld>
            <a:endParaRPr lang="en-US"/>
          </a:p>
        </p:txBody>
      </p:sp>
    </p:spTree>
    <p:extLst>
      <p:ext uri="{BB962C8B-B14F-4D97-AF65-F5344CB8AC3E}">
        <p14:creationId xmlns:p14="http://schemas.microsoft.com/office/powerpoint/2010/main" val="4136439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7DA0F-74F6-534D-8793-4B7DE10F13AE}" type="slidenum">
              <a:rPr lang="en-US" smtClean="0"/>
              <a:t>18</a:t>
            </a:fld>
            <a:endParaRPr lang="en-US"/>
          </a:p>
        </p:txBody>
      </p:sp>
    </p:spTree>
    <p:extLst>
      <p:ext uri="{BB962C8B-B14F-4D97-AF65-F5344CB8AC3E}">
        <p14:creationId xmlns:p14="http://schemas.microsoft.com/office/powerpoint/2010/main" val="3869170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izquotes.com</a:t>
            </a:r>
            <a:r>
              <a:rPr lang="en-US" dirty="0" smtClean="0"/>
              <a:t>/quotes-pictures/quote-so-in-your-discussions-of-the-nuclear-freeze-proposals-i-urge-you-to-beware-the-temptation-of-ronald-reagan-349792.jpg</a:t>
            </a:r>
            <a:endParaRPr lang="en-US" dirty="0"/>
          </a:p>
        </p:txBody>
      </p:sp>
      <p:sp>
        <p:nvSpPr>
          <p:cNvPr id="4" name="Slide Number Placeholder 3"/>
          <p:cNvSpPr>
            <a:spLocks noGrp="1"/>
          </p:cNvSpPr>
          <p:nvPr>
            <p:ph type="sldNum" sz="quarter" idx="10"/>
          </p:nvPr>
        </p:nvSpPr>
        <p:spPr/>
        <p:txBody>
          <a:bodyPr/>
          <a:lstStyle/>
          <a:p>
            <a:fld id="{3F87DA0F-74F6-534D-8793-4B7DE10F13AE}" type="slidenum">
              <a:rPr lang="en-US" smtClean="0"/>
              <a:t>20</a:t>
            </a:fld>
            <a:endParaRPr lang="en-US"/>
          </a:p>
        </p:txBody>
      </p:sp>
    </p:spTree>
    <p:extLst>
      <p:ext uri="{BB962C8B-B14F-4D97-AF65-F5344CB8AC3E}">
        <p14:creationId xmlns:p14="http://schemas.microsoft.com/office/powerpoint/2010/main" val="2360604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no commercial breaks after the nuclear attack. </a:t>
            </a:r>
          </a:p>
          <a:p>
            <a:endParaRPr lang="en-US" dirty="0" smtClean="0"/>
          </a:p>
          <a:p>
            <a:r>
              <a:rPr lang="en-US" dirty="0" smtClean="0"/>
              <a:t>featured “the scientist Carl Sagan, former Secretary of State Henry Kissinger, Elie Wiesel, former Secretary of Defense Robert McNamara, General Brent Scowcroft and the conservative writer William F. Buckley, Jr.. Sagan argued against nuclear proliferation, while Buckley promoted the concept of nuclear deterrence.”</a:t>
            </a:r>
          </a:p>
          <a:p>
            <a:endParaRPr lang="en-US" dirty="0" smtClean="0"/>
          </a:p>
          <a:p>
            <a:r>
              <a:rPr lang="en-US" dirty="0" smtClean="0"/>
              <a:t>http://</a:t>
            </a:r>
            <a:r>
              <a:rPr lang="en-US" dirty="0" err="1" smtClean="0"/>
              <a:t>en.wikipedia.org</a:t>
            </a:r>
            <a:r>
              <a:rPr lang="en-US" dirty="0" smtClean="0"/>
              <a:t>/wiki/</a:t>
            </a:r>
            <a:r>
              <a:rPr lang="en-US" dirty="0" err="1" smtClean="0"/>
              <a:t>The_Day_After#Reaction</a:t>
            </a:r>
            <a:endParaRPr lang="en-US" dirty="0"/>
          </a:p>
        </p:txBody>
      </p:sp>
      <p:sp>
        <p:nvSpPr>
          <p:cNvPr id="4" name="Slide Number Placeholder 3"/>
          <p:cNvSpPr>
            <a:spLocks noGrp="1"/>
          </p:cNvSpPr>
          <p:nvPr>
            <p:ph type="sldNum" sz="quarter" idx="10"/>
          </p:nvPr>
        </p:nvSpPr>
        <p:spPr/>
        <p:txBody>
          <a:bodyPr/>
          <a:lstStyle/>
          <a:p>
            <a:fld id="{3F87DA0F-74F6-534D-8793-4B7DE10F13AE}" type="slidenum">
              <a:rPr lang="en-US" smtClean="0"/>
              <a:t>23</a:t>
            </a:fld>
            <a:endParaRPr lang="en-US"/>
          </a:p>
        </p:txBody>
      </p:sp>
    </p:spTree>
    <p:extLst>
      <p:ext uri="{BB962C8B-B14F-4D97-AF65-F5344CB8AC3E}">
        <p14:creationId xmlns:p14="http://schemas.microsoft.com/office/powerpoint/2010/main" val="3590966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Carter carried only</a:t>
            </a:r>
            <a:r>
              <a:rPr lang="en-US" baseline="0" dirty="0" smtClean="0"/>
              <a:t> 6 states, received 41% of the popular vote to Reagan’s 51%  (John Anderson 7%)</a:t>
            </a:r>
          </a:p>
          <a:p>
            <a:endParaRPr lang="en-US" baseline="0" dirty="0" smtClean="0"/>
          </a:p>
          <a:p>
            <a:r>
              <a:rPr lang="en-US" baseline="0" dirty="0" smtClean="0"/>
              <a:t>Lots of people simply </a:t>
            </a:r>
            <a:r>
              <a:rPr lang="en-US" baseline="0" dirty="0" err="1" smtClean="0"/>
              <a:t>didn</a:t>
            </a:r>
            <a:r>
              <a:rPr lang="fr-FR" baseline="0" dirty="0" smtClean="0"/>
              <a:t>’</a:t>
            </a:r>
            <a:r>
              <a:rPr lang="en-US" baseline="0" dirty="0" smtClean="0"/>
              <a:t>t vote – only 53% of </a:t>
            </a:r>
            <a:r>
              <a:rPr lang="en-US" baseline="0" dirty="0" err="1" smtClean="0"/>
              <a:t>eleigible</a:t>
            </a:r>
            <a:r>
              <a:rPr lang="en-US" baseline="0" dirty="0" smtClean="0"/>
              <a:t> voters cast a ballot in 1980</a:t>
            </a:r>
          </a:p>
          <a:p>
            <a:endParaRPr lang="en-US" baseline="0" dirty="0" smtClean="0"/>
          </a:p>
          <a:p>
            <a:r>
              <a:rPr lang="en-US" baseline="0" dirty="0" smtClean="0"/>
              <a:t>Who </a:t>
            </a:r>
            <a:r>
              <a:rPr lang="en-US" baseline="0" dirty="0" err="1" smtClean="0"/>
              <a:t>didn</a:t>
            </a:r>
            <a:r>
              <a:rPr lang="fr-FR" baseline="0" dirty="0" smtClean="0"/>
              <a:t>’</a:t>
            </a:r>
            <a:r>
              <a:rPr lang="en-US" baseline="0" dirty="0" smtClean="0"/>
              <a:t>t vote? Working-class Democrats</a:t>
            </a:r>
            <a:endParaRPr lang="en-US" dirty="0"/>
          </a:p>
        </p:txBody>
      </p:sp>
      <p:sp>
        <p:nvSpPr>
          <p:cNvPr id="4" name="Slide Number Placeholder 3"/>
          <p:cNvSpPr>
            <a:spLocks noGrp="1"/>
          </p:cNvSpPr>
          <p:nvPr>
            <p:ph type="sldNum" sz="quarter" idx="10"/>
          </p:nvPr>
        </p:nvSpPr>
        <p:spPr/>
        <p:txBody>
          <a:bodyPr/>
          <a:lstStyle/>
          <a:p>
            <a:fld id="{3F87DA0F-74F6-534D-8793-4B7DE10F13AE}" type="slidenum">
              <a:rPr lang="en-US" smtClean="0"/>
              <a:t>4</a:t>
            </a:fld>
            <a:endParaRPr lang="en-US"/>
          </a:p>
        </p:txBody>
      </p:sp>
    </p:spTree>
    <p:extLst>
      <p:ext uri="{BB962C8B-B14F-4D97-AF65-F5344CB8AC3E}">
        <p14:creationId xmlns:p14="http://schemas.microsoft.com/office/powerpoint/2010/main" val="343115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And spend they did. While the Carter administration and the Democratic Congress greatly increased the defense budget in the late 1970s, Reagan on Weinberger's advice in March 1981 set the price tag at $220 billion—the largest peacetime military budget in history. Moreover, Reagan's budget planners called for 7-percent increases in defense spending between 1981 and 1985, totaling nearly $1 trillion. These funds were allocated for a wide array of new weapons systems, research and development, and improvements in combat readiness and troop mobility.</a:t>
            </a:r>
          </a:p>
          <a:p>
            <a:endParaRPr lang="en-US" dirty="0"/>
          </a:p>
        </p:txBody>
      </p:sp>
      <p:sp>
        <p:nvSpPr>
          <p:cNvPr id="4" name="Slide Number Placeholder 3"/>
          <p:cNvSpPr>
            <a:spLocks noGrp="1"/>
          </p:cNvSpPr>
          <p:nvPr>
            <p:ph type="sldNum" sz="quarter" idx="10"/>
          </p:nvPr>
        </p:nvSpPr>
        <p:spPr/>
        <p:txBody>
          <a:bodyPr/>
          <a:lstStyle/>
          <a:p>
            <a:fld id="{3F87DA0F-74F6-534D-8793-4B7DE10F13AE}" type="slidenum">
              <a:rPr lang="en-US" smtClean="0"/>
              <a:t>5</a:t>
            </a:fld>
            <a:endParaRPr lang="en-US"/>
          </a:p>
        </p:txBody>
      </p:sp>
    </p:spTree>
    <p:extLst>
      <p:ext uri="{BB962C8B-B14F-4D97-AF65-F5344CB8AC3E}">
        <p14:creationId xmlns:p14="http://schemas.microsoft.com/office/powerpoint/2010/main" val="1786132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“At his first press conference, Reagan stated that Soviet leaders reserved "unto themselves the right to commit any crime, to lie, to cheat" in order to gain an advantage in U.S.-Soviet relations.”  (http://</a:t>
            </a:r>
            <a:r>
              <a:rPr lang="en-US" sz="1200" kern="1200" dirty="0" err="1" smtClean="0">
                <a:solidFill>
                  <a:schemeClr val="tx1"/>
                </a:solidFill>
                <a:latin typeface="+mn-lt"/>
                <a:ea typeface="+mn-ea"/>
                <a:cs typeface="+mn-cs"/>
              </a:rPr>
              <a:t>millercenter.org</a:t>
            </a:r>
            <a:r>
              <a:rPr lang="en-US" sz="1200" kern="1200" dirty="0" smtClean="0">
                <a:solidFill>
                  <a:schemeClr val="tx1"/>
                </a:solidFill>
                <a:latin typeface="+mn-lt"/>
                <a:ea typeface="+mn-ea"/>
                <a:cs typeface="+mn-cs"/>
              </a:rPr>
              <a:t>/president/</a:t>
            </a:r>
            <a:r>
              <a:rPr lang="en-US" sz="1200" kern="1200" dirty="0" err="1" smtClean="0">
                <a:solidFill>
                  <a:schemeClr val="tx1"/>
                </a:solidFill>
                <a:latin typeface="+mn-lt"/>
                <a:ea typeface="+mn-ea"/>
                <a:cs typeface="+mn-cs"/>
              </a:rPr>
              <a:t>reagan</a:t>
            </a:r>
            <a:r>
              <a:rPr lang="en-US" sz="1200" kern="1200" dirty="0" smtClean="0">
                <a:solidFill>
                  <a:schemeClr val="tx1"/>
                </a:solidFill>
                <a:latin typeface="+mn-lt"/>
                <a:ea typeface="+mn-ea"/>
                <a:cs typeface="+mn-cs"/>
              </a:rPr>
              <a:t>/essays/biography/5)</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“President Reagan warned that the USSR had more ICBMs than the U.S., opening up a Window of Vulnerability that would leave the U.S. susceptible to nuclear blackmail should the USSR decide to launch a first strike. ”  (http://</a:t>
            </a:r>
            <a:r>
              <a:rPr lang="en-US" sz="1200" kern="1200" dirty="0" err="1" smtClean="0">
                <a:solidFill>
                  <a:schemeClr val="tx1"/>
                </a:solidFill>
                <a:latin typeface="+mn-lt"/>
                <a:ea typeface="+mn-ea"/>
                <a:cs typeface="+mn-cs"/>
              </a:rPr>
              <a:t>instruct.westvalley.edu</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kelly</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Distance_Learning</a:t>
            </a:r>
            <a:r>
              <a:rPr lang="en-US" sz="1200" kern="1200" dirty="0" smtClean="0">
                <a:solidFill>
                  <a:schemeClr val="tx1"/>
                </a:solidFill>
                <a:latin typeface="+mn-lt"/>
                <a:ea typeface="+mn-ea"/>
                <a:cs typeface="+mn-cs"/>
              </a:rPr>
              <a:t>/History_17B/Lecture28/Lecture28_p03.htm)</a:t>
            </a:r>
            <a:endParaRPr lang="en-US" dirty="0"/>
          </a:p>
        </p:txBody>
      </p:sp>
      <p:sp>
        <p:nvSpPr>
          <p:cNvPr id="4" name="Slide Number Placeholder 3"/>
          <p:cNvSpPr>
            <a:spLocks noGrp="1"/>
          </p:cNvSpPr>
          <p:nvPr>
            <p:ph type="sldNum" sz="quarter" idx="10"/>
          </p:nvPr>
        </p:nvSpPr>
        <p:spPr/>
        <p:txBody>
          <a:bodyPr/>
          <a:lstStyle/>
          <a:p>
            <a:fld id="{3F87DA0F-74F6-534D-8793-4B7DE10F13AE}" type="slidenum">
              <a:rPr lang="en-US" smtClean="0"/>
              <a:t>6</a:t>
            </a:fld>
            <a:endParaRPr lang="en-US"/>
          </a:p>
        </p:txBody>
      </p:sp>
    </p:spTree>
    <p:extLst>
      <p:ext uri="{BB962C8B-B14F-4D97-AF65-F5344CB8AC3E}">
        <p14:creationId xmlns:p14="http://schemas.microsoft.com/office/powerpoint/2010/main" val="3155455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Soviets imposed martial law in Poland during winter 1981</a:t>
            </a:r>
            <a:endParaRPr lang="en-US" dirty="0"/>
          </a:p>
        </p:txBody>
      </p:sp>
      <p:sp>
        <p:nvSpPr>
          <p:cNvPr id="4" name="Slide Number Placeholder 3"/>
          <p:cNvSpPr>
            <a:spLocks noGrp="1"/>
          </p:cNvSpPr>
          <p:nvPr>
            <p:ph type="sldNum" sz="quarter" idx="10"/>
          </p:nvPr>
        </p:nvSpPr>
        <p:spPr/>
        <p:txBody>
          <a:bodyPr/>
          <a:lstStyle/>
          <a:p>
            <a:fld id="{3F87DA0F-74F6-534D-8793-4B7DE10F13AE}" type="slidenum">
              <a:rPr lang="en-US" smtClean="0"/>
              <a:t>7</a:t>
            </a:fld>
            <a:endParaRPr lang="en-US"/>
          </a:p>
        </p:txBody>
      </p:sp>
    </p:spTree>
    <p:extLst>
      <p:ext uri="{BB962C8B-B14F-4D97-AF65-F5344CB8AC3E}">
        <p14:creationId xmlns:p14="http://schemas.microsoft.com/office/powerpoint/2010/main" val="67832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7DA0F-74F6-534D-8793-4B7DE10F13AE}" type="slidenum">
              <a:rPr lang="en-US" smtClean="0"/>
              <a:t>8</a:t>
            </a:fld>
            <a:endParaRPr lang="en-US"/>
          </a:p>
        </p:txBody>
      </p:sp>
    </p:spTree>
    <p:extLst>
      <p:ext uri="{BB962C8B-B14F-4D97-AF65-F5344CB8AC3E}">
        <p14:creationId xmlns:p14="http://schemas.microsoft.com/office/powerpoint/2010/main" val="1378229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www.pbs.org</a:t>
            </a:r>
            <a:r>
              <a:rPr lang="en-US" dirty="0" smtClean="0"/>
              <a:t>/</a:t>
            </a:r>
            <a:r>
              <a:rPr lang="en-US" dirty="0" err="1" smtClean="0"/>
              <a:t>wgbh</a:t>
            </a:r>
            <a:r>
              <a:rPr lang="en-US" dirty="0" smtClean="0"/>
              <a:t>/</a:t>
            </a:r>
            <a:r>
              <a:rPr lang="en-US" dirty="0" err="1" smtClean="0"/>
              <a:t>americanexperience</a:t>
            </a:r>
            <a:r>
              <a:rPr lang="en-US" dirty="0" smtClean="0"/>
              <a:t>/features/general-article/</a:t>
            </a:r>
            <a:r>
              <a:rPr lang="en-US" dirty="0" err="1" smtClean="0"/>
              <a:t>reagan</a:t>
            </a:r>
            <a:r>
              <a:rPr lang="en-US" dirty="0" smtClean="0"/>
              <a:t>-quotes/</a:t>
            </a:r>
            <a:endParaRPr lang="en-US" dirty="0"/>
          </a:p>
        </p:txBody>
      </p:sp>
      <p:sp>
        <p:nvSpPr>
          <p:cNvPr id="4" name="Slide Number Placeholder 3"/>
          <p:cNvSpPr>
            <a:spLocks noGrp="1"/>
          </p:cNvSpPr>
          <p:nvPr>
            <p:ph type="sldNum" sz="quarter" idx="10"/>
          </p:nvPr>
        </p:nvSpPr>
        <p:spPr/>
        <p:txBody>
          <a:bodyPr/>
          <a:lstStyle/>
          <a:p>
            <a:fld id="{3F87DA0F-74F6-534D-8793-4B7DE10F13AE}" type="slidenum">
              <a:rPr lang="en-US" smtClean="0"/>
              <a:t>9</a:t>
            </a:fld>
            <a:endParaRPr lang="en-US"/>
          </a:p>
        </p:txBody>
      </p:sp>
    </p:spTree>
    <p:extLst>
      <p:ext uri="{BB962C8B-B14F-4D97-AF65-F5344CB8AC3E}">
        <p14:creationId xmlns:p14="http://schemas.microsoft.com/office/powerpoint/2010/main" val="3621584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www.pbs.org</a:t>
            </a:r>
            <a:r>
              <a:rPr lang="en-US" dirty="0" smtClean="0"/>
              <a:t>/</a:t>
            </a:r>
            <a:r>
              <a:rPr lang="en-US" dirty="0" err="1" smtClean="0"/>
              <a:t>wgbh</a:t>
            </a:r>
            <a:r>
              <a:rPr lang="en-US" dirty="0" smtClean="0"/>
              <a:t>/</a:t>
            </a:r>
            <a:r>
              <a:rPr lang="en-US" dirty="0" err="1" smtClean="0"/>
              <a:t>americanexperience</a:t>
            </a:r>
            <a:r>
              <a:rPr lang="en-US" dirty="0" smtClean="0"/>
              <a:t>/features/general-article/</a:t>
            </a:r>
            <a:r>
              <a:rPr lang="en-US" dirty="0" err="1" smtClean="0"/>
              <a:t>reagan</a:t>
            </a:r>
            <a:r>
              <a:rPr lang="en-US" dirty="0" smtClean="0"/>
              <a:t>-quotes/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latin typeface="+mn-lt"/>
                <a:ea typeface="+mn-ea"/>
                <a:cs typeface="+mn-cs"/>
              </a:rPr>
              <a:t>As part of an expanded national defense system, Reagan's Strategic Defense Initiative (SDI) was to make use of the latest technology—and develop new technologies where necessary—in deploying a protective shield (based both in space and on earth) around the United States in the </a:t>
            </a:r>
            <a:r>
              <a:rPr lang="en-US" sz="1200" b="1" kern="1200" dirty="0" smtClean="0">
                <a:solidFill>
                  <a:schemeClr val="tx2"/>
                </a:solidFill>
                <a:latin typeface="+mn-lt"/>
                <a:ea typeface="+mn-ea"/>
                <a:cs typeface="+mn-cs"/>
              </a:rPr>
              <a:t>SDI had two essential components: first, surveillance of Soviet activities so that a launch could be detected at the earliest possible moment; and second, the necessary weaponry to incapacitate Soviet nuclear warheads before they reached the United States.”</a:t>
            </a:r>
          </a:p>
          <a:p>
            <a:r>
              <a:rPr lang="en-US" sz="1200" kern="1200" dirty="0" smtClean="0">
                <a:solidFill>
                  <a:schemeClr val="tx1"/>
                </a:solidFill>
                <a:latin typeface="+mn-lt"/>
                <a:ea typeface="+mn-ea"/>
                <a:cs typeface="+mn-cs"/>
              </a:rPr>
              <a:t>event of a Soviet nuclear missile attack. "Star Wars." </a:t>
            </a:r>
            <a:r>
              <a:rPr lang="en-US" sz="1200" i="1" kern="1200" dirty="0" smtClean="0">
                <a:solidFill>
                  <a:schemeClr val="tx1"/>
                </a:solidFill>
                <a:latin typeface="+mn-lt"/>
                <a:ea typeface="+mn-ea"/>
                <a:cs typeface="+mn-cs"/>
              </a:rPr>
              <a:t>American Decades</a:t>
            </a:r>
            <a:r>
              <a:rPr lang="en-US" sz="1200" i="0" kern="1200" dirty="0" smtClean="0">
                <a:solidFill>
                  <a:schemeClr val="tx1"/>
                </a:solidFill>
                <a:latin typeface="+mn-lt"/>
                <a:ea typeface="+mn-ea"/>
                <a:cs typeface="+mn-cs"/>
              </a:rPr>
              <a:t>. Ed. Judith S. Baughman, et al. Vol. 9: 1980-1989. Detroit: Gale, 2001. </a:t>
            </a:r>
            <a:r>
              <a:rPr lang="en-US" sz="1200" i="1" kern="1200" dirty="0" smtClean="0">
                <a:solidFill>
                  <a:schemeClr val="tx1"/>
                </a:solidFill>
                <a:latin typeface="+mn-lt"/>
                <a:ea typeface="+mn-ea"/>
                <a:cs typeface="+mn-cs"/>
              </a:rPr>
              <a:t>Gale Virtual Reference Library</a:t>
            </a:r>
            <a:r>
              <a:rPr lang="en-US" sz="1200" i="0" kern="1200" dirty="0" smtClean="0">
                <a:solidFill>
                  <a:schemeClr val="tx1"/>
                </a:solidFill>
                <a:latin typeface="+mn-lt"/>
                <a:ea typeface="+mn-ea"/>
                <a:cs typeface="+mn-cs"/>
              </a:rPr>
              <a:t>. Web. 10 Nov. 2013.</a:t>
            </a:r>
            <a:endParaRPr lang="en-US" dirty="0"/>
          </a:p>
        </p:txBody>
      </p:sp>
      <p:sp>
        <p:nvSpPr>
          <p:cNvPr id="4" name="Slide Number Placeholder 3"/>
          <p:cNvSpPr>
            <a:spLocks noGrp="1"/>
          </p:cNvSpPr>
          <p:nvPr>
            <p:ph type="sldNum" sz="quarter" idx="10"/>
          </p:nvPr>
        </p:nvSpPr>
        <p:spPr/>
        <p:txBody>
          <a:bodyPr/>
          <a:lstStyle/>
          <a:p>
            <a:fld id="{3F87DA0F-74F6-534D-8793-4B7DE10F13AE}" type="slidenum">
              <a:rPr lang="en-US" smtClean="0"/>
              <a:t>10</a:t>
            </a:fld>
            <a:endParaRPr lang="en-US"/>
          </a:p>
        </p:txBody>
      </p:sp>
    </p:spTree>
    <p:extLst>
      <p:ext uri="{BB962C8B-B14F-4D97-AF65-F5344CB8AC3E}">
        <p14:creationId xmlns:p14="http://schemas.microsoft.com/office/powerpoint/2010/main" val="2303074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www.pbs.org</a:t>
            </a:r>
            <a:r>
              <a:rPr lang="en-US" dirty="0" smtClean="0"/>
              <a:t>/</a:t>
            </a:r>
            <a:r>
              <a:rPr lang="en-US" dirty="0" err="1" smtClean="0"/>
              <a:t>wgbh</a:t>
            </a:r>
            <a:r>
              <a:rPr lang="en-US" dirty="0" smtClean="0"/>
              <a:t>/</a:t>
            </a:r>
            <a:r>
              <a:rPr lang="en-US" dirty="0" err="1" smtClean="0"/>
              <a:t>americanexperience</a:t>
            </a:r>
            <a:r>
              <a:rPr lang="en-US" dirty="0" smtClean="0"/>
              <a:t>/features/general-article/</a:t>
            </a:r>
            <a:r>
              <a:rPr lang="en-US" dirty="0" err="1" smtClean="0"/>
              <a:t>reagan</a:t>
            </a:r>
            <a:r>
              <a:rPr lang="en-US" dirty="0" smtClean="0"/>
              <a:t>-quotes/</a:t>
            </a:r>
            <a:endParaRPr lang="en-US" dirty="0"/>
          </a:p>
        </p:txBody>
      </p:sp>
      <p:sp>
        <p:nvSpPr>
          <p:cNvPr id="4" name="Slide Number Placeholder 3"/>
          <p:cNvSpPr>
            <a:spLocks noGrp="1"/>
          </p:cNvSpPr>
          <p:nvPr>
            <p:ph type="sldNum" sz="quarter" idx="10"/>
          </p:nvPr>
        </p:nvSpPr>
        <p:spPr/>
        <p:txBody>
          <a:bodyPr/>
          <a:lstStyle/>
          <a:p>
            <a:fld id="{3F87DA0F-74F6-534D-8793-4B7DE10F13AE}" type="slidenum">
              <a:rPr lang="en-US" smtClean="0"/>
              <a:t>15</a:t>
            </a:fld>
            <a:endParaRPr lang="en-US"/>
          </a:p>
        </p:txBody>
      </p:sp>
    </p:spTree>
    <p:extLst>
      <p:ext uri="{BB962C8B-B14F-4D97-AF65-F5344CB8AC3E}">
        <p14:creationId xmlns:p14="http://schemas.microsoft.com/office/powerpoint/2010/main" val="488206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FD0EED-4E84-3B42-B83E-8C5F650AE761}"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F1966-BBC1-C84E-A947-0EAB0AA206BF}" type="slidenum">
              <a:rPr lang="en-US" smtClean="0"/>
              <a:t>‹#›</a:t>
            </a:fld>
            <a:endParaRPr lang="en-US"/>
          </a:p>
        </p:txBody>
      </p:sp>
    </p:spTree>
    <p:extLst>
      <p:ext uri="{BB962C8B-B14F-4D97-AF65-F5344CB8AC3E}">
        <p14:creationId xmlns:p14="http://schemas.microsoft.com/office/powerpoint/2010/main" val="2984642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D0EED-4E84-3B42-B83E-8C5F650AE761}"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F1966-BBC1-C84E-A947-0EAB0AA206BF}" type="slidenum">
              <a:rPr lang="en-US" smtClean="0"/>
              <a:t>‹#›</a:t>
            </a:fld>
            <a:endParaRPr lang="en-US"/>
          </a:p>
        </p:txBody>
      </p:sp>
    </p:spTree>
    <p:extLst>
      <p:ext uri="{BB962C8B-B14F-4D97-AF65-F5344CB8AC3E}">
        <p14:creationId xmlns:p14="http://schemas.microsoft.com/office/powerpoint/2010/main" val="358440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D0EED-4E84-3B42-B83E-8C5F650AE761}"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F1966-BBC1-C84E-A947-0EAB0AA206BF}" type="slidenum">
              <a:rPr lang="en-US" smtClean="0"/>
              <a:t>‹#›</a:t>
            </a:fld>
            <a:endParaRPr lang="en-US"/>
          </a:p>
        </p:txBody>
      </p:sp>
    </p:spTree>
    <p:extLst>
      <p:ext uri="{BB962C8B-B14F-4D97-AF65-F5344CB8AC3E}">
        <p14:creationId xmlns:p14="http://schemas.microsoft.com/office/powerpoint/2010/main" val="168827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D0EED-4E84-3B42-B83E-8C5F650AE761}"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F1966-BBC1-C84E-A947-0EAB0AA206BF}" type="slidenum">
              <a:rPr lang="en-US" smtClean="0"/>
              <a:t>‹#›</a:t>
            </a:fld>
            <a:endParaRPr lang="en-US"/>
          </a:p>
        </p:txBody>
      </p:sp>
    </p:spTree>
    <p:extLst>
      <p:ext uri="{BB962C8B-B14F-4D97-AF65-F5344CB8AC3E}">
        <p14:creationId xmlns:p14="http://schemas.microsoft.com/office/powerpoint/2010/main" val="123501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FD0EED-4E84-3B42-B83E-8C5F650AE761}"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F1966-BBC1-C84E-A947-0EAB0AA206BF}" type="slidenum">
              <a:rPr lang="en-US" smtClean="0"/>
              <a:t>‹#›</a:t>
            </a:fld>
            <a:endParaRPr lang="en-US"/>
          </a:p>
        </p:txBody>
      </p:sp>
    </p:spTree>
    <p:extLst>
      <p:ext uri="{BB962C8B-B14F-4D97-AF65-F5344CB8AC3E}">
        <p14:creationId xmlns:p14="http://schemas.microsoft.com/office/powerpoint/2010/main" val="3844832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FD0EED-4E84-3B42-B83E-8C5F650AE761}"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F1966-BBC1-C84E-A947-0EAB0AA206BF}" type="slidenum">
              <a:rPr lang="en-US" smtClean="0"/>
              <a:t>‹#›</a:t>
            </a:fld>
            <a:endParaRPr lang="en-US"/>
          </a:p>
        </p:txBody>
      </p:sp>
    </p:spTree>
    <p:extLst>
      <p:ext uri="{BB962C8B-B14F-4D97-AF65-F5344CB8AC3E}">
        <p14:creationId xmlns:p14="http://schemas.microsoft.com/office/powerpoint/2010/main" val="270152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FD0EED-4E84-3B42-B83E-8C5F650AE761}" type="datetimeFigureOut">
              <a:rPr lang="en-US" smtClean="0"/>
              <a:t>11/7/17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DF1966-BBC1-C84E-A947-0EAB0AA206BF}" type="slidenum">
              <a:rPr lang="en-US" smtClean="0"/>
              <a:t>‹#›</a:t>
            </a:fld>
            <a:endParaRPr lang="en-US"/>
          </a:p>
        </p:txBody>
      </p:sp>
    </p:spTree>
    <p:extLst>
      <p:ext uri="{BB962C8B-B14F-4D97-AF65-F5344CB8AC3E}">
        <p14:creationId xmlns:p14="http://schemas.microsoft.com/office/powerpoint/2010/main" val="3671986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FD0EED-4E84-3B42-B83E-8C5F650AE761}" type="datetimeFigureOut">
              <a:rPr lang="en-US" smtClean="0"/>
              <a:t>11/7/17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DF1966-BBC1-C84E-A947-0EAB0AA206BF}" type="slidenum">
              <a:rPr lang="en-US" smtClean="0"/>
              <a:t>‹#›</a:t>
            </a:fld>
            <a:endParaRPr lang="en-US"/>
          </a:p>
        </p:txBody>
      </p:sp>
    </p:spTree>
    <p:extLst>
      <p:ext uri="{BB962C8B-B14F-4D97-AF65-F5344CB8AC3E}">
        <p14:creationId xmlns:p14="http://schemas.microsoft.com/office/powerpoint/2010/main" val="2609051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D0EED-4E84-3B42-B83E-8C5F650AE761}" type="datetimeFigureOut">
              <a:rPr lang="en-US" smtClean="0"/>
              <a:t>11/7/17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DF1966-BBC1-C84E-A947-0EAB0AA206BF}" type="slidenum">
              <a:rPr lang="en-US" smtClean="0"/>
              <a:t>‹#›</a:t>
            </a:fld>
            <a:endParaRPr lang="en-US"/>
          </a:p>
        </p:txBody>
      </p:sp>
    </p:spTree>
    <p:extLst>
      <p:ext uri="{BB962C8B-B14F-4D97-AF65-F5344CB8AC3E}">
        <p14:creationId xmlns:p14="http://schemas.microsoft.com/office/powerpoint/2010/main" val="2028832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D0EED-4E84-3B42-B83E-8C5F650AE761}"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F1966-BBC1-C84E-A947-0EAB0AA206BF}" type="slidenum">
              <a:rPr lang="en-US" smtClean="0"/>
              <a:t>‹#›</a:t>
            </a:fld>
            <a:endParaRPr lang="en-US"/>
          </a:p>
        </p:txBody>
      </p:sp>
    </p:spTree>
    <p:extLst>
      <p:ext uri="{BB962C8B-B14F-4D97-AF65-F5344CB8AC3E}">
        <p14:creationId xmlns:p14="http://schemas.microsoft.com/office/powerpoint/2010/main" val="2650937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D0EED-4E84-3B42-B83E-8C5F650AE761}"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F1966-BBC1-C84E-A947-0EAB0AA206BF}" type="slidenum">
              <a:rPr lang="en-US" smtClean="0"/>
              <a:t>‹#›</a:t>
            </a:fld>
            <a:endParaRPr lang="en-US"/>
          </a:p>
        </p:txBody>
      </p:sp>
    </p:spTree>
    <p:extLst>
      <p:ext uri="{BB962C8B-B14F-4D97-AF65-F5344CB8AC3E}">
        <p14:creationId xmlns:p14="http://schemas.microsoft.com/office/powerpoint/2010/main" val="10785106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D0EED-4E84-3B42-B83E-8C5F650AE761}" type="datetimeFigureOut">
              <a:rPr lang="en-US" smtClean="0"/>
              <a:t>11/7/17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F1966-BBC1-C84E-A947-0EAB0AA206BF}" type="slidenum">
              <a:rPr lang="en-US" smtClean="0"/>
              <a:t>‹#›</a:t>
            </a:fld>
            <a:endParaRPr lang="en-US"/>
          </a:p>
        </p:txBody>
      </p:sp>
    </p:spTree>
    <p:extLst>
      <p:ext uri="{BB962C8B-B14F-4D97-AF65-F5344CB8AC3E}">
        <p14:creationId xmlns:p14="http://schemas.microsoft.com/office/powerpoint/2010/main" val="2552264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youtube.com/watch?v=qXBswFfh6AY" TargetMode="Externa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ivingroomcandidate.org/commercials/1984" TargetMode="Externa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PdYMLq7NY_M" TargetMode="External"/><Relationship Id="rId4" Type="http://schemas.openxmlformats.org/officeDocument/2006/relationships/image" Target="../media/image21.png"/><Relationship Id="rId5" Type="http://schemas.openxmlformats.org/officeDocument/2006/relationships/hyperlink" Target="http://en.wikipedia.org/wiki/Nightline_(US_news_program)"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3" Type="http://schemas.openxmlformats.org/officeDocument/2006/relationships/hyperlink" Target="http://search.proquest.com.ezproxy.middlebury.edu/indexinglinkhandler/sng/au/NANCY+WASHART+Fairfax/$N?accountid=12447" TargetMode="External"/><Relationship Id="rId4" Type="http://schemas.openxmlformats.org/officeDocument/2006/relationships/hyperlink" Target="http://search.proquest.com.ezproxy.middlebury.edu/pubidlinkhandler/sng/pubtitle/The+Washington+Post+$281974-Current+file$29/$N/47130/DocView/147526874/abstract/$B/1?accountid=12447" TargetMode="External"/><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presidentelect.org/e1980.html"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hyperlink" Target="http://millercenter.org/president/reagan/essays/biography/5" TargetMode="External"/><Relationship Id="rId4" Type="http://schemas.openxmlformats.org/officeDocument/2006/relationships/image" Target="../media/image4.png"/><Relationship Id="rId5" Type="http://schemas.openxmlformats.org/officeDocument/2006/relationships/hyperlink" Target="http://www.psychohistory.com/reagan/rp1x11.htm"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ibhistorytopics.com/?p=1367"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hyperlink" Target="http://millercenter.org/president/reagan/essays/biography/5"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0"/>
            <a:ext cx="3889829" cy="1295400"/>
          </a:xfrm>
        </p:spPr>
        <p:txBody>
          <a:bodyPr>
            <a:normAutofit/>
          </a:bodyPr>
          <a:lstStyle/>
          <a:p>
            <a:r>
              <a:rPr lang="en-US" sz="2800" dirty="0" smtClean="0"/>
              <a:t>Reagan supports Goldwater, 1964</a:t>
            </a:r>
            <a:endParaRPr lang="en-US" sz="2800" dirty="0"/>
          </a:p>
        </p:txBody>
      </p:sp>
      <p:sp>
        <p:nvSpPr>
          <p:cNvPr id="7" name="Content Placeholder 6"/>
          <p:cNvSpPr>
            <a:spLocks noGrp="1"/>
          </p:cNvSpPr>
          <p:nvPr>
            <p:ph idx="1"/>
          </p:nvPr>
        </p:nvSpPr>
        <p:spPr>
          <a:xfrm>
            <a:off x="4673600" y="552450"/>
            <a:ext cx="4013200" cy="5853113"/>
          </a:xfrm>
        </p:spPr>
        <p:txBody>
          <a:bodyPr>
            <a:normAutofit fontScale="77500" lnSpcReduction="20000"/>
          </a:bodyPr>
          <a:lstStyle/>
          <a:p>
            <a:pPr marL="0" indent="0">
              <a:buNone/>
            </a:pPr>
            <a:r>
              <a:rPr lang="en-US" dirty="0"/>
              <a:t>"If all of this seems like a great deal of trouble, think what's at stake. </a:t>
            </a:r>
            <a:r>
              <a:rPr lang="en-US" b="1" dirty="0"/>
              <a:t>We are faced with the most evil enemy mankind has known </a:t>
            </a:r>
            <a:r>
              <a:rPr lang="en-US" dirty="0"/>
              <a:t>in his long climb from the swamp to the stars. There can be no security anywhere in the free world if there is no fiscal and economic stability within the United States. Those who ask us to trade our freedom for the soup kitchen of the welfare state are architects of a policy of accommodation</a:t>
            </a:r>
            <a:r>
              <a:rPr lang="en-US" dirty="0" smtClean="0"/>
              <a:t>.”</a:t>
            </a:r>
          </a:p>
          <a:p>
            <a:pPr marL="857250" lvl="2" indent="0" algn="r">
              <a:buNone/>
            </a:pPr>
            <a:r>
              <a:rPr lang="en-US" dirty="0" smtClean="0"/>
              <a:t>Ronald Reagan, speech in support of Barry Goldwater, </a:t>
            </a:r>
            <a:r>
              <a:rPr lang="en-US" dirty="0"/>
              <a:t>October 27, 1964</a:t>
            </a:r>
          </a:p>
        </p:txBody>
      </p:sp>
      <p:pic>
        <p:nvPicPr>
          <p:cNvPr id="8" name="Picture 7">
            <a:hlinkClick r:id="rId2"/>
          </p:cNvPr>
          <p:cNvPicPr>
            <a:picLocks noChangeAspect="1"/>
          </p:cNvPicPr>
          <p:nvPr/>
        </p:nvPicPr>
        <p:blipFill>
          <a:blip r:embed="rId3"/>
          <a:stretch>
            <a:fillRect/>
          </a:stretch>
        </p:blipFill>
        <p:spPr>
          <a:xfrm>
            <a:off x="355600" y="1498600"/>
            <a:ext cx="3991429" cy="3352800"/>
          </a:xfrm>
          <a:prstGeom prst="rect">
            <a:avLst/>
          </a:prstGeom>
        </p:spPr>
      </p:pic>
      <p:sp>
        <p:nvSpPr>
          <p:cNvPr id="9" name="TextBox 8"/>
          <p:cNvSpPr txBox="1"/>
          <p:nvPr/>
        </p:nvSpPr>
        <p:spPr>
          <a:xfrm>
            <a:off x="635000" y="5054600"/>
            <a:ext cx="3200400" cy="369332"/>
          </a:xfrm>
          <a:prstGeom prst="rect">
            <a:avLst/>
          </a:prstGeom>
          <a:noFill/>
        </p:spPr>
        <p:txBody>
          <a:bodyPr wrap="square" rtlCol="0">
            <a:spAutoFit/>
          </a:bodyPr>
          <a:lstStyle/>
          <a:p>
            <a:pPr algn="ctr"/>
            <a:r>
              <a:rPr lang="en-US" dirty="0" smtClean="0"/>
              <a:t>Ronald Reagan, 1964</a:t>
            </a:r>
            <a:endParaRPr lang="en-US" dirty="0"/>
          </a:p>
        </p:txBody>
      </p:sp>
    </p:spTree>
    <p:extLst>
      <p:ext uri="{BB962C8B-B14F-4D97-AF65-F5344CB8AC3E}">
        <p14:creationId xmlns:p14="http://schemas.microsoft.com/office/powerpoint/2010/main" val="42260378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Wars”</a:t>
            </a:r>
            <a:endParaRPr lang="en-US" dirty="0"/>
          </a:p>
        </p:txBody>
      </p:sp>
      <p:sp>
        <p:nvSpPr>
          <p:cNvPr id="3" name="Content Placeholder 2"/>
          <p:cNvSpPr>
            <a:spLocks noGrp="1"/>
          </p:cNvSpPr>
          <p:nvPr>
            <p:ph idx="1"/>
          </p:nvPr>
        </p:nvSpPr>
        <p:spPr>
          <a:xfrm>
            <a:off x="248442" y="1417638"/>
            <a:ext cx="5355278" cy="4708525"/>
          </a:xfrm>
        </p:spPr>
        <p:txBody>
          <a:bodyPr>
            <a:normAutofit fontScale="92500" lnSpcReduction="10000"/>
          </a:bodyPr>
          <a:lstStyle/>
          <a:p>
            <a:pPr marL="0" indent="0">
              <a:buNone/>
            </a:pPr>
            <a:r>
              <a:rPr lang="en-US" dirty="0" smtClean="0"/>
              <a:t>“I </a:t>
            </a:r>
            <a:r>
              <a:rPr lang="en-US" dirty="0"/>
              <a:t>call upon the scientific community in our country, those who gave us nuclear weapons, to turn their great talents now to the cause of mankind and world peace, to give us the means of rendering those nuclear weapons impotent and obsolete</a:t>
            </a:r>
            <a:r>
              <a:rPr lang="en-US" dirty="0" smtClean="0"/>
              <a:t>.”</a:t>
            </a:r>
          </a:p>
          <a:p>
            <a:pPr marL="800100" lvl="2" indent="0" algn="r">
              <a:buNone/>
            </a:pPr>
            <a:r>
              <a:rPr lang="en-US" dirty="0" smtClean="0"/>
              <a:t>Reagan addresses nation about SDI, March 23, 1983</a:t>
            </a: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5837064" y="1417638"/>
            <a:ext cx="3086100" cy="4013200"/>
          </a:xfrm>
          <a:prstGeom prst="rect">
            <a:avLst/>
          </a:prstGeom>
        </p:spPr>
      </p:pic>
      <p:sp>
        <p:nvSpPr>
          <p:cNvPr id="5" name="TextBox 4"/>
          <p:cNvSpPr txBox="1"/>
          <p:nvPr/>
        </p:nvSpPr>
        <p:spPr>
          <a:xfrm>
            <a:off x="5837064" y="5430838"/>
            <a:ext cx="3306936" cy="1169551"/>
          </a:xfrm>
          <a:prstGeom prst="rect">
            <a:avLst/>
          </a:prstGeom>
          <a:noFill/>
        </p:spPr>
        <p:txBody>
          <a:bodyPr wrap="square" rtlCol="0">
            <a:spAutoFit/>
          </a:bodyPr>
          <a:lstStyle/>
          <a:p>
            <a:r>
              <a:rPr lang="en-US" sz="1400" b="1" dirty="0"/>
              <a:t>Ronald Reagan and his ‘Star Wars’ defense initiative on Time’s cover, April 4, 1983</a:t>
            </a:r>
            <a:r>
              <a:rPr lang="en-US" sz="1400" b="1" dirty="0" smtClean="0"/>
              <a:t>.</a:t>
            </a:r>
          </a:p>
          <a:p>
            <a:r>
              <a:rPr lang="en-US" sz="1400" dirty="0"/>
              <a:t>http://</a:t>
            </a:r>
            <a:r>
              <a:rPr lang="en-US" sz="1400" dirty="0" err="1"/>
              <a:t>www.pophistorydig.com</a:t>
            </a:r>
            <a:r>
              <a:rPr lang="en-US" sz="1400" dirty="0"/>
              <a:t>/?tag=sting-</a:t>
            </a:r>
            <a:r>
              <a:rPr lang="en-US" sz="1400" dirty="0" err="1"/>
              <a:t>reagan</a:t>
            </a:r>
            <a:endParaRPr lang="en-US" sz="1400" dirty="0"/>
          </a:p>
        </p:txBody>
      </p:sp>
    </p:spTree>
    <p:extLst>
      <p:ext uri="{BB962C8B-B14F-4D97-AF65-F5344CB8AC3E}">
        <p14:creationId xmlns:p14="http://schemas.microsoft.com/office/powerpoint/2010/main" val="38665018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“Killer Weapons in Space” </a:t>
            </a:r>
            <a:br>
              <a:rPr lang="en-US" dirty="0" smtClean="0"/>
            </a:br>
            <a:r>
              <a:rPr lang="en-US" dirty="0" smtClean="0"/>
              <a:t>(1984 Mondale campaign ad)</a:t>
            </a:r>
            <a:endParaRPr lang="en-US" dirty="0"/>
          </a:p>
        </p:txBody>
      </p:sp>
      <p:pic>
        <p:nvPicPr>
          <p:cNvPr id="4" name="Picture 3">
            <a:hlinkClick r:id="rId2"/>
          </p:cNvPr>
          <p:cNvPicPr>
            <a:picLocks noChangeAspect="1"/>
          </p:cNvPicPr>
          <p:nvPr/>
        </p:nvPicPr>
        <p:blipFill>
          <a:blip r:embed="rId3"/>
          <a:stretch>
            <a:fillRect/>
          </a:stretch>
        </p:blipFill>
        <p:spPr>
          <a:xfrm>
            <a:off x="1930400" y="1747711"/>
            <a:ext cx="5461000" cy="4462590"/>
          </a:xfrm>
          <a:prstGeom prst="rect">
            <a:avLst/>
          </a:prstGeom>
        </p:spPr>
      </p:pic>
    </p:spTree>
    <p:extLst>
      <p:ext uri="{BB962C8B-B14F-4D97-AF65-F5344CB8AC3E}">
        <p14:creationId xmlns:p14="http://schemas.microsoft.com/office/powerpoint/2010/main" val="4063933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23900" y="1168400"/>
            <a:ext cx="7696200" cy="4508500"/>
          </a:xfrm>
          <a:prstGeom prst="rect">
            <a:avLst/>
          </a:prstGeom>
        </p:spPr>
      </p:pic>
      <p:sp>
        <p:nvSpPr>
          <p:cNvPr id="6" name="TextBox 5"/>
          <p:cNvSpPr txBox="1"/>
          <p:nvPr/>
        </p:nvSpPr>
        <p:spPr>
          <a:xfrm>
            <a:off x="1473200" y="5676900"/>
            <a:ext cx="6527800" cy="646331"/>
          </a:xfrm>
          <a:prstGeom prst="rect">
            <a:avLst/>
          </a:prstGeom>
          <a:noFill/>
        </p:spPr>
        <p:txBody>
          <a:bodyPr wrap="square" rtlCol="0">
            <a:spAutoFit/>
          </a:bodyPr>
          <a:lstStyle/>
          <a:p>
            <a:pPr algn="ctr"/>
            <a:r>
              <a:rPr lang="en-US" dirty="0" err="1"/>
              <a:t>Stayskal</a:t>
            </a:r>
            <a:r>
              <a:rPr lang="en-US" dirty="0"/>
              <a:t> at the Chicago Tribune</a:t>
            </a:r>
            <a:endParaRPr lang="en-US" dirty="0" smtClean="0"/>
          </a:p>
          <a:p>
            <a:r>
              <a:rPr lang="en-US" dirty="0" smtClean="0"/>
              <a:t>http://</a:t>
            </a:r>
            <a:r>
              <a:rPr lang="en-US" dirty="0" err="1" smtClean="0"/>
              <a:t>www.presidentialufo.com</a:t>
            </a:r>
            <a:r>
              <a:rPr lang="en-US" dirty="0" smtClean="0"/>
              <a:t>/</a:t>
            </a:r>
            <a:r>
              <a:rPr lang="en-US" dirty="0" err="1" smtClean="0"/>
              <a:t>old_site</a:t>
            </a:r>
            <a:r>
              <a:rPr lang="en-US" dirty="0" smtClean="0"/>
              <a:t>/Reagan_starwars3.gif</a:t>
            </a:r>
            <a:endParaRPr lang="en-US" dirty="0"/>
          </a:p>
        </p:txBody>
      </p:sp>
    </p:spTree>
    <p:extLst>
      <p:ext uri="{BB962C8B-B14F-4D97-AF65-F5344CB8AC3E}">
        <p14:creationId xmlns:p14="http://schemas.microsoft.com/office/powerpoint/2010/main" val="30609996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6250" y="393699"/>
            <a:ext cx="5448300" cy="3119773"/>
          </a:xfrm>
          <a:prstGeom prst="rect">
            <a:avLst/>
          </a:prstGeom>
        </p:spPr>
      </p:pic>
      <p:pic>
        <p:nvPicPr>
          <p:cNvPr id="3" name="Picture 2"/>
          <p:cNvPicPr>
            <a:picLocks noChangeAspect="1"/>
          </p:cNvPicPr>
          <p:nvPr/>
        </p:nvPicPr>
        <p:blipFill>
          <a:blip r:embed="rId3"/>
          <a:stretch>
            <a:fillRect/>
          </a:stretch>
        </p:blipFill>
        <p:spPr>
          <a:xfrm>
            <a:off x="3200400" y="3712906"/>
            <a:ext cx="5486400" cy="3030794"/>
          </a:xfrm>
          <a:prstGeom prst="rect">
            <a:avLst/>
          </a:prstGeom>
        </p:spPr>
      </p:pic>
      <p:sp>
        <p:nvSpPr>
          <p:cNvPr id="4" name="TextBox 3"/>
          <p:cNvSpPr txBox="1"/>
          <p:nvPr/>
        </p:nvSpPr>
        <p:spPr>
          <a:xfrm>
            <a:off x="476250" y="5130800"/>
            <a:ext cx="2292350" cy="1200329"/>
          </a:xfrm>
          <a:prstGeom prst="rect">
            <a:avLst/>
          </a:prstGeom>
          <a:noFill/>
        </p:spPr>
        <p:txBody>
          <a:bodyPr wrap="square" rtlCol="0">
            <a:spAutoFit/>
          </a:bodyPr>
          <a:lstStyle/>
          <a:p>
            <a:r>
              <a:rPr lang="en-US" dirty="0" smtClean="0"/>
              <a:t>http://</a:t>
            </a:r>
            <a:r>
              <a:rPr lang="en-US" dirty="0" err="1" smtClean="0"/>
              <a:t>www.presidentialufo.com</a:t>
            </a:r>
            <a:r>
              <a:rPr lang="en-US" dirty="0" smtClean="0"/>
              <a:t>/</a:t>
            </a:r>
            <a:r>
              <a:rPr lang="en-US" dirty="0" err="1" smtClean="0"/>
              <a:t>old_site</a:t>
            </a:r>
            <a:r>
              <a:rPr lang="en-US" dirty="0" smtClean="0"/>
              <a:t>/Wicks_Reagan3.gif</a:t>
            </a:r>
            <a:endParaRPr lang="en-US" dirty="0"/>
          </a:p>
        </p:txBody>
      </p:sp>
    </p:spTree>
    <p:extLst>
      <p:ext uri="{BB962C8B-B14F-4D97-AF65-F5344CB8AC3E}">
        <p14:creationId xmlns:p14="http://schemas.microsoft.com/office/powerpoint/2010/main" val="4615167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2800" y="584200"/>
            <a:ext cx="7505700" cy="5676900"/>
          </a:xfrm>
          <a:prstGeom prst="rect">
            <a:avLst/>
          </a:prstGeom>
        </p:spPr>
      </p:pic>
      <p:sp>
        <p:nvSpPr>
          <p:cNvPr id="3" name="TextBox 2"/>
          <p:cNvSpPr txBox="1"/>
          <p:nvPr/>
        </p:nvSpPr>
        <p:spPr>
          <a:xfrm>
            <a:off x="1447800" y="6261100"/>
            <a:ext cx="6248400" cy="646331"/>
          </a:xfrm>
          <a:prstGeom prst="rect">
            <a:avLst/>
          </a:prstGeom>
          <a:noFill/>
        </p:spPr>
        <p:txBody>
          <a:bodyPr wrap="square" rtlCol="0">
            <a:spAutoFit/>
          </a:bodyPr>
          <a:lstStyle/>
          <a:p>
            <a:r>
              <a:rPr lang="en-US" dirty="0" smtClean="0"/>
              <a:t>http://</a:t>
            </a:r>
            <a:r>
              <a:rPr lang="en-US" dirty="0" err="1" smtClean="0"/>
              <a:t>instruct.westvalley.edu</a:t>
            </a:r>
            <a:r>
              <a:rPr lang="en-US" dirty="0" smtClean="0"/>
              <a:t>/</a:t>
            </a:r>
            <a:r>
              <a:rPr lang="en-US" dirty="0" err="1" smtClean="0"/>
              <a:t>kelly</a:t>
            </a:r>
            <a:r>
              <a:rPr lang="en-US" dirty="0" smtClean="0"/>
              <a:t>/</a:t>
            </a:r>
            <a:r>
              <a:rPr lang="en-US" dirty="0" err="1" smtClean="0"/>
              <a:t>Distance_Learning</a:t>
            </a:r>
            <a:r>
              <a:rPr lang="en-US" dirty="0" smtClean="0"/>
              <a:t>/Images/17B_L28/</a:t>
            </a:r>
            <a:r>
              <a:rPr lang="en-US" dirty="0" err="1" smtClean="0"/>
              <a:t>sdi.JPG</a:t>
            </a:r>
            <a:endParaRPr lang="en-US" dirty="0"/>
          </a:p>
        </p:txBody>
      </p:sp>
    </p:spTree>
    <p:extLst>
      <p:ext uri="{BB962C8B-B14F-4D97-AF65-F5344CB8AC3E}">
        <p14:creationId xmlns:p14="http://schemas.microsoft.com/office/powerpoint/2010/main" val="6871328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25683" cy="4525963"/>
          </a:xfrm>
        </p:spPr>
        <p:txBody>
          <a:bodyPr>
            <a:normAutofit lnSpcReduction="10000"/>
          </a:bodyPr>
          <a:lstStyle/>
          <a:p>
            <a:pPr marL="0" indent="0">
              <a:buNone/>
            </a:pPr>
            <a:r>
              <a:rPr lang="en-US" dirty="0" smtClean="0"/>
              <a:t>"</a:t>
            </a:r>
            <a:r>
              <a:rPr lang="en-US" dirty="0"/>
              <a:t>My fellow Americans, I'm pleased to tell you today that I've signed legislation that will outlaw Russia forever. We begin bombing in five minutes</a:t>
            </a:r>
            <a:r>
              <a:rPr lang="en-US" dirty="0" smtClean="0"/>
              <a:t>.”</a:t>
            </a:r>
          </a:p>
          <a:p>
            <a:pPr marL="914400" lvl="2" indent="0">
              <a:buNone/>
            </a:pPr>
            <a:endParaRPr lang="en-US" dirty="0" smtClean="0"/>
          </a:p>
          <a:p>
            <a:pPr marL="914400" lvl="2" indent="0">
              <a:buNone/>
            </a:pPr>
            <a:r>
              <a:rPr lang="en-US" dirty="0" smtClean="0"/>
              <a:t>Reagan jokingly speaking into an open microphone just before a speech that was to be broadcast, </a:t>
            </a:r>
            <a:r>
              <a:rPr lang="en-US" dirty="0"/>
              <a:t>August 1984 </a:t>
            </a:r>
            <a:endParaRPr lang="en-US" dirty="0" smtClean="0"/>
          </a:p>
          <a:p>
            <a:endParaRPr lang="en-US" dirty="0"/>
          </a:p>
        </p:txBody>
      </p:sp>
      <p:pic>
        <p:nvPicPr>
          <p:cNvPr id="2" name="Picture 1"/>
          <p:cNvPicPr>
            <a:picLocks noChangeAspect="1"/>
          </p:cNvPicPr>
          <p:nvPr/>
        </p:nvPicPr>
        <p:blipFill>
          <a:blip r:embed="rId3"/>
          <a:stretch>
            <a:fillRect/>
          </a:stretch>
        </p:blipFill>
        <p:spPr>
          <a:xfrm>
            <a:off x="5547135" y="1600200"/>
            <a:ext cx="3386667" cy="4165600"/>
          </a:xfrm>
          <a:prstGeom prst="rect">
            <a:avLst/>
          </a:prstGeom>
        </p:spPr>
      </p:pic>
    </p:spTree>
    <p:extLst>
      <p:ext uri="{BB962C8B-B14F-4D97-AF65-F5344CB8AC3E}">
        <p14:creationId xmlns:p14="http://schemas.microsoft.com/office/powerpoint/2010/main" val="33533944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Minutes to Midnight</a:t>
            </a:r>
            <a:endParaRPr lang="en-US" dirty="0"/>
          </a:p>
        </p:txBody>
      </p:sp>
      <p:sp>
        <p:nvSpPr>
          <p:cNvPr id="3" name="Content Placeholder 2"/>
          <p:cNvSpPr>
            <a:spLocks noGrp="1"/>
          </p:cNvSpPr>
          <p:nvPr>
            <p:ph idx="1"/>
          </p:nvPr>
        </p:nvSpPr>
        <p:spPr>
          <a:xfrm>
            <a:off x="457200" y="1600200"/>
            <a:ext cx="4470400" cy="4525963"/>
          </a:xfrm>
        </p:spPr>
        <p:txBody>
          <a:bodyPr>
            <a:normAutofit fontScale="70000" lnSpcReduction="20000"/>
          </a:bodyPr>
          <a:lstStyle/>
          <a:p>
            <a:pPr marL="0" indent="0">
              <a:buNone/>
            </a:pPr>
            <a:r>
              <a:rPr lang="en-US" b="1" dirty="0" smtClean="0"/>
              <a:t>In </a:t>
            </a:r>
            <a:r>
              <a:rPr lang="en-US" b="1" dirty="0"/>
              <a:t>January 1984, the Doomsday Clock’s hand </a:t>
            </a:r>
            <a:r>
              <a:rPr lang="en-US" b="1" dirty="0" smtClean="0"/>
              <a:t>crept to three minutes to midnight.</a:t>
            </a:r>
            <a:r>
              <a:rPr lang="en-US" dirty="0" smtClean="0"/>
              <a:t> (as close to midnight as it had stood since 1953 when US developed the hydrogen bomb.)</a:t>
            </a:r>
          </a:p>
          <a:p>
            <a:pPr marL="0" indent="0">
              <a:buNone/>
            </a:pPr>
            <a:endParaRPr lang="en-US" dirty="0" smtClean="0"/>
          </a:p>
          <a:p>
            <a:pPr marL="0" indent="0">
              <a:buNone/>
            </a:pPr>
            <a:r>
              <a:rPr lang="en-US" dirty="0" smtClean="0"/>
              <a:t>Between 1980 and 1983</a:t>
            </a:r>
          </a:p>
          <a:p>
            <a:pPr lvl="1"/>
            <a:r>
              <a:rPr lang="en-US" dirty="0" smtClean="0"/>
              <a:t>Soviet </a:t>
            </a:r>
            <a:r>
              <a:rPr lang="en-US" dirty="0"/>
              <a:t>Union invaded </a:t>
            </a:r>
            <a:r>
              <a:rPr lang="en-US" dirty="0" smtClean="0"/>
              <a:t>Afghanistan</a:t>
            </a:r>
          </a:p>
          <a:p>
            <a:pPr lvl="1"/>
            <a:r>
              <a:rPr lang="en-US" dirty="0" smtClean="0"/>
              <a:t>United </a:t>
            </a:r>
            <a:r>
              <a:rPr lang="en-US" dirty="0"/>
              <a:t>States pulled out of the Moscow Olympics </a:t>
            </a:r>
            <a:endParaRPr lang="en-US" dirty="0" smtClean="0"/>
          </a:p>
          <a:p>
            <a:pPr lvl="1"/>
            <a:r>
              <a:rPr lang="en-US" dirty="0"/>
              <a:t>C</a:t>
            </a:r>
            <a:r>
              <a:rPr lang="en-US" dirty="0" smtClean="0"/>
              <a:t>ommunication </a:t>
            </a:r>
            <a:r>
              <a:rPr lang="en-US" dirty="0"/>
              <a:t>between the two superpowers all but ceased. </a:t>
            </a:r>
          </a:p>
        </p:txBody>
      </p:sp>
      <p:pic>
        <p:nvPicPr>
          <p:cNvPr id="4" name="Picture 3"/>
          <p:cNvPicPr>
            <a:picLocks noChangeAspect="1"/>
          </p:cNvPicPr>
          <p:nvPr/>
        </p:nvPicPr>
        <p:blipFill>
          <a:blip r:embed="rId2"/>
          <a:stretch>
            <a:fillRect/>
          </a:stretch>
        </p:blipFill>
        <p:spPr>
          <a:xfrm>
            <a:off x="5526424" y="2322394"/>
            <a:ext cx="3160376" cy="3113206"/>
          </a:xfrm>
          <a:prstGeom prst="rect">
            <a:avLst/>
          </a:prstGeom>
        </p:spPr>
      </p:pic>
      <p:sp>
        <p:nvSpPr>
          <p:cNvPr id="5" name="TextBox 4"/>
          <p:cNvSpPr txBox="1"/>
          <p:nvPr/>
        </p:nvSpPr>
        <p:spPr>
          <a:xfrm>
            <a:off x="1219200" y="6126163"/>
            <a:ext cx="7239000" cy="369332"/>
          </a:xfrm>
          <a:prstGeom prst="rect">
            <a:avLst/>
          </a:prstGeom>
          <a:noFill/>
        </p:spPr>
        <p:txBody>
          <a:bodyPr wrap="square" rtlCol="0">
            <a:spAutoFit/>
          </a:bodyPr>
          <a:lstStyle/>
          <a:p>
            <a:r>
              <a:rPr lang="en-US" dirty="0" smtClean="0"/>
              <a:t>http://</a:t>
            </a:r>
            <a:r>
              <a:rPr lang="en-US" dirty="0" err="1" smtClean="0"/>
              <a:t>chicagotonight.wttw.com</a:t>
            </a:r>
            <a:r>
              <a:rPr lang="en-US" dirty="0" smtClean="0"/>
              <a:t>/2012/01/12/doomsday-clock</a:t>
            </a:r>
            <a:endParaRPr lang="en-US" dirty="0"/>
          </a:p>
        </p:txBody>
      </p:sp>
    </p:spTree>
    <p:extLst>
      <p:ext uri="{BB962C8B-B14F-4D97-AF65-F5344CB8AC3E}">
        <p14:creationId xmlns:p14="http://schemas.microsoft.com/office/powerpoint/2010/main" val="533787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837" y="109180"/>
            <a:ext cx="8723030" cy="4525963"/>
          </a:xfrm>
        </p:spPr>
        <p:txBody>
          <a:bodyPr/>
          <a:lstStyle/>
          <a:p>
            <a:pPr marL="0" indent="0">
              <a:buNone/>
            </a:pPr>
            <a:r>
              <a:rPr lang="en-US" dirty="0" smtClean="0"/>
              <a:t>1983 </a:t>
            </a:r>
            <a:r>
              <a:rPr lang="en-US" dirty="0"/>
              <a:t>Gallup poll </a:t>
            </a:r>
            <a:r>
              <a:rPr lang="en-US" dirty="0" smtClean="0"/>
              <a:t>found 40 </a:t>
            </a:r>
            <a:r>
              <a:rPr lang="en-US" dirty="0"/>
              <a:t>percent of </a:t>
            </a:r>
            <a:r>
              <a:rPr lang="en-US" dirty="0" smtClean="0"/>
              <a:t>respondents </a:t>
            </a:r>
            <a:r>
              <a:rPr lang="en-US" dirty="0"/>
              <a:t>thought it likely a nuclear war would occur within ten years</a:t>
            </a:r>
            <a:r>
              <a:rPr lang="en-US" dirty="0" smtClean="0"/>
              <a:t>.</a:t>
            </a:r>
          </a:p>
        </p:txBody>
      </p:sp>
      <p:pic>
        <p:nvPicPr>
          <p:cNvPr id="4" name="Picture 3"/>
          <p:cNvPicPr>
            <a:picLocks noChangeAspect="1"/>
          </p:cNvPicPr>
          <p:nvPr/>
        </p:nvPicPr>
        <p:blipFill>
          <a:blip r:embed="rId2"/>
          <a:stretch>
            <a:fillRect/>
          </a:stretch>
        </p:blipFill>
        <p:spPr>
          <a:xfrm>
            <a:off x="1193800" y="1952010"/>
            <a:ext cx="6743700" cy="4432300"/>
          </a:xfrm>
          <a:prstGeom prst="rect">
            <a:avLst/>
          </a:prstGeom>
        </p:spPr>
      </p:pic>
      <p:sp>
        <p:nvSpPr>
          <p:cNvPr id="5" name="TextBox 4"/>
          <p:cNvSpPr txBox="1"/>
          <p:nvPr/>
        </p:nvSpPr>
        <p:spPr>
          <a:xfrm>
            <a:off x="1601063" y="6384310"/>
            <a:ext cx="5796951" cy="369332"/>
          </a:xfrm>
          <a:prstGeom prst="rect">
            <a:avLst/>
          </a:prstGeom>
          <a:noFill/>
        </p:spPr>
        <p:txBody>
          <a:bodyPr wrap="square" rtlCol="0">
            <a:spAutoFit/>
          </a:bodyPr>
          <a:lstStyle/>
          <a:p>
            <a:pPr algn="ctr"/>
            <a:r>
              <a:rPr lang="en-US" dirty="0" smtClean="0"/>
              <a:t>Scene from </a:t>
            </a:r>
            <a:r>
              <a:rPr lang="en-US" i="1" dirty="0" smtClean="0"/>
              <a:t>The Day After </a:t>
            </a:r>
            <a:r>
              <a:rPr lang="en-US" dirty="0" smtClean="0"/>
              <a:t>(ABC television, 1983)</a:t>
            </a:r>
            <a:endParaRPr lang="en-US" dirty="0"/>
          </a:p>
        </p:txBody>
      </p:sp>
    </p:spTree>
    <p:extLst>
      <p:ext uri="{BB962C8B-B14F-4D97-AF65-F5344CB8AC3E}">
        <p14:creationId xmlns:p14="http://schemas.microsoft.com/office/powerpoint/2010/main" val="2994079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Antinuclear Movement</a:t>
            </a:r>
            <a:endParaRPr lang="en-US" dirty="0"/>
          </a:p>
        </p:txBody>
      </p:sp>
      <p:sp>
        <p:nvSpPr>
          <p:cNvPr id="3" name="Content Placeholder 2"/>
          <p:cNvSpPr>
            <a:spLocks noGrp="1"/>
          </p:cNvSpPr>
          <p:nvPr>
            <p:ph idx="1"/>
          </p:nvPr>
        </p:nvSpPr>
        <p:spPr>
          <a:xfrm>
            <a:off x="457200" y="1600200"/>
            <a:ext cx="4648200" cy="4262735"/>
          </a:xfrm>
        </p:spPr>
        <p:txBody>
          <a:bodyPr>
            <a:normAutofit fontScale="92500" lnSpcReduction="20000"/>
          </a:bodyPr>
          <a:lstStyle/>
          <a:p>
            <a:r>
              <a:rPr lang="en-US" dirty="0" smtClean="0"/>
              <a:t>Diverse grassroots movement</a:t>
            </a:r>
          </a:p>
          <a:p>
            <a:r>
              <a:rPr lang="en-US" dirty="0" smtClean="0"/>
              <a:t>Sought a </a:t>
            </a:r>
            <a:r>
              <a:rPr lang="en-US" dirty="0"/>
              <a:t>"freeze" on all nuclear weapons testing, production, and </a:t>
            </a:r>
            <a:r>
              <a:rPr lang="en-US" dirty="0" smtClean="0"/>
              <a:t>deployment</a:t>
            </a:r>
          </a:p>
          <a:p>
            <a:r>
              <a:rPr lang="en-US" dirty="0" smtClean="0"/>
              <a:t>In 1982, polls indicated that 70 </a:t>
            </a:r>
            <a:r>
              <a:rPr lang="en-US" dirty="0"/>
              <a:t>percent of the American </a:t>
            </a:r>
            <a:r>
              <a:rPr lang="en-US" dirty="0" smtClean="0"/>
              <a:t>public favored a weapons freeze. </a:t>
            </a:r>
          </a:p>
        </p:txBody>
      </p:sp>
      <p:sp>
        <p:nvSpPr>
          <p:cNvPr id="4" name="TextBox 3"/>
          <p:cNvSpPr txBox="1"/>
          <p:nvPr/>
        </p:nvSpPr>
        <p:spPr>
          <a:xfrm>
            <a:off x="762000" y="5862935"/>
            <a:ext cx="7924800" cy="923330"/>
          </a:xfrm>
          <a:prstGeom prst="rect">
            <a:avLst/>
          </a:prstGeom>
          <a:noFill/>
        </p:spPr>
        <p:txBody>
          <a:bodyPr wrap="square" rtlCol="0">
            <a:spAutoFit/>
          </a:bodyPr>
          <a:lstStyle/>
          <a:p>
            <a:r>
              <a:rPr lang="en-US" dirty="0"/>
              <a:t>"The Antinuclear Movement." </a:t>
            </a:r>
            <a:r>
              <a:rPr lang="en-US" i="1" dirty="0"/>
              <a:t>American Decades</a:t>
            </a:r>
            <a:r>
              <a:rPr lang="en-US" dirty="0"/>
              <a:t>. Ed. Judith S. Baughman, et al. Vol. 9: 1980-1989. Detroit: Gale, 2001. </a:t>
            </a:r>
            <a:r>
              <a:rPr lang="en-US" i="1" dirty="0"/>
              <a:t>Gale Virtual Reference Library</a:t>
            </a:r>
            <a:r>
              <a:rPr lang="en-US" dirty="0"/>
              <a:t>. Web. 10 Nov. 2013.</a:t>
            </a:r>
          </a:p>
        </p:txBody>
      </p:sp>
      <p:pic>
        <p:nvPicPr>
          <p:cNvPr id="5" name="Picture 4"/>
          <p:cNvPicPr>
            <a:picLocks noChangeAspect="1"/>
          </p:cNvPicPr>
          <p:nvPr/>
        </p:nvPicPr>
        <p:blipFill>
          <a:blip r:embed="rId3"/>
          <a:stretch>
            <a:fillRect/>
          </a:stretch>
        </p:blipFill>
        <p:spPr>
          <a:xfrm>
            <a:off x="5181599" y="2260600"/>
            <a:ext cx="3509543" cy="2679700"/>
          </a:xfrm>
          <a:prstGeom prst="rect">
            <a:avLst/>
          </a:prstGeom>
        </p:spPr>
      </p:pic>
    </p:spTree>
    <p:extLst>
      <p:ext uri="{BB962C8B-B14F-4D97-AF65-F5344CB8AC3E}">
        <p14:creationId xmlns:p14="http://schemas.microsoft.com/office/powerpoint/2010/main" val="3214755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415" y="939800"/>
            <a:ext cx="4865804" cy="5691387"/>
          </a:xfrm>
        </p:spPr>
        <p:txBody>
          <a:bodyPr>
            <a:normAutofit fontScale="32500" lnSpcReduction="20000"/>
          </a:bodyPr>
          <a:lstStyle/>
          <a:p>
            <a:pPr marL="0" indent="0">
              <a:buNone/>
            </a:pPr>
            <a:r>
              <a:rPr lang="en-US" sz="6000" dirty="0"/>
              <a:t>"We have gone on piling weapon upon weapon, missile upon missile, new levels of </a:t>
            </a:r>
            <a:r>
              <a:rPr lang="en-US" sz="6000" dirty="0" err="1"/>
              <a:t>destructivencss</a:t>
            </a:r>
            <a:r>
              <a:rPr lang="en-US" sz="6000" dirty="0"/>
              <a:t> upon old ones. We have done this helplessly, almost involuntarily: like the victims of some sort of hypnotism, like men in a dream, like lemmings headed for the sea, like the children of Hamlin marching blindly along behind their Pied Piper. And the result is that today we have achieved, we and the Russians together, in the creation of these devices and their means of delivery, levels of redundancy of such grotesque dimensions as to defy rational understanding</a:t>
            </a:r>
            <a:r>
              <a:rPr lang="en-US" sz="6000" dirty="0" smtClean="0"/>
              <a:t>.”</a:t>
            </a:r>
          </a:p>
          <a:p>
            <a:pPr marL="0" indent="0">
              <a:buNone/>
            </a:pPr>
            <a:endParaRPr lang="en-US" dirty="0"/>
          </a:p>
          <a:p>
            <a:pPr marL="400050" lvl="1" indent="0">
              <a:buNone/>
            </a:pPr>
            <a:r>
              <a:rPr lang="en-US" sz="4300" dirty="0"/>
              <a:t>George F. Kennan, </a:t>
            </a:r>
            <a:r>
              <a:rPr lang="en-US" sz="4300" dirty="0" smtClean="0"/>
              <a:t>diplomat, in </a:t>
            </a:r>
            <a:r>
              <a:rPr lang="en-US" sz="4300" dirty="0"/>
              <a:t>an address accepting the Albert Einstein Peace Prize in </a:t>
            </a:r>
            <a:r>
              <a:rPr lang="en-US" sz="4300" dirty="0" smtClean="0"/>
              <a:t>1981</a:t>
            </a:r>
          </a:p>
          <a:p>
            <a:pPr marL="0" indent="0">
              <a:buNone/>
            </a:pPr>
            <a:endParaRPr lang="en-US" sz="4300" dirty="0"/>
          </a:p>
          <a:p>
            <a:pPr marL="800100" lvl="2" indent="0">
              <a:buNone/>
            </a:pPr>
            <a:r>
              <a:rPr lang="en-US" sz="4300" dirty="0" smtClean="0"/>
              <a:t>Source:  "</a:t>
            </a:r>
            <a:r>
              <a:rPr lang="en-US" sz="4300" dirty="0"/>
              <a:t>The Antinuclear Movement." </a:t>
            </a:r>
            <a:r>
              <a:rPr lang="en-US" sz="4300" i="1" dirty="0"/>
              <a:t>American Decades</a:t>
            </a:r>
            <a:r>
              <a:rPr lang="en-US" sz="4300" dirty="0"/>
              <a:t>. Ed. Judith S. Baughman, et al. Vol. 9: 1980-1989. Detroit: Gale, 2001. </a:t>
            </a:r>
            <a:r>
              <a:rPr lang="en-US" sz="4300" i="1" dirty="0"/>
              <a:t>Gale Virtual Reference Library</a:t>
            </a:r>
            <a:r>
              <a:rPr lang="en-US" sz="4300" dirty="0"/>
              <a:t>. Web. 10 Nov. 2013.</a:t>
            </a:r>
          </a:p>
        </p:txBody>
      </p:sp>
      <p:pic>
        <p:nvPicPr>
          <p:cNvPr id="5" name="Picture 4"/>
          <p:cNvPicPr>
            <a:picLocks noChangeAspect="1"/>
          </p:cNvPicPr>
          <p:nvPr/>
        </p:nvPicPr>
        <p:blipFill>
          <a:blip r:embed="rId2"/>
          <a:stretch>
            <a:fillRect/>
          </a:stretch>
        </p:blipFill>
        <p:spPr>
          <a:xfrm>
            <a:off x="5376583" y="685912"/>
            <a:ext cx="3451823" cy="5190332"/>
          </a:xfrm>
          <a:prstGeom prst="rect">
            <a:avLst/>
          </a:prstGeom>
        </p:spPr>
      </p:pic>
      <p:sp>
        <p:nvSpPr>
          <p:cNvPr id="6" name="TextBox 5"/>
          <p:cNvSpPr txBox="1"/>
          <p:nvPr/>
        </p:nvSpPr>
        <p:spPr>
          <a:xfrm>
            <a:off x="5493301" y="5876244"/>
            <a:ext cx="3450565" cy="369332"/>
          </a:xfrm>
          <a:prstGeom prst="rect">
            <a:avLst/>
          </a:prstGeom>
          <a:noFill/>
        </p:spPr>
        <p:txBody>
          <a:bodyPr wrap="square" rtlCol="0">
            <a:spAutoFit/>
          </a:bodyPr>
          <a:lstStyle/>
          <a:p>
            <a:pPr algn="ctr"/>
            <a:r>
              <a:rPr lang="en-US" dirty="0" smtClean="0"/>
              <a:t>Pantheon Books, 1982</a:t>
            </a:r>
            <a:endParaRPr lang="en-US" dirty="0"/>
          </a:p>
        </p:txBody>
      </p:sp>
    </p:spTree>
    <p:extLst>
      <p:ext uri="{BB962C8B-B14F-4D97-AF65-F5344CB8AC3E}">
        <p14:creationId xmlns:p14="http://schemas.microsoft.com/office/powerpoint/2010/main" val="643354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Reagan and Television</a:t>
            </a:r>
            <a:endParaRPr lang="en-US" dirty="0"/>
          </a:p>
        </p:txBody>
      </p:sp>
      <p:pic>
        <p:nvPicPr>
          <p:cNvPr id="6" name="Picture 5"/>
          <p:cNvPicPr>
            <a:picLocks noChangeAspect="1"/>
          </p:cNvPicPr>
          <p:nvPr/>
        </p:nvPicPr>
        <p:blipFill>
          <a:blip r:embed="rId2"/>
          <a:stretch>
            <a:fillRect/>
          </a:stretch>
        </p:blipFill>
        <p:spPr>
          <a:xfrm>
            <a:off x="1651000" y="2103841"/>
            <a:ext cx="5842000" cy="3797300"/>
          </a:xfrm>
          <a:prstGeom prst="rect">
            <a:avLst/>
          </a:prstGeom>
        </p:spPr>
      </p:pic>
    </p:spTree>
    <p:extLst>
      <p:ext uri="{BB962C8B-B14F-4D97-AF65-F5344CB8AC3E}">
        <p14:creationId xmlns:p14="http://schemas.microsoft.com/office/powerpoint/2010/main" val="893730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270000"/>
            <a:ext cx="9144000" cy="4303059"/>
          </a:xfrm>
          <a:prstGeom prst="rect">
            <a:avLst/>
          </a:prstGeom>
        </p:spPr>
      </p:pic>
      <p:sp>
        <p:nvSpPr>
          <p:cNvPr id="5" name="TextBox 4"/>
          <p:cNvSpPr txBox="1"/>
          <p:nvPr/>
        </p:nvSpPr>
        <p:spPr>
          <a:xfrm>
            <a:off x="508000" y="6070600"/>
            <a:ext cx="7950200" cy="646331"/>
          </a:xfrm>
          <a:prstGeom prst="rect">
            <a:avLst/>
          </a:prstGeom>
          <a:noFill/>
        </p:spPr>
        <p:txBody>
          <a:bodyPr wrap="square" rtlCol="0">
            <a:spAutoFit/>
          </a:bodyPr>
          <a:lstStyle/>
          <a:p>
            <a:r>
              <a:rPr lang="en-US" dirty="0"/>
              <a:t>Reagan's March 8, 1983, speech to the National Association of Evangelicals in Orlando, Florida</a:t>
            </a:r>
          </a:p>
        </p:txBody>
      </p:sp>
    </p:spTree>
    <p:extLst>
      <p:ext uri="{BB962C8B-B14F-4D97-AF65-F5344CB8AC3E}">
        <p14:creationId xmlns:p14="http://schemas.microsoft.com/office/powerpoint/2010/main" val="3425718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1136"/>
            <a:ext cx="3810000" cy="5775028"/>
          </a:xfrm>
        </p:spPr>
        <p:txBody>
          <a:bodyPr/>
          <a:lstStyle/>
          <a:p>
            <a:pPr marL="0" indent="0">
              <a:buNone/>
            </a:pPr>
            <a:r>
              <a:rPr lang="en-US" dirty="0" smtClean="0"/>
              <a:t>In November, 1983, ABC broadcast </a:t>
            </a:r>
            <a:r>
              <a:rPr lang="en-US" i="1" dirty="0" smtClean="0"/>
              <a:t>The Day After</a:t>
            </a:r>
            <a:r>
              <a:rPr lang="en-US" dirty="0" smtClean="0"/>
              <a:t>, a fictional dramatization of a nuclear attack on Kansas City and 100 million Americans tuned in.</a:t>
            </a:r>
          </a:p>
          <a:p>
            <a:pPr marL="0" indent="0">
              <a:buNone/>
            </a:pPr>
            <a:endParaRPr lang="en-US" dirty="0"/>
          </a:p>
        </p:txBody>
      </p:sp>
      <p:sp>
        <p:nvSpPr>
          <p:cNvPr id="4" name="TextBox 3"/>
          <p:cNvSpPr txBox="1"/>
          <p:nvPr/>
        </p:nvSpPr>
        <p:spPr>
          <a:xfrm>
            <a:off x="762000" y="5862935"/>
            <a:ext cx="7924800" cy="923330"/>
          </a:xfrm>
          <a:prstGeom prst="rect">
            <a:avLst/>
          </a:prstGeom>
          <a:noFill/>
        </p:spPr>
        <p:txBody>
          <a:bodyPr wrap="square" rtlCol="0">
            <a:spAutoFit/>
          </a:bodyPr>
          <a:lstStyle/>
          <a:p>
            <a:r>
              <a:rPr lang="en-US" dirty="0"/>
              <a:t>"The Antinuclear Movement." </a:t>
            </a:r>
            <a:r>
              <a:rPr lang="en-US" i="1" dirty="0"/>
              <a:t>American Decades</a:t>
            </a:r>
            <a:r>
              <a:rPr lang="en-US" dirty="0"/>
              <a:t>. Ed. Judith S. Baughman, et al. Vol. 9: 1980-1989. Detroit: Gale, 2001. </a:t>
            </a:r>
            <a:r>
              <a:rPr lang="en-US" i="1" dirty="0"/>
              <a:t>Gale Virtual Reference Library</a:t>
            </a:r>
            <a:r>
              <a:rPr lang="en-US" dirty="0"/>
              <a:t>. Web. 10 Nov. 2013.</a:t>
            </a:r>
          </a:p>
        </p:txBody>
      </p:sp>
      <p:pic>
        <p:nvPicPr>
          <p:cNvPr id="5" name="Picture 4"/>
          <p:cNvPicPr>
            <a:picLocks noChangeAspect="1"/>
          </p:cNvPicPr>
          <p:nvPr/>
        </p:nvPicPr>
        <p:blipFill>
          <a:blip r:embed="rId2"/>
          <a:stretch>
            <a:fillRect/>
          </a:stretch>
        </p:blipFill>
        <p:spPr>
          <a:xfrm>
            <a:off x="4495800" y="351135"/>
            <a:ext cx="3860800" cy="5128381"/>
          </a:xfrm>
          <a:prstGeom prst="rect">
            <a:avLst/>
          </a:prstGeom>
        </p:spPr>
      </p:pic>
    </p:spTree>
    <p:extLst>
      <p:ext uri="{BB962C8B-B14F-4D97-AF65-F5344CB8AC3E}">
        <p14:creationId xmlns:p14="http://schemas.microsoft.com/office/powerpoint/2010/main" val="477705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a:t>Ending disclaimer: The catastrophic events you have just witnessed are, in all likelihood, less severe than the destruction that would actually occur in the event of a full nuclear strike against the United States. It is hoped that the images of this film will inspire the nations of this earth, their peoples and leaders, to find the means to avert that fateful day</a:t>
            </a:r>
            <a:r>
              <a:rPr lang="en-US" dirty="0" smtClean="0"/>
              <a:t>.</a:t>
            </a:r>
          </a:p>
          <a:p>
            <a:pPr marL="800100" lvl="2" indent="0" algn="r">
              <a:buNone/>
            </a:pPr>
            <a:r>
              <a:rPr lang="en-US" dirty="0" smtClean="0"/>
              <a:t>(http://</a:t>
            </a:r>
            <a:r>
              <a:rPr lang="en-US" dirty="0" err="1" smtClean="0"/>
              <a:t>www.imdb.com</a:t>
            </a:r>
            <a:r>
              <a:rPr lang="en-US" dirty="0" smtClean="0"/>
              <a:t>/title/tt0085404/</a:t>
            </a:r>
            <a:r>
              <a:rPr lang="en-US" dirty="0" err="1" smtClean="0"/>
              <a:t>trivia?tab</a:t>
            </a:r>
            <a:r>
              <a:rPr lang="en-US" dirty="0" smtClean="0"/>
              <a:t>=</a:t>
            </a:r>
            <a:r>
              <a:rPr lang="en-US" dirty="0" err="1" smtClean="0"/>
              <a:t>qt&amp;ref</a:t>
            </a:r>
            <a:r>
              <a:rPr lang="en-US" dirty="0" smtClean="0"/>
              <a:t>_=</a:t>
            </a:r>
            <a:r>
              <a:rPr lang="en-US" dirty="0" err="1" smtClean="0"/>
              <a:t>tt_trv_qu</a:t>
            </a:r>
            <a:r>
              <a:rPr lang="en-US" dirty="0" smtClean="0"/>
              <a:t>)</a:t>
            </a:r>
            <a:endParaRPr lang="en-US" dirty="0"/>
          </a:p>
        </p:txBody>
      </p:sp>
    </p:spTree>
    <p:extLst>
      <p:ext uri="{BB962C8B-B14F-4D97-AF65-F5344CB8AC3E}">
        <p14:creationId xmlns:p14="http://schemas.microsoft.com/office/powerpoint/2010/main" val="3637230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9597" y="742297"/>
            <a:ext cx="3332753" cy="5822907"/>
          </a:xfrm>
        </p:spPr>
        <p:txBody>
          <a:bodyPr>
            <a:normAutofit fontScale="92500" lnSpcReduction="20000"/>
          </a:bodyPr>
          <a:lstStyle/>
          <a:p>
            <a:pPr marL="0" indent="0">
              <a:buNone/>
            </a:pPr>
            <a:r>
              <a:rPr lang="en-US" dirty="0" smtClean="0"/>
              <a:t>"</a:t>
            </a:r>
            <a:r>
              <a:rPr lang="en-US" dirty="0"/>
              <a:t>Imagine a room awash in gasoline, and there are two implacable enemies in that room. One of them has nine thousand matches, the other seven thousand matches. Each of them is concerned about who's ahead, who's stronger</a:t>
            </a:r>
            <a:r>
              <a:rPr lang="en-US" dirty="0" smtClean="0"/>
              <a:t>.”  </a:t>
            </a:r>
            <a:endParaRPr lang="en-US" dirty="0" smtClean="0"/>
          </a:p>
          <a:p>
            <a:pPr marL="0" indent="0" algn="r">
              <a:buNone/>
            </a:pPr>
            <a:r>
              <a:rPr lang="en-US" dirty="0" smtClean="0"/>
              <a:t>-</a:t>
            </a:r>
            <a:r>
              <a:rPr lang="en-US" dirty="0" smtClean="0"/>
              <a:t>Carl Sagan</a:t>
            </a:r>
            <a:endParaRPr lang="en-US" dirty="0"/>
          </a:p>
        </p:txBody>
      </p:sp>
      <p:pic>
        <p:nvPicPr>
          <p:cNvPr id="4" name="Picture 3">
            <a:hlinkClick r:id="rId3"/>
          </p:cNvPr>
          <p:cNvPicPr>
            <a:picLocks noChangeAspect="1"/>
          </p:cNvPicPr>
          <p:nvPr/>
        </p:nvPicPr>
        <p:blipFill>
          <a:blip r:embed="rId4"/>
          <a:stretch>
            <a:fillRect/>
          </a:stretch>
        </p:blipFill>
        <p:spPr>
          <a:xfrm>
            <a:off x="545888" y="2494905"/>
            <a:ext cx="4563607" cy="3245526"/>
          </a:xfrm>
          <a:prstGeom prst="rect">
            <a:avLst/>
          </a:prstGeom>
        </p:spPr>
      </p:pic>
      <p:sp>
        <p:nvSpPr>
          <p:cNvPr id="5" name="TextBox 4"/>
          <p:cNvSpPr txBox="1"/>
          <p:nvPr/>
        </p:nvSpPr>
        <p:spPr>
          <a:xfrm>
            <a:off x="545888" y="742298"/>
            <a:ext cx="4563607" cy="1569660"/>
          </a:xfrm>
          <a:prstGeom prst="rect">
            <a:avLst/>
          </a:prstGeom>
          <a:noFill/>
        </p:spPr>
        <p:txBody>
          <a:bodyPr wrap="square" rtlCol="0">
            <a:spAutoFit/>
          </a:bodyPr>
          <a:lstStyle/>
          <a:p>
            <a:r>
              <a:rPr lang="en-US" sz="3200" dirty="0"/>
              <a:t>Following the film, aired a live debate, hosted by </a:t>
            </a:r>
            <a:r>
              <a:rPr lang="en-US" sz="3200" i="1" dirty="0">
                <a:hlinkClick r:id="rId5"/>
              </a:rPr>
              <a:t>Nightline'</a:t>
            </a:r>
            <a:r>
              <a:rPr lang="en-US" sz="3200" dirty="0">
                <a:hlinkClick r:id="rId5"/>
              </a:rPr>
              <a:t>s </a:t>
            </a:r>
            <a:r>
              <a:rPr lang="en-US" sz="3200" dirty="0"/>
              <a:t>Ted Koppel </a:t>
            </a:r>
          </a:p>
        </p:txBody>
      </p:sp>
    </p:spTree>
    <p:extLst>
      <p:ext uri="{BB962C8B-B14F-4D97-AF65-F5344CB8AC3E}">
        <p14:creationId xmlns:p14="http://schemas.microsoft.com/office/powerpoint/2010/main" val="1034558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60600" y="482600"/>
            <a:ext cx="4419600" cy="5002404"/>
          </a:xfrm>
          <a:prstGeom prst="rect">
            <a:avLst/>
          </a:prstGeom>
        </p:spPr>
      </p:pic>
      <p:sp>
        <p:nvSpPr>
          <p:cNvPr id="5" name="TextBox 4"/>
          <p:cNvSpPr txBox="1"/>
          <p:nvPr/>
        </p:nvSpPr>
        <p:spPr>
          <a:xfrm>
            <a:off x="304800" y="5934670"/>
            <a:ext cx="8661400" cy="923330"/>
          </a:xfrm>
          <a:prstGeom prst="rect">
            <a:avLst/>
          </a:prstGeom>
          <a:noFill/>
        </p:spPr>
        <p:txBody>
          <a:bodyPr wrap="square" rtlCol="0">
            <a:spAutoFit/>
          </a:bodyPr>
          <a:lstStyle/>
          <a:p>
            <a:r>
              <a:rPr lang="en-US" dirty="0"/>
              <a:t>After 'The Day After'</a:t>
            </a:r>
          </a:p>
          <a:p>
            <a:r>
              <a:rPr lang="en-US" dirty="0">
                <a:hlinkClick r:id="rId3"/>
              </a:rPr>
              <a:t>NANCY WASHART Fairfax. </a:t>
            </a:r>
            <a:r>
              <a:rPr lang="en-US" b="1" dirty="0">
                <a:hlinkClick r:id="rId4"/>
              </a:rPr>
              <a:t>The Washington Post (1974-Current file) [Washington, D.C] 24 Nov 1983: A26.</a:t>
            </a:r>
            <a:endParaRPr lang="en-US" dirty="0"/>
          </a:p>
        </p:txBody>
      </p:sp>
    </p:spTree>
    <p:extLst>
      <p:ext uri="{BB962C8B-B14F-4D97-AF65-F5344CB8AC3E}">
        <p14:creationId xmlns:p14="http://schemas.microsoft.com/office/powerpoint/2010/main" val="236108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Reagan Revolution</a:t>
            </a:r>
            <a:endParaRPr lang="en-US" dirty="0"/>
          </a:p>
        </p:txBody>
      </p:sp>
      <p:sp>
        <p:nvSpPr>
          <p:cNvPr id="3" name="Content Placeholder 2"/>
          <p:cNvSpPr>
            <a:spLocks noGrp="1"/>
          </p:cNvSpPr>
          <p:nvPr>
            <p:ph idx="1"/>
          </p:nvPr>
        </p:nvSpPr>
        <p:spPr/>
        <p:txBody>
          <a:bodyPr/>
          <a:lstStyle/>
          <a:p>
            <a:r>
              <a:rPr lang="en-US" dirty="0" smtClean="0"/>
              <a:t>Demographics – growth of elderly population, shift to Sun Belt</a:t>
            </a:r>
          </a:p>
          <a:p>
            <a:r>
              <a:rPr lang="en-US" dirty="0" smtClean="0"/>
              <a:t>Revival of evangelical religion</a:t>
            </a:r>
          </a:p>
          <a:p>
            <a:r>
              <a:rPr lang="en-US" dirty="0" smtClean="0"/>
              <a:t>Backlash against feminism and other liberation movements of late </a:t>
            </a:r>
            <a:r>
              <a:rPr lang="fr-FR" dirty="0" smtClean="0"/>
              <a:t>’</a:t>
            </a:r>
            <a:r>
              <a:rPr lang="en-US" dirty="0" smtClean="0"/>
              <a:t>60s/’70s</a:t>
            </a:r>
            <a:endParaRPr lang="en-US" dirty="0"/>
          </a:p>
        </p:txBody>
      </p:sp>
    </p:spTree>
    <p:extLst>
      <p:ext uri="{BB962C8B-B14F-4D97-AF65-F5344CB8AC3E}">
        <p14:creationId xmlns:p14="http://schemas.microsoft.com/office/powerpoint/2010/main" val="114924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Reagan’s 1980 Campaign Promises</a:t>
            </a:r>
            <a:endParaRPr lang="en-US" dirty="0"/>
          </a:p>
        </p:txBody>
      </p:sp>
      <p:sp>
        <p:nvSpPr>
          <p:cNvPr id="3" name="Content Placeholder 2"/>
          <p:cNvSpPr>
            <a:spLocks noGrp="1"/>
          </p:cNvSpPr>
          <p:nvPr>
            <p:ph idx="1"/>
          </p:nvPr>
        </p:nvSpPr>
        <p:spPr>
          <a:xfrm>
            <a:off x="457200" y="1600200"/>
            <a:ext cx="3793897" cy="4525963"/>
          </a:xfrm>
        </p:spPr>
        <p:txBody>
          <a:bodyPr>
            <a:normAutofit fontScale="77500" lnSpcReduction="20000"/>
          </a:bodyPr>
          <a:lstStyle/>
          <a:p>
            <a:r>
              <a:rPr lang="en-US" dirty="0" smtClean="0"/>
              <a:t>Less government</a:t>
            </a:r>
          </a:p>
          <a:p>
            <a:r>
              <a:rPr lang="en-US" dirty="0" smtClean="0"/>
              <a:t>Lower taxes</a:t>
            </a:r>
          </a:p>
          <a:p>
            <a:r>
              <a:rPr lang="en-US" dirty="0" smtClean="0"/>
              <a:t>Renewed prosperity</a:t>
            </a:r>
          </a:p>
          <a:p>
            <a:r>
              <a:rPr lang="en-US" dirty="0" smtClean="0"/>
              <a:t>Waning inflation</a:t>
            </a:r>
          </a:p>
          <a:p>
            <a:r>
              <a:rPr lang="en-US" dirty="0" smtClean="0"/>
              <a:t>Revived military strength and national pride</a:t>
            </a:r>
          </a:p>
          <a:p>
            <a:endParaRPr lang="en-US" dirty="0"/>
          </a:p>
          <a:p>
            <a:r>
              <a:rPr lang="en-US" dirty="0" smtClean="0"/>
              <a:t>Electoral outcome: Reagan received 489 electoral votes to Carter’s 49 </a:t>
            </a:r>
          </a:p>
        </p:txBody>
      </p:sp>
      <p:pic>
        <p:nvPicPr>
          <p:cNvPr id="4" name="Picture 3"/>
          <p:cNvPicPr>
            <a:picLocks noChangeAspect="1"/>
          </p:cNvPicPr>
          <p:nvPr/>
        </p:nvPicPr>
        <p:blipFill>
          <a:blip r:embed="rId3"/>
          <a:stretch>
            <a:fillRect/>
          </a:stretch>
        </p:blipFill>
        <p:spPr>
          <a:xfrm>
            <a:off x="4251097" y="2239119"/>
            <a:ext cx="4863727" cy="3089897"/>
          </a:xfrm>
          <a:prstGeom prst="rect">
            <a:avLst/>
          </a:prstGeom>
        </p:spPr>
      </p:pic>
      <p:sp>
        <p:nvSpPr>
          <p:cNvPr id="5" name="TextBox 4"/>
          <p:cNvSpPr txBox="1"/>
          <p:nvPr/>
        </p:nvSpPr>
        <p:spPr>
          <a:xfrm>
            <a:off x="4637561" y="5329016"/>
            <a:ext cx="3560984" cy="646331"/>
          </a:xfrm>
          <a:prstGeom prst="rect">
            <a:avLst/>
          </a:prstGeom>
          <a:noFill/>
        </p:spPr>
        <p:txBody>
          <a:bodyPr wrap="square" rtlCol="0">
            <a:spAutoFit/>
          </a:bodyPr>
          <a:lstStyle/>
          <a:p>
            <a:r>
              <a:rPr lang="en-US" dirty="0">
                <a:hlinkClick r:id="rId4"/>
              </a:rPr>
              <a:t>http://presidentelect.org/e1980.</a:t>
            </a:r>
            <a:r>
              <a:rPr lang="en-US" dirty="0" smtClean="0">
                <a:hlinkClick r:id="rId4"/>
              </a:rPr>
              <a:t>html</a:t>
            </a:r>
            <a:r>
              <a:rPr lang="en-US" dirty="0" smtClean="0"/>
              <a:t>, accessed 11-12-13</a:t>
            </a:r>
            <a:endParaRPr lang="en-US" dirty="0"/>
          </a:p>
        </p:txBody>
      </p:sp>
    </p:spTree>
    <p:extLst>
      <p:ext uri="{BB962C8B-B14F-4D97-AF65-F5344CB8AC3E}">
        <p14:creationId xmlns:p14="http://schemas.microsoft.com/office/powerpoint/2010/main" val="2330213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Reagan’s Military Buildup</a:t>
            </a:r>
            <a:endParaRPr lang="en-US" dirty="0"/>
          </a:p>
        </p:txBody>
      </p:sp>
      <p:sp>
        <p:nvSpPr>
          <p:cNvPr id="3" name="Content Placeholder 2"/>
          <p:cNvSpPr>
            <a:spLocks noGrp="1"/>
          </p:cNvSpPr>
          <p:nvPr>
            <p:ph idx="1"/>
          </p:nvPr>
        </p:nvSpPr>
        <p:spPr>
          <a:xfrm>
            <a:off x="0" y="1600200"/>
            <a:ext cx="5281149" cy="4525963"/>
          </a:xfrm>
        </p:spPr>
        <p:txBody>
          <a:bodyPr>
            <a:normAutofit fontScale="77500" lnSpcReduction="20000"/>
          </a:bodyPr>
          <a:lstStyle/>
          <a:p>
            <a:r>
              <a:rPr lang="en-US" dirty="0" smtClean="0"/>
              <a:t>Believed Soviets were not abiding by SALT II</a:t>
            </a:r>
          </a:p>
          <a:p>
            <a:r>
              <a:rPr lang="en-US" dirty="0" smtClean="0"/>
              <a:t>Buildup intended to:</a:t>
            </a:r>
          </a:p>
          <a:p>
            <a:pPr lvl="1"/>
            <a:r>
              <a:rPr lang="en-US" dirty="0" smtClean="0"/>
              <a:t>Strengthen military </a:t>
            </a:r>
            <a:r>
              <a:rPr lang="en-US" dirty="0"/>
              <a:t>in case of </a:t>
            </a:r>
            <a:r>
              <a:rPr lang="en-US" dirty="0" smtClean="0"/>
              <a:t>war</a:t>
            </a:r>
          </a:p>
          <a:p>
            <a:pPr lvl="1"/>
            <a:r>
              <a:rPr lang="en-US" dirty="0" smtClean="0"/>
              <a:t>persuade </a:t>
            </a:r>
            <a:r>
              <a:rPr lang="en-US" dirty="0"/>
              <a:t>European allies that </a:t>
            </a:r>
            <a:r>
              <a:rPr lang="en-US" dirty="0" smtClean="0"/>
              <a:t>U.S. would </a:t>
            </a:r>
            <a:r>
              <a:rPr lang="en-US" dirty="0"/>
              <a:t>not abandon </a:t>
            </a:r>
            <a:r>
              <a:rPr lang="en-US" dirty="0" smtClean="0"/>
              <a:t>them</a:t>
            </a:r>
          </a:p>
          <a:p>
            <a:pPr lvl="1"/>
            <a:r>
              <a:rPr lang="en-US" dirty="0" smtClean="0"/>
              <a:t>Encourage Soviets </a:t>
            </a:r>
            <a:r>
              <a:rPr lang="en-US" dirty="0"/>
              <a:t>to come </a:t>
            </a:r>
            <a:r>
              <a:rPr lang="en-US" dirty="0" smtClean="0"/>
              <a:t>to </a:t>
            </a:r>
            <a:r>
              <a:rPr lang="en-US" dirty="0"/>
              <a:t>bargaining table. </a:t>
            </a:r>
            <a:endParaRPr lang="en-US" dirty="0" smtClean="0"/>
          </a:p>
          <a:p>
            <a:r>
              <a:rPr lang="en-US" dirty="0" smtClean="0"/>
              <a:t>Budgetary implications:  </a:t>
            </a:r>
            <a:r>
              <a:rPr lang="en-US" dirty="0"/>
              <a:t>"Defense is not a budget issue. You spend what you need</a:t>
            </a:r>
            <a:r>
              <a:rPr lang="en-US" dirty="0" smtClean="0"/>
              <a:t>.”</a:t>
            </a:r>
          </a:p>
          <a:p>
            <a:pPr marL="1371600" lvl="3" indent="0" algn="r">
              <a:buNone/>
            </a:pPr>
            <a:r>
              <a:rPr lang="en-US" dirty="0" smtClean="0"/>
              <a:t>Source: </a:t>
            </a:r>
            <a:r>
              <a:rPr lang="en-US" dirty="0"/>
              <a:t>American President A Reference </a:t>
            </a:r>
            <a:r>
              <a:rPr lang="en-US" dirty="0" smtClean="0"/>
              <a:t>Resource – Ronald Reagan </a:t>
            </a:r>
          </a:p>
          <a:p>
            <a:pPr marL="1371600" lvl="3" indent="0" algn="r">
              <a:buNone/>
            </a:pPr>
            <a:r>
              <a:rPr lang="en-US" dirty="0">
                <a:hlinkClick r:id="rId3"/>
              </a:rPr>
              <a:t>(</a:t>
            </a:r>
            <a:r>
              <a:rPr lang="en-US" dirty="0" smtClean="0">
                <a:hlinkClick r:id="rId3"/>
              </a:rPr>
              <a:t>http://millercenter.org/president/reagan/essays/biography/5</a:t>
            </a:r>
            <a:r>
              <a:rPr lang="en-US" dirty="0" smtClean="0"/>
              <a:t>, accessed 11-9-13)</a:t>
            </a:r>
          </a:p>
          <a:p>
            <a:pPr lvl="2"/>
            <a:endParaRPr lang="en-US" dirty="0"/>
          </a:p>
        </p:txBody>
      </p:sp>
      <p:pic>
        <p:nvPicPr>
          <p:cNvPr id="4" name="Picture 3"/>
          <p:cNvPicPr>
            <a:picLocks noChangeAspect="1"/>
          </p:cNvPicPr>
          <p:nvPr/>
        </p:nvPicPr>
        <p:blipFill>
          <a:blip r:embed="rId4"/>
          <a:stretch>
            <a:fillRect/>
          </a:stretch>
        </p:blipFill>
        <p:spPr>
          <a:xfrm>
            <a:off x="5281150" y="1612900"/>
            <a:ext cx="3405650" cy="3246720"/>
          </a:xfrm>
          <a:prstGeom prst="rect">
            <a:avLst/>
          </a:prstGeom>
        </p:spPr>
      </p:pic>
      <p:sp>
        <p:nvSpPr>
          <p:cNvPr id="5" name="TextBox 4"/>
          <p:cNvSpPr txBox="1"/>
          <p:nvPr/>
        </p:nvSpPr>
        <p:spPr>
          <a:xfrm>
            <a:off x="5879765" y="5080511"/>
            <a:ext cx="3264235" cy="523220"/>
          </a:xfrm>
          <a:prstGeom prst="rect">
            <a:avLst/>
          </a:prstGeom>
          <a:noFill/>
        </p:spPr>
        <p:txBody>
          <a:bodyPr wrap="square" rtlCol="0">
            <a:spAutoFit/>
          </a:bodyPr>
          <a:lstStyle/>
          <a:p>
            <a:r>
              <a:rPr lang="en-US" sz="1400" dirty="0">
                <a:hlinkClick r:id="rId5"/>
              </a:rPr>
              <a:t>http://www.psychohistory.com/reagan/rp1x11.</a:t>
            </a:r>
            <a:r>
              <a:rPr lang="en-US" sz="1400" dirty="0" smtClean="0">
                <a:hlinkClick r:id="rId5"/>
              </a:rPr>
              <a:t>htm</a:t>
            </a:r>
            <a:r>
              <a:rPr lang="en-US" sz="1400" dirty="0" smtClean="0"/>
              <a:t>, accessed 11-12-13.</a:t>
            </a:r>
            <a:endParaRPr lang="en-US" sz="1400" dirty="0"/>
          </a:p>
        </p:txBody>
      </p:sp>
    </p:spTree>
    <p:extLst>
      <p:ext uri="{BB962C8B-B14F-4D97-AF65-F5344CB8AC3E}">
        <p14:creationId xmlns:p14="http://schemas.microsoft.com/office/powerpoint/2010/main" val="3149563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Reagan’s Cold War Ideology</a:t>
            </a:r>
            <a:endParaRPr lang="en-US" dirty="0"/>
          </a:p>
        </p:txBody>
      </p:sp>
      <p:sp>
        <p:nvSpPr>
          <p:cNvPr id="3" name="Content Placeholder 2"/>
          <p:cNvSpPr>
            <a:spLocks noGrp="1"/>
          </p:cNvSpPr>
          <p:nvPr>
            <p:ph idx="1"/>
          </p:nvPr>
        </p:nvSpPr>
        <p:spPr>
          <a:xfrm>
            <a:off x="457200" y="1600200"/>
            <a:ext cx="5118915" cy="5026554"/>
          </a:xfrm>
        </p:spPr>
        <p:txBody>
          <a:bodyPr>
            <a:normAutofit fontScale="85000" lnSpcReduction="10000"/>
          </a:bodyPr>
          <a:lstStyle/>
          <a:p>
            <a:pPr marL="0" indent="0">
              <a:buNone/>
            </a:pPr>
            <a:r>
              <a:rPr lang="en-US" dirty="0" smtClean="0"/>
              <a:t>“[T]he </a:t>
            </a:r>
            <a:r>
              <a:rPr lang="en-US" dirty="0"/>
              <a:t>march of freedom and democracy . . . will leave Marxism-Leninism on the ash-heap of history</a:t>
            </a:r>
            <a:r>
              <a:rPr lang="en-US" dirty="0" smtClean="0"/>
              <a:t>.”</a:t>
            </a:r>
          </a:p>
          <a:p>
            <a:pPr marL="400050" lvl="1" indent="0" algn="r">
              <a:buNone/>
            </a:pPr>
            <a:r>
              <a:rPr lang="en-US" dirty="0"/>
              <a:t>Address to the British Parliament (June 8, </a:t>
            </a:r>
            <a:r>
              <a:rPr lang="en-US" dirty="0" smtClean="0"/>
              <a:t>1982</a:t>
            </a:r>
            <a:r>
              <a:rPr lang="en-US" dirty="0"/>
              <a:t>)</a:t>
            </a:r>
          </a:p>
          <a:p>
            <a:endParaRPr lang="en-US" dirty="0" smtClean="0"/>
          </a:p>
          <a:p>
            <a:r>
              <a:rPr lang="en-US" dirty="0" smtClean="0"/>
              <a:t>Backed </a:t>
            </a:r>
            <a:r>
              <a:rPr lang="en-US" dirty="0"/>
              <a:t>away from </a:t>
            </a:r>
            <a:r>
              <a:rPr lang="en-US" dirty="0" smtClean="0"/>
              <a:t>language </a:t>
            </a:r>
            <a:r>
              <a:rPr lang="en-US" dirty="0"/>
              <a:t>of détente </a:t>
            </a:r>
            <a:r>
              <a:rPr lang="en-US" dirty="0" smtClean="0"/>
              <a:t/>
            </a:r>
            <a:br>
              <a:rPr lang="en-US" dirty="0" smtClean="0"/>
            </a:br>
            <a:endParaRPr lang="en-US" dirty="0"/>
          </a:p>
          <a:p>
            <a:r>
              <a:rPr lang="en-US" dirty="0" smtClean="0"/>
              <a:t>Expressed </a:t>
            </a:r>
            <a:r>
              <a:rPr lang="en-US" dirty="0"/>
              <a:t>distrust of the Soviet system and Marxist ideology. </a:t>
            </a:r>
            <a:endParaRPr lang="en-US" dirty="0" smtClean="0"/>
          </a:p>
          <a:p>
            <a:pPr marL="0" indent="0">
              <a:buNone/>
            </a:pPr>
            <a:endParaRPr lang="en-US" dirty="0"/>
          </a:p>
        </p:txBody>
      </p:sp>
      <p:pic>
        <p:nvPicPr>
          <p:cNvPr id="5" name="Picture 4"/>
          <p:cNvPicPr>
            <a:picLocks noChangeAspect="1"/>
          </p:cNvPicPr>
          <p:nvPr/>
        </p:nvPicPr>
        <p:blipFill>
          <a:blip r:embed="rId3"/>
          <a:stretch>
            <a:fillRect/>
          </a:stretch>
        </p:blipFill>
        <p:spPr>
          <a:xfrm>
            <a:off x="5944534" y="1600200"/>
            <a:ext cx="3042877" cy="3535534"/>
          </a:xfrm>
          <a:prstGeom prst="rect">
            <a:avLst/>
          </a:prstGeom>
        </p:spPr>
      </p:pic>
      <p:sp>
        <p:nvSpPr>
          <p:cNvPr id="6" name="TextBox 5"/>
          <p:cNvSpPr txBox="1"/>
          <p:nvPr/>
        </p:nvSpPr>
        <p:spPr>
          <a:xfrm>
            <a:off x="5944534" y="5356626"/>
            <a:ext cx="3042877" cy="738664"/>
          </a:xfrm>
          <a:prstGeom prst="rect">
            <a:avLst/>
          </a:prstGeom>
          <a:noFill/>
        </p:spPr>
        <p:txBody>
          <a:bodyPr wrap="square" rtlCol="0">
            <a:spAutoFit/>
          </a:bodyPr>
          <a:lstStyle/>
          <a:p>
            <a:pPr algn="ctr"/>
            <a:r>
              <a:rPr lang="en-US" sz="1400" dirty="0"/>
              <a:t>http://</a:t>
            </a:r>
            <a:r>
              <a:rPr lang="en-US" sz="1400" dirty="0" err="1"/>
              <a:t>www.reagan.utexas.edu</a:t>
            </a:r>
            <a:r>
              <a:rPr lang="en-US" sz="1400" dirty="0"/>
              <a:t>/archives/photographs/large/c8466-23.jpg</a:t>
            </a:r>
          </a:p>
        </p:txBody>
      </p:sp>
    </p:spTree>
    <p:extLst>
      <p:ext uri="{BB962C8B-B14F-4D97-AF65-F5344CB8AC3E}">
        <p14:creationId xmlns:p14="http://schemas.microsoft.com/office/powerpoint/2010/main" val="11526887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057"/>
            <a:ext cx="8229600" cy="524618"/>
          </a:xfrm>
        </p:spPr>
        <p:txBody>
          <a:bodyPr>
            <a:normAutofit fontScale="90000"/>
          </a:bodyPr>
          <a:lstStyle/>
          <a:p>
            <a:r>
              <a:rPr lang="en-US" dirty="0" smtClean="0"/>
              <a:t>1981-83: Years of Tension</a:t>
            </a:r>
            <a:endParaRPr lang="en-US" dirty="0"/>
          </a:p>
        </p:txBody>
      </p:sp>
      <p:sp>
        <p:nvSpPr>
          <p:cNvPr id="3" name="Content Placeholder 2"/>
          <p:cNvSpPr>
            <a:spLocks noGrp="1"/>
          </p:cNvSpPr>
          <p:nvPr>
            <p:ph idx="1"/>
          </p:nvPr>
        </p:nvSpPr>
        <p:spPr>
          <a:xfrm>
            <a:off x="457200" y="888772"/>
            <a:ext cx="5146519" cy="5237392"/>
          </a:xfrm>
        </p:spPr>
        <p:txBody>
          <a:bodyPr>
            <a:normAutofit fontScale="92500" lnSpcReduction="10000"/>
          </a:bodyPr>
          <a:lstStyle/>
          <a:p>
            <a:r>
              <a:rPr lang="en-US" dirty="0" smtClean="0"/>
              <a:t>Soviet deployment of intermediate </a:t>
            </a:r>
            <a:r>
              <a:rPr lang="en-US" dirty="0"/>
              <a:t>nuclear missiles, the SS-20, in Eastern </a:t>
            </a:r>
            <a:r>
              <a:rPr lang="en-US" dirty="0" smtClean="0"/>
              <a:t>Europe</a:t>
            </a:r>
          </a:p>
          <a:p>
            <a:r>
              <a:rPr lang="en-US" dirty="0" smtClean="0"/>
              <a:t>U.S</a:t>
            </a:r>
            <a:r>
              <a:rPr lang="en-US" dirty="0"/>
              <a:t>. </a:t>
            </a:r>
            <a:r>
              <a:rPr lang="en-US" dirty="0" smtClean="0"/>
              <a:t>deployment of nuclear </a:t>
            </a:r>
            <a:r>
              <a:rPr lang="en-US" dirty="0"/>
              <a:t>missiles in Germany, Britain, and </a:t>
            </a:r>
            <a:r>
              <a:rPr lang="en-US" dirty="0" smtClean="0"/>
              <a:t>Italy</a:t>
            </a:r>
          </a:p>
          <a:p>
            <a:r>
              <a:rPr lang="en-US" dirty="0" smtClean="0"/>
              <a:t>March, 1983:</a:t>
            </a:r>
          </a:p>
          <a:p>
            <a:pPr lvl="1"/>
            <a:r>
              <a:rPr lang="en-US" dirty="0" smtClean="0"/>
              <a:t>“Evil Empire” speech</a:t>
            </a:r>
          </a:p>
          <a:p>
            <a:pPr lvl="1"/>
            <a:r>
              <a:rPr lang="en-US" dirty="0" smtClean="0"/>
              <a:t>Reagan announces Strategic Defense Initiative</a:t>
            </a:r>
            <a:endParaRPr lang="en-US" dirty="0"/>
          </a:p>
        </p:txBody>
      </p:sp>
      <p:pic>
        <p:nvPicPr>
          <p:cNvPr id="4" name="Picture 3"/>
          <p:cNvPicPr>
            <a:picLocks noChangeAspect="1"/>
          </p:cNvPicPr>
          <p:nvPr/>
        </p:nvPicPr>
        <p:blipFill>
          <a:blip r:embed="rId3"/>
          <a:stretch>
            <a:fillRect/>
          </a:stretch>
        </p:blipFill>
        <p:spPr>
          <a:xfrm>
            <a:off x="5791200" y="888771"/>
            <a:ext cx="3352800" cy="5016500"/>
          </a:xfrm>
          <a:prstGeom prst="rect">
            <a:avLst/>
          </a:prstGeom>
        </p:spPr>
      </p:pic>
      <p:sp>
        <p:nvSpPr>
          <p:cNvPr id="5" name="TextBox 4"/>
          <p:cNvSpPr txBox="1"/>
          <p:nvPr/>
        </p:nvSpPr>
        <p:spPr>
          <a:xfrm>
            <a:off x="4527143" y="5901687"/>
            <a:ext cx="4616857" cy="923330"/>
          </a:xfrm>
          <a:prstGeom prst="rect">
            <a:avLst/>
          </a:prstGeom>
          <a:noFill/>
        </p:spPr>
        <p:txBody>
          <a:bodyPr wrap="square" rtlCol="0">
            <a:spAutoFit/>
          </a:bodyPr>
          <a:lstStyle/>
          <a:p>
            <a:pPr algn="r"/>
            <a:r>
              <a:rPr lang="en-US" dirty="0" smtClean="0"/>
              <a:t>Word cloud of Reagan’s “Evil Empire</a:t>
            </a:r>
            <a:r>
              <a:rPr lang="en-US" dirty="0"/>
              <a:t>” speech </a:t>
            </a:r>
            <a:r>
              <a:rPr lang="en-US" dirty="0" smtClean="0">
                <a:hlinkClick r:id="rId4"/>
              </a:rPr>
              <a:t>http</a:t>
            </a:r>
            <a:r>
              <a:rPr lang="en-US" dirty="0">
                <a:hlinkClick r:id="rId4"/>
              </a:rPr>
              <a:t>://www.ibhistorytopics.com/?p=</a:t>
            </a:r>
            <a:r>
              <a:rPr lang="en-US" dirty="0" smtClean="0">
                <a:hlinkClick r:id="rId4"/>
              </a:rPr>
              <a:t>1367</a:t>
            </a:r>
            <a:r>
              <a:rPr lang="en-US" dirty="0" smtClean="0"/>
              <a:t>, accessed 11-12-13</a:t>
            </a:r>
            <a:endParaRPr lang="en-US" dirty="0"/>
          </a:p>
        </p:txBody>
      </p:sp>
    </p:spTree>
    <p:extLst>
      <p:ext uri="{BB962C8B-B14F-4D97-AF65-F5344CB8AC3E}">
        <p14:creationId xmlns:p14="http://schemas.microsoft.com/office/powerpoint/2010/main" val="14220506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stretch>
            <a:fillRect/>
          </a:stretch>
        </p:blipFill>
        <p:spPr>
          <a:xfrm>
            <a:off x="1651000" y="1244600"/>
            <a:ext cx="5829300" cy="4356100"/>
          </a:xfrm>
          <a:prstGeom prst="rect">
            <a:avLst/>
          </a:prstGeom>
        </p:spPr>
      </p:pic>
      <p:sp>
        <p:nvSpPr>
          <p:cNvPr id="5" name="TextBox 4"/>
          <p:cNvSpPr txBox="1"/>
          <p:nvPr/>
        </p:nvSpPr>
        <p:spPr>
          <a:xfrm>
            <a:off x="2387600" y="5816600"/>
            <a:ext cx="4546600" cy="369332"/>
          </a:xfrm>
          <a:prstGeom prst="rect">
            <a:avLst/>
          </a:prstGeom>
          <a:noFill/>
        </p:spPr>
        <p:txBody>
          <a:bodyPr wrap="square" rtlCol="0">
            <a:spAutoFit/>
          </a:bodyPr>
          <a:lstStyle/>
          <a:p>
            <a:r>
              <a:rPr lang="en-US" dirty="0" smtClean="0"/>
              <a:t>Go to 21:30 for discussion on “Evil Empire”</a:t>
            </a:r>
            <a:endParaRPr lang="en-US" dirty="0"/>
          </a:p>
        </p:txBody>
      </p:sp>
      <p:sp>
        <p:nvSpPr>
          <p:cNvPr id="6" name="Title 5"/>
          <p:cNvSpPr>
            <a:spLocks noGrp="1"/>
          </p:cNvSpPr>
          <p:nvPr>
            <p:ph type="title"/>
          </p:nvPr>
        </p:nvSpPr>
        <p:spPr/>
        <p:txBody>
          <a:bodyPr/>
          <a:lstStyle/>
          <a:p>
            <a:r>
              <a:rPr lang="en-US" dirty="0" smtClean="0"/>
              <a:t>“Evil Empire” Speech</a:t>
            </a:r>
            <a:endParaRPr lang="en-US" dirty="0"/>
          </a:p>
        </p:txBody>
      </p:sp>
    </p:spTree>
    <p:extLst>
      <p:ext uri="{BB962C8B-B14F-4D97-AF65-F5344CB8AC3E}">
        <p14:creationId xmlns:p14="http://schemas.microsoft.com/office/powerpoint/2010/main" val="2656465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38200"/>
            <a:ext cx="8229600" cy="5130799"/>
          </a:xfrm>
        </p:spPr>
        <p:txBody>
          <a:bodyPr>
            <a:normAutofit fontScale="92500" lnSpcReduction="20000"/>
          </a:bodyPr>
          <a:lstStyle/>
          <a:p>
            <a:pPr marL="0" indent="0">
              <a:buNone/>
            </a:pPr>
            <a:r>
              <a:rPr lang="en-US" dirty="0"/>
              <a:t>"Let us beware that while they [Soviet rulers] preach the supremacy of the state, declare its omnipotence over individual man, and predict its eventual domination over all the peoples of the earth, they are the focus of evil in the modern world.... I urge you to beware the temptation ..., to ignore the facts of history and the aggressive impulses of any evil empire, to simply call the arms race a giant misunderstanding and thereby remove yourself from the struggle between right and wrong, good and evil</a:t>
            </a:r>
            <a:r>
              <a:rPr lang="en-US" dirty="0" smtClean="0"/>
              <a:t>.”</a:t>
            </a:r>
          </a:p>
          <a:p>
            <a:pPr marL="800100" lvl="2" indent="0" algn="r">
              <a:buNone/>
            </a:pPr>
            <a:r>
              <a:rPr lang="en-US" dirty="0" smtClean="0"/>
              <a:t>Address to </a:t>
            </a:r>
            <a:r>
              <a:rPr lang="en-US" dirty="0"/>
              <a:t>the National Association of </a:t>
            </a:r>
            <a:r>
              <a:rPr lang="en-US" dirty="0" smtClean="0"/>
              <a:t>Evangelicals, </a:t>
            </a:r>
            <a:br>
              <a:rPr lang="en-US" dirty="0" smtClean="0"/>
            </a:br>
            <a:r>
              <a:rPr lang="en-US" dirty="0" smtClean="0"/>
              <a:t>March 8, 1983</a:t>
            </a:r>
            <a:endParaRPr lang="en-US" dirty="0"/>
          </a:p>
        </p:txBody>
      </p:sp>
    </p:spTree>
    <p:extLst>
      <p:ext uri="{BB962C8B-B14F-4D97-AF65-F5344CB8AC3E}">
        <p14:creationId xmlns:p14="http://schemas.microsoft.com/office/powerpoint/2010/main" val="2758603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3356</TotalTime>
  <Words>2012</Words>
  <Application>Microsoft Macintosh PowerPoint</Application>
  <PresentationFormat>On-screen Show (4:3)</PresentationFormat>
  <Paragraphs>127</Paragraphs>
  <Slides>24</Slides>
  <Notes>12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Reagan supports Goldwater, 1964</vt:lpstr>
      <vt:lpstr>Reagan and Television</vt:lpstr>
      <vt:lpstr>Reagan Revolution</vt:lpstr>
      <vt:lpstr>Reagan’s 1980 Campaign Promises</vt:lpstr>
      <vt:lpstr>Reagan’s Military Buildup</vt:lpstr>
      <vt:lpstr>Reagan’s Cold War Ideology</vt:lpstr>
      <vt:lpstr>1981-83: Years of Tension</vt:lpstr>
      <vt:lpstr>“Evil Empire” Speech</vt:lpstr>
      <vt:lpstr>PowerPoint Presentation</vt:lpstr>
      <vt:lpstr>“Star Wars”</vt:lpstr>
      <vt:lpstr>“Killer Weapons in Space”  (1984 Mondale campaign ad)</vt:lpstr>
      <vt:lpstr>PowerPoint Presentation</vt:lpstr>
      <vt:lpstr>PowerPoint Presentation</vt:lpstr>
      <vt:lpstr>PowerPoint Presentation</vt:lpstr>
      <vt:lpstr>PowerPoint Presentation</vt:lpstr>
      <vt:lpstr>Three Minutes to Midnight</vt:lpstr>
      <vt:lpstr>PowerPoint Presentation</vt:lpstr>
      <vt:lpstr>Growing Antinuclear Movement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dc:creator>
  <cp:lastModifiedBy>Holly</cp:lastModifiedBy>
  <cp:revision>26</cp:revision>
  <dcterms:created xsi:type="dcterms:W3CDTF">2013-11-09T15:11:58Z</dcterms:created>
  <dcterms:modified xsi:type="dcterms:W3CDTF">2017-11-08T02:47:55Z</dcterms:modified>
</cp:coreProperties>
</file>