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9"/>
  </p:notesMasterIdLst>
  <p:sldIdLst>
    <p:sldId id="262" r:id="rId2"/>
    <p:sldId id="264" r:id="rId3"/>
    <p:sldId id="259" r:id="rId4"/>
    <p:sldId id="266" r:id="rId5"/>
    <p:sldId id="271" r:id="rId6"/>
    <p:sldId id="272" r:id="rId7"/>
    <p:sldId id="267" r:id="rId8"/>
    <p:sldId id="268" r:id="rId9"/>
    <p:sldId id="270" r:id="rId10"/>
    <p:sldId id="274" r:id="rId11"/>
    <p:sldId id="275" r:id="rId12"/>
    <p:sldId id="276" r:id="rId13"/>
    <p:sldId id="277" r:id="rId14"/>
    <p:sldId id="279" r:id="rId15"/>
    <p:sldId id="278" r:id="rId16"/>
    <p:sldId id="281"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40" autoAdjust="0"/>
  </p:normalViewPr>
  <p:slideViewPr>
    <p:cSldViewPr snapToGrid="0" snapToObjects="1">
      <p:cViewPr varScale="1">
        <p:scale>
          <a:sx n="82" d="100"/>
          <a:sy n="82" d="100"/>
        </p:scale>
        <p:origin x="-18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AA9FD-26D6-6644-920F-6960F9EE14C0}" type="datetimeFigureOut">
              <a:rPr lang="en-US" smtClean="0"/>
              <a:t>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8A595-B438-8247-BE4A-6ECE38D651BC}" type="slidenum">
              <a:rPr lang="en-US" smtClean="0"/>
              <a:t>‹#›</a:t>
            </a:fld>
            <a:endParaRPr lang="en-US"/>
          </a:p>
        </p:txBody>
      </p:sp>
    </p:spTree>
    <p:extLst>
      <p:ext uri="{BB962C8B-B14F-4D97-AF65-F5344CB8AC3E}">
        <p14:creationId xmlns:p14="http://schemas.microsoft.com/office/powerpoint/2010/main" val="1221092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series of nuclear-arms treaties -- INF (1987), START I (1991), START II (1993)—re-versed years of nuclear escalation. </a:t>
            </a:r>
          </a:p>
          <a:p>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1</a:t>
            </a:fld>
            <a:endParaRPr lang="en-US"/>
          </a:p>
        </p:txBody>
      </p:sp>
    </p:spTree>
    <p:extLst>
      <p:ext uri="{BB962C8B-B14F-4D97-AF65-F5344CB8AC3E}">
        <p14:creationId xmlns:p14="http://schemas.microsoft.com/office/powerpoint/2010/main" val="72818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14</a:t>
            </a:fld>
            <a:endParaRPr lang="en-US"/>
          </a:p>
        </p:txBody>
      </p:sp>
    </p:spTree>
    <p:extLst>
      <p:ext uri="{BB962C8B-B14F-4D97-AF65-F5344CB8AC3E}">
        <p14:creationId xmlns:p14="http://schemas.microsoft.com/office/powerpoint/2010/main" val="94052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15</a:t>
            </a:fld>
            <a:endParaRPr lang="en-US"/>
          </a:p>
        </p:txBody>
      </p:sp>
    </p:spTree>
    <p:extLst>
      <p:ext uri="{BB962C8B-B14F-4D97-AF65-F5344CB8AC3E}">
        <p14:creationId xmlns:p14="http://schemas.microsoft.com/office/powerpoint/2010/main" val="146713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Rabbit at Rest</a:t>
            </a:r>
            <a:r>
              <a:rPr lang="en-US" sz="1200" kern="1200" dirty="0" smtClean="0">
                <a:solidFill>
                  <a:schemeClr val="tx1"/>
                </a:solidFill>
                <a:effectLst/>
                <a:latin typeface="+mn-lt"/>
                <a:ea typeface="+mn-ea"/>
                <a:cs typeface="+mn-cs"/>
              </a:rPr>
              <a:t> ends the saga Updike began in 1960 in </a:t>
            </a:r>
            <a:r>
              <a:rPr lang="en-US" sz="1200" i="1" kern="1200" dirty="0" smtClean="0">
                <a:solidFill>
                  <a:schemeClr val="tx1"/>
                </a:solidFill>
                <a:effectLst/>
                <a:latin typeface="+mn-lt"/>
                <a:ea typeface="+mn-ea"/>
                <a:cs typeface="+mn-cs"/>
              </a:rPr>
              <a:t>Rabbit, Run</a:t>
            </a:r>
            <a:r>
              <a:rPr lang="en-US" sz="1200" kern="1200" dirty="0" smtClean="0">
                <a:solidFill>
                  <a:schemeClr val="tx1"/>
                </a:solidFill>
                <a:effectLst/>
                <a:latin typeface="+mn-lt"/>
                <a:ea typeface="+mn-ea"/>
                <a:cs typeface="+mn-cs"/>
              </a:rPr>
              <a:t> but brilliantly continues the history that Updike has been writing through the four volumes. Harry “Rabbit” Angstrom is fifty-five when the novel opens in 1989, and as the Reagan years are winding down, so is Harry. He has ballooned to 230 pounds, and his addiction to junk food foreshadows his final demise. Harry’s problems are also the problems of America, for Updike is telling two complex histories here at once. In fact, readers see more of America in this final volume, for the first and last sections of the three-part novel take place in Florida, where Harry and his wife Janice live half the year in their condo.  (https://</a:t>
            </a:r>
            <a:r>
              <a:rPr lang="en-US" sz="1200" kern="1200" dirty="0" err="1" smtClean="0">
                <a:solidFill>
                  <a:schemeClr val="tx1"/>
                </a:solidFill>
                <a:effectLst/>
                <a:latin typeface="+mn-lt"/>
                <a:ea typeface="+mn-ea"/>
                <a:cs typeface="+mn-cs"/>
              </a:rPr>
              <a:t>www.enotes.com</a:t>
            </a:r>
            <a:r>
              <a:rPr lang="en-US" sz="1200" kern="1200" dirty="0" smtClean="0">
                <a:solidFill>
                  <a:schemeClr val="tx1"/>
                </a:solidFill>
                <a:effectLst/>
                <a:latin typeface="+mn-lt"/>
                <a:ea typeface="+mn-ea"/>
                <a:cs typeface="+mn-cs"/>
              </a:rPr>
              <a:t>/topics/rabbit-rest)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2</a:t>
            </a:fld>
            <a:endParaRPr lang="en-US"/>
          </a:p>
        </p:txBody>
      </p:sp>
    </p:spTree>
    <p:extLst>
      <p:ext uri="{BB962C8B-B14F-4D97-AF65-F5344CB8AC3E}">
        <p14:creationId xmlns:p14="http://schemas.microsoft.com/office/powerpoint/2010/main" val="405419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permeated culture</a:t>
            </a:r>
            <a:r>
              <a:rPr lang="en-US" baseline="0" dirty="0" smtClean="0"/>
              <a:t> and language of </a:t>
            </a:r>
            <a:r>
              <a:rPr lang="en-US" baseline="0" dirty="0" err="1" smtClean="0"/>
              <a:t>everybay</a:t>
            </a:r>
            <a:r>
              <a:rPr lang="en-US" baseline="0" dirty="0" smtClean="0"/>
              <a:t> life (204</a:t>
            </a:r>
            <a:r>
              <a:rPr lang="en-US" baseline="0" dirty="0" smtClean="0"/>
              <a:t>)</a:t>
            </a:r>
          </a:p>
          <a:p>
            <a:endParaRPr lang="en-US" baseline="0" dirty="0" smtClean="0"/>
          </a:p>
          <a:p>
            <a:r>
              <a:rPr lang="en-US" baseline="0" dirty="0" smtClean="0"/>
              <a:t>1997 -- </a:t>
            </a:r>
            <a:r>
              <a:rPr lang="en-US" sz="1200" kern="1200" dirty="0" smtClean="0">
                <a:solidFill>
                  <a:schemeClr val="tx1"/>
                </a:solidFill>
                <a:effectLst/>
                <a:latin typeface="+mn-lt"/>
                <a:ea typeface="+mn-ea"/>
                <a:cs typeface="+mn-cs"/>
              </a:rPr>
              <a:t>A US Army colonel and a civilian woman supervising him must track down stolen Russian nuclear weapons before they're used by terrorists.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3</a:t>
            </a:fld>
            <a:endParaRPr lang="en-US"/>
          </a:p>
        </p:txBody>
      </p:sp>
    </p:spTree>
    <p:extLst>
      <p:ext uri="{BB962C8B-B14F-4D97-AF65-F5344CB8AC3E}">
        <p14:creationId xmlns:p14="http://schemas.microsoft.com/office/powerpoint/2010/main" val="140435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Crimson </a:t>
            </a:r>
            <a:r>
              <a:rPr lang="en-US" sz="1200" kern="1200" dirty="0" smtClean="0">
                <a:solidFill>
                  <a:schemeClr val="tx1"/>
                </a:solidFill>
                <a:effectLst/>
                <a:latin typeface="+mn-lt"/>
                <a:ea typeface="+mn-ea"/>
                <a:cs typeface="+mn-cs"/>
              </a:rPr>
              <a:t>Tide similarly viewed political turmoil in Russia as the spawning ground of nuclear holocaust. The plot, drawn from current headlines, featured an ultra-nationalist demagogue, Vladimir </a:t>
            </a:r>
            <a:r>
              <a:rPr lang="en-US" sz="1200" kern="1200" dirty="0" err="1" smtClean="0">
                <a:solidFill>
                  <a:schemeClr val="tx1"/>
                </a:solidFill>
                <a:effectLst/>
                <a:latin typeface="+mn-lt"/>
                <a:ea typeface="+mn-ea"/>
                <a:cs typeface="+mn-cs"/>
              </a:rPr>
              <a:t>Radchenko</a:t>
            </a:r>
            <a:r>
              <a:rPr lang="en-US" sz="1200" kern="1200" dirty="0" smtClean="0">
                <a:solidFill>
                  <a:schemeClr val="tx1"/>
                </a:solidFill>
                <a:effectLst/>
                <a:latin typeface="+mn-lt"/>
                <a:ea typeface="+mn-ea"/>
                <a:cs typeface="+mn-cs"/>
              </a:rPr>
              <a:t>, who exploits the international protests against Russia's brutal crushing of the breakaway province of Chechnya. Rallying dissident military officers against the Russian president, </a:t>
            </a:r>
            <a:r>
              <a:rPr lang="en-US" sz="1200" kern="1200" dirty="0" err="1" smtClean="0">
                <a:solidFill>
                  <a:schemeClr val="tx1"/>
                </a:solidFill>
                <a:effectLst/>
                <a:latin typeface="+mn-lt"/>
                <a:ea typeface="+mn-ea"/>
                <a:cs typeface="+mn-cs"/>
              </a:rPr>
              <a:t>Radchenko</a:t>
            </a:r>
            <a:r>
              <a:rPr lang="en-US" sz="1200" kern="1200" dirty="0" smtClean="0">
                <a:solidFill>
                  <a:schemeClr val="tx1"/>
                </a:solidFill>
                <a:effectLst/>
                <a:latin typeface="+mn-lt"/>
                <a:ea typeface="+mn-ea"/>
                <a:cs typeface="+mn-cs"/>
              </a:rPr>
              <a:t> gains control of much of eastern Russia, including Vladivostok, a nuclear missile base and home port to a fleet of nuclear-armed submarines. </a:t>
            </a:r>
            <a:endParaRPr lang="en-US" dirty="0" smtClean="0"/>
          </a:p>
          <a:p>
            <a:r>
              <a:rPr lang="en-US" dirty="0" smtClean="0"/>
              <a:t>Boyer and </a:t>
            </a:r>
            <a:r>
              <a:rPr lang="en-US" dirty="0" err="1" smtClean="0"/>
              <a:t>Idsvoog</a:t>
            </a:r>
            <a:r>
              <a:rPr lang="en-US" dirty="0" smtClean="0"/>
              <a:t>, 211.</a:t>
            </a:r>
          </a:p>
          <a:p>
            <a:endParaRPr lang="en-US" dirty="0" smtClean="0"/>
          </a:p>
          <a:p>
            <a:r>
              <a:rPr lang="en-US" dirty="0" smtClean="0"/>
              <a:t>Tech. run amok: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series of documentaries heightened public awareness of the dangers of nuclear technology. </a:t>
            </a:r>
            <a:r>
              <a:rPr lang="en-US" sz="1200" i="1" kern="1200" dirty="0" smtClean="0">
                <a:solidFill>
                  <a:schemeClr val="tx1"/>
                </a:solidFill>
                <a:effectLst/>
                <a:latin typeface="+mn-lt"/>
                <a:ea typeface="+mn-ea"/>
                <a:cs typeface="+mn-cs"/>
              </a:rPr>
              <a:t>Building Bombs </a:t>
            </a:r>
            <a:r>
              <a:rPr lang="en-US" sz="1200" kern="1200" dirty="0" smtClean="0">
                <a:solidFill>
                  <a:schemeClr val="tx1"/>
                </a:solidFill>
                <a:effectLst/>
                <a:latin typeface="+mn-lt"/>
                <a:ea typeface="+mn-ea"/>
                <a:cs typeface="+mn-cs"/>
              </a:rPr>
              <a:t>(1994), an Academy Award nominee, dealt with mismanagement at the Savannah River nuclear- weapons facility in South Carolina. </a:t>
            </a:r>
            <a:r>
              <a:rPr lang="en-US" sz="1200" i="1" kern="1200" dirty="0" smtClean="0">
                <a:solidFill>
                  <a:schemeClr val="tx1"/>
                </a:solidFill>
                <a:effectLst/>
                <a:latin typeface="+mn-lt"/>
                <a:ea typeface="+mn-ea"/>
                <a:cs typeface="+mn-cs"/>
              </a:rPr>
              <a:t>Plutonium Circus </a:t>
            </a:r>
            <a:r>
              <a:rPr lang="en-US" sz="1200" kern="1200" dirty="0" smtClean="0">
                <a:solidFill>
                  <a:schemeClr val="tx1"/>
                </a:solidFill>
                <a:effectLst/>
                <a:latin typeface="+mn-lt"/>
                <a:ea typeface="+mn-ea"/>
                <a:cs typeface="+mn-cs"/>
              </a:rPr>
              <a:t>(1995) focused on the </a:t>
            </a:r>
            <a:r>
              <a:rPr lang="en-US" sz="1200" kern="1200" dirty="0" err="1" smtClean="0">
                <a:solidFill>
                  <a:schemeClr val="tx1"/>
                </a:solidFill>
                <a:effectLst/>
                <a:latin typeface="+mn-lt"/>
                <a:ea typeface="+mn-ea"/>
                <a:cs typeface="+mn-cs"/>
              </a:rPr>
              <a:t>Pantex</a:t>
            </a:r>
            <a:r>
              <a:rPr lang="en-US" sz="1200" kern="1200" dirty="0" smtClean="0">
                <a:solidFill>
                  <a:schemeClr val="tx1"/>
                </a:solidFill>
                <a:effectLst/>
                <a:latin typeface="+mn-lt"/>
                <a:ea typeface="+mn-ea"/>
                <a:cs typeface="+mn-cs"/>
              </a:rPr>
              <a:t> hydrogen-bomb assembly plant in Amarillo </a:t>
            </a:r>
            <a:endParaRPr lang="en-US" dirty="0" smtClean="0"/>
          </a:p>
          <a:p>
            <a:r>
              <a:rPr lang="en-US" dirty="0" smtClean="0"/>
              <a:t>(216)</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Cape </a:t>
            </a:r>
            <a:r>
              <a:rPr lang="en-US" sz="1200" kern="1200" dirty="0" smtClean="0">
                <a:solidFill>
                  <a:schemeClr val="tx1"/>
                </a:solidFill>
                <a:effectLst/>
                <a:latin typeface="+mn-lt"/>
                <a:ea typeface="+mn-ea"/>
                <a:cs typeface="+mn-cs"/>
              </a:rPr>
              <a:t>(1996), a nuclear- powered Russian spy satellite malfunctions and threatens to crash to earth, spewing deadly radioactivity. </a:t>
            </a:r>
            <a:endParaRPr lang="en-US" dirty="0" smtClean="0"/>
          </a:p>
        </p:txBody>
      </p:sp>
      <p:sp>
        <p:nvSpPr>
          <p:cNvPr id="4" name="Slide Number Placeholder 3"/>
          <p:cNvSpPr>
            <a:spLocks noGrp="1"/>
          </p:cNvSpPr>
          <p:nvPr>
            <p:ph type="sldNum" sz="quarter" idx="10"/>
          </p:nvPr>
        </p:nvSpPr>
        <p:spPr/>
        <p:txBody>
          <a:bodyPr/>
          <a:lstStyle/>
          <a:p>
            <a:fld id="{D4F8A595-B438-8247-BE4A-6ECE38D651BC}" type="slidenum">
              <a:rPr lang="en-US" smtClean="0"/>
              <a:t>4</a:t>
            </a:fld>
            <a:endParaRPr lang="en-US"/>
          </a:p>
        </p:txBody>
      </p:sp>
    </p:spTree>
    <p:extLst>
      <p:ext uri="{BB962C8B-B14F-4D97-AF65-F5344CB8AC3E}">
        <p14:creationId xmlns:p14="http://schemas.microsoft.com/office/powerpoint/2010/main" val="76295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1" i="1" kern="1200" dirty="0" smtClean="0">
                <a:solidFill>
                  <a:schemeClr val="tx1"/>
                </a:solidFill>
                <a:latin typeface="+mn-lt"/>
                <a:ea typeface="+mn-ea"/>
                <a:cs typeface="+mn-cs"/>
              </a:rPr>
              <a:t>Crimson Tide</a:t>
            </a:r>
            <a:r>
              <a:rPr lang="en-US" sz="1200" b="0" i="0" kern="1200" dirty="0" smtClean="0">
                <a:solidFill>
                  <a:schemeClr val="tx1"/>
                </a:solidFill>
                <a:latin typeface="+mn-lt"/>
                <a:ea typeface="+mn-ea"/>
                <a:cs typeface="+mn-cs"/>
              </a:rPr>
              <a:t> is a 1995 American submarine film directed by Tony Scott, produced by Don Simpson and Jerry Bruckheimer. It takes place during a period of political turmoil in the Russian Federation, in which ultranationalists threaten to launch nuclear missiles at the United States and Japan. It focuses on a clash of wills between the new executive officer (Denzel Washington) and the seasoned commanding officer (Gene Hackman) of a nuclear missile submarine, arising from conflicting interpretations of an order to launch their missiles.” http://</a:t>
            </a:r>
            <a:r>
              <a:rPr lang="en-US" sz="1200" b="0" i="0" kern="1200" dirty="0" err="1" smtClean="0">
                <a:solidFill>
                  <a:schemeClr val="tx1"/>
                </a:solidFill>
                <a:latin typeface="+mn-lt"/>
                <a:ea typeface="+mn-ea"/>
                <a:cs typeface="+mn-cs"/>
              </a:rPr>
              <a:t>en.wikipedia.org</a:t>
            </a:r>
            <a:r>
              <a:rPr lang="en-US" sz="1200" b="0" i="0" kern="1200" dirty="0" smtClean="0">
                <a:solidFill>
                  <a:schemeClr val="tx1"/>
                </a:solidFill>
                <a:latin typeface="+mn-lt"/>
                <a:ea typeface="+mn-ea"/>
                <a:cs typeface="+mn-cs"/>
              </a:rPr>
              <a:t>/wiki/</a:t>
            </a:r>
            <a:r>
              <a:rPr lang="en-US" sz="1200" b="0" i="0" kern="1200" dirty="0" err="1" smtClean="0">
                <a:solidFill>
                  <a:schemeClr val="tx1"/>
                </a:solidFill>
                <a:latin typeface="+mn-lt"/>
                <a:ea typeface="+mn-ea"/>
                <a:cs typeface="+mn-cs"/>
              </a:rPr>
              <a:t>Crimson_Tide</a:t>
            </a:r>
            <a:r>
              <a:rPr lang="en-US" sz="1200" b="0" i="0" kern="1200" dirty="0" smtClean="0">
                <a:solidFill>
                  <a:schemeClr val="tx1"/>
                </a:solidFill>
                <a:latin typeface="+mn-lt"/>
                <a:ea typeface="+mn-ea"/>
                <a:cs typeface="+mn-cs"/>
              </a:rPr>
              <a:t>_(film)</a:t>
            </a:r>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6</a:t>
            </a:fld>
            <a:endParaRPr lang="en-US"/>
          </a:p>
        </p:txBody>
      </p:sp>
    </p:spTree>
    <p:extLst>
      <p:ext uri="{BB962C8B-B14F-4D97-AF65-F5344CB8AC3E}">
        <p14:creationId xmlns:p14="http://schemas.microsoft.com/office/powerpoint/2010/main" val="373621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 J. Pinero's </a:t>
            </a:r>
            <a:endParaRPr lang="en-US" dirty="0" smtClean="0"/>
          </a:p>
          <a:p>
            <a:r>
              <a:rPr lang="en-US" sz="1200" i="1" kern="1200" dirty="0" smtClean="0">
                <a:solidFill>
                  <a:schemeClr val="tx1"/>
                </a:solidFill>
                <a:effectLst/>
                <a:latin typeface="+mn-lt"/>
                <a:ea typeface="+mn-ea"/>
                <a:cs typeface="+mn-cs"/>
              </a:rPr>
              <a:t>Ultimatum </a:t>
            </a:r>
            <a:r>
              <a:rPr lang="en-US" sz="1200" kern="1200" dirty="0" smtClean="0">
                <a:solidFill>
                  <a:schemeClr val="tx1"/>
                </a:solidFill>
                <a:effectLst/>
                <a:latin typeface="+mn-lt"/>
                <a:ea typeface="+mn-ea"/>
                <a:cs typeface="+mn-cs"/>
              </a:rPr>
              <a:t>(1994), the story of a second Gulf War (led by President Clinton) against a nuclear-armed Saddam. (214)  - not a major film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game – Back to Baghdad - "Time to Finish the Job . . . Time to Go Back to Baghdad.” </a:t>
            </a:r>
            <a:endParaRPr lang="en-US" dirty="0" smtClean="0"/>
          </a:p>
          <a:p>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7</a:t>
            </a:fld>
            <a:endParaRPr lang="en-US"/>
          </a:p>
        </p:txBody>
      </p:sp>
    </p:spTree>
    <p:extLst>
      <p:ext uri="{BB962C8B-B14F-4D97-AF65-F5344CB8AC3E}">
        <p14:creationId xmlns:p14="http://schemas.microsoft.com/office/powerpoint/2010/main" val="366606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terrorists named “Francois and </a:t>
            </a:r>
            <a:r>
              <a:rPr lang="en-US" dirty="0" err="1" smtClean="0"/>
              <a:t>Muhammed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8</a:t>
            </a:fld>
            <a:endParaRPr lang="en-US"/>
          </a:p>
        </p:txBody>
      </p:sp>
    </p:spTree>
    <p:extLst>
      <p:ext uri="{BB962C8B-B14F-4D97-AF65-F5344CB8AC3E}">
        <p14:creationId xmlns:p14="http://schemas.microsoft.com/office/powerpoint/2010/main" val="288989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Duke </a:t>
            </a:r>
            <a:r>
              <a:rPr lang="en-US" sz="1200" kern="1200" dirty="0" err="1" smtClean="0">
                <a:solidFill>
                  <a:schemeClr val="tx1"/>
                </a:solidFill>
                <a:latin typeface="+mn-lt"/>
                <a:ea typeface="+mn-ea"/>
                <a:cs typeface="+mn-cs"/>
              </a:rPr>
              <a:t>Nukem</a:t>
            </a:r>
            <a:r>
              <a:rPr lang="en-US" sz="1200" kern="1200" dirty="0" smtClean="0">
                <a:solidFill>
                  <a:schemeClr val="tx1"/>
                </a:solidFill>
                <a:latin typeface="+mn-lt"/>
                <a:ea typeface="+mn-ea"/>
                <a:cs typeface="+mn-cs"/>
              </a:rPr>
              <a:t> only uses one weapon in this game: the atomic pistol, which fires large green </a:t>
            </a:r>
            <a:r>
              <a:rPr lang="en-US" sz="1200" kern="1200" dirty="0" err="1" smtClean="0">
                <a:solidFill>
                  <a:schemeClr val="tx1"/>
                </a:solidFill>
                <a:latin typeface="+mn-lt"/>
                <a:ea typeface="+mn-ea"/>
                <a:cs typeface="+mn-cs"/>
              </a:rPr>
              <a:t>zig-zag</a:t>
            </a:r>
            <a:r>
              <a:rPr lang="en-US" sz="1200" kern="1200" dirty="0" smtClean="0">
                <a:solidFill>
                  <a:schemeClr val="tx1"/>
                </a:solidFill>
                <a:latin typeface="+mn-lt"/>
                <a:ea typeface="+mn-ea"/>
                <a:cs typeface="+mn-cs"/>
              </a:rPr>
              <a:t> nuclear bolts. It can only be fired straight ahead (i.e. left or right) and not up or down, The atomic pistol can be upgraded by picking up a special upgrade item which looks like the atomic pistol itself. Each time an upgrade is picked up, an extra nuclear bolt icon is displayed in the item panel on the right. This indicates the number of nuclear bolts that can appear on the screen at the same time. The highest level of upgrade is 5.  (http://</a:t>
            </a:r>
            <a:r>
              <a:rPr lang="en-US" sz="1200" kern="1200" dirty="0" err="1" smtClean="0">
                <a:solidFill>
                  <a:schemeClr val="tx1"/>
                </a:solidFill>
                <a:latin typeface="+mn-lt"/>
                <a:ea typeface="+mn-ea"/>
                <a:cs typeface="+mn-cs"/>
              </a:rPr>
              <a:t>dukenukem.wikia.com</a:t>
            </a:r>
            <a:r>
              <a:rPr lang="en-US" sz="1200" kern="1200" dirty="0" smtClean="0">
                <a:solidFill>
                  <a:schemeClr val="tx1"/>
                </a:solidFill>
                <a:latin typeface="+mn-lt"/>
                <a:ea typeface="+mn-ea"/>
                <a:cs typeface="+mn-cs"/>
              </a:rPr>
              <a:t>/wiki/</a:t>
            </a:r>
            <a:r>
              <a:rPr lang="en-US" sz="1200" kern="1200" dirty="0" err="1" smtClean="0">
                <a:solidFill>
                  <a:schemeClr val="tx1"/>
                </a:solidFill>
                <a:latin typeface="+mn-lt"/>
                <a:ea typeface="+mn-ea"/>
                <a:cs typeface="+mn-cs"/>
              </a:rPr>
              <a:t>Duke_Nukem</a:t>
            </a:r>
            <a:r>
              <a:rPr lang="en-US" sz="1200" kern="1200" dirty="0" smtClean="0">
                <a:solidFill>
                  <a:schemeClr val="tx1"/>
                </a:solidFill>
                <a:latin typeface="+mn-lt"/>
                <a:ea typeface="+mn-ea"/>
                <a:cs typeface="+mn-cs"/>
              </a:rPr>
              <a:t>_(</a:t>
            </a:r>
            <a:r>
              <a:rPr lang="en-US" sz="1200" kern="1200" dirty="0" err="1" smtClean="0">
                <a:solidFill>
                  <a:schemeClr val="tx1"/>
                </a:solidFill>
                <a:latin typeface="+mn-lt"/>
                <a:ea typeface="+mn-ea"/>
                <a:cs typeface="+mn-cs"/>
              </a:rPr>
              <a:t>video_game</a:t>
            </a:r>
            <a:r>
              <a:rPr lang="en-US" sz="1200" kern="1200" dirty="0" smtClean="0">
                <a:solidFill>
                  <a:schemeClr val="tx1"/>
                </a:solidFill>
                <a:latin typeface="+mn-lt"/>
                <a:ea typeface="+mn-ea"/>
                <a:cs typeface="+mn-cs"/>
              </a:rPr>
              <a:t>)#Weapon</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game is set in the year 1997. Dr. Proton is a madman, determined to take over the world with his army of </a:t>
            </a:r>
            <a:r>
              <a:rPr lang="en-US" sz="1200" kern="1200" dirty="0" err="1" smtClean="0">
                <a:solidFill>
                  <a:schemeClr val="tx1"/>
                </a:solidFill>
                <a:effectLst/>
                <a:latin typeface="+mn-lt"/>
                <a:ea typeface="+mn-ea"/>
                <a:cs typeface="+mn-cs"/>
              </a:rPr>
              <a:t>Techbots</a:t>
            </a:r>
            <a:r>
              <a:rPr lang="en-US" sz="1200" kern="1200" dirty="0" smtClean="0">
                <a:solidFill>
                  <a:schemeClr val="tx1"/>
                </a:solidFill>
                <a:effectLst/>
                <a:latin typeface="+mn-lt"/>
                <a:ea typeface="+mn-ea"/>
                <a:cs typeface="+mn-cs"/>
              </a:rPr>
              <a:t>. Duke </a:t>
            </a:r>
            <a:r>
              <a:rPr lang="en-US" sz="1200" kern="1200" dirty="0" err="1" smtClean="0">
                <a:solidFill>
                  <a:schemeClr val="tx1"/>
                </a:solidFill>
                <a:effectLst/>
                <a:latin typeface="+mn-lt"/>
                <a:ea typeface="+mn-ea"/>
                <a:cs typeface="+mn-cs"/>
              </a:rPr>
              <a:t>Nukem</a:t>
            </a:r>
            <a:r>
              <a:rPr lang="en-US" sz="1200" kern="1200" dirty="0" smtClean="0">
                <a:solidFill>
                  <a:schemeClr val="tx1"/>
                </a:solidFill>
                <a:effectLst/>
                <a:latin typeface="+mn-lt"/>
                <a:ea typeface="+mn-ea"/>
                <a:cs typeface="+mn-cs"/>
              </a:rPr>
              <a:t>, the eponymous hero, takes upon the task of stopping him. The first episode takes place in the devastated city of Los Angeles. In the second episode, Duke chases Dr. Proton to his secret </a:t>
            </a:r>
            <a:r>
              <a:rPr lang="en-US" sz="1200" kern="1200" dirty="0" err="1" smtClean="0">
                <a:solidFill>
                  <a:schemeClr val="tx1"/>
                </a:solidFill>
                <a:effectLst/>
                <a:latin typeface="+mn-lt"/>
                <a:ea typeface="+mn-ea"/>
                <a:cs typeface="+mn-cs"/>
              </a:rPr>
              <a:t>moonbase</a:t>
            </a:r>
            <a:r>
              <a:rPr lang="en-US" sz="1200" kern="1200" dirty="0" smtClean="0">
                <a:solidFill>
                  <a:schemeClr val="tx1"/>
                </a:solidFill>
                <a:effectLst/>
                <a:latin typeface="+mn-lt"/>
                <a:ea typeface="+mn-ea"/>
                <a:cs typeface="+mn-cs"/>
              </a:rPr>
              <a:t>. In the third episode, Dr. Proton escapes into the future, and Duke pursues him through time, to put an end to his mad schemes. (https://</a:t>
            </a:r>
            <a:r>
              <a:rPr lang="en-US" sz="1200" kern="1200" dirty="0" err="1" smtClean="0">
                <a:solidFill>
                  <a:schemeClr val="tx1"/>
                </a:solidFill>
                <a:effectLst/>
                <a:latin typeface="+mn-lt"/>
                <a:ea typeface="+mn-ea"/>
                <a:cs typeface="+mn-cs"/>
              </a:rPr>
              <a:t>en.wikipedia.org</a:t>
            </a:r>
            <a:r>
              <a:rPr lang="en-US" sz="1200" kern="1200" dirty="0" smtClean="0">
                <a:solidFill>
                  <a:schemeClr val="tx1"/>
                </a:solidFill>
                <a:effectLst/>
                <a:latin typeface="+mn-lt"/>
                <a:ea typeface="+mn-ea"/>
                <a:cs typeface="+mn-cs"/>
              </a:rPr>
              <a:t>/wiki/</a:t>
            </a:r>
            <a:r>
              <a:rPr lang="en-US" sz="1200" kern="1200" dirty="0" err="1" smtClean="0">
                <a:solidFill>
                  <a:schemeClr val="tx1"/>
                </a:solidFill>
                <a:effectLst/>
                <a:latin typeface="+mn-lt"/>
                <a:ea typeface="+mn-ea"/>
                <a:cs typeface="+mn-cs"/>
              </a:rPr>
              <a:t>Duke_Nukem</a:t>
            </a:r>
            <a:r>
              <a:rPr lang="en-US" sz="1200" kern="1200" dirty="0" smtClean="0">
                <a:solidFill>
                  <a:schemeClr val="tx1"/>
                </a:solidFill>
                <a:effectLst/>
                <a:latin typeface="+mn-lt"/>
                <a:ea typeface="+mn-ea"/>
                <a:cs typeface="+mn-cs"/>
              </a:rPr>
              <a:t>_(</a:t>
            </a:r>
            <a:r>
              <a:rPr lang="en-US" sz="1200" kern="1200" dirty="0" err="1" smtClean="0">
                <a:solidFill>
                  <a:schemeClr val="tx1"/>
                </a:solidFill>
                <a:effectLst/>
                <a:latin typeface="+mn-lt"/>
                <a:ea typeface="+mn-ea"/>
                <a:cs typeface="+mn-cs"/>
              </a:rPr>
              <a:t>video_game</a:t>
            </a:r>
            <a:r>
              <a:rPr lang="en-US" sz="1200" kern="1200" dirty="0" smtClean="0">
                <a:solidFill>
                  <a:schemeClr val="tx1"/>
                </a:solidFill>
                <a:effectLst/>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Whatever the level of trivialization, one thing was clear as the twentieth century ended. Neither the reality of nuclear danger nor the continued presence of nuclear fear in American mass culture had disappeared with the end of the Cold War. Like the radiation-affected creatures in the science-fiction stories and movies of the 1950s, the cultural expression of that fear had simply mutated into sometimes bizarre new forms. (225)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these films exploit the hard-wired cultural awareness that nuclear weapons are scary and dangerous things, they rarely bother to dramatize their actual effects. (224)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some exceptions, post—Cold War novelists, moviemakers, and video game designers exploited nuclear danger mainly for its capacity to stir fear and build tension. Seriousness of purpose beyond the desire to elicit a passing frisson of fear was rarely evident. (225)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F8A595-B438-8247-BE4A-6ECE38D651BC}" type="slidenum">
              <a:rPr lang="en-US" smtClean="0"/>
              <a:t>10</a:t>
            </a:fld>
            <a:endParaRPr lang="en-US"/>
          </a:p>
        </p:txBody>
      </p:sp>
    </p:spTree>
    <p:extLst>
      <p:ext uri="{BB962C8B-B14F-4D97-AF65-F5344CB8AC3E}">
        <p14:creationId xmlns:p14="http://schemas.microsoft.com/office/powerpoint/2010/main" val="1044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Escape from New York (1981)</a:t>
            </a:r>
            <a:r>
              <a:rPr lang="en-US" dirty="0" smtClean="0">
                <a:effectLst/>
              </a:rPr>
              <a:t> : </a:t>
            </a:r>
            <a:r>
              <a:rPr lang="en-US" sz="1200" kern="1200" dirty="0" smtClean="0">
                <a:solidFill>
                  <a:schemeClr val="tx1"/>
                </a:solidFill>
                <a:effectLst/>
                <a:latin typeface="+mn-lt"/>
                <a:ea typeface="+mn-ea"/>
                <a:cs typeface="+mn-cs"/>
              </a:rPr>
              <a:t>In 1997, when the U.S. president crashes into Manhattan, now a giant maximum security prison, a convicted bank robber is sent in to rescue him.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Blade Runner, 1982: A blade runner must pursue and try to terminate four </a:t>
            </a:r>
            <a:r>
              <a:rPr lang="en-US" sz="1200" kern="1200" dirty="0" err="1" smtClean="0">
                <a:solidFill>
                  <a:schemeClr val="tx1"/>
                </a:solidFill>
                <a:effectLst/>
                <a:latin typeface="+mn-lt"/>
                <a:ea typeface="+mn-ea"/>
                <a:cs typeface="+mn-cs"/>
              </a:rPr>
              <a:t>replicants</a:t>
            </a:r>
            <a:r>
              <a:rPr lang="en-US" sz="1200" kern="1200" dirty="0" smtClean="0">
                <a:solidFill>
                  <a:schemeClr val="tx1"/>
                </a:solidFill>
                <a:effectLst/>
                <a:latin typeface="+mn-lt"/>
                <a:ea typeface="+mn-ea"/>
                <a:cs typeface="+mn-cs"/>
              </a:rPr>
              <a:t> who stole a ship in space and have returned to Earth to find their creator.</a:t>
            </a:r>
            <a:r>
              <a:rPr lang="en-US" dirty="0" smtClean="0">
                <a:effectLst/>
              </a:rPr>
              <a:t> (</a:t>
            </a:r>
            <a:r>
              <a:rPr lang="en-US" dirty="0" err="1" smtClean="0">
                <a:effectLst/>
              </a:rPr>
              <a:t>imdb.com</a:t>
            </a:r>
            <a:r>
              <a:rPr lang="en-US" dirty="0" smtClean="0">
                <a:effectLst/>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4F8A595-B438-8247-BE4A-6ECE38D651BC}" type="slidenum">
              <a:rPr lang="en-US" smtClean="0"/>
              <a:t>13</a:t>
            </a:fld>
            <a:endParaRPr lang="en-US"/>
          </a:p>
        </p:txBody>
      </p:sp>
    </p:spTree>
    <p:extLst>
      <p:ext uri="{BB962C8B-B14F-4D97-AF65-F5344CB8AC3E}">
        <p14:creationId xmlns:p14="http://schemas.microsoft.com/office/powerpoint/2010/main" val="45299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88B1CA0-34D7-E44F-862B-45EC779536A1}" type="datetimeFigureOut">
              <a:rPr lang="en-US" smtClean="0"/>
              <a:t>11/20/17</a:t>
            </a:fld>
            <a:endParaRPr lang="en-US"/>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B1CA0-34D7-E44F-862B-45EC779536A1}"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B1CA0-34D7-E44F-862B-45EC779536A1}"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88B1CA0-34D7-E44F-862B-45EC779536A1}"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B1CA0-34D7-E44F-862B-45EC779536A1}"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6B8C-4B1D-4842-81F6-4DA2C0CD24A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88B1CA0-34D7-E44F-862B-45EC779536A1}"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6B8C-4B1D-4842-81F6-4DA2C0CD24A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8B1CA0-34D7-E44F-862B-45EC779536A1}" type="datetimeFigureOut">
              <a:rPr lang="en-US" smtClean="0"/>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86B8C-4B1D-4842-81F6-4DA2C0CD24A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B1CA0-34D7-E44F-862B-45EC779536A1}" type="datetimeFigureOut">
              <a:rPr lang="en-US" smtClean="0"/>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B1CA0-34D7-E44F-862B-45EC779536A1}" type="datetimeFigureOut">
              <a:rPr lang="en-US" smtClean="0"/>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B1CA0-34D7-E44F-862B-45EC779536A1}"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B1CA0-34D7-E44F-862B-45EC779536A1}"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6B8C-4B1D-4842-81F6-4DA2C0CD24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88B1CA0-34D7-E44F-862B-45EC779536A1}" type="datetimeFigureOut">
              <a:rPr lang="en-US" smtClean="0"/>
              <a:t>11/20/17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7086B8C-4B1D-4842-81F6-4DA2C0CD24A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96Ahq4NU1E8" TargetMode="Externa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kvDo2JHB7o" TargetMode="External"/><Relationship Id="rId4" Type="http://schemas.openxmlformats.org/officeDocument/2006/relationships/image" Target="../media/image14.png"/><Relationship Id="rId5" Type="http://schemas.openxmlformats.org/officeDocument/2006/relationships/hyperlink" Target="https://www.youtube.com/watch?v=KPcZHjKJBnE" TargetMode="External"/><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www.youtube.com/watch?v=lwSysg9o7wE" TargetMode="External"/><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jatJ36cJvM" TargetMode="External"/><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JbEtnX4H6xc" TargetMode="Externa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S4I2Z1RBIw" TargetMode="External"/><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O1sXQ8DpYc"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Cold War Ends</a:t>
            </a:r>
            <a:endParaRPr lang="en-US" dirty="0"/>
          </a:p>
        </p:txBody>
      </p:sp>
      <p:sp>
        <p:nvSpPr>
          <p:cNvPr id="3" name="Content Placeholder 2"/>
          <p:cNvSpPr>
            <a:spLocks noGrp="1"/>
          </p:cNvSpPr>
          <p:nvPr>
            <p:ph idx="1"/>
          </p:nvPr>
        </p:nvSpPr>
        <p:spPr>
          <a:xfrm>
            <a:off x="457200" y="1600200"/>
            <a:ext cx="4940300" cy="4525963"/>
          </a:xfrm>
        </p:spPr>
        <p:txBody>
          <a:bodyPr>
            <a:normAutofit/>
          </a:bodyPr>
          <a:lstStyle/>
          <a:p>
            <a:r>
              <a:rPr lang="en-US" dirty="0"/>
              <a:t>Mikhail </a:t>
            </a:r>
            <a:r>
              <a:rPr lang="en-US" dirty="0" smtClean="0"/>
              <a:t>Gorbachev rises </a:t>
            </a:r>
            <a:r>
              <a:rPr lang="en-US" dirty="0"/>
              <a:t>to power in </a:t>
            </a:r>
            <a:r>
              <a:rPr lang="en-US" dirty="0" smtClean="0"/>
              <a:t>1985</a:t>
            </a:r>
          </a:p>
          <a:p>
            <a:r>
              <a:rPr lang="en-US" dirty="0" smtClean="0"/>
              <a:t>Meetings between Gorbachev and Reagan</a:t>
            </a:r>
          </a:p>
          <a:p>
            <a:r>
              <a:rPr lang="en-US" dirty="0" smtClean="0"/>
              <a:t>The </a:t>
            </a:r>
            <a:r>
              <a:rPr lang="en-US" dirty="0"/>
              <a:t>fall of the Berlin Wall in </a:t>
            </a:r>
            <a:r>
              <a:rPr lang="en-US" dirty="0" smtClean="0"/>
              <a:t>1989</a:t>
            </a:r>
          </a:p>
          <a:p>
            <a:r>
              <a:rPr lang="en-US" dirty="0" smtClean="0"/>
              <a:t>Ger</a:t>
            </a:r>
            <a:r>
              <a:rPr lang="en-US" dirty="0"/>
              <a:t>m</a:t>
            </a:r>
            <a:r>
              <a:rPr lang="en-US" dirty="0" smtClean="0"/>
              <a:t>any's reunification</a:t>
            </a:r>
          </a:p>
          <a:p>
            <a:r>
              <a:rPr lang="en-US" dirty="0" smtClean="0"/>
              <a:t>The </a:t>
            </a:r>
            <a:r>
              <a:rPr lang="en-US" dirty="0"/>
              <a:t>collapse of the Soviet </a:t>
            </a:r>
            <a:r>
              <a:rPr lang="en-US" dirty="0" smtClean="0"/>
              <a:t>Union </a:t>
            </a:r>
            <a:r>
              <a:rPr lang="en-US" dirty="0"/>
              <a:t>in 1991 </a:t>
            </a:r>
            <a:endParaRPr lang="en-US" dirty="0" smtClean="0"/>
          </a:p>
          <a:p>
            <a:pPr marL="0" indent="0" algn="r">
              <a:buNone/>
            </a:pPr>
            <a:r>
              <a:rPr lang="en-US" dirty="0" smtClean="0"/>
              <a:t>Boyer and </a:t>
            </a:r>
            <a:r>
              <a:rPr lang="en-US" dirty="0" err="1" smtClean="0"/>
              <a:t>Idsvoog</a:t>
            </a:r>
            <a:r>
              <a:rPr lang="en-US" dirty="0" smtClean="0"/>
              <a:t>, 203</a:t>
            </a:r>
          </a:p>
          <a:p>
            <a:pPr marL="0" indent="0">
              <a:buNone/>
            </a:pPr>
            <a:endParaRPr lang="en-US" dirty="0"/>
          </a:p>
        </p:txBody>
      </p:sp>
      <p:pic>
        <p:nvPicPr>
          <p:cNvPr id="4" name="Picture 3"/>
          <p:cNvPicPr>
            <a:picLocks noChangeAspect="1"/>
          </p:cNvPicPr>
          <p:nvPr/>
        </p:nvPicPr>
        <p:blipFill>
          <a:blip r:embed="rId3"/>
          <a:stretch>
            <a:fillRect/>
          </a:stretch>
        </p:blipFill>
        <p:spPr>
          <a:xfrm>
            <a:off x="5756550" y="1600200"/>
            <a:ext cx="3165200" cy="4094912"/>
          </a:xfrm>
          <a:prstGeom prst="rect">
            <a:avLst/>
          </a:prstGeom>
        </p:spPr>
      </p:pic>
    </p:spTree>
    <p:extLst>
      <p:ext uri="{BB962C8B-B14F-4D97-AF65-F5344CB8AC3E}">
        <p14:creationId xmlns:p14="http://schemas.microsoft.com/office/powerpoint/2010/main" val="46617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1524000"/>
            <a:ext cx="8318500" cy="4826000"/>
          </a:xfrm>
          <a:prstGeom prst="rect">
            <a:avLst/>
          </a:prstGeom>
        </p:spPr>
      </p:pic>
      <p:sp>
        <p:nvSpPr>
          <p:cNvPr id="5" name="Title 4"/>
          <p:cNvSpPr>
            <a:spLocks noGrp="1"/>
          </p:cNvSpPr>
          <p:nvPr>
            <p:ph type="title"/>
          </p:nvPr>
        </p:nvSpPr>
        <p:spPr>
          <a:xfrm>
            <a:off x="457200" y="274638"/>
            <a:ext cx="8229600" cy="741362"/>
          </a:xfrm>
        </p:spPr>
        <p:txBody>
          <a:bodyPr>
            <a:normAutofit fontScale="90000"/>
          </a:bodyPr>
          <a:lstStyle/>
          <a:p>
            <a:r>
              <a:rPr lang="en-US" dirty="0" smtClean="0"/>
              <a:t>Trivialization: Video Games</a:t>
            </a:r>
            <a:endParaRPr lang="en-US" dirty="0"/>
          </a:p>
        </p:txBody>
      </p:sp>
      <p:sp>
        <p:nvSpPr>
          <p:cNvPr id="6" name="TextBox 5"/>
          <p:cNvSpPr txBox="1"/>
          <p:nvPr/>
        </p:nvSpPr>
        <p:spPr>
          <a:xfrm>
            <a:off x="2317750" y="6350000"/>
            <a:ext cx="4921250" cy="369332"/>
          </a:xfrm>
          <a:prstGeom prst="rect">
            <a:avLst/>
          </a:prstGeom>
          <a:noFill/>
        </p:spPr>
        <p:txBody>
          <a:bodyPr wrap="square" rtlCol="0">
            <a:spAutoFit/>
          </a:bodyPr>
          <a:lstStyle/>
          <a:p>
            <a:pPr algn="ctr"/>
            <a:r>
              <a:rPr lang="en-US" i="1" dirty="0" smtClean="0"/>
              <a:t>Duke </a:t>
            </a:r>
            <a:r>
              <a:rPr lang="en-US" i="1" dirty="0" err="1" smtClean="0"/>
              <a:t>Nukem</a:t>
            </a:r>
            <a:r>
              <a:rPr lang="en-US" dirty="0" smtClean="0"/>
              <a:t> (1991 video game)</a:t>
            </a:r>
            <a:endParaRPr lang="en-US" i="1" dirty="0"/>
          </a:p>
        </p:txBody>
      </p:sp>
    </p:spTree>
    <p:extLst>
      <p:ext uri="{BB962C8B-B14F-4D97-AF65-F5344CB8AC3E}">
        <p14:creationId xmlns:p14="http://schemas.microsoft.com/office/powerpoint/2010/main" val="307508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Beard, “Science Fiction Films of the Eighties”</a:t>
            </a:r>
            <a:endParaRPr lang="en-US" dirty="0"/>
          </a:p>
        </p:txBody>
      </p:sp>
      <p:sp>
        <p:nvSpPr>
          <p:cNvPr id="3" name="Content Placeholder 2"/>
          <p:cNvSpPr>
            <a:spLocks noGrp="1"/>
          </p:cNvSpPr>
          <p:nvPr>
            <p:ph idx="1"/>
          </p:nvPr>
        </p:nvSpPr>
        <p:spPr>
          <a:xfrm>
            <a:off x="457200" y="2122069"/>
            <a:ext cx="3926034" cy="4004094"/>
          </a:xfrm>
        </p:spPr>
        <p:txBody>
          <a:bodyPr>
            <a:normAutofit fontScale="92500" lnSpcReduction="10000"/>
          </a:bodyPr>
          <a:lstStyle/>
          <a:p>
            <a:pPr marL="0" indent="0">
              <a:buNone/>
            </a:pPr>
            <a:r>
              <a:rPr lang="en-US" dirty="0"/>
              <a:t>[M]any cinematic glimpses of tomorrow from the 1980s are quite different from those of previous decades.  From 1980 to 1990, the imaginary vision of the future that dominated American film turned almost universally dark, broken, and decaying – and audiences </a:t>
            </a:r>
            <a:r>
              <a:rPr lang="en-US" i="1" dirty="0"/>
              <a:t>loved </a:t>
            </a:r>
            <a:r>
              <a:rPr lang="en-US" dirty="0"/>
              <a:t>it.  (Beard, 2)</a:t>
            </a:r>
            <a:r>
              <a:rPr lang="en-US" dirty="0"/>
              <a:t>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383234" y="2276964"/>
            <a:ext cx="4365446" cy="3617084"/>
          </a:xfrm>
          <a:prstGeom prst="rect">
            <a:avLst/>
          </a:prstGeom>
        </p:spPr>
      </p:pic>
    </p:spTree>
    <p:extLst>
      <p:ext uri="{BB962C8B-B14F-4D97-AF65-F5344CB8AC3E}">
        <p14:creationId xmlns:p14="http://schemas.microsoft.com/office/powerpoint/2010/main" val="340028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Scrap Heap Futurism</a:t>
            </a:r>
            <a:endParaRPr lang="en-US" dirty="0"/>
          </a:p>
        </p:txBody>
      </p:sp>
      <p:pic>
        <p:nvPicPr>
          <p:cNvPr id="4" name="Picture 3">
            <a:hlinkClick r:id="rId2"/>
          </p:cNvPr>
          <p:cNvPicPr>
            <a:picLocks noChangeAspect="1"/>
          </p:cNvPicPr>
          <p:nvPr/>
        </p:nvPicPr>
        <p:blipFill>
          <a:blip r:embed="rId3"/>
          <a:stretch>
            <a:fillRect/>
          </a:stretch>
        </p:blipFill>
        <p:spPr>
          <a:xfrm>
            <a:off x="622603" y="2117548"/>
            <a:ext cx="7893824" cy="4151848"/>
          </a:xfrm>
          <a:prstGeom prst="rect">
            <a:avLst/>
          </a:prstGeom>
        </p:spPr>
      </p:pic>
    </p:spTree>
    <p:extLst>
      <p:ext uri="{BB962C8B-B14F-4D97-AF65-F5344CB8AC3E}">
        <p14:creationId xmlns:p14="http://schemas.microsoft.com/office/powerpoint/2010/main" val="366262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1239077" y="704890"/>
            <a:ext cx="3051226" cy="4493014"/>
          </a:xfrm>
          <a:prstGeom prst="rect">
            <a:avLst/>
          </a:prstGeom>
        </p:spPr>
      </p:pic>
      <p:pic>
        <p:nvPicPr>
          <p:cNvPr id="5" name="Picture 4">
            <a:hlinkClick r:id="rId5"/>
          </p:cNvPr>
          <p:cNvPicPr>
            <a:picLocks noChangeAspect="1"/>
          </p:cNvPicPr>
          <p:nvPr/>
        </p:nvPicPr>
        <p:blipFill>
          <a:blip r:embed="rId6"/>
          <a:stretch>
            <a:fillRect/>
          </a:stretch>
        </p:blipFill>
        <p:spPr>
          <a:xfrm>
            <a:off x="4847888" y="704889"/>
            <a:ext cx="3077958" cy="4532378"/>
          </a:xfrm>
          <a:prstGeom prst="rect">
            <a:avLst/>
          </a:prstGeom>
        </p:spPr>
      </p:pic>
      <p:sp>
        <p:nvSpPr>
          <p:cNvPr id="6" name="TextBox 5"/>
          <p:cNvSpPr txBox="1"/>
          <p:nvPr/>
        </p:nvSpPr>
        <p:spPr>
          <a:xfrm>
            <a:off x="1084192" y="5452323"/>
            <a:ext cx="6969808" cy="1477328"/>
          </a:xfrm>
          <a:prstGeom prst="rect">
            <a:avLst/>
          </a:prstGeom>
          <a:noFill/>
        </p:spPr>
        <p:txBody>
          <a:bodyPr wrap="square" rtlCol="0">
            <a:spAutoFit/>
          </a:bodyPr>
          <a:lstStyle/>
          <a:p>
            <a:r>
              <a:rPr lang="en-US" dirty="0"/>
              <a:t>Most of the new technology … must be added on or layered over the old, so buildings and machinery mix old and new to create a strange and somewhat threatening vision of future techno-junk.  (Beard, 5)</a:t>
            </a:r>
          </a:p>
          <a:p>
            <a:endParaRPr lang="en-US" dirty="0"/>
          </a:p>
        </p:txBody>
      </p:sp>
    </p:spTree>
    <p:extLst>
      <p:ext uri="{BB962C8B-B14F-4D97-AF65-F5344CB8AC3E}">
        <p14:creationId xmlns:p14="http://schemas.microsoft.com/office/powerpoint/2010/main" val="18374261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49403"/>
            <a:ext cx="9144000" cy="3860038"/>
          </a:xfrm>
          <a:prstGeom prst="rect">
            <a:avLst/>
          </a:prstGeom>
        </p:spPr>
      </p:pic>
      <p:pic>
        <p:nvPicPr>
          <p:cNvPr id="3" name="Picture 2">
            <a:hlinkClick r:id="rId4"/>
          </p:cNvPr>
          <p:cNvPicPr>
            <a:picLocks noChangeAspect="1"/>
          </p:cNvPicPr>
          <p:nvPr/>
        </p:nvPicPr>
        <p:blipFill>
          <a:blip r:embed="rId5"/>
          <a:stretch>
            <a:fillRect/>
          </a:stretch>
        </p:blipFill>
        <p:spPr>
          <a:xfrm>
            <a:off x="0" y="1049403"/>
            <a:ext cx="9144000" cy="3817900"/>
          </a:xfrm>
          <a:prstGeom prst="rect">
            <a:avLst/>
          </a:prstGeom>
        </p:spPr>
      </p:pic>
      <p:sp>
        <p:nvSpPr>
          <p:cNvPr id="4" name="TextBox 3"/>
          <p:cNvSpPr txBox="1"/>
          <p:nvPr/>
        </p:nvSpPr>
        <p:spPr>
          <a:xfrm>
            <a:off x="325258" y="5065084"/>
            <a:ext cx="8487676" cy="1200329"/>
          </a:xfrm>
          <a:prstGeom prst="rect">
            <a:avLst/>
          </a:prstGeom>
          <a:noFill/>
        </p:spPr>
        <p:txBody>
          <a:bodyPr wrap="square" rtlCol="0">
            <a:spAutoFit/>
          </a:bodyPr>
          <a:lstStyle/>
          <a:p>
            <a:r>
              <a:rPr lang="en-US" dirty="0"/>
              <a:t>[T]he imaginative vision of the future in the films of the Eighties was not a warning.  They asked to be taken as fact. . . . Such futures were based on extrapolation of present trends, and our worst fears were often realized in film.  (Beard, 7) </a:t>
            </a:r>
            <a:endParaRPr lang="en-US" dirty="0"/>
          </a:p>
        </p:txBody>
      </p:sp>
    </p:spTree>
    <p:extLst>
      <p:ext uri="{BB962C8B-B14F-4D97-AF65-F5344CB8AC3E}">
        <p14:creationId xmlns:p14="http://schemas.microsoft.com/office/powerpoint/2010/main" val="357673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0" y="1172071"/>
            <a:ext cx="9144000" cy="3703219"/>
          </a:xfrm>
          <a:prstGeom prst="rect">
            <a:avLst/>
          </a:prstGeom>
        </p:spPr>
      </p:pic>
      <p:sp>
        <p:nvSpPr>
          <p:cNvPr id="3" name="TextBox 2"/>
          <p:cNvSpPr txBox="1"/>
          <p:nvPr/>
        </p:nvSpPr>
        <p:spPr>
          <a:xfrm>
            <a:off x="201350" y="4902350"/>
            <a:ext cx="8735492" cy="1754327"/>
          </a:xfrm>
          <a:prstGeom prst="rect">
            <a:avLst/>
          </a:prstGeom>
          <a:noFill/>
        </p:spPr>
        <p:txBody>
          <a:bodyPr wrap="square" rtlCol="0">
            <a:spAutoFit/>
          </a:bodyPr>
          <a:lstStyle/>
          <a:p>
            <a:r>
              <a:rPr lang="en-US" dirty="0"/>
              <a:t>[A]</a:t>
            </a:r>
            <a:r>
              <a:rPr lang="en-US" dirty="0" err="1"/>
              <a:t>udiences</a:t>
            </a:r>
            <a:r>
              <a:rPr lang="en-US" dirty="0"/>
              <a:t> really enjoyed these films.  They chose—in the form of repeated ticket sales and popular acclaim—to accept this bleak and grimy tomorrow as their imaginary future home.  At least in their imaginations, as play, the audience felt comfortable accepting this as entertainment, a source of enjoyment, but what made it fun?  (Beard, 8) </a:t>
            </a:r>
          </a:p>
          <a:p>
            <a:endParaRPr lang="en-US" dirty="0"/>
          </a:p>
        </p:txBody>
      </p:sp>
    </p:spTree>
    <p:extLst>
      <p:ext uri="{BB962C8B-B14F-4D97-AF65-F5344CB8AC3E}">
        <p14:creationId xmlns:p14="http://schemas.microsoft.com/office/powerpoint/2010/main" val="20460626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63081"/>
          </a:xfrm>
        </p:spPr>
        <p:txBody>
          <a:bodyPr/>
          <a:lstStyle/>
          <a:p>
            <a:r>
              <a:rPr lang="en-US" dirty="0" smtClean="0"/>
              <a:t>What made it fun?</a:t>
            </a:r>
            <a:endParaRPr lang="en-US" dirty="0"/>
          </a:p>
        </p:txBody>
      </p:sp>
      <p:sp>
        <p:nvSpPr>
          <p:cNvPr id="3" name="Content Placeholder 2"/>
          <p:cNvSpPr>
            <a:spLocks noGrp="1"/>
          </p:cNvSpPr>
          <p:nvPr>
            <p:ph idx="1"/>
          </p:nvPr>
        </p:nvSpPr>
        <p:spPr>
          <a:xfrm>
            <a:off x="457200" y="1600200"/>
            <a:ext cx="4963761" cy="4525963"/>
          </a:xfrm>
        </p:spPr>
        <p:txBody>
          <a:bodyPr>
            <a:normAutofit fontScale="92500"/>
          </a:bodyPr>
          <a:lstStyle/>
          <a:p>
            <a:pPr marL="457200" lvl="0" indent="-457200">
              <a:buFont typeface="+mj-lt"/>
              <a:buAutoNum type="arabicPeriod"/>
            </a:pPr>
            <a:r>
              <a:rPr lang="en-US" dirty="0"/>
              <a:t>the “I-told-you-so payoff”</a:t>
            </a:r>
          </a:p>
          <a:p>
            <a:pPr marL="457200" lvl="0" indent="-457200">
              <a:buFont typeface="+mj-lt"/>
              <a:buAutoNum type="arabicPeriod"/>
            </a:pPr>
            <a:r>
              <a:rPr lang="en-US" dirty="0"/>
              <a:t>possibility of rebirth in the midst of decadence and decay</a:t>
            </a:r>
          </a:p>
          <a:p>
            <a:pPr marL="457200" lvl="0" indent="-457200">
              <a:buFont typeface="+mj-lt"/>
              <a:buAutoNum type="arabicPeriod"/>
            </a:pPr>
            <a:r>
              <a:rPr lang="en-US" dirty="0"/>
              <a:t>punk aesthetic: “celebration of resignation…anomie as artistic impulse” and “aggressive egalitarianism” (John Lewis quoted in Beard, 8)</a:t>
            </a:r>
          </a:p>
          <a:p>
            <a:pPr marL="457200" lvl="0" indent="-457200">
              <a:buFont typeface="+mj-lt"/>
              <a:buAutoNum type="arabicPeriod"/>
            </a:pPr>
            <a:r>
              <a:rPr lang="en-US" dirty="0"/>
              <a:t>“grudging respect Americans have traditionally awarded mongrel determination” (Beard, 9)</a:t>
            </a:r>
          </a:p>
          <a:p>
            <a:endParaRPr lang="en-US" dirty="0"/>
          </a:p>
        </p:txBody>
      </p:sp>
      <p:pic>
        <p:nvPicPr>
          <p:cNvPr id="4" name="Picture 3">
            <a:hlinkClick r:id="rId2"/>
          </p:cNvPr>
          <p:cNvPicPr>
            <a:picLocks noChangeAspect="1"/>
          </p:cNvPicPr>
          <p:nvPr/>
        </p:nvPicPr>
        <p:blipFill>
          <a:blip r:embed="rId3"/>
          <a:stretch>
            <a:fillRect/>
          </a:stretch>
        </p:blipFill>
        <p:spPr>
          <a:xfrm>
            <a:off x="5678726" y="1471508"/>
            <a:ext cx="3020118" cy="5080573"/>
          </a:xfrm>
          <a:prstGeom prst="rect">
            <a:avLst/>
          </a:prstGeom>
        </p:spPr>
      </p:pic>
    </p:spTree>
    <p:extLst>
      <p:ext uri="{BB962C8B-B14F-4D97-AF65-F5344CB8AC3E}">
        <p14:creationId xmlns:p14="http://schemas.microsoft.com/office/powerpoint/2010/main" val="3296798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41168"/>
            <a:ext cx="8229600" cy="1665171"/>
          </a:xfrm>
        </p:spPr>
        <p:txBody>
          <a:bodyPr>
            <a:normAutofit fontScale="85000" lnSpcReduction="20000"/>
          </a:bodyPr>
          <a:lstStyle/>
          <a:p>
            <a:pPr marL="0" indent="0">
              <a:buNone/>
            </a:pPr>
            <a:r>
              <a:rPr lang="en-US" dirty="0"/>
              <a:t>Both </a:t>
            </a:r>
            <a:r>
              <a:rPr lang="en-US" i="1" dirty="0"/>
              <a:t>Terminator</a:t>
            </a:r>
            <a:r>
              <a:rPr lang="en-US" dirty="0"/>
              <a:t> (1984) and </a:t>
            </a:r>
            <a:r>
              <a:rPr lang="en-US" i="1" dirty="0"/>
              <a:t>Star Wars </a:t>
            </a:r>
            <a:r>
              <a:rPr lang="en-US" dirty="0"/>
              <a:t>(1977) pit a ragtag rebellion against a more organized and technologically sophisticated foe.  If, as John Beard argues, science fiction futures are always projections of present-day anxieties, what might these films suggest about audiences’ attitudes toward technology in the waning years of the Cold War?</a:t>
            </a:r>
          </a:p>
          <a:p>
            <a:endParaRPr lang="en-US" dirty="0"/>
          </a:p>
        </p:txBody>
      </p:sp>
      <p:pic>
        <p:nvPicPr>
          <p:cNvPr id="4" name="Picture 3"/>
          <p:cNvPicPr>
            <a:picLocks noChangeAspect="1"/>
          </p:cNvPicPr>
          <p:nvPr/>
        </p:nvPicPr>
        <p:blipFill>
          <a:blip r:embed="rId2"/>
          <a:stretch>
            <a:fillRect/>
          </a:stretch>
        </p:blipFill>
        <p:spPr>
          <a:xfrm>
            <a:off x="1629246" y="424241"/>
            <a:ext cx="2540000" cy="3810000"/>
          </a:xfrm>
          <a:prstGeom prst="rect">
            <a:avLst/>
          </a:prstGeom>
        </p:spPr>
      </p:pic>
      <p:pic>
        <p:nvPicPr>
          <p:cNvPr id="5" name="Picture 4"/>
          <p:cNvPicPr>
            <a:picLocks noChangeAspect="1"/>
          </p:cNvPicPr>
          <p:nvPr/>
        </p:nvPicPr>
        <p:blipFill>
          <a:blip r:embed="rId3"/>
          <a:stretch>
            <a:fillRect/>
          </a:stretch>
        </p:blipFill>
        <p:spPr>
          <a:xfrm>
            <a:off x="4697183" y="424241"/>
            <a:ext cx="2540000" cy="3810000"/>
          </a:xfrm>
          <a:prstGeom prst="rect">
            <a:avLst/>
          </a:prstGeom>
        </p:spPr>
      </p:pic>
    </p:spTree>
    <p:extLst>
      <p:ext uri="{BB962C8B-B14F-4D97-AF65-F5344CB8AC3E}">
        <p14:creationId xmlns:p14="http://schemas.microsoft.com/office/powerpoint/2010/main" val="990435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Nostalgia</a:t>
            </a:r>
            <a:endParaRPr lang="en-US" dirty="0"/>
          </a:p>
        </p:txBody>
      </p:sp>
      <p:sp>
        <p:nvSpPr>
          <p:cNvPr id="3" name="Content Placeholder 2"/>
          <p:cNvSpPr>
            <a:spLocks noGrp="1"/>
          </p:cNvSpPr>
          <p:nvPr>
            <p:ph idx="1"/>
          </p:nvPr>
        </p:nvSpPr>
        <p:spPr>
          <a:xfrm>
            <a:off x="457200" y="1600200"/>
            <a:ext cx="4886319" cy="4525963"/>
          </a:xfrm>
        </p:spPr>
        <p:txBody>
          <a:bodyPr>
            <a:normAutofit fontScale="92500" lnSpcReduction="10000"/>
          </a:bodyPr>
          <a:lstStyle/>
          <a:p>
            <a:pPr marL="0" indent="0">
              <a:buNone/>
            </a:pPr>
            <a:endParaRPr lang="en-US" dirty="0" smtClean="0"/>
          </a:p>
          <a:p>
            <a:pPr marL="0" indent="0">
              <a:buNone/>
            </a:pPr>
            <a:r>
              <a:rPr lang="en-US" dirty="0" smtClean="0"/>
              <a:t>As </a:t>
            </a:r>
            <a:r>
              <a:rPr lang="en-US" dirty="0"/>
              <a:t>Harry Angstrom complains in John </a:t>
            </a:r>
            <a:r>
              <a:rPr lang="en-US" dirty="0" smtClean="0"/>
              <a:t>Updike's </a:t>
            </a:r>
            <a:r>
              <a:rPr lang="en-US" dirty="0"/>
              <a:t>1990 novel, </a:t>
            </a:r>
            <a:r>
              <a:rPr lang="en-US" i="1" dirty="0"/>
              <a:t>Rabbit at Rest: </a:t>
            </a:r>
            <a:r>
              <a:rPr lang="en-US" dirty="0">
                <a:solidFill>
                  <a:srgbClr val="FFFF00"/>
                </a:solidFill>
              </a:rPr>
              <a:t>"It's like nobody's in charge of the other side any more. I miss it, the cold war. It gave you a reason to get up in the morning." </a:t>
            </a:r>
            <a:r>
              <a:rPr lang="en-US" dirty="0"/>
              <a:t>In the same vein, a character in the 1995 movie </a:t>
            </a:r>
            <a:r>
              <a:rPr lang="en-US" i="1" dirty="0"/>
              <a:t>Crimson </a:t>
            </a:r>
            <a:r>
              <a:rPr lang="en-US" i="1" dirty="0" smtClean="0"/>
              <a:t>Tide </a:t>
            </a:r>
            <a:r>
              <a:rPr lang="en-US" dirty="0"/>
              <a:t>pines for "the good of days of the Cold War, [when] the Russians could . . . be depended upon to do what was in their own best interest." </a:t>
            </a:r>
            <a:r>
              <a:rPr lang="en-US" dirty="0" smtClean="0"/>
              <a:t> </a:t>
            </a:r>
            <a:r>
              <a:rPr lang="en-US" dirty="0"/>
              <a:t>(Boyer and </a:t>
            </a:r>
            <a:r>
              <a:rPr lang="en-US" dirty="0" err="1"/>
              <a:t>Idsvoog</a:t>
            </a:r>
            <a:r>
              <a:rPr lang="en-US" dirty="0"/>
              <a:t>, 208</a:t>
            </a:r>
            <a:r>
              <a:rPr lang="en-US" dirty="0" smtClean="0"/>
              <a:t>)</a:t>
            </a:r>
          </a:p>
          <a:p>
            <a:endParaRPr lang="en-US" dirty="0"/>
          </a:p>
        </p:txBody>
      </p:sp>
      <p:pic>
        <p:nvPicPr>
          <p:cNvPr id="4" name="Picture 3"/>
          <p:cNvPicPr>
            <a:picLocks noChangeAspect="1"/>
          </p:cNvPicPr>
          <p:nvPr/>
        </p:nvPicPr>
        <p:blipFill>
          <a:blip r:embed="rId3"/>
          <a:stretch>
            <a:fillRect/>
          </a:stretch>
        </p:blipFill>
        <p:spPr>
          <a:xfrm>
            <a:off x="5598118" y="1936194"/>
            <a:ext cx="2792631" cy="4325494"/>
          </a:xfrm>
          <a:prstGeom prst="rect">
            <a:avLst/>
          </a:prstGeom>
        </p:spPr>
      </p:pic>
    </p:spTree>
    <p:extLst>
      <p:ext uri="{BB962C8B-B14F-4D97-AF65-F5344CB8AC3E}">
        <p14:creationId xmlns:p14="http://schemas.microsoft.com/office/powerpoint/2010/main" val="2712734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5560" y="1600200"/>
            <a:ext cx="4071239" cy="4525963"/>
          </a:xfrm>
        </p:spPr>
        <p:txBody>
          <a:bodyPr>
            <a:normAutofit fontScale="92500" lnSpcReduction="20000"/>
          </a:bodyPr>
          <a:lstStyle/>
          <a:p>
            <a:pPr marL="0" indent="0">
              <a:buNone/>
            </a:pPr>
            <a:r>
              <a:rPr lang="en-US" i="1" dirty="0"/>
              <a:t>D</a:t>
            </a:r>
            <a:r>
              <a:rPr lang="en-US" dirty="0" smtClean="0"/>
              <a:t>espite </a:t>
            </a:r>
            <a:r>
              <a:rPr lang="en-US" dirty="0"/>
              <a:t>the end of the Cold War, the waning of the </a:t>
            </a:r>
            <a:r>
              <a:rPr lang="en-US" dirty="0" smtClean="0"/>
              <a:t>nuclear </a:t>
            </a:r>
            <a:r>
              <a:rPr lang="en-US" dirty="0"/>
              <a:t>arms race, and the disappearance of "global thermonuclear war" from pollsters' lists of </a:t>
            </a:r>
            <a:r>
              <a:rPr lang="en-US" dirty="0" smtClean="0"/>
              <a:t>Americans</a:t>
            </a:r>
            <a:r>
              <a:rPr lang="en-US" dirty="0"/>
              <a:t>' greatest worries</a:t>
            </a:r>
            <a:r>
              <a:rPr lang="en-US" dirty="0">
                <a:solidFill>
                  <a:srgbClr val="FFFF00"/>
                </a:solidFill>
              </a:rPr>
              <a:t>, U.S. mass culture of the late 1980s and the 1990s was saturated by nuclear themes. </a:t>
            </a:r>
            <a:r>
              <a:rPr lang="en-US" dirty="0"/>
              <a:t>Images of nuclear menace continued to pervade the movies, video games, and mass-market fiction. </a:t>
            </a:r>
            <a:r>
              <a:rPr lang="en-US" dirty="0" smtClean="0"/>
              <a:t> </a:t>
            </a:r>
          </a:p>
          <a:p>
            <a:pPr marL="0" indent="0" algn="r">
              <a:buNone/>
            </a:pPr>
            <a:r>
              <a:rPr lang="en-US" dirty="0" smtClean="0"/>
              <a:t>Boyer and </a:t>
            </a:r>
            <a:r>
              <a:rPr lang="en-US" dirty="0" err="1" smtClean="0"/>
              <a:t>Idsvoog</a:t>
            </a:r>
            <a:r>
              <a:rPr lang="en-US" dirty="0" smtClean="0"/>
              <a:t>, 199</a:t>
            </a:r>
          </a:p>
          <a:p>
            <a:endParaRPr lang="en-US" dirty="0"/>
          </a:p>
        </p:txBody>
      </p:sp>
      <p:pic>
        <p:nvPicPr>
          <p:cNvPr id="4" name="Picture 3"/>
          <p:cNvPicPr>
            <a:picLocks noChangeAspect="1"/>
          </p:cNvPicPr>
          <p:nvPr/>
        </p:nvPicPr>
        <p:blipFill>
          <a:blip r:embed="rId3"/>
          <a:stretch>
            <a:fillRect/>
          </a:stretch>
        </p:blipFill>
        <p:spPr>
          <a:xfrm>
            <a:off x="495631" y="712520"/>
            <a:ext cx="3985032" cy="5678671"/>
          </a:xfrm>
          <a:prstGeom prst="rect">
            <a:avLst/>
          </a:prstGeom>
        </p:spPr>
      </p:pic>
    </p:spTree>
    <p:extLst>
      <p:ext uri="{BB962C8B-B14F-4D97-AF65-F5344CB8AC3E}">
        <p14:creationId xmlns:p14="http://schemas.microsoft.com/office/powerpoint/2010/main" val="31499421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Sources of nuclear menace in the 1990s</a:t>
            </a:r>
            <a:endParaRPr lang="en-US" dirty="0"/>
          </a:p>
        </p:txBody>
      </p:sp>
      <p:sp>
        <p:nvSpPr>
          <p:cNvPr id="3" name="Content Placeholder 2"/>
          <p:cNvSpPr>
            <a:spLocks noGrp="1"/>
          </p:cNvSpPr>
          <p:nvPr>
            <p:ph idx="1"/>
          </p:nvPr>
        </p:nvSpPr>
        <p:spPr>
          <a:xfrm>
            <a:off x="0" y="1600200"/>
            <a:ext cx="5833110" cy="4525963"/>
          </a:xfrm>
        </p:spPr>
        <p:txBody>
          <a:bodyPr>
            <a:normAutofit/>
          </a:bodyPr>
          <a:lstStyle/>
          <a:p>
            <a:r>
              <a:rPr lang="en-US" dirty="0" smtClean="0"/>
              <a:t>Chaos in the former Soviet sphere</a:t>
            </a:r>
          </a:p>
          <a:p>
            <a:pPr lvl="1"/>
            <a:r>
              <a:rPr lang="en-US" dirty="0" smtClean="0"/>
              <a:t>Tom Clancy, </a:t>
            </a:r>
            <a:r>
              <a:rPr lang="en-US" i="1" dirty="0" smtClean="0"/>
              <a:t>The Sum of All Fears </a:t>
            </a:r>
            <a:r>
              <a:rPr lang="en-US" dirty="0" smtClean="0"/>
              <a:t>(1991)</a:t>
            </a:r>
          </a:p>
          <a:p>
            <a:pPr lvl="1"/>
            <a:r>
              <a:rPr lang="en-US" i="1" dirty="0" smtClean="0"/>
              <a:t>Crimson Tide </a:t>
            </a:r>
            <a:r>
              <a:rPr lang="en-US" dirty="0" smtClean="0"/>
              <a:t>(1995)</a:t>
            </a:r>
          </a:p>
          <a:p>
            <a:r>
              <a:rPr lang="en-US" dirty="0" smtClean="0"/>
              <a:t>Rogue States, Terrorist Groups</a:t>
            </a:r>
          </a:p>
          <a:p>
            <a:pPr lvl="1"/>
            <a:r>
              <a:rPr lang="en-US" i="1" dirty="0" smtClean="0"/>
              <a:t>Under Siege </a:t>
            </a:r>
            <a:r>
              <a:rPr lang="en-US" dirty="0" smtClean="0"/>
              <a:t>(1992) – terrorists named “Francois and </a:t>
            </a:r>
            <a:r>
              <a:rPr lang="en-US" dirty="0" err="1" smtClean="0"/>
              <a:t>Muhammed</a:t>
            </a:r>
            <a:r>
              <a:rPr lang="en-US" dirty="0" smtClean="0"/>
              <a:t>”  </a:t>
            </a:r>
          </a:p>
          <a:p>
            <a:pPr lvl="1"/>
            <a:r>
              <a:rPr lang="en-US" i="1" dirty="0" smtClean="0"/>
              <a:t>True Lies </a:t>
            </a:r>
            <a:r>
              <a:rPr lang="en-US" dirty="0" smtClean="0"/>
              <a:t>(1994) – enemy is “Crimson Jihad” </a:t>
            </a:r>
          </a:p>
          <a:p>
            <a:r>
              <a:rPr lang="en-US" dirty="0" smtClean="0"/>
              <a:t>Nuclear Technology Run Amok</a:t>
            </a:r>
          </a:p>
          <a:p>
            <a:pPr lvl="1"/>
            <a:r>
              <a:rPr lang="en-US" i="1" dirty="0" smtClean="0"/>
              <a:t>Building Bombs </a:t>
            </a:r>
            <a:r>
              <a:rPr lang="en-US" dirty="0" smtClean="0"/>
              <a:t>(1994), </a:t>
            </a:r>
            <a:r>
              <a:rPr lang="en-US" i="1" dirty="0" smtClean="0"/>
              <a:t>Plutonium Circus </a:t>
            </a:r>
            <a:r>
              <a:rPr lang="en-US" dirty="0" smtClean="0"/>
              <a:t>(1995) </a:t>
            </a:r>
          </a:p>
          <a:p>
            <a:pPr lvl="1"/>
            <a:r>
              <a:rPr lang="en-US" i="1" dirty="0" smtClean="0"/>
              <a:t>The Cape </a:t>
            </a:r>
            <a:r>
              <a:rPr lang="en-US" dirty="0" smtClean="0"/>
              <a:t>(1996)</a:t>
            </a:r>
          </a:p>
          <a:p>
            <a:r>
              <a:rPr lang="en-US" dirty="0" smtClean="0"/>
              <a:t>Terrorists, Loners, Madmen and Amoral Scientists</a:t>
            </a:r>
          </a:p>
          <a:p>
            <a:pPr lvl="1"/>
            <a:r>
              <a:rPr lang="en-US" i="1" dirty="0" smtClean="0"/>
              <a:t>The Sum of All Fears </a:t>
            </a:r>
            <a:r>
              <a:rPr lang="en-US" dirty="0" smtClean="0"/>
              <a:t>(1991)</a:t>
            </a:r>
          </a:p>
        </p:txBody>
      </p:sp>
      <p:pic>
        <p:nvPicPr>
          <p:cNvPr id="4" name="Picture 3"/>
          <p:cNvPicPr>
            <a:picLocks noChangeAspect="1"/>
          </p:cNvPicPr>
          <p:nvPr/>
        </p:nvPicPr>
        <p:blipFill>
          <a:blip r:embed="rId3"/>
          <a:stretch>
            <a:fillRect/>
          </a:stretch>
        </p:blipFill>
        <p:spPr>
          <a:xfrm>
            <a:off x="5833110" y="1417638"/>
            <a:ext cx="3187310" cy="4708525"/>
          </a:xfrm>
          <a:prstGeom prst="rect">
            <a:avLst/>
          </a:prstGeom>
        </p:spPr>
      </p:pic>
    </p:spTree>
    <p:extLst>
      <p:ext uri="{BB962C8B-B14F-4D97-AF65-F5344CB8AC3E}">
        <p14:creationId xmlns:p14="http://schemas.microsoft.com/office/powerpoint/2010/main" val="87723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63081"/>
          </a:xfrm>
        </p:spPr>
        <p:txBody>
          <a:bodyPr/>
          <a:lstStyle/>
          <a:p>
            <a:r>
              <a:rPr lang="en-US" sz="4800" dirty="0" smtClean="0"/>
              <a:t>Hunt for Red October (1990)</a:t>
            </a:r>
            <a:endParaRPr lang="en-US" sz="4800" dirty="0"/>
          </a:p>
        </p:txBody>
      </p:sp>
      <p:sp>
        <p:nvSpPr>
          <p:cNvPr id="3" name="Content Placeholder 2"/>
          <p:cNvSpPr>
            <a:spLocks noGrp="1"/>
          </p:cNvSpPr>
          <p:nvPr>
            <p:ph idx="1"/>
          </p:nvPr>
        </p:nvSpPr>
        <p:spPr>
          <a:xfrm>
            <a:off x="457200" y="1848033"/>
            <a:ext cx="4845050" cy="4525963"/>
          </a:xfrm>
        </p:spPr>
        <p:txBody>
          <a:bodyPr>
            <a:normAutofit fontScale="85000" lnSpcReduction="20000"/>
          </a:bodyPr>
          <a:lstStyle/>
          <a:p>
            <a:pPr marL="0" indent="0">
              <a:buNone/>
            </a:pPr>
            <a:r>
              <a:rPr lang="en-US" i="1" dirty="0"/>
              <a:t>The Hunt for Red October, </a:t>
            </a:r>
            <a:r>
              <a:rPr lang="en-US" dirty="0"/>
              <a:t>the first of Clancy's popular "Jack Ryan" novels of espionage, high-level intrigue, and military derring-do, told of </a:t>
            </a:r>
            <a:r>
              <a:rPr lang="en-US" dirty="0">
                <a:solidFill>
                  <a:srgbClr val="FFFF00"/>
                </a:solidFill>
              </a:rPr>
              <a:t>a rogue Soviet submarine captain, Marko </a:t>
            </a:r>
            <a:r>
              <a:rPr lang="en-US" dirty="0" err="1">
                <a:solidFill>
                  <a:srgbClr val="FFFF00"/>
                </a:solidFill>
              </a:rPr>
              <a:t>Ramius</a:t>
            </a:r>
            <a:r>
              <a:rPr lang="en-US" dirty="0">
                <a:solidFill>
                  <a:srgbClr val="FFFF00"/>
                </a:solidFill>
              </a:rPr>
              <a:t>, who realizes that his sub has been selected to launch a nuclear first strike against the United States</a:t>
            </a:r>
            <a:r>
              <a:rPr lang="en-US" dirty="0"/>
              <a:t>. As he desperately tries to defect to the West, the KGB falsely warns Washington that </a:t>
            </a:r>
            <a:r>
              <a:rPr lang="en-US" dirty="0" err="1"/>
              <a:t>Ramius</a:t>
            </a:r>
            <a:r>
              <a:rPr lang="en-US" dirty="0"/>
              <a:t> himself is the threat. </a:t>
            </a:r>
            <a:r>
              <a:rPr lang="en-US" dirty="0">
                <a:solidFill>
                  <a:srgbClr val="FFFF00"/>
                </a:solidFill>
              </a:rPr>
              <a:t>As both Soviet and U.S. vessels close in, and as a nuclear showdown seems inevitable, only the CIA analyst Ryan grasps the truth, and by amazing heroics prevents World War III.</a:t>
            </a:r>
            <a:r>
              <a:rPr lang="en-US" dirty="0"/>
              <a:t> </a:t>
            </a:r>
            <a:endParaRPr lang="en-US" dirty="0" smtClean="0"/>
          </a:p>
        </p:txBody>
      </p:sp>
      <p:pic>
        <p:nvPicPr>
          <p:cNvPr id="4" name="Picture 3"/>
          <p:cNvPicPr>
            <a:picLocks noChangeAspect="1"/>
          </p:cNvPicPr>
          <p:nvPr/>
        </p:nvPicPr>
        <p:blipFill>
          <a:blip r:embed="rId2"/>
          <a:stretch>
            <a:fillRect/>
          </a:stretch>
        </p:blipFill>
        <p:spPr>
          <a:xfrm>
            <a:off x="5729550" y="1708626"/>
            <a:ext cx="2957250" cy="4429061"/>
          </a:xfrm>
          <a:prstGeom prst="rect">
            <a:avLst/>
          </a:prstGeom>
        </p:spPr>
      </p:pic>
    </p:spTree>
    <p:extLst>
      <p:ext uri="{BB962C8B-B14F-4D97-AF65-F5344CB8AC3E}">
        <p14:creationId xmlns:p14="http://schemas.microsoft.com/office/powerpoint/2010/main" val="66210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2755900" y="1263650"/>
            <a:ext cx="3632200" cy="4864100"/>
          </a:xfrm>
          <a:prstGeom prst="rect">
            <a:avLst/>
          </a:prstGeom>
        </p:spPr>
      </p:pic>
      <p:sp>
        <p:nvSpPr>
          <p:cNvPr id="5" name="TextBox 4"/>
          <p:cNvSpPr txBox="1"/>
          <p:nvPr/>
        </p:nvSpPr>
        <p:spPr>
          <a:xfrm>
            <a:off x="2755900" y="6127750"/>
            <a:ext cx="3632200" cy="369332"/>
          </a:xfrm>
          <a:prstGeom prst="rect">
            <a:avLst/>
          </a:prstGeom>
          <a:noFill/>
        </p:spPr>
        <p:txBody>
          <a:bodyPr wrap="square" rtlCol="0">
            <a:spAutoFit/>
          </a:bodyPr>
          <a:lstStyle/>
          <a:p>
            <a:pPr algn="ctr"/>
            <a:r>
              <a:rPr lang="en-US" dirty="0" smtClean="0"/>
              <a:t>Directed by Tony Scott, 1995)</a:t>
            </a:r>
            <a:endParaRPr lang="en-US" dirty="0"/>
          </a:p>
        </p:txBody>
      </p:sp>
      <p:sp>
        <p:nvSpPr>
          <p:cNvPr id="6" name="Title 5"/>
          <p:cNvSpPr>
            <a:spLocks noGrp="1"/>
          </p:cNvSpPr>
          <p:nvPr>
            <p:ph type="title"/>
          </p:nvPr>
        </p:nvSpPr>
        <p:spPr>
          <a:xfrm>
            <a:off x="457200" y="274638"/>
            <a:ext cx="8229600" cy="715962"/>
          </a:xfrm>
        </p:spPr>
        <p:txBody>
          <a:bodyPr>
            <a:normAutofit fontScale="90000"/>
          </a:bodyPr>
          <a:lstStyle/>
          <a:p>
            <a:r>
              <a:rPr lang="en-US" dirty="0" smtClean="0"/>
              <a:t>Chaos in the Soviet Sphere</a:t>
            </a:r>
            <a:endParaRPr lang="en-US" dirty="0"/>
          </a:p>
        </p:txBody>
      </p:sp>
    </p:spTree>
    <p:extLst>
      <p:ext uri="{BB962C8B-B14F-4D97-AF65-F5344CB8AC3E}">
        <p14:creationId xmlns:p14="http://schemas.microsoft.com/office/powerpoint/2010/main" val="13787647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274638"/>
            <a:ext cx="9008533" cy="836612"/>
          </a:xfrm>
        </p:spPr>
        <p:txBody>
          <a:bodyPr/>
          <a:lstStyle/>
          <a:p>
            <a:r>
              <a:rPr lang="en-US" sz="4800" dirty="0" smtClean="0"/>
              <a:t>Saddam Hussein, </a:t>
            </a:r>
            <a:r>
              <a:rPr lang="en-US" sz="4800" dirty="0" err="1" smtClean="0"/>
              <a:t>supervillain</a:t>
            </a:r>
            <a:endParaRPr lang="en-US" sz="4800" dirty="0"/>
          </a:p>
        </p:txBody>
      </p:sp>
      <p:sp>
        <p:nvSpPr>
          <p:cNvPr id="3" name="Content Placeholder 2"/>
          <p:cNvSpPr>
            <a:spLocks noGrp="1"/>
          </p:cNvSpPr>
          <p:nvPr>
            <p:ph idx="1"/>
          </p:nvPr>
        </p:nvSpPr>
        <p:spPr>
          <a:xfrm>
            <a:off x="457200" y="1352850"/>
            <a:ext cx="5448300" cy="3651249"/>
          </a:xfrm>
        </p:spPr>
        <p:txBody>
          <a:bodyPr>
            <a:normAutofit fontScale="92500" lnSpcReduction="20000"/>
          </a:bodyPr>
          <a:lstStyle/>
          <a:p>
            <a:pPr marL="0" indent="0">
              <a:buNone/>
            </a:pPr>
            <a:r>
              <a:rPr lang="en-US" dirty="0"/>
              <a:t>Saddam Hussein's Iraq in the 1990s </a:t>
            </a:r>
            <a:r>
              <a:rPr lang="en-US" dirty="0">
                <a:solidFill>
                  <a:srgbClr val="FFFF00"/>
                </a:solidFill>
              </a:rPr>
              <a:t>replaced the Soviet Union as the paradigmatic nuclear threat. </a:t>
            </a:r>
            <a:r>
              <a:rPr lang="en-US" dirty="0"/>
              <a:t>Demonized by the media (often with good reason), Iraq and its supreme ruler were seen as unambiguously evil and menacing. Having long associated nuclear danger with a single, clearly defined enemy, Americans for a time elevated Saddam (sometimes in tandem with North Koreas Kim II Sung) to that role. </a:t>
            </a:r>
            <a:r>
              <a:rPr lang="en-US" dirty="0" smtClean="0"/>
              <a:t> (214)</a:t>
            </a:r>
          </a:p>
        </p:txBody>
      </p:sp>
      <p:pic>
        <p:nvPicPr>
          <p:cNvPr id="4" name="Picture 3"/>
          <p:cNvPicPr>
            <a:picLocks noChangeAspect="1"/>
          </p:cNvPicPr>
          <p:nvPr/>
        </p:nvPicPr>
        <p:blipFill>
          <a:blip r:embed="rId3"/>
          <a:stretch>
            <a:fillRect/>
          </a:stretch>
        </p:blipFill>
        <p:spPr>
          <a:xfrm>
            <a:off x="1123950" y="5251450"/>
            <a:ext cx="6705600" cy="1244600"/>
          </a:xfrm>
          <a:prstGeom prst="rect">
            <a:avLst/>
          </a:prstGeom>
        </p:spPr>
      </p:pic>
      <p:pic>
        <p:nvPicPr>
          <p:cNvPr id="5" name="Picture 4"/>
          <p:cNvPicPr>
            <a:picLocks noChangeAspect="1"/>
          </p:cNvPicPr>
          <p:nvPr/>
        </p:nvPicPr>
        <p:blipFill>
          <a:blip r:embed="rId4"/>
          <a:stretch>
            <a:fillRect/>
          </a:stretch>
        </p:blipFill>
        <p:spPr>
          <a:xfrm>
            <a:off x="6172200" y="1352850"/>
            <a:ext cx="2971800" cy="3898599"/>
          </a:xfrm>
          <a:prstGeom prst="rect">
            <a:avLst/>
          </a:prstGeom>
        </p:spPr>
      </p:pic>
    </p:spTree>
    <p:extLst>
      <p:ext uri="{BB962C8B-B14F-4D97-AF65-F5344CB8AC3E}">
        <p14:creationId xmlns:p14="http://schemas.microsoft.com/office/powerpoint/2010/main" val="132177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301122"/>
            <a:ext cx="4204826" cy="4825041"/>
          </a:xfrm>
        </p:spPr>
        <p:txBody>
          <a:bodyPr>
            <a:normAutofit fontScale="85000" lnSpcReduction="10000"/>
          </a:bodyPr>
          <a:lstStyle/>
          <a:p>
            <a:pPr marL="0" indent="0">
              <a:buNone/>
            </a:pPr>
            <a:r>
              <a:rPr lang="en-US" dirty="0" smtClean="0"/>
              <a:t>          The </a:t>
            </a:r>
            <a:r>
              <a:rPr lang="en-US" dirty="0"/>
              <a:t>post-Cold War mass culture visions of nuclear menace </a:t>
            </a:r>
            <a:r>
              <a:rPr lang="en-US" dirty="0" smtClean="0"/>
              <a:t>portray a </a:t>
            </a:r>
            <a:r>
              <a:rPr lang="en-US" dirty="0"/>
              <a:t>world not of government versus government, but of individuals </a:t>
            </a:r>
            <a:r>
              <a:rPr lang="en-US" dirty="0" smtClean="0"/>
              <a:t>maneuvering </a:t>
            </a:r>
            <a:r>
              <a:rPr lang="en-US" dirty="0"/>
              <a:t>in an anarchic, film noir-like environment. Loners </a:t>
            </a:r>
            <a:r>
              <a:rPr lang="en-US" dirty="0" smtClean="0"/>
              <a:t>. . . take </a:t>
            </a:r>
            <a:r>
              <a:rPr lang="en-US" dirty="0"/>
              <a:t>desperate measures against the irrational, dangerous, or unfair actions of their superiors. But the nuclear catastrophes threatened by such alienated individuals are typically averted by </a:t>
            </a:r>
            <a:r>
              <a:rPr lang="en-US" i="1" dirty="0"/>
              <a:t>other </a:t>
            </a:r>
            <a:r>
              <a:rPr lang="en-US" dirty="0"/>
              <a:t>loners who must act in the face of the inept stupidity of </a:t>
            </a:r>
            <a:r>
              <a:rPr lang="en-US" i="1" dirty="0"/>
              <a:t>their </a:t>
            </a:r>
            <a:r>
              <a:rPr lang="en-US" dirty="0"/>
              <a:t>superiors. </a:t>
            </a:r>
            <a:r>
              <a:rPr lang="en-US" dirty="0" smtClean="0"/>
              <a:t>(221)</a:t>
            </a:r>
          </a:p>
          <a:p>
            <a:endParaRPr lang="en-US" dirty="0"/>
          </a:p>
        </p:txBody>
      </p:sp>
      <p:pic>
        <p:nvPicPr>
          <p:cNvPr id="2" name="Picture 1">
            <a:hlinkClick r:id="rId3"/>
          </p:cNvPr>
          <p:cNvPicPr>
            <a:picLocks noChangeAspect="1"/>
          </p:cNvPicPr>
          <p:nvPr/>
        </p:nvPicPr>
        <p:blipFill>
          <a:blip r:embed="rId4"/>
          <a:stretch>
            <a:fillRect/>
          </a:stretch>
        </p:blipFill>
        <p:spPr>
          <a:xfrm>
            <a:off x="4940818" y="1301122"/>
            <a:ext cx="3955366" cy="4300311"/>
          </a:xfrm>
          <a:prstGeom prst="rect">
            <a:avLst/>
          </a:prstGeom>
        </p:spPr>
      </p:pic>
      <p:sp>
        <p:nvSpPr>
          <p:cNvPr id="4" name="TextBox 3"/>
          <p:cNvSpPr txBox="1"/>
          <p:nvPr/>
        </p:nvSpPr>
        <p:spPr>
          <a:xfrm>
            <a:off x="5049238" y="5601433"/>
            <a:ext cx="3732719" cy="1508105"/>
          </a:xfrm>
          <a:prstGeom prst="rect">
            <a:avLst/>
          </a:prstGeom>
          <a:noFill/>
        </p:spPr>
        <p:txBody>
          <a:bodyPr wrap="square" rtlCol="0">
            <a:spAutoFit/>
          </a:bodyPr>
          <a:lstStyle/>
          <a:p>
            <a:r>
              <a:rPr lang="en-US" i="1" dirty="0" smtClean="0"/>
              <a:t>Under Siege </a:t>
            </a:r>
            <a:r>
              <a:rPr lang="en-US" dirty="0" smtClean="0"/>
              <a:t>(1992)</a:t>
            </a:r>
          </a:p>
          <a:p>
            <a:r>
              <a:rPr lang="en-US" sz="1400" dirty="0"/>
              <a:t>An ex-Navy Seal turned cook is the only person who can stop a group of terrorists when they seize control of a U.S. </a:t>
            </a:r>
            <a:r>
              <a:rPr lang="en-US" sz="1400" dirty="0" smtClean="0"/>
              <a:t>battleship.</a:t>
            </a:r>
          </a:p>
          <a:p>
            <a:r>
              <a:rPr lang="en-US" sz="1400" dirty="0" err="1"/>
              <a:t>i</a:t>
            </a:r>
            <a:r>
              <a:rPr lang="en-US" sz="1400" dirty="0" err="1" smtClean="0"/>
              <a:t>mdb.com</a:t>
            </a:r>
            <a:endParaRPr lang="en-US" sz="1400" dirty="0"/>
          </a:p>
          <a:p>
            <a:endParaRPr lang="en-US" dirty="0"/>
          </a:p>
        </p:txBody>
      </p:sp>
    </p:spTree>
    <p:extLst>
      <p:ext uri="{BB962C8B-B14F-4D97-AF65-F5344CB8AC3E}">
        <p14:creationId xmlns:p14="http://schemas.microsoft.com/office/powerpoint/2010/main" val="182218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No One”</a:t>
            </a:r>
            <a:endParaRPr lang="en-US" dirty="0"/>
          </a:p>
        </p:txBody>
      </p:sp>
      <p:sp>
        <p:nvSpPr>
          <p:cNvPr id="3" name="Content Placeholder 2"/>
          <p:cNvSpPr>
            <a:spLocks noGrp="1"/>
          </p:cNvSpPr>
          <p:nvPr>
            <p:ph idx="1"/>
          </p:nvPr>
        </p:nvSpPr>
        <p:spPr/>
        <p:txBody>
          <a:bodyPr>
            <a:normAutofit/>
          </a:bodyPr>
          <a:lstStyle/>
          <a:p>
            <a:pPr marL="0" indent="0">
              <a:buNone/>
            </a:pPr>
            <a:r>
              <a:rPr lang="en-US" dirty="0"/>
              <a:t>Representations of nuclear menace in the 1990s differed radically from those of the 1950s or even the early 1980s. No longer involving two superpowers posturing across an Iron Curtain, the menace now unfolded in a destabilized, decentered world where deadly hazards arise in </a:t>
            </a:r>
            <a:r>
              <a:rPr lang="en-US" dirty="0" smtClean="0"/>
              <a:t>unexpected </a:t>
            </a:r>
            <a:r>
              <a:rPr lang="en-US" dirty="0"/>
              <a:t>places and assume many guises. The emblematic slogan of this new genre of nuclear horror might be the incantatory phrase used on </a:t>
            </a:r>
            <a:r>
              <a:rPr lang="en-US" i="1" dirty="0" smtClean="0"/>
              <a:t>The </a:t>
            </a:r>
            <a:r>
              <a:rPr lang="en-US" i="1" dirty="0"/>
              <a:t>X-Files: </a:t>
            </a:r>
            <a:r>
              <a:rPr lang="en-US" dirty="0"/>
              <a:t>"Trust no one." The prospect of a future in which nuclear weapons and nuclear know-how form a constant of the human condition is hardly reassuring. </a:t>
            </a:r>
            <a:r>
              <a:rPr lang="en-US" dirty="0" smtClean="0"/>
              <a:t> (224)</a:t>
            </a:r>
          </a:p>
          <a:p>
            <a:endParaRPr lang="en-US" dirty="0"/>
          </a:p>
        </p:txBody>
      </p:sp>
    </p:spTree>
    <p:extLst>
      <p:ext uri="{BB962C8B-B14F-4D97-AF65-F5344CB8AC3E}">
        <p14:creationId xmlns:p14="http://schemas.microsoft.com/office/powerpoint/2010/main" val="3399870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19298</TotalTime>
  <Words>2006</Words>
  <Application>Microsoft Macintosh PowerPoint</Application>
  <PresentationFormat>On-screen Show (4:3)</PresentationFormat>
  <Paragraphs>94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The Cold War Ends</vt:lpstr>
      <vt:lpstr>Cold War Nostalgia</vt:lpstr>
      <vt:lpstr>PowerPoint Presentation</vt:lpstr>
      <vt:lpstr>Sources of nuclear menace in the 1990s</vt:lpstr>
      <vt:lpstr>Hunt for Red October (1990)</vt:lpstr>
      <vt:lpstr>Chaos in the Soviet Sphere</vt:lpstr>
      <vt:lpstr>Saddam Hussein, supervillain</vt:lpstr>
      <vt:lpstr>PowerPoint Presentation</vt:lpstr>
      <vt:lpstr>“Trust No One”</vt:lpstr>
      <vt:lpstr>Trivialization: Video Games</vt:lpstr>
      <vt:lpstr>Beard, “Science Fiction Films of the Eighties”</vt:lpstr>
      <vt:lpstr>Scrap Heap Futurism</vt:lpstr>
      <vt:lpstr>PowerPoint Presentation</vt:lpstr>
      <vt:lpstr>PowerPoint Presentation</vt:lpstr>
      <vt:lpstr>PowerPoint Presentation</vt:lpstr>
      <vt:lpstr>What made it fun?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19</cp:revision>
  <dcterms:created xsi:type="dcterms:W3CDTF">2013-11-17T01:26:36Z</dcterms:created>
  <dcterms:modified xsi:type="dcterms:W3CDTF">2017-11-20T15:58:53Z</dcterms:modified>
</cp:coreProperties>
</file>