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9"/>
  </p:notesMasterIdLst>
  <p:sldIdLst>
    <p:sldId id="256" r:id="rId2"/>
    <p:sldId id="275" r:id="rId3"/>
    <p:sldId id="263" r:id="rId4"/>
    <p:sldId id="264" r:id="rId5"/>
    <p:sldId id="265" r:id="rId6"/>
    <p:sldId id="272" r:id="rId7"/>
    <p:sldId id="273" r:id="rId8"/>
    <p:sldId id="274" r:id="rId9"/>
    <p:sldId id="266" r:id="rId10"/>
    <p:sldId id="269" r:id="rId11"/>
    <p:sldId id="267" r:id="rId12"/>
    <p:sldId id="268" r:id="rId13"/>
    <p:sldId id="270" r:id="rId14"/>
    <p:sldId id="258" r:id="rId15"/>
    <p:sldId id="259" r:id="rId16"/>
    <p:sldId id="260" r:id="rId17"/>
    <p:sldId id="26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5" d="100"/>
          <a:sy n="55" d="100"/>
        </p:scale>
        <p:origin x="-167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08B040-034D-C945-9544-30DCA1E99259}" type="datetimeFigureOut">
              <a:rPr lang="en-US" smtClean="0"/>
              <a:t>11/7/17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B81CCC-3E37-F94C-87A7-FB1382BC20DF}" type="slidenum">
              <a:rPr lang="en-US" smtClean="0"/>
              <a:t>‹#›</a:t>
            </a:fld>
            <a:endParaRPr lang="en-US"/>
          </a:p>
        </p:txBody>
      </p:sp>
    </p:spTree>
    <p:extLst>
      <p:ext uri="{BB962C8B-B14F-4D97-AF65-F5344CB8AC3E}">
        <p14:creationId xmlns:p14="http://schemas.microsoft.com/office/powerpoint/2010/main" val="2927790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www.imdb.com/search/title?plot_author=Vishal&amp;view=simple&amp;sort=alpha&amp;ref_=tt_stry_p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mdb.com/search/title?plot_author=Murray%20Chapman%20%3Cmuzzle@cs.uq.oz.au%3E&amp;view=simple&amp;sort=alpha&amp;ref_=tt_stry_pl" TargetMode="External"/><Relationship Id="rId4" Type="http://schemas.openxmlformats.org/officeDocument/2006/relationships/hyperlink" Target="mailto:muzzle@cs.uq.oz.au"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www.imdb.com/search/title?plot_author=Colin%20Tinto%20%3Ccst@imdb.com%3E&amp;view=simple&amp;sort=alpha&amp;ref_=tt_stry_p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www.imdb.com/search/title?plot_author=Derek%20O'Cain&amp;view=simple&amp;sort=alpha&amp;ref_=tt_stry_p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7DA0F-74F6-534D-8793-4B7DE10F13AE}" type="slidenum">
              <a:rPr lang="en-US" smtClean="0"/>
              <a:t>2</a:t>
            </a:fld>
            <a:endParaRPr lang="en-US"/>
          </a:p>
        </p:txBody>
      </p:sp>
    </p:spTree>
    <p:extLst>
      <p:ext uri="{BB962C8B-B14F-4D97-AF65-F5344CB8AC3E}">
        <p14:creationId xmlns:p14="http://schemas.microsoft.com/office/powerpoint/2010/main" val="3542501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John Rambo is removed from prison by his former superior, Colonel Samuel Troutman, for a top-secret operation to bring back POW's still held in Vietnam. Rambo's assignment is to only take pictures of where the POWs are being held, but Rambo wants to get the POWs out of Vietnam. Teamed up with female Vietnamese freedom fighter Co </a:t>
            </a:r>
            <a:r>
              <a:rPr lang="en-US" dirty="0" err="1" smtClean="0"/>
              <a:t>Bao</a:t>
            </a:r>
            <a:r>
              <a:rPr lang="en-US" dirty="0" smtClean="0"/>
              <a:t>, Rambo embarks on a mission to rescue the POWs, who are being held by sadistic Vietnamese Captain </a:t>
            </a:r>
            <a:r>
              <a:rPr lang="en-US" dirty="0" err="1" smtClean="0"/>
              <a:t>Vinh</a:t>
            </a:r>
            <a:r>
              <a:rPr lang="en-US" dirty="0" smtClean="0"/>
              <a:t> and his Russian comrade, Lieutenant Colonel </a:t>
            </a:r>
            <a:r>
              <a:rPr lang="en-US" dirty="0" err="1" smtClean="0"/>
              <a:t>Padovsky</a:t>
            </a:r>
            <a:r>
              <a:rPr lang="en-US" dirty="0" smtClean="0"/>
              <a:t>. Rambo starts killing every enemy in sight while still focusing on his intentions to rescue the POWs. There are also corrupt American officials involved in the mission, including Marshall Murdock, one of Rambo's superiors. </a:t>
            </a:r>
            <a:r>
              <a:rPr lang="en-US" i="1" dirty="0" smtClean="0"/>
              <a:t>Written by </a:t>
            </a:r>
            <a:r>
              <a:rPr lang="en-US" i="1" dirty="0" smtClean="0">
                <a:hlinkClick r:id="rId3"/>
              </a:rPr>
              <a:t>Vishal</a:t>
            </a:r>
            <a:endParaRPr lang="en-US" dirty="0" smtClean="0"/>
          </a:p>
          <a:p>
            <a:endParaRPr lang="en-US" dirty="0"/>
          </a:p>
        </p:txBody>
      </p:sp>
      <p:sp>
        <p:nvSpPr>
          <p:cNvPr id="4" name="Slide Number Placeholder 3"/>
          <p:cNvSpPr>
            <a:spLocks noGrp="1"/>
          </p:cNvSpPr>
          <p:nvPr>
            <p:ph type="sldNum" sz="quarter" idx="10"/>
          </p:nvPr>
        </p:nvSpPr>
        <p:spPr/>
        <p:txBody>
          <a:bodyPr/>
          <a:lstStyle/>
          <a:p>
            <a:fld id="{BCB81CCC-3E37-F94C-87A7-FB1382BC20DF}" type="slidenum">
              <a:rPr lang="en-US" smtClean="0"/>
              <a:t>16</a:t>
            </a:fld>
            <a:endParaRPr lang="en-US"/>
          </a:p>
        </p:txBody>
      </p:sp>
    </p:spTree>
    <p:extLst>
      <p:ext uri="{BB962C8B-B14F-4D97-AF65-F5344CB8AC3E}">
        <p14:creationId xmlns:p14="http://schemas.microsoft.com/office/powerpoint/2010/main" val="4036689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Rocky Balboa, heavyweight champion of the world, is the trainer for Apollo Creed in an exhibition match against Ivan </a:t>
            </a:r>
            <a:r>
              <a:rPr lang="en-US" dirty="0" err="1" smtClean="0"/>
              <a:t>Drago</a:t>
            </a:r>
            <a:r>
              <a:rPr lang="en-US" dirty="0" smtClean="0"/>
              <a:t>, a "superman" boxer from the Soviet Union. When Apollo is killed in the ring by the brutal </a:t>
            </a:r>
            <a:r>
              <a:rPr lang="en-US" dirty="0" err="1" smtClean="0"/>
              <a:t>Drago</a:t>
            </a:r>
            <a:r>
              <a:rPr lang="en-US" dirty="0" smtClean="0"/>
              <a:t>, Balboa blames himself and promises to avenge his friend's death in the ring. </a:t>
            </a:r>
            <a:r>
              <a:rPr lang="en-US" i="1" dirty="0" smtClean="0"/>
              <a:t>Written by </a:t>
            </a:r>
            <a:r>
              <a:rPr lang="en-US" i="1" dirty="0" smtClean="0">
                <a:hlinkClick r:id="rId3"/>
              </a:rPr>
              <a:t>Murray Chapman </a:t>
            </a:r>
            <a:r>
              <a:rPr lang="en-US" i="1" dirty="0" smtClean="0">
                <a:hlinkClick r:id="rId4"/>
              </a:rPr>
              <a:t>muzzle@cs.uq.oz.au</a:t>
            </a:r>
            <a:endParaRPr lang="en-US" i="1" dirty="0" smtClean="0"/>
          </a:p>
        </p:txBody>
      </p:sp>
      <p:sp>
        <p:nvSpPr>
          <p:cNvPr id="4" name="Slide Number Placeholder 3"/>
          <p:cNvSpPr>
            <a:spLocks noGrp="1"/>
          </p:cNvSpPr>
          <p:nvPr>
            <p:ph type="sldNum" sz="quarter" idx="10"/>
          </p:nvPr>
        </p:nvSpPr>
        <p:spPr/>
        <p:txBody>
          <a:bodyPr/>
          <a:lstStyle/>
          <a:p>
            <a:fld id="{BCB81CCC-3E37-F94C-87A7-FB1382BC20DF}" type="slidenum">
              <a:rPr lang="en-US" smtClean="0"/>
              <a:t>17</a:t>
            </a:fld>
            <a:endParaRPr lang="en-US"/>
          </a:p>
        </p:txBody>
      </p:sp>
    </p:spTree>
    <p:extLst>
      <p:ext uri="{BB962C8B-B14F-4D97-AF65-F5344CB8AC3E}">
        <p14:creationId xmlns:p14="http://schemas.microsoft.com/office/powerpoint/2010/main" val="3502799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7DA0F-74F6-534D-8793-4B7DE10F13AE}" type="slidenum">
              <a:rPr lang="en-US" smtClean="0"/>
              <a:t>6</a:t>
            </a:fld>
            <a:endParaRPr lang="en-US"/>
          </a:p>
        </p:txBody>
      </p:sp>
    </p:spTree>
    <p:extLst>
      <p:ext uri="{BB962C8B-B14F-4D97-AF65-F5344CB8AC3E}">
        <p14:creationId xmlns:p14="http://schemas.microsoft.com/office/powerpoint/2010/main" val="240298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no commercial breaks after the nuclear attack. </a:t>
            </a:r>
          </a:p>
          <a:p>
            <a:endParaRPr lang="en-US" dirty="0" smtClean="0"/>
          </a:p>
          <a:p>
            <a:r>
              <a:rPr lang="en-US" dirty="0" smtClean="0"/>
              <a:t>featured “the scientist Carl Sagan, former Secretary of State Henry Kissinger, Elie Wiesel, former Secretary of Defense Robert McNamara, General Brent Scowcroft and the conservative writer William F. Buckley, Jr.. Sagan argued against nuclear proliferation, while Buckley promoted the concept of nuclear deterrence.”</a:t>
            </a:r>
          </a:p>
          <a:p>
            <a:endParaRPr lang="en-US" dirty="0" smtClean="0"/>
          </a:p>
          <a:p>
            <a:r>
              <a:rPr lang="en-US" dirty="0" smtClean="0"/>
              <a:t>http://</a:t>
            </a:r>
            <a:r>
              <a:rPr lang="en-US" dirty="0" err="1" smtClean="0"/>
              <a:t>en.wikipedia.org</a:t>
            </a:r>
            <a:r>
              <a:rPr lang="en-US" dirty="0" smtClean="0"/>
              <a:t>/wiki/</a:t>
            </a:r>
            <a:r>
              <a:rPr lang="en-US" dirty="0" err="1" smtClean="0"/>
              <a:t>The_Day_After#Reaction</a:t>
            </a:r>
            <a:endParaRPr lang="en-US" dirty="0"/>
          </a:p>
        </p:txBody>
      </p:sp>
      <p:sp>
        <p:nvSpPr>
          <p:cNvPr id="4" name="Slide Number Placeholder 3"/>
          <p:cNvSpPr>
            <a:spLocks noGrp="1"/>
          </p:cNvSpPr>
          <p:nvPr>
            <p:ph type="sldNum" sz="quarter" idx="10"/>
          </p:nvPr>
        </p:nvSpPr>
        <p:spPr/>
        <p:txBody>
          <a:bodyPr/>
          <a:lstStyle/>
          <a:p>
            <a:fld id="{3F87DA0F-74F6-534D-8793-4B7DE10F13AE}" type="slidenum">
              <a:rPr lang="en-US" smtClean="0"/>
              <a:t>7</a:t>
            </a:fld>
            <a:endParaRPr lang="en-US"/>
          </a:p>
        </p:txBody>
      </p:sp>
    </p:spTree>
    <p:extLst>
      <p:ext uri="{BB962C8B-B14F-4D97-AF65-F5344CB8AC3E}">
        <p14:creationId xmlns:p14="http://schemas.microsoft.com/office/powerpoint/2010/main" val="3590966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87DA0F-74F6-534D-8793-4B7DE10F13AE}" type="slidenum">
              <a:rPr lang="en-US" smtClean="0"/>
              <a:t>8</a:t>
            </a:fld>
            <a:endParaRPr lang="en-US"/>
          </a:p>
        </p:txBody>
      </p:sp>
    </p:spTree>
    <p:extLst>
      <p:ext uri="{BB962C8B-B14F-4D97-AF65-F5344CB8AC3E}">
        <p14:creationId xmlns:p14="http://schemas.microsoft.com/office/powerpoint/2010/main" val="5633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graphic description of the consequences of a nuclear holocaust. </a:t>
            </a:r>
          </a:p>
          <a:p>
            <a:endParaRPr lang="en-US" dirty="0"/>
          </a:p>
        </p:txBody>
      </p:sp>
      <p:sp>
        <p:nvSpPr>
          <p:cNvPr id="4" name="Slide Number Placeholder 3"/>
          <p:cNvSpPr>
            <a:spLocks noGrp="1"/>
          </p:cNvSpPr>
          <p:nvPr>
            <p:ph type="sldNum" sz="quarter" idx="10"/>
          </p:nvPr>
        </p:nvSpPr>
        <p:spPr/>
        <p:txBody>
          <a:bodyPr/>
          <a:lstStyle/>
          <a:p>
            <a:fld id="{BCB81CCC-3E37-F94C-87A7-FB1382BC20DF}" type="slidenum">
              <a:rPr lang="en-US" smtClean="0"/>
              <a:t>10</a:t>
            </a:fld>
            <a:endParaRPr lang="en-US"/>
          </a:p>
        </p:txBody>
      </p:sp>
    </p:spTree>
    <p:extLst>
      <p:ext uri="{BB962C8B-B14F-4D97-AF65-F5344CB8AC3E}">
        <p14:creationId xmlns:p14="http://schemas.microsoft.com/office/powerpoint/2010/main" val="2734626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Schell, then, regrets that we may all be exterminated one day, but he also regrets, almost as a separate matter, that no one will be left to mourn or protest or even to record our passing - that the historical and genetic inheritances of which we are the momentary trustees will die with us. </a:t>
            </a:r>
            <a:endParaRPr lang="en-US" dirty="0"/>
          </a:p>
        </p:txBody>
      </p:sp>
      <p:sp>
        <p:nvSpPr>
          <p:cNvPr id="4" name="Slide Number Placeholder 3"/>
          <p:cNvSpPr>
            <a:spLocks noGrp="1"/>
          </p:cNvSpPr>
          <p:nvPr>
            <p:ph type="sldNum" sz="quarter" idx="10"/>
          </p:nvPr>
        </p:nvSpPr>
        <p:spPr/>
        <p:txBody>
          <a:bodyPr/>
          <a:lstStyle/>
          <a:p>
            <a:fld id="{BCB81CCC-3E37-F94C-87A7-FB1382BC20DF}" type="slidenum">
              <a:rPr lang="en-US" smtClean="0"/>
              <a:t>11</a:t>
            </a:fld>
            <a:endParaRPr lang="en-US"/>
          </a:p>
        </p:txBody>
      </p:sp>
    </p:spTree>
    <p:extLst>
      <p:ext uri="{BB962C8B-B14F-4D97-AF65-F5344CB8AC3E}">
        <p14:creationId xmlns:p14="http://schemas.microsoft.com/office/powerpoint/2010/main" val="116481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essay is called ''The Choice,'' and it is far and away the most prescriptive of the three.</a:t>
            </a:r>
            <a:endParaRPr lang="en-US" dirty="0"/>
          </a:p>
        </p:txBody>
      </p:sp>
      <p:sp>
        <p:nvSpPr>
          <p:cNvPr id="4" name="Slide Number Placeholder 3"/>
          <p:cNvSpPr>
            <a:spLocks noGrp="1"/>
          </p:cNvSpPr>
          <p:nvPr>
            <p:ph type="sldNum" sz="quarter" idx="10"/>
          </p:nvPr>
        </p:nvSpPr>
        <p:spPr/>
        <p:txBody>
          <a:bodyPr/>
          <a:lstStyle/>
          <a:p>
            <a:fld id="{BCB81CCC-3E37-F94C-87A7-FB1382BC20DF}" type="slidenum">
              <a:rPr lang="en-US" smtClean="0"/>
              <a:t>12</a:t>
            </a:fld>
            <a:endParaRPr lang="en-US"/>
          </a:p>
        </p:txBody>
      </p:sp>
    </p:spTree>
    <p:extLst>
      <p:ext uri="{BB962C8B-B14F-4D97-AF65-F5344CB8AC3E}">
        <p14:creationId xmlns:p14="http://schemas.microsoft.com/office/powerpoint/2010/main" val="2292867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young computer whiz kid accidentally connects into a top secret super-computer which has complete control over the U.S. nuclear arsenal. It challenges him to a game between America and Russia, and he innocently starts the countdown to World War 3. Can he convince the computer he wanted to play a game and not the real thing ? </a:t>
            </a:r>
            <a:r>
              <a:rPr lang="en-US" i="1" dirty="0" smtClean="0"/>
              <a:t>Written by </a:t>
            </a:r>
            <a:r>
              <a:rPr lang="en-US" i="1" dirty="0" smtClean="0">
                <a:hlinkClick r:id="rId3"/>
              </a:rPr>
              <a:t>Colin Tinto &lt;cst@imdb.com&gt;</a:t>
            </a:r>
            <a:endParaRPr lang="en-US" dirty="0" smtClean="0">
              <a:hlinkClick r:id="rId3"/>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CB81CCC-3E37-F94C-87A7-FB1382BC20DF}" type="slidenum">
              <a:rPr lang="en-US" smtClean="0"/>
              <a:t>14</a:t>
            </a:fld>
            <a:endParaRPr lang="en-US"/>
          </a:p>
        </p:txBody>
      </p:sp>
    </p:spTree>
    <p:extLst>
      <p:ext uri="{BB962C8B-B14F-4D97-AF65-F5344CB8AC3E}">
        <p14:creationId xmlns:p14="http://schemas.microsoft.com/office/powerpoint/2010/main" val="1521571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From out of the sky, Soviet, Nicaraguan, and Cuban troops begin landing on the football field of a Colorado high school. In seconds, the paratroopers have attacked the school and sent a group of teenagers fleeing into the mountains. Armed only with hunting rifles, pistols, and bows and arrows, the teens struggle to survive the bitter winter and the Soviet KGB patrols hunting for them. Eventually, trouble arises when they kill a group of Soviet soldiers on patrol in the highlands. Soon they will wage their own guerrilla warfare against the invading Soviet troops-under the banner of 'Wolverines!' </a:t>
            </a:r>
            <a:r>
              <a:rPr lang="en-US" i="1" dirty="0" smtClean="0"/>
              <a:t>Written by </a:t>
            </a:r>
            <a:r>
              <a:rPr lang="en-US" i="1" dirty="0" smtClean="0">
                <a:hlinkClick r:id="rId3"/>
              </a:rPr>
              <a:t>Derek O'Cain</a:t>
            </a:r>
            <a:endParaRPr lang="en-US" dirty="0" smtClean="0"/>
          </a:p>
          <a:p>
            <a:endParaRPr lang="en-US" dirty="0"/>
          </a:p>
        </p:txBody>
      </p:sp>
      <p:sp>
        <p:nvSpPr>
          <p:cNvPr id="4" name="Slide Number Placeholder 3"/>
          <p:cNvSpPr>
            <a:spLocks noGrp="1"/>
          </p:cNvSpPr>
          <p:nvPr>
            <p:ph type="sldNum" sz="quarter" idx="10"/>
          </p:nvPr>
        </p:nvSpPr>
        <p:spPr/>
        <p:txBody>
          <a:bodyPr/>
          <a:lstStyle/>
          <a:p>
            <a:fld id="{BCB81CCC-3E37-F94C-87A7-FB1382BC20DF}" type="slidenum">
              <a:rPr lang="en-US" smtClean="0"/>
              <a:t>15</a:t>
            </a:fld>
            <a:endParaRPr lang="en-US"/>
          </a:p>
        </p:txBody>
      </p:sp>
    </p:spTree>
    <p:extLst>
      <p:ext uri="{BB962C8B-B14F-4D97-AF65-F5344CB8AC3E}">
        <p14:creationId xmlns:p14="http://schemas.microsoft.com/office/powerpoint/2010/main" val="3248482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5A727B-3856-4746-B0AB-21A98E72257A}"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FEE7-7DBA-F54F-BDF1-2FB6606DF264}" type="slidenum">
              <a:rPr lang="en-US" smtClean="0"/>
              <a:t>‹#›</a:t>
            </a:fld>
            <a:endParaRPr lang="en-US"/>
          </a:p>
        </p:txBody>
      </p:sp>
    </p:spTree>
    <p:extLst>
      <p:ext uri="{BB962C8B-B14F-4D97-AF65-F5344CB8AC3E}">
        <p14:creationId xmlns:p14="http://schemas.microsoft.com/office/powerpoint/2010/main" val="2984642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A727B-3856-4746-B0AB-21A98E72257A}"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FEE7-7DBA-F54F-BDF1-2FB6606DF264}" type="slidenum">
              <a:rPr lang="en-US" smtClean="0"/>
              <a:t>‹#›</a:t>
            </a:fld>
            <a:endParaRPr lang="en-US"/>
          </a:p>
        </p:txBody>
      </p:sp>
    </p:spTree>
    <p:extLst>
      <p:ext uri="{BB962C8B-B14F-4D97-AF65-F5344CB8AC3E}">
        <p14:creationId xmlns:p14="http://schemas.microsoft.com/office/powerpoint/2010/main" val="358440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A727B-3856-4746-B0AB-21A98E72257A}"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FEE7-7DBA-F54F-BDF1-2FB6606DF264}" type="slidenum">
              <a:rPr lang="en-US" smtClean="0"/>
              <a:t>‹#›</a:t>
            </a:fld>
            <a:endParaRPr lang="en-US"/>
          </a:p>
        </p:txBody>
      </p:sp>
    </p:spTree>
    <p:extLst>
      <p:ext uri="{BB962C8B-B14F-4D97-AF65-F5344CB8AC3E}">
        <p14:creationId xmlns:p14="http://schemas.microsoft.com/office/powerpoint/2010/main" val="168827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A727B-3856-4746-B0AB-21A98E72257A}"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FEE7-7DBA-F54F-BDF1-2FB6606DF264}" type="slidenum">
              <a:rPr lang="en-US" smtClean="0"/>
              <a:t>‹#›</a:t>
            </a:fld>
            <a:endParaRPr lang="en-US"/>
          </a:p>
        </p:txBody>
      </p:sp>
    </p:spTree>
    <p:extLst>
      <p:ext uri="{BB962C8B-B14F-4D97-AF65-F5344CB8AC3E}">
        <p14:creationId xmlns:p14="http://schemas.microsoft.com/office/powerpoint/2010/main" val="123501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5A727B-3856-4746-B0AB-21A98E72257A}"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6FEE7-7DBA-F54F-BDF1-2FB6606DF264}" type="slidenum">
              <a:rPr lang="en-US" smtClean="0"/>
              <a:t>‹#›</a:t>
            </a:fld>
            <a:endParaRPr lang="en-US"/>
          </a:p>
        </p:txBody>
      </p:sp>
    </p:spTree>
    <p:extLst>
      <p:ext uri="{BB962C8B-B14F-4D97-AF65-F5344CB8AC3E}">
        <p14:creationId xmlns:p14="http://schemas.microsoft.com/office/powerpoint/2010/main" val="384483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5A727B-3856-4746-B0AB-21A98E72257A}"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6FEE7-7DBA-F54F-BDF1-2FB6606DF264}" type="slidenum">
              <a:rPr lang="en-US" smtClean="0"/>
              <a:t>‹#›</a:t>
            </a:fld>
            <a:endParaRPr lang="en-US"/>
          </a:p>
        </p:txBody>
      </p:sp>
    </p:spTree>
    <p:extLst>
      <p:ext uri="{BB962C8B-B14F-4D97-AF65-F5344CB8AC3E}">
        <p14:creationId xmlns:p14="http://schemas.microsoft.com/office/powerpoint/2010/main" val="270152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5A727B-3856-4746-B0AB-21A98E72257A}" type="datetimeFigureOut">
              <a:rPr lang="en-US" smtClean="0"/>
              <a:t>11/7/17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16FEE7-7DBA-F54F-BDF1-2FB6606DF264}" type="slidenum">
              <a:rPr lang="en-US" smtClean="0"/>
              <a:t>‹#›</a:t>
            </a:fld>
            <a:endParaRPr lang="en-US"/>
          </a:p>
        </p:txBody>
      </p:sp>
    </p:spTree>
    <p:extLst>
      <p:ext uri="{BB962C8B-B14F-4D97-AF65-F5344CB8AC3E}">
        <p14:creationId xmlns:p14="http://schemas.microsoft.com/office/powerpoint/2010/main" val="3671986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5A727B-3856-4746-B0AB-21A98E72257A}" type="datetimeFigureOut">
              <a:rPr lang="en-US" smtClean="0"/>
              <a:t>11/7/17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16FEE7-7DBA-F54F-BDF1-2FB6606DF264}" type="slidenum">
              <a:rPr lang="en-US" smtClean="0"/>
              <a:t>‹#›</a:t>
            </a:fld>
            <a:endParaRPr lang="en-US"/>
          </a:p>
        </p:txBody>
      </p:sp>
    </p:spTree>
    <p:extLst>
      <p:ext uri="{BB962C8B-B14F-4D97-AF65-F5344CB8AC3E}">
        <p14:creationId xmlns:p14="http://schemas.microsoft.com/office/powerpoint/2010/main" val="260905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A727B-3856-4746-B0AB-21A98E72257A}" type="datetimeFigureOut">
              <a:rPr lang="en-US" smtClean="0"/>
              <a:t>11/7/17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16FEE7-7DBA-F54F-BDF1-2FB6606DF264}" type="slidenum">
              <a:rPr lang="en-US" smtClean="0"/>
              <a:t>‹#›</a:t>
            </a:fld>
            <a:endParaRPr lang="en-US"/>
          </a:p>
        </p:txBody>
      </p:sp>
    </p:spTree>
    <p:extLst>
      <p:ext uri="{BB962C8B-B14F-4D97-AF65-F5344CB8AC3E}">
        <p14:creationId xmlns:p14="http://schemas.microsoft.com/office/powerpoint/2010/main" val="202883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A727B-3856-4746-B0AB-21A98E72257A}"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6FEE7-7DBA-F54F-BDF1-2FB6606DF264}" type="slidenum">
              <a:rPr lang="en-US" smtClean="0"/>
              <a:t>‹#›</a:t>
            </a:fld>
            <a:endParaRPr lang="en-US"/>
          </a:p>
        </p:txBody>
      </p:sp>
    </p:spTree>
    <p:extLst>
      <p:ext uri="{BB962C8B-B14F-4D97-AF65-F5344CB8AC3E}">
        <p14:creationId xmlns:p14="http://schemas.microsoft.com/office/powerpoint/2010/main" val="265093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A727B-3856-4746-B0AB-21A98E72257A}" type="datetimeFigureOut">
              <a:rPr lang="en-US" smtClean="0"/>
              <a:t>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6FEE7-7DBA-F54F-BDF1-2FB6606DF264}" type="slidenum">
              <a:rPr lang="en-US" smtClean="0"/>
              <a:t>‹#›</a:t>
            </a:fld>
            <a:endParaRPr lang="en-US"/>
          </a:p>
        </p:txBody>
      </p:sp>
    </p:spTree>
    <p:extLst>
      <p:ext uri="{BB962C8B-B14F-4D97-AF65-F5344CB8AC3E}">
        <p14:creationId xmlns:p14="http://schemas.microsoft.com/office/powerpoint/2010/main" val="10785106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A727B-3856-4746-B0AB-21A98E72257A}" type="datetimeFigureOut">
              <a:rPr lang="en-US" smtClean="0"/>
              <a:t>11/7/17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6FEE7-7DBA-F54F-BDF1-2FB6606DF264}" type="slidenum">
              <a:rPr lang="en-US" smtClean="0"/>
              <a:t>‹#›</a:t>
            </a:fld>
            <a:endParaRPr lang="en-US"/>
          </a:p>
        </p:txBody>
      </p:sp>
    </p:spTree>
    <p:extLst>
      <p:ext uri="{BB962C8B-B14F-4D97-AF65-F5344CB8AC3E}">
        <p14:creationId xmlns:p14="http://schemas.microsoft.com/office/powerpoint/2010/main" val="25522641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hyperlink" Target="http://www.youtube.com/watch?v=Z6XDMQPtQKw"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tes.middlebury.edu/coldwarculture/files/2013/09/overpeck.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tes.middlebury.edu/coldwarculture/files/2013/09/overpeck.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PdYMLq7NY_M" TargetMode="External"/><Relationship Id="rId4" Type="http://schemas.openxmlformats.org/officeDocument/2006/relationships/image" Target="../media/image5.png"/><Relationship Id="rId5" Type="http://schemas.openxmlformats.org/officeDocument/2006/relationships/hyperlink" Target="http://en.wikipedia.org/wiki/Nightline_(US_news_progra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search.proquest.com.ezproxy.middlebury.edu/indexinglinkhandler/sng/au/NANCY+WASHART+Fairfax/$N?accountid=12447" TargetMode="External"/><Relationship Id="rId5" Type="http://schemas.openxmlformats.org/officeDocument/2006/relationships/hyperlink" Target="http://search.proquest.com.ezproxy.middlebury.edu/pubidlinkhandler/sng/pubtitle/The+Washington+Post+$281974-Current+file$29/$N/47130/DocView/147526874/abstract/$B/1?accountid=12447" TargetMode="Externa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778" y="1157111"/>
            <a:ext cx="3132667" cy="4318000"/>
          </a:xfrm>
        </p:spPr>
        <p:txBody>
          <a:bodyPr>
            <a:normAutofit/>
          </a:bodyPr>
          <a:lstStyle/>
          <a:p>
            <a:r>
              <a:rPr lang="en-US" dirty="0" smtClean="0"/>
              <a:t>Nuclear Anxiety in Reagan’s America</a:t>
            </a:r>
            <a:endParaRPr lang="en-US" dirty="0"/>
          </a:p>
        </p:txBody>
      </p:sp>
      <p:pic>
        <p:nvPicPr>
          <p:cNvPr id="5" name="Picture 4">
            <a:hlinkClick r:id="rId2"/>
          </p:cNvPr>
          <p:cNvPicPr>
            <a:picLocks noChangeAspect="1"/>
          </p:cNvPicPr>
          <p:nvPr/>
        </p:nvPicPr>
        <p:blipFill>
          <a:blip r:embed="rId3"/>
          <a:stretch>
            <a:fillRect/>
          </a:stretch>
        </p:blipFill>
        <p:spPr>
          <a:xfrm>
            <a:off x="4234980" y="1611312"/>
            <a:ext cx="4477220" cy="3362678"/>
          </a:xfrm>
          <a:prstGeom prst="rect">
            <a:avLst/>
          </a:prstGeom>
        </p:spPr>
      </p:pic>
      <p:pic>
        <p:nvPicPr>
          <p:cNvPr id="6" name="Picture 5"/>
          <p:cNvPicPr>
            <a:picLocks noChangeAspect="1"/>
          </p:cNvPicPr>
          <p:nvPr/>
        </p:nvPicPr>
        <p:blipFill>
          <a:blip r:embed="rId4"/>
          <a:stretch>
            <a:fillRect/>
          </a:stretch>
        </p:blipFill>
        <p:spPr>
          <a:xfrm>
            <a:off x="3604213" y="64911"/>
            <a:ext cx="1955800" cy="2184400"/>
          </a:xfrm>
          <a:prstGeom prst="rect">
            <a:avLst/>
          </a:prstGeom>
        </p:spPr>
      </p:pic>
      <p:pic>
        <p:nvPicPr>
          <p:cNvPr id="7" name="Picture 6"/>
          <p:cNvPicPr>
            <a:picLocks noChangeAspect="1"/>
          </p:cNvPicPr>
          <p:nvPr/>
        </p:nvPicPr>
        <p:blipFill>
          <a:blip r:embed="rId5"/>
          <a:stretch>
            <a:fillRect/>
          </a:stretch>
        </p:blipFill>
        <p:spPr>
          <a:xfrm>
            <a:off x="5981700" y="4466784"/>
            <a:ext cx="3162300" cy="2016653"/>
          </a:xfrm>
          <a:prstGeom prst="rect">
            <a:avLst/>
          </a:prstGeom>
        </p:spPr>
      </p:pic>
    </p:spTree>
    <p:extLst>
      <p:ext uri="{BB962C8B-B14F-4D97-AF65-F5344CB8AC3E}">
        <p14:creationId xmlns:p14="http://schemas.microsoft.com/office/powerpoint/2010/main" val="308071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Republic of Insects and Grass”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Millions upon millions of people, Schell informs us, will be incinerated, irradiated, crushed or simply blown to bits in the opening barrage of a nuclear exchange of any appreciable size. Anyone who manages to survive that ''single huge concussion'' will then have to cope with a world in which food and water supplies are full of radiation, injuries fester and turn rank from lack of medical care, shelter is difficult to find and epidemics blow across the land like winds.</a:t>
            </a:r>
          </a:p>
          <a:p>
            <a:pPr marL="0" indent="0">
              <a:buNone/>
            </a:pPr>
            <a:endParaRPr lang="en-US" dirty="0"/>
          </a:p>
          <a:p>
            <a:pPr marL="0" indent="0" algn="r">
              <a:buNone/>
            </a:pPr>
            <a:r>
              <a:rPr lang="en-US" dirty="0"/>
              <a:t>Kai Erikson, “A Horror Beyond Comprehension,” </a:t>
            </a:r>
            <a:r>
              <a:rPr lang="en-US" i="1" dirty="0"/>
              <a:t>New York Times </a:t>
            </a:r>
            <a:r>
              <a:rPr lang="en-US" dirty="0"/>
              <a:t>(11 April 1982), Section 7, </a:t>
            </a:r>
            <a:r>
              <a:rPr lang="en-US" dirty="0" smtClean="0"/>
              <a:t>p. 3.</a:t>
            </a:r>
          </a:p>
          <a:p>
            <a:endParaRPr lang="en-US" dirty="0" smtClean="0"/>
          </a:p>
          <a:p>
            <a:endParaRPr lang="en-US" dirty="0"/>
          </a:p>
        </p:txBody>
      </p:sp>
    </p:spTree>
    <p:extLst>
      <p:ext uri="{BB962C8B-B14F-4D97-AF65-F5344CB8AC3E}">
        <p14:creationId xmlns:p14="http://schemas.microsoft.com/office/powerpoint/2010/main" val="4116923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Second </a:t>
            </a:r>
            <a:r>
              <a:rPr lang="en-US" dirty="0" smtClean="0"/>
              <a:t>Death”</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Schell's main point here, if I can do it justice, is that humankind would suffer two distinct deaths in the event of the kind of nuclear holocaust he has asked us to imagine - the slaughter of every living human being, for one thing, and the cancellation of all future generations, for another. We are not only threatening our own lives by the reckless way we conduct our political affairs; we are threatening to bring about the extinction of the species and, in a sense, to abort the countless billions of people who would otherwise be destined to take our places on a healthy planet. Schell is urging us to respect the humanity and maybe even the divinity of those unborn people, and he is suggesting, too, that if we cannot find a way to save the world for love of ourselves, we may be able to do so for love of distant descendants.</a:t>
            </a:r>
            <a:r>
              <a:rPr lang="en-US" dirty="0" smtClean="0">
                <a:effectLst/>
              </a:rPr>
              <a:t> </a:t>
            </a:r>
          </a:p>
          <a:p>
            <a:pPr marL="0" indent="0">
              <a:buNone/>
            </a:pPr>
            <a:endParaRPr lang="en-US" dirty="0"/>
          </a:p>
          <a:p>
            <a:pPr marL="0" indent="0" algn="r">
              <a:buNone/>
            </a:pPr>
            <a:r>
              <a:rPr lang="en-US" dirty="0" smtClean="0"/>
              <a:t>Kai Erikson, “A Horror Beyond Comprehension,” </a:t>
            </a:r>
            <a:r>
              <a:rPr lang="en-US" i="1" dirty="0" smtClean="0"/>
              <a:t>New York Times </a:t>
            </a:r>
            <a:r>
              <a:rPr lang="en-US" dirty="0" smtClean="0"/>
              <a:t>(11 April 1982), Section 7, p. 3.</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289243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Choice”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Schell </a:t>
            </a:r>
            <a:r>
              <a:rPr lang="en-US" dirty="0"/>
              <a:t>does an absolutely remarkable job of describing the awkward logics that form the core of deterrence theory, and, in doing so, he may help many people to find a new way of envisaging and talking about nuclear arms. He begins with the relatively familiar notion that - from a modern point of view, at least -man's original sin was the development of sovereignty. War is the agency by which people who have gathered into nation states protect what they take to be their ''vital interests''; our present predicament is that recourse to all-out warfare on the part of any of the nuclear powers would be so devastating that no conceivable interest, vital or otherwise, could be served by </a:t>
            </a:r>
            <a:r>
              <a:rPr lang="en-US" dirty="0" smtClean="0"/>
              <a:t>it. . .</a:t>
            </a:r>
            <a:endParaRPr lang="en-US" dirty="0"/>
          </a:p>
          <a:p>
            <a:endParaRPr lang="en-US" dirty="0"/>
          </a:p>
        </p:txBody>
      </p:sp>
    </p:spTree>
    <p:extLst>
      <p:ext uri="{BB962C8B-B14F-4D97-AF65-F5344CB8AC3E}">
        <p14:creationId xmlns:p14="http://schemas.microsoft.com/office/powerpoint/2010/main" val="3481353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1100667"/>
            <a:ext cx="3341687" cy="4668308"/>
          </a:xfrm>
        </p:spPr>
        <p:txBody>
          <a:bodyPr>
            <a:normAutofit fontScale="90000"/>
          </a:bodyPr>
          <a:lstStyle/>
          <a:p>
            <a:r>
              <a:rPr lang="en-US" dirty="0" smtClean="0"/>
              <a:t>Other filmic imaginings of nuclear war and U.S.-Soviet conflict in the 1980s</a:t>
            </a:r>
            <a:endParaRPr lang="en-US" dirty="0"/>
          </a:p>
        </p:txBody>
      </p:sp>
      <p:pic>
        <p:nvPicPr>
          <p:cNvPr id="5" name="Picture 4"/>
          <p:cNvPicPr>
            <a:picLocks noChangeAspect="1"/>
          </p:cNvPicPr>
          <p:nvPr/>
        </p:nvPicPr>
        <p:blipFill>
          <a:blip r:embed="rId2"/>
          <a:stretch>
            <a:fillRect/>
          </a:stretch>
        </p:blipFill>
        <p:spPr>
          <a:xfrm>
            <a:off x="4565650" y="564443"/>
            <a:ext cx="3961286" cy="5616223"/>
          </a:xfrm>
          <a:prstGeom prst="rect">
            <a:avLst/>
          </a:prstGeom>
        </p:spPr>
      </p:pic>
    </p:spTree>
    <p:extLst>
      <p:ext uri="{BB962C8B-B14F-4D97-AF65-F5344CB8AC3E}">
        <p14:creationId xmlns:p14="http://schemas.microsoft.com/office/powerpoint/2010/main" val="2767615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94510" y="319543"/>
            <a:ext cx="3024060" cy="2769989"/>
          </a:xfrm>
          <a:prstGeom prst="rect">
            <a:avLst/>
          </a:prstGeom>
          <a:noFill/>
        </p:spPr>
        <p:txBody>
          <a:bodyPr wrap="square" rtlCol="0">
            <a:spAutoFit/>
          </a:bodyPr>
          <a:lstStyle/>
          <a:p>
            <a:r>
              <a:rPr lang="en-US" sz="2400" b="1" i="1" dirty="0" err="1" smtClean="0">
                <a:latin typeface="+mj-lt"/>
              </a:rPr>
              <a:t>WarGame</a:t>
            </a:r>
            <a:r>
              <a:rPr lang="en-US" sz="2400" b="1" dirty="0" err="1" smtClean="0">
                <a:latin typeface="+mj-lt"/>
              </a:rPr>
              <a:t>s</a:t>
            </a:r>
            <a:r>
              <a:rPr lang="en-US" sz="2400" b="1" dirty="0" smtClean="0">
                <a:latin typeface="+mj-lt"/>
              </a:rPr>
              <a:t> (1983)</a:t>
            </a:r>
          </a:p>
          <a:p>
            <a:endParaRPr lang="en-US" dirty="0"/>
          </a:p>
          <a:p>
            <a:r>
              <a:rPr lang="en-US" dirty="0" smtClean="0"/>
              <a:t>To </a:t>
            </a:r>
            <a:r>
              <a:rPr lang="en-US" dirty="0"/>
              <a:t>David </a:t>
            </a:r>
            <a:r>
              <a:rPr lang="en-US" dirty="0" err="1"/>
              <a:t>Lightman</a:t>
            </a:r>
            <a:r>
              <a:rPr lang="en-US" dirty="0"/>
              <a:t>, "Global Thermonuclear War" will just be one hell of a game. To everybody else, it will be hell waiting to happen</a:t>
            </a:r>
            <a:r>
              <a:rPr lang="en-US" dirty="0" smtClean="0"/>
              <a:t>.</a:t>
            </a:r>
          </a:p>
          <a:p>
            <a:endParaRPr lang="en-US" dirty="0"/>
          </a:p>
          <a:p>
            <a:pPr lvl="1" algn="r"/>
            <a:r>
              <a:rPr lang="en-US" sz="1200" dirty="0" smtClean="0"/>
              <a:t>http://</a:t>
            </a:r>
            <a:r>
              <a:rPr lang="en-US" sz="1200" dirty="0" err="1" smtClean="0"/>
              <a:t>www.imdb.com</a:t>
            </a:r>
            <a:r>
              <a:rPr lang="en-US" sz="1200" dirty="0" smtClean="0"/>
              <a:t>/title/tt0086567/</a:t>
            </a:r>
            <a:r>
              <a:rPr lang="en-US" sz="1200" dirty="0" err="1" smtClean="0"/>
              <a:t>taglines?ref</a:t>
            </a:r>
            <a:r>
              <a:rPr lang="en-US" sz="1200" dirty="0" smtClean="0"/>
              <a:t>_=</a:t>
            </a:r>
            <a:r>
              <a:rPr lang="en-US" sz="1200" dirty="0" err="1" smtClean="0"/>
              <a:t>tt_stry_tg</a:t>
            </a:r>
            <a:endParaRPr lang="en-US" sz="1200" dirty="0"/>
          </a:p>
        </p:txBody>
      </p:sp>
      <p:pic>
        <p:nvPicPr>
          <p:cNvPr id="5" name="Picture 4"/>
          <p:cNvPicPr>
            <a:picLocks noChangeAspect="1"/>
          </p:cNvPicPr>
          <p:nvPr/>
        </p:nvPicPr>
        <p:blipFill>
          <a:blip r:embed="rId3"/>
          <a:stretch>
            <a:fillRect/>
          </a:stretch>
        </p:blipFill>
        <p:spPr>
          <a:xfrm>
            <a:off x="392374" y="319543"/>
            <a:ext cx="4567084" cy="6273815"/>
          </a:xfrm>
          <a:prstGeom prst="rect">
            <a:avLst/>
          </a:prstGeom>
        </p:spPr>
      </p:pic>
      <p:pic>
        <p:nvPicPr>
          <p:cNvPr id="6" name="Picture 5"/>
          <p:cNvPicPr>
            <a:picLocks noChangeAspect="1"/>
          </p:cNvPicPr>
          <p:nvPr/>
        </p:nvPicPr>
        <p:blipFill>
          <a:blip r:embed="rId4"/>
          <a:stretch>
            <a:fillRect/>
          </a:stretch>
        </p:blipFill>
        <p:spPr>
          <a:xfrm>
            <a:off x="5143757" y="3808246"/>
            <a:ext cx="3777219" cy="2074064"/>
          </a:xfrm>
          <a:prstGeom prst="rect">
            <a:avLst/>
          </a:prstGeom>
        </p:spPr>
      </p:pic>
      <p:sp>
        <p:nvSpPr>
          <p:cNvPr id="7" name="TextBox 6"/>
          <p:cNvSpPr txBox="1"/>
          <p:nvPr/>
        </p:nvSpPr>
        <p:spPr>
          <a:xfrm>
            <a:off x="5382826" y="6139687"/>
            <a:ext cx="3235744" cy="369332"/>
          </a:xfrm>
          <a:prstGeom prst="rect">
            <a:avLst/>
          </a:prstGeom>
          <a:noFill/>
        </p:spPr>
        <p:txBody>
          <a:bodyPr wrap="square" rtlCol="0">
            <a:spAutoFit/>
          </a:bodyPr>
          <a:lstStyle/>
          <a:p>
            <a:r>
              <a:rPr lang="en-US" dirty="0" smtClean="0"/>
              <a:t>http://</a:t>
            </a:r>
            <a:r>
              <a:rPr lang="en-US" dirty="0" err="1" smtClean="0"/>
              <a:t>www.imdb.com</a:t>
            </a:r>
            <a:endParaRPr lang="en-US" dirty="0"/>
          </a:p>
        </p:txBody>
      </p:sp>
    </p:spTree>
    <p:extLst>
      <p:ext uri="{BB962C8B-B14F-4D97-AF65-F5344CB8AC3E}">
        <p14:creationId xmlns:p14="http://schemas.microsoft.com/office/powerpoint/2010/main" val="10696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5666" y="252779"/>
            <a:ext cx="4203597" cy="6378431"/>
          </a:xfrm>
          <a:prstGeom prst="rect">
            <a:avLst/>
          </a:prstGeom>
        </p:spPr>
      </p:pic>
      <p:sp>
        <p:nvSpPr>
          <p:cNvPr id="4" name="TextBox 3"/>
          <p:cNvSpPr txBox="1"/>
          <p:nvPr/>
        </p:nvSpPr>
        <p:spPr>
          <a:xfrm>
            <a:off x="5305778" y="667688"/>
            <a:ext cx="3104444" cy="2585323"/>
          </a:xfrm>
          <a:prstGeom prst="rect">
            <a:avLst/>
          </a:prstGeom>
          <a:noFill/>
        </p:spPr>
        <p:txBody>
          <a:bodyPr wrap="square" rtlCol="0">
            <a:spAutoFit/>
          </a:bodyPr>
          <a:lstStyle/>
          <a:p>
            <a:r>
              <a:rPr lang="en-US" sz="2400" b="1" i="1" dirty="0" smtClean="0">
                <a:latin typeface="+mj-lt"/>
              </a:rPr>
              <a:t>Red Dawn </a:t>
            </a:r>
            <a:r>
              <a:rPr lang="en-US" sz="2400" b="1" dirty="0" smtClean="0">
                <a:latin typeface="+mj-lt"/>
              </a:rPr>
              <a:t>(1984)</a:t>
            </a:r>
          </a:p>
          <a:p>
            <a:endParaRPr lang="en-US" sz="2400" b="1" dirty="0">
              <a:latin typeface="+mj-lt"/>
            </a:endParaRPr>
          </a:p>
          <a:p>
            <a:r>
              <a:rPr lang="en-US" sz="2400" dirty="0"/>
              <a:t>In our time, no foreign army has ever occupied American soil. Until now.</a:t>
            </a:r>
            <a:endParaRPr lang="en-US" sz="2400" b="1" dirty="0" smtClean="0">
              <a:latin typeface="+mj-lt"/>
            </a:endParaRPr>
          </a:p>
          <a:p>
            <a:endParaRPr lang="en-US" dirty="0"/>
          </a:p>
        </p:txBody>
      </p:sp>
      <p:pic>
        <p:nvPicPr>
          <p:cNvPr id="5" name="Picture 4"/>
          <p:cNvPicPr>
            <a:picLocks noChangeAspect="1"/>
          </p:cNvPicPr>
          <p:nvPr/>
        </p:nvPicPr>
        <p:blipFill>
          <a:blip r:embed="rId4"/>
          <a:stretch>
            <a:fillRect/>
          </a:stretch>
        </p:blipFill>
        <p:spPr>
          <a:xfrm>
            <a:off x="4910995" y="3253011"/>
            <a:ext cx="3950781" cy="2700866"/>
          </a:xfrm>
          <a:prstGeom prst="rect">
            <a:avLst/>
          </a:prstGeom>
        </p:spPr>
      </p:pic>
      <p:sp>
        <p:nvSpPr>
          <p:cNvPr id="6" name="TextBox 5"/>
          <p:cNvSpPr txBox="1"/>
          <p:nvPr/>
        </p:nvSpPr>
        <p:spPr>
          <a:xfrm>
            <a:off x="5382826" y="6139687"/>
            <a:ext cx="3235744" cy="369332"/>
          </a:xfrm>
          <a:prstGeom prst="rect">
            <a:avLst/>
          </a:prstGeom>
          <a:noFill/>
        </p:spPr>
        <p:txBody>
          <a:bodyPr wrap="square" rtlCol="0">
            <a:spAutoFit/>
          </a:bodyPr>
          <a:lstStyle/>
          <a:p>
            <a:r>
              <a:rPr lang="en-US" dirty="0" smtClean="0"/>
              <a:t>http://</a:t>
            </a:r>
            <a:r>
              <a:rPr lang="en-US" dirty="0" err="1" smtClean="0"/>
              <a:t>www.imdb.com</a:t>
            </a:r>
            <a:endParaRPr lang="en-US" dirty="0"/>
          </a:p>
        </p:txBody>
      </p:sp>
    </p:spTree>
    <p:extLst>
      <p:ext uri="{BB962C8B-B14F-4D97-AF65-F5344CB8AC3E}">
        <p14:creationId xmlns:p14="http://schemas.microsoft.com/office/powerpoint/2010/main" val="2824716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8444" y="423334"/>
            <a:ext cx="4515555" cy="2954655"/>
          </a:xfrm>
          <a:prstGeom prst="rect">
            <a:avLst/>
          </a:prstGeom>
          <a:noFill/>
        </p:spPr>
        <p:txBody>
          <a:bodyPr wrap="square" rtlCol="0">
            <a:spAutoFit/>
          </a:bodyPr>
          <a:lstStyle/>
          <a:p>
            <a:r>
              <a:rPr lang="en-US" sz="2400" b="1" i="1" dirty="0"/>
              <a:t>Rambo</a:t>
            </a:r>
            <a:r>
              <a:rPr lang="en-US" sz="2400" b="1" i="1" dirty="0" smtClean="0"/>
              <a:t>: First Blood </a:t>
            </a:r>
            <a:r>
              <a:rPr lang="en-US" sz="2400" b="1" i="1" dirty="0"/>
              <a:t>Part II </a:t>
            </a:r>
            <a:r>
              <a:rPr lang="en-US" sz="2400" dirty="0"/>
              <a:t>(1985</a:t>
            </a:r>
            <a:r>
              <a:rPr lang="en-US" sz="2400" dirty="0" smtClean="0"/>
              <a:t>)</a:t>
            </a:r>
          </a:p>
          <a:p>
            <a:endParaRPr lang="en-US" sz="2400" dirty="0">
              <a:effectLst/>
            </a:endParaRPr>
          </a:p>
          <a:p>
            <a:r>
              <a:rPr lang="en-US" sz="2000" dirty="0"/>
              <a:t>They sent him on a mission and set him up to fail. But they made one mistake. They forgot they were dealing with Rambo.</a:t>
            </a:r>
          </a:p>
          <a:p>
            <a:endParaRPr lang="en-US" sz="2000" dirty="0"/>
          </a:p>
          <a:p>
            <a:r>
              <a:rPr lang="en-US" sz="2000" dirty="0" smtClean="0"/>
              <a:t>No </a:t>
            </a:r>
            <a:r>
              <a:rPr lang="en-US" sz="2000" dirty="0"/>
              <a:t>man, no law, no war can stop him.</a:t>
            </a:r>
            <a:r>
              <a:rPr lang="en-US" sz="2000" dirty="0" smtClean="0">
                <a:effectLst/>
              </a:rPr>
              <a:t> </a:t>
            </a:r>
          </a:p>
          <a:p>
            <a:endParaRPr lang="en-US" dirty="0"/>
          </a:p>
        </p:txBody>
      </p:sp>
      <p:pic>
        <p:nvPicPr>
          <p:cNvPr id="3" name="Picture 2"/>
          <p:cNvPicPr>
            <a:picLocks noChangeAspect="1"/>
          </p:cNvPicPr>
          <p:nvPr/>
        </p:nvPicPr>
        <p:blipFill>
          <a:blip r:embed="rId3"/>
          <a:stretch>
            <a:fillRect/>
          </a:stretch>
        </p:blipFill>
        <p:spPr>
          <a:xfrm>
            <a:off x="148670" y="423334"/>
            <a:ext cx="4071343" cy="6138332"/>
          </a:xfrm>
          <a:prstGeom prst="rect">
            <a:avLst/>
          </a:prstGeom>
        </p:spPr>
      </p:pic>
      <p:pic>
        <p:nvPicPr>
          <p:cNvPr id="4" name="Picture 3"/>
          <p:cNvPicPr>
            <a:picLocks noChangeAspect="1"/>
          </p:cNvPicPr>
          <p:nvPr/>
        </p:nvPicPr>
        <p:blipFill>
          <a:blip r:embed="rId4"/>
          <a:stretch>
            <a:fillRect/>
          </a:stretch>
        </p:blipFill>
        <p:spPr>
          <a:xfrm>
            <a:off x="4628444" y="3377989"/>
            <a:ext cx="3712634" cy="2605358"/>
          </a:xfrm>
          <a:prstGeom prst="rect">
            <a:avLst/>
          </a:prstGeom>
        </p:spPr>
      </p:pic>
      <p:sp>
        <p:nvSpPr>
          <p:cNvPr id="5" name="TextBox 4"/>
          <p:cNvSpPr txBox="1"/>
          <p:nvPr/>
        </p:nvSpPr>
        <p:spPr>
          <a:xfrm>
            <a:off x="5382826" y="6139687"/>
            <a:ext cx="3235744" cy="369332"/>
          </a:xfrm>
          <a:prstGeom prst="rect">
            <a:avLst/>
          </a:prstGeom>
          <a:noFill/>
        </p:spPr>
        <p:txBody>
          <a:bodyPr wrap="square" rtlCol="0">
            <a:spAutoFit/>
          </a:bodyPr>
          <a:lstStyle/>
          <a:p>
            <a:r>
              <a:rPr lang="en-US" dirty="0" smtClean="0"/>
              <a:t>http://</a:t>
            </a:r>
            <a:r>
              <a:rPr lang="en-US" dirty="0" err="1" smtClean="0"/>
              <a:t>www.imdb.com</a:t>
            </a:r>
            <a:endParaRPr lang="en-US" dirty="0"/>
          </a:p>
        </p:txBody>
      </p:sp>
    </p:spTree>
    <p:extLst>
      <p:ext uri="{BB962C8B-B14F-4D97-AF65-F5344CB8AC3E}">
        <p14:creationId xmlns:p14="http://schemas.microsoft.com/office/powerpoint/2010/main" val="755917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9778" y="708658"/>
            <a:ext cx="4148667" cy="2246769"/>
          </a:xfrm>
          <a:prstGeom prst="rect">
            <a:avLst/>
          </a:prstGeom>
          <a:noFill/>
        </p:spPr>
        <p:txBody>
          <a:bodyPr wrap="square" rtlCol="0">
            <a:spAutoFit/>
          </a:bodyPr>
          <a:lstStyle/>
          <a:p>
            <a:r>
              <a:rPr lang="en-US" sz="2400" b="1" i="1" dirty="0"/>
              <a:t>Rocky IV </a:t>
            </a:r>
            <a:r>
              <a:rPr lang="en-US" sz="2400" b="1" dirty="0"/>
              <a:t>(1985)</a:t>
            </a:r>
            <a:r>
              <a:rPr lang="en-US" sz="2400" b="1" dirty="0" smtClean="0">
                <a:effectLst/>
              </a:rPr>
              <a:t> </a:t>
            </a:r>
          </a:p>
          <a:p>
            <a:endParaRPr lang="en-US" dirty="0"/>
          </a:p>
          <a:p>
            <a:r>
              <a:rPr lang="en-US" sz="2000" dirty="0"/>
              <a:t>When East Meets West, the Champion remains standing</a:t>
            </a:r>
            <a:r>
              <a:rPr lang="en-US" sz="2000" dirty="0" smtClean="0"/>
              <a:t>.</a:t>
            </a:r>
          </a:p>
          <a:p>
            <a:endParaRPr lang="en-US" sz="2000" dirty="0"/>
          </a:p>
          <a:p>
            <a:r>
              <a:rPr lang="en-US" sz="2000" dirty="0" smtClean="0"/>
              <a:t>Get </a:t>
            </a:r>
            <a:r>
              <a:rPr lang="en-US" sz="2000" dirty="0"/>
              <a:t>ready for the next world war</a:t>
            </a:r>
            <a:r>
              <a:rPr lang="en-US" sz="2000" dirty="0" smtClean="0"/>
              <a:t>.</a:t>
            </a:r>
          </a:p>
          <a:p>
            <a:endParaRPr lang="en-US" dirty="0"/>
          </a:p>
        </p:txBody>
      </p:sp>
      <p:pic>
        <p:nvPicPr>
          <p:cNvPr id="3" name="Picture 2"/>
          <p:cNvPicPr>
            <a:picLocks noChangeAspect="1"/>
          </p:cNvPicPr>
          <p:nvPr/>
        </p:nvPicPr>
        <p:blipFill>
          <a:blip r:embed="rId3"/>
          <a:stretch>
            <a:fillRect/>
          </a:stretch>
        </p:blipFill>
        <p:spPr>
          <a:xfrm>
            <a:off x="195520" y="708658"/>
            <a:ext cx="3713814" cy="5584896"/>
          </a:xfrm>
          <a:prstGeom prst="rect">
            <a:avLst/>
          </a:prstGeom>
        </p:spPr>
      </p:pic>
      <p:pic>
        <p:nvPicPr>
          <p:cNvPr id="4" name="Picture 3"/>
          <p:cNvPicPr>
            <a:picLocks noChangeAspect="1"/>
          </p:cNvPicPr>
          <p:nvPr/>
        </p:nvPicPr>
        <p:blipFill>
          <a:blip r:embed="rId4"/>
          <a:stretch>
            <a:fillRect/>
          </a:stretch>
        </p:blipFill>
        <p:spPr>
          <a:xfrm>
            <a:off x="4045582" y="3626989"/>
            <a:ext cx="4874052" cy="2666565"/>
          </a:xfrm>
          <a:prstGeom prst="rect">
            <a:avLst/>
          </a:prstGeom>
        </p:spPr>
      </p:pic>
      <p:sp>
        <p:nvSpPr>
          <p:cNvPr id="5" name="TextBox 4"/>
          <p:cNvSpPr txBox="1"/>
          <p:nvPr/>
        </p:nvSpPr>
        <p:spPr>
          <a:xfrm>
            <a:off x="5382826" y="6396129"/>
            <a:ext cx="3235744" cy="369332"/>
          </a:xfrm>
          <a:prstGeom prst="rect">
            <a:avLst/>
          </a:prstGeom>
          <a:noFill/>
        </p:spPr>
        <p:txBody>
          <a:bodyPr wrap="square" rtlCol="0">
            <a:spAutoFit/>
          </a:bodyPr>
          <a:lstStyle/>
          <a:p>
            <a:r>
              <a:rPr lang="en-US" dirty="0" smtClean="0"/>
              <a:t>http://</a:t>
            </a:r>
            <a:r>
              <a:rPr lang="en-US" dirty="0" err="1" smtClean="0"/>
              <a:t>www.imdb.com</a:t>
            </a:r>
            <a:endParaRPr lang="en-US" dirty="0"/>
          </a:p>
        </p:txBody>
      </p:sp>
    </p:spTree>
    <p:extLst>
      <p:ext uri="{BB962C8B-B14F-4D97-AF65-F5344CB8AC3E}">
        <p14:creationId xmlns:p14="http://schemas.microsoft.com/office/powerpoint/2010/main" val="182172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1136"/>
            <a:ext cx="3810000" cy="5775028"/>
          </a:xfrm>
        </p:spPr>
        <p:txBody>
          <a:bodyPr/>
          <a:lstStyle/>
          <a:p>
            <a:pPr marL="0" indent="0">
              <a:buNone/>
            </a:pPr>
            <a:r>
              <a:rPr lang="en-US" dirty="0" smtClean="0"/>
              <a:t>In November, 1983, ABC broadcast </a:t>
            </a:r>
            <a:r>
              <a:rPr lang="en-US" i="1" dirty="0" smtClean="0"/>
              <a:t>The Day After</a:t>
            </a:r>
            <a:r>
              <a:rPr lang="en-US" dirty="0" smtClean="0"/>
              <a:t>, a fictional dramatization of a nuclear attack on Kansas City and 100 million Americans tuned in.</a:t>
            </a:r>
          </a:p>
          <a:p>
            <a:pPr marL="0" indent="0">
              <a:buNone/>
            </a:pPr>
            <a:endParaRPr lang="en-US" dirty="0"/>
          </a:p>
        </p:txBody>
      </p:sp>
      <p:sp>
        <p:nvSpPr>
          <p:cNvPr id="4" name="TextBox 3"/>
          <p:cNvSpPr txBox="1"/>
          <p:nvPr/>
        </p:nvSpPr>
        <p:spPr>
          <a:xfrm>
            <a:off x="762000" y="5862935"/>
            <a:ext cx="7924800" cy="923330"/>
          </a:xfrm>
          <a:prstGeom prst="rect">
            <a:avLst/>
          </a:prstGeom>
          <a:noFill/>
        </p:spPr>
        <p:txBody>
          <a:bodyPr wrap="square" rtlCol="0">
            <a:spAutoFit/>
          </a:bodyPr>
          <a:lstStyle/>
          <a:p>
            <a:r>
              <a:rPr lang="en-US" dirty="0"/>
              <a:t>"The Antinuclear Movement." </a:t>
            </a:r>
            <a:r>
              <a:rPr lang="en-US" i="1" dirty="0"/>
              <a:t>American Decades</a:t>
            </a:r>
            <a:r>
              <a:rPr lang="en-US" dirty="0"/>
              <a:t>. Ed. Judith S. Baughman, et al. Vol. 9: 1980-1989. Detroit: Gale, 2001. </a:t>
            </a:r>
            <a:r>
              <a:rPr lang="en-US" i="1" dirty="0"/>
              <a:t>Gale Virtual Reference Library</a:t>
            </a:r>
            <a:r>
              <a:rPr lang="en-US" dirty="0"/>
              <a:t>. Web. 10 Nov. 2013.</a:t>
            </a:r>
          </a:p>
        </p:txBody>
      </p:sp>
      <p:pic>
        <p:nvPicPr>
          <p:cNvPr id="5" name="Picture 4"/>
          <p:cNvPicPr>
            <a:picLocks noChangeAspect="1"/>
          </p:cNvPicPr>
          <p:nvPr/>
        </p:nvPicPr>
        <p:blipFill>
          <a:blip r:embed="rId3"/>
          <a:stretch>
            <a:fillRect/>
          </a:stretch>
        </p:blipFill>
        <p:spPr>
          <a:xfrm>
            <a:off x="4495800" y="351135"/>
            <a:ext cx="3860800" cy="5128381"/>
          </a:xfrm>
          <a:prstGeom prst="rect">
            <a:avLst/>
          </a:prstGeom>
        </p:spPr>
      </p:pic>
    </p:spTree>
    <p:extLst>
      <p:ext uri="{BB962C8B-B14F-4D97-AF65-F5344CB8AC3E}">
        <p14:creationId xmlns:p14="http://schemas.microsoft.com/office/powerpoint/2010/main" val="38322844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i="1" dirty="0"/>
              <a:t>The Day After </a:t>
            </a:r>
            <a:r>
              <a:rPr lang="en-US" dirty="0"/>
              <a:t>thus provides an important case study for understanding the intersection between reception theories that promote an active, engaged viewer and structural theories that emphasize the limits capital and ideology place on media texts.</a:t>
            </a:r>
          </a:p>
          <a:p>
            <a:pPr marL="0" indent="0">
              <a:buNone/>
            </a:pPr>
            <a:endParaRPr lang="en-US" dirty="0"/>
          </a:p>
        </p:txBody>
      </p:sp>
      <p:sp>
        <p:nvSpPr>
          <p:cNvPr id="4" name="TextBox 3"/>
          <p:cNvSpPr txBox="1"/>
          <p:nvPr/>
        </p:nvSpPr>
        <p:spPr>
          <a:xfrm>
            <a:off x="2737556" y="5221111"/>
            <a:ext cx="5949244" cy="923330"/>
          </a:xfrm>
          <a:prstGeom prst="rect">
            <a:avLst/>
          </a:prstGeom>
          <a:noFill/>
        </p:spPr>
        <p:txBody>
          <a:bodyPr wrap="square" rtlCol="0">
            <a:spAutoFit/>
          </a:bodyPr>
          <a:lstStyle/>
          <a:p>
            <a:r>
              <a:rPr lang="en-US" u="sng" dirty="0">
                <a:hlinkClick r:id="rId2"/>
              </a:rPr>
              <a:t>Deron Overpeck (2012): ‘Remember! it’s Only a Movie!’ Expectations and Receptions of </a:t>
            </a:r>
            <a:r>
              <a:rPr lang="en-US" i="1" u="sng" dirty="0">
                <a:hlinkClick r:id="rId2"/>
              </a:rPr>
              <a:t>The Day After</a:t>
            </a:r>
            <a:r>
              <a:rPr lang="en-US" u="sng" dirty="0">
                <a:hlinkClick r:id="rId2"/>
              </a:rPr>
              <a:t> (1983),” </a:t>
            </a:r>
            <a:r>
              <a:rPr lang="en-US" i="1" u="sng" dirty="0">
                <a:hlinkClick r:id="rId2"/>
              </a:rPr>
              <a:t>Historical Journal of Film, Radio and Television</a:t>
            </a:r>
            <a:r>
              <a:rPr lang="en-US" u="sng" dirty="0">
                <a:hlinkClick r:id="rId2"/>
              </a:rPr>
              <a:t>, 32:2, 267-292</a:t>
            </a:r>
            <a:endParaRPr lang="en-US" dirty="0"/>
          </a:p>
        </p:txBody>
      </p:sp>
    </p:spTree>
    <p:extLst>
      <p:ext uri="{BB962C8B-B14F-4D97-AF65-F5344CB8AC3E}">
        <p14:creationId xmlns:p14="http://schemas.microsoft.com/office/powerpoint/2010/main" val="1422265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smtClean="0"/>
              <a:t>What is the significance of the film’s Midwestern setting?</a:t>
            </a:r>
          </a:p>
          <a:p>
            <a:r>
              <a:rPr lang="en-US" dirty="0" smtClean="0"/>
              <a:t>How are </a:t>
            </a:r>
            <a:r>
              <a:rPr lang="en-US" dirty="0" smtClean="0"/>
              <a:t>ordinary </a:t>
            </a:r>
            <a:r>
              <a:rPr lang="en-US" dirty="0" smtClean="0"/>
              <a:t>Americans depicted?</a:t>
            </a:r>
          </a:p>
          <a:p>
            <a:r>
              <a:rPr lang="en-US" dirty="0" smtClean="0"/>
              <a:t>How are women and men depicted?</a:t>
            </a:r>
          </a:p>
          <a:p>
            <a:r>
              <a:rPr lang="en-US" dirty="0" smtClean="0"/>
              <a:t>Is the film explicitly political?  What is its relationship to the antinuclear movement?</a:t>
            </a:r>
            <a:endParaRPr lang="en-US" dirty="0"/>
          </a:p>
        </p:txBody>
      </p:sp>
    </p:spTree>
    <p:extLst>
      <p:ext uri="{BB962C8B-B14F-4D97-AF65-F5344CB8AC3E}">
        <p14:creationId xmlns:p14="http://schemas.microsoft.com/office/powerpoint/2010/main" val="3767171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78" y="423333"/>
            <a:ext cx="8720666" cy="5926667"/>
          </a:xfrm>
        </p:spPr>
        <p:txBody>
          <a:bodyPr>
            <a:normAutofit fontScale="77500" lnSpcReduction="20000"/>
          </a:bodyPr>
          <a:lstStyle/>
          <a:p>
            <a:pPr marL="0" indent="0">
              <a:buNone/>
            </a:pPr>
            <a:r>
              <a:rPr lang="en-US" i="1" dirty="0"/>
              <a:t>The Day After </a:t>
            </a:r>
            <a:r>
              <a:rPr lang="en-US" dirty="0"/>
              <a:t>neither compelled vast numbers of people to march on Congress to demand a nuclear weapons freeze nor to drove them panicked into the streets and deliver the nation into the hands of the Soviets. Instead those viewers either interpreted the film through their previously held political perspectives or understood that it was a work of fiction; the upset responses were far fewer than expected. And while the film might have been the proximate cause of specific pro-freeze activities, this must be considered in the light of the already existing nuclear freeze movement and its actions in the early years of the Reagan administration</a:t>
            </a:r>
            <a:r>
              <a:rPr lang="en-US" i="1" dirty="0"/>
              <a:t>. The Day After </a:t>
            </a:r>
            <a:r>
              <a:rPr lang="en-US" dirty="0"/>
              <a:t>did not by itself inspire public action; it was caught up in an already contentious public debate and used by the participants to further their own goals. The film-makers catered to both sides, changing the script to remove politically charged references but also offering media kits to pro-disarmament forces. </a:t>
            </a:r>
            <a:r>
              <a:rPr lang="en-US" i="1" dirty="0"/>
              <a:t>The Day After </a:t>
            </a:r>
            <a:r>
              <a:rPr lang="en-US" dirty="0"/>
              <a:t>did not change the terms of the nuclear debate; the nuclear debate shaped The Day After and the popular response to it.</a:t>
            </a:r>
          </a:p>
          <a:p>
            <a:endParaRPr lang="en-US" dirty="0"/>
          </a:p>
        </p:txBody>
      </p:sp>
      <p:sp>
        <p:nvSpPr>
          <p:cNvPr id="4" name="TextBox 3"/>
          <p:cNvSpPr txBox="1"/>
          <p:nvPr/>
        </p:nvSpPr>
        <p:spPr>
          <a:xfrm>
            <a:off x="457200" y="6229613"/>
            <a:ext cx="8229600" cy="646331"/>
          </a:xfrm>
          <a:prstGeom prst="rect">
            <a:avLst/>
          </a:prstGeom>
          <a:noFill/>
        </p:spPr>
        <p:txBody>
          <a:bodyPr wrap="square" rtlCol="0">
            <a:spAutoFit/>
          </a:bodyPr>
          <a:lstStyle/>
          <a:p>
            <a:r>
              <a:rPr lang="en-US" u="sng" dirty="0">
                <a:hlinkClick r:id="rId2"/>
              </a:rPr>
              <a:t>Deron Overpeck (2012): ‘Remember! it’s Only a Movie!’ Expectations and Receptions of </a:t>
            </a:r>
            <a:r>
              <a:rPr lang="en-US" i="1" u="sng" dirty="0">
                <a:hlinkClick r:id="rId2"/>
              </a:rPr>
              <a:t>The Day After</a:t>
            </a:r>
            <a:r>
              <a:rPr lang="en-US" u="sng" dirty="0">
                <a:hlinkClick r:id="rId2"/>
              </a:rPr>
              <a:t> (1983),” </a:t>
            </a:r>
            <a:r>
              <a:rPr lang="en-US" i="1" u="sng" dirty="0">
                <a:hlinkClick r:id="rId2"/>
              </a:rPr>
              <a:t>Historical Journal of Film, Radio and Television</a:t>
            </a:r>
            <a:r>
              <a:rPr lang="en-US" u="sng" dirty="0">
                <a:hlinkClick r:id="rId2"/>
              </a:rPr>
              <a:t>, 32:2, 267-292</a:t>
            </a:r>
            <a:endParaRPr lang="en-US" dirty="0"/>
          </a:p>
        </p:txBody>
      </p:sp>
    </p:spTree>
    <p:extLst>
      <p:ext uri="{BB962C8B-B14F-4D97-AF65-F5344CB8AC3E}">
        <p14:creationId xmlns:p14="http://schemas.microsoft.com/office/powerpoint/2010/main" val="3360019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a:t>Ending disclaimer: The catastrophic events you have just witnessed are, in all likelihood, less severe than the destruction that would actually occur in the event of a full nuclear strike against the United States. It is hoped that the images of this film will inspire the nations of this earth, their peoples and leaders, to find the means to avert that fateful day</a:t>
            </a:r>
            <a:r>
              <a:rPr lang="en-US" dirty="0" smtClean="0"/>
              <a:t>.</a:t>
            </a:r>
          </a:p>
          <a:p>
            <a:pPr marL="800100" lvl="2" indent="0" algn="r">
              <a:buNone/>
            </a:pPr>
            <a:r>
              <a:rPr lang="en-US" dirty="0" smtClean="0"/>
              <a:t>(http://</a:t>
            </a:r>
            <a:r>
              <a:rPr lang="en-US" dirty="0" err="1" smtClean="0"/>
              <a:t>www.imdb.com</a:t>
            </a:r>
            <a:r>
              <a:rPr lang="en-US" dirty="0" smtClean="0"/>
              <a:t>/title/tt0085404/</a:t>
            </a:r>
            <a:r>
              <a:rPr lang="en-US" dirty="0" err="1" smtClean="0"/>
              <a:t>trivia?tab</a:t>
            </a:r>
            <a:r>
              <a:rPr lang="en-US" dirty="0" smtClean="0"/>
              <a:t>=</a:t>
            </a:r>
            <a:r>
              <a:rPr lang="en-US" dirty="0" err="1" smtClean="0"/>
              <a:t>qt&amp;ref</a:t>
            </a:r>
            <a:r>
              <a:rPr lang="en-US" dirty="0" smtClean="0"/>
              <a:t>_=</a:t>
            </a:r>
            <a:r>
              <a:rPr lang="en-US" dirty="0" err="1" smtClean="0"/>
              <a:t>tt_trv_qu</a:t>
            </a:r>
            <a:r>
              <a:rPr lang="en-US" dirty="0" smtClean="0"/>
              <a:t>)</a:t>
            </a:r>
            <a:endParaRPr lang="en-US" dirty="0"/>
          </a:p>
        </p:txBody>
      </p:sp>
    </p:spTree>
    <p:extLst>
      <p:ext uri="{BB962C8B-B14F-4D97-AF65-F5344CB8AC3E}">
        <p14:creationId xmlns:p14="http://schemas.microsoft.com/office/powerpoint/2010/main" val="1390291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9597" y="742297"/>
            <a:ext cx="3332753" cy="5822907"/>
          </a:xfrm>
        </p:spPr>
        <p:txBody>
          <a:bodyPr>
            <a:normAutofit fontScale="92500" lnSpcReduction="20000"/>
          </a:bodyPr>
          <a:lstStyle/>
          <a:p>
            <a:pPr marL="0" indent="0">
              <a:buNone/>
            </a:pPr>
            <a:r>
              <a:rPr lang="en-US" dirty="0" smtClean="0"/>
              <a:t>"</a:t>
            </a:r>
            <a:r>
              <a:rPr lang="en-US" dirty="0"/>
              <a:t>Imagine a room awash in gasoline, and there are two implacable enemies in that room. One of them has nine thousand matches, the other seven thousand matches. Each of them is concerned about who's ahead, who's stronger</a:t>
            </a:r>
            <a:r>
              <a:rPr lang="en-US" dirty="0" smtClean="0"/>
              <a:t>.”  </a:t>
            </a:r>
            <a:endParaRPr lang="en-US" dirty="0" smtClean="0"/>
          </a:p>
          <a:p>
            <a:pPr marL="0" indent="0" algn="r">
              <a:buNone/>
            </a:pPr>
            <a:r>
              <a:rPr lang="en-US" dirty="0" smtClean="0"/>
              <a:t>-</a:t>
            </a:r>
            <a:r>
              <a:rPr lang="en-US" dirty="0" smtClean="0"/>
              <a:t>Carl Sagan</a:t>
            </a:r>
            <a:endParaRPr lang="en-US" dirty="0"/>
          </a:p>
        </p:txBody>
      </p:sp>
      <p:pic>
        <p:nvPicPr>
          <p:cNvPr id="4" name="Picture 3">
            <a:hlinkClick r:id="rId3"/>
          </p:cNvPr>
          <p:cNvPicPr>
            <a:picLocks noChangeAspect="1"/>
          </p:cNvPicPr>
          <p:nvPr/>
        </p:nvPicPr>
        <p:blipFill>
          <a:blip r:embed="rId4"/>
          <a:stretch>
            <a:fillRect/>
          </a:stretch>
        </p:blipFill>
        <p:spPr>
          <a:xfrm>
            <a:off x="545888" y="2494905"/>
            <a:ext cx="4563607" cy="3245526"/>
          </a:xfrm>
          <a:prstGeom prst="rect">
            <a:avLst/>
          </a:prstGeom>
        </p:spPr>
      </p:pic>
      <p:sp>
        <p:nvSpPr>
          <p:cNvPr id="5" name="TextBox 4"/>
          <p:cNvSpPr txBox="1"/>
          <p:nvPr/>
        </p:nvSpPr>
        <p:spPr>
          <a:xfrm>
            <a:off x="545888" y="742298"/>
            <a:ext cx="4563607" cy="1569660"/>
          </a:xfrm>
          <a:prstGeom prst="rect">
            <a:avLst/>
          </a:prstGeom>
          <a:noFill/>
        </p:spPr>
        <p:txBody>
          <a:bodyPr wrap="square" rtlCol="0">
            <a:spAutoFit/>
          </a:bodyPr>
          <a:lstStyle/>
          <a:p>
            <a:r>
              <a:rPr lang="en-US" sz="3200" dirty="0"/>
              <a:t>Following the film, aired a live debate, hosted by </a:t>
            </a:r>
            <a:r>
              <a:rPr lang="en-US" sz="3200" i="1" dirty="0">
                <a:hlinkClick r:id="rId5"/>
              </a:rPr>
              <a:t>Nightline'</a:t>
            </a:r>
            <a:r>
              <a:rPr lang="en-US" sz="3200" dirty="0">
                <a:hlinkClick r:id="rId5"/>
              </a:rPr>
              <a:t>s </a:t>
            </a:r>
            <a:r>
              <a:rPr lang="en-US" sz="3200" dirty="0"/>
              <a:t>Ted Koppel </a:t>
            </a:r>
          </a:p>
        </p:txBody>
      </p:sp>
    </p:spTree>
    <p:extLst>
      <p:ext uri="{BB962C8B-B14F-4D97-AF65-F5344CB8AC3E}">
        <p14:creationId xmlns:p14="http://schemas.microsoft.com/office/powerpoint/2010/main" val="26557491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60600" y="482600"/>
            <a:ext cx="4419600" cy="5002404"/>
          </a:xfrm>
          <a:prstGeom prst="rect">
            <a:avLst/>
          </a:prstGeom>
        </p:spPr>
      </p:pic>
      <p:sp>
        <p:nvSpPr>
          <p:cNvPr id="5" name="TextBox 4"/>
          <p:cNvSpPr txBox="1"/>
          <p:nvPr/>
        </p:nvSpPr>
        <p:spPr>
          <a:xfrm>
            <a:off x="304800" y="5934670"/>
            <a:ext cx="8661400" cy="923330"/>
          </a:xfrm>
          <a:prstGeom prst="rect">
            <a:avLst/>
          </a:prstGeom>
          <a:noFill/>
        </p:spPr>
        <p:txBody>
          <a:bodyPr wrap="square" rtlCol="0">
            <a:spAutoFit/>
          </a:bodyPr>
          <a:lstStyle/>
          <a:p>
            <a:r>
              <a:rPr lang="en-US" dirty="0"/>
              <a:t>After 'The Day After'</a:t>
            </a:r>
          </a:p>
          <a:p>
            <a:r>
              <a:rPr lang="en-US" dirty="0">
                <a:hlinkClick r:id="rId4"/>
              </a:rPr>
              <a:t>NANCY WASHART Fairfax. </a:t>
            </a:r>
            <a:r>
              <a:rPr lang="en-US" b="1" dirty="0">
                <a:hlinkClick r:id="rId5"/>
              </a:rPr>
              <a:t>The Washington Post (1974-Current file) [Washington, D.C] 24 Nov 1983: A26.</a:t>
            </a:r>
            <a:endParaRPr lang="en-US" dirty="0"/>
          </a:p>
        </p:txBody>
      </p:sp>
    </p:spTree>
    <p:extLst>
      <p:ext uri="{BB962C8B-B14F-4D97-AF65-F5344CB8AC3E}">
        <p14:creationId xmlns:p14="http://schemas.microsoft.com/office/powerpoint/2010/main" val="3858687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57" y="1919110"/>
            <a:ext cx="3866444" cy="3849865"/>
          </a:xfrm>
        </p:spPr>
        <p:txBody>
          <a:bodyPr>
            <a:normAutofit/>
          </a:bodyPr>
          <a:lstStyle/>
          <a:p>
            <a:r>
              <a:rPr lang="en-US" sz="3600" dirty="0" smtClean="0"/>
              <a:t>Jonathan Schell, </a:t>
            </a:r>
            <a:br>
              <a:rPr lang="en-US" sz="3600" dirty="0" smtClean="0"/>
            </a:br>
            <a:r>
              <a:rPr lang="en-US" sz="3600" i="1" dirty="0" smtClean="0"/>
              <a:t>The Fate of the Earth </a:t>
            </a:r>
            <a:r>
              <a:rPr lang="en-US" sz="3600" dirty="0" smtClean="0"/>
              <a:t>(1982)</a:t>
            </a:r>
            <a:endParaRPr lang="en-US" sz="3600" dirty="0"/>
          </a:p>
        </p:txBody>
      </p:sp>
      <p:pic>
        <p:nvPicPr>
          <p:cNvPr id="5" name="Picture 4"/>
          <p:cNvPicPr>
            <a:picLocks noChangeAspect="1"/>
          </p:cNvPicPr>
          <p:nvPr/>
        </p:nvPicPr>
        <p:blipFill>
          <a:blip r:embed="rId2"/>
          <a:stretch>
            <a:fillRect/>
          </a:stretch>
        </p:blipFill>
        <p:spPr>
          <a:xfrm>
            <a:off x="4571999" y="309493"/>
            <a:ext cx="3612445" cy="6210159"/>
          </a:xfrm>
          <a:prstGeom prst="rect">
            <a:avLst/>
          </a:prstGeom>
        </p:spPr>
      </p:pic>
    </p:spTree>
    <p:extLst>
      <p:ext uri="{BB962C8B-B14F-4D97-AF65-F5344CB8AC3E}">
        <p14:creationId xmlns:p14="http://schemas.microsoft.com/office/powerpoint/2010/main" val="2285317311"/>
      </p:ext>
    </p:extLst>
  </p:cSld>
  <p:clrMapOvr>
    <a:masterClrMapping/>
  </p:clrMapOvr>
</p:sld>
</file>

<file path=ppt/theme/theme1.xml><?xml version="1.0" encoding="utf-8"?>
<a:theme xmlns:a="http://schemas.openxmlformats.org/drawingml/2006/main" name="fyse1335-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6876</TotalTime>
  <Words>1851</Words>
  <Application>Microsoft Macintosh PowerPoint</Application>
  <PresentationFormat>On-screen Show (4:3)</PresentationFormat>
  <Paragraphs>77</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fyse1335-1</vt:lpstr>
      <vt:lpstr>Nuclear Anxiety in Reagan’s America</vt:lpstr>
      <vt:lpstr>PowerPoint Presentation</vt:lpstr>
      <vt:lpstr>PowerPoint Presentation</vt:lpstr>
      <vt:lpstr>Discussion questions</vt:lpstr>
      <vt:lpstr>PowerPoint Presentation</vt:lpstr>
      <vt:lpstr>PowerPoint Presentation</vt:lpstr>
      <vt:lpstr>PowerPoint Presentation</vt:lpstr>
      <vt:lpstr>PowerPoint Presentation</vt:lpstr>
      <vt:lpstr>Jonathan Schell,  The Fate of the Earth (1982)</vt:lpstr>
      <vt:lpstr>''A Republic of Insects and Grass”</vt:lpstr>
      <vt:lpstr>''The Second Death”</vt:lpstr>
      <vt:lpstr>“The Choice”</vt:lpstr>
      <vt:lpstr>Other filmic imaginings of nuclear war and U.S.-Soviet conflict in the 1980s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dc:creator>
  <cp:lastModifiedBy>Holly</cp:lastModifiedBy>
  <cp:revision>13</cp:revision>
  <dcterms:created xsi:type="dcterms:W3CDTF">2013-11-13T14:52:58Z</dcterms:created>
  <dcterms:modified xsi:type="dcterms:W3CDTF">2017-11-11T18:54:01Z</dcterms:modified>
</cp:coreProperties>
</file>