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32"/>
  </p:notesMasterIdLst>
  <p:sldIdLst>
    <p:sldId id="256" r:id="rId2"/>
    <p:sldId id="273" r:id="rId3"/>
    <p:sldId id="290" r:id="rId4"/>
    <p:sldId id="279" r:id="rId5"/>
    <p:sldId id="280" r:id="rId6"/>
    <p:sldId id="281" r:id="rId7"/>
    <p:sldId id="287" r:id="rId8"/>
    <p:sldId id="288" r:id="rId9"/>
    <p:sldId id="284" r:id="rId10"/>
    <p:sldId id="285" r:id="rId11"/>
    <p:sldId id="289" r:id="rId12"/>
    <p:sldId id="286" r:id="rId13"/>
    <p:sldId id="292" r:id="rId14"/>
    <p:sldId id="291" r:id="rId15"/>
    <p:sldId id="257" r:id="rId16"/>
    <p:sldId id="258" r:id="rId17"/>
    <p:sldId id="259" r:id="rId18"/>
    <p:sldId id="274" r:id="rId19"/>
    <p:sldId id="275" r:id="rId20"/>
    <p:sldId id="276" r:id="rId21"/>
    <p:sldId id="277" r:id="rId22"/>
    <p:sldId id="278" r:id="rId23"/>
    <p:sldId id="260" r:id="rId24"/>
    <p:sldId id="261" r:id="rId25"/>
    <p:sldId id="262" r:id="rId26"/>
    <p:sldId id="263" r:id="rId27"/>
    <p:sldId id="264" r:id="rId28"/>
    <p:sldId id="265" r:id="rId29"/>
    <p:sldId id="266" r:id="rId30"/>
    <p:sldId id="29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6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A622A-D05E-7E41-BD42-2353C77AE6C6}" type="datetimeFigureOut">
              <a:rPr lang="en-US" smtClean="0"/>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B432A-6C12-F049-9942-C2385AA4CA62}" type="slidenum">
              <a:rPr lang="en-US" smtClean="0"/>
              <a:t>‹#›</a:t>
            </a:fld>
            <a:endParaRPr lang="en-US"/>
          </a:p>
        </p:txBody>
      </p:sp>
    </p:spTree>
    <p:extLst>
      <p:ext uri="{BB962C8B-B14F-4D97-AF65-F5344CB8AC3E}">
        <p14:creationId xmlns:p14="http://schemas.microsoft.com/office/powerpoint/2010/main" val="11200999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Quickly attracted sponsorship by powerful antinuclear voices from Hollywood to Washington, D.C., </a:t>
            </a:r>
          </a:p>
          <a:p>
            <a:r>
              <a:rPr lang="en-US" sz="1200" kern="1200" dirty="0" smtClean="0">
                <a:solidFill>
                  <a:schemeClr val="tx1"/>
                </a:solidFill>
                <a:effectLst/>
                <a:latin typeface="+mn-lt"/>
                <a:ea typeface="+mn-ea"/>
                <a:cs typeface="+mn-cs"/>
              </a:rPr>
              <a:t>sought to expand its grassroots appeal by forming student chapters on college campuses and through advertisements targeted at mass audiences. </a:t>
            </a:r>
          </a:p>
          <a:p>
            <a:r>
              <a:rPr lang="en-US" sz="1200" kern="1200" dirty="0" smtClean="0">
                <a:solidFill>
                  <a:schemeClr val="tx1"/>
                </a:solidFill>
                <a:effectLst/>
                <a:latin typeface="+mn-lt"/>
                <a:ea typeface="+mn-ea"/>
                <a:cs typeface="+mn-cs"/>
              </a:rPr>
              <a:t>powerful voice for disarmament and arms control, SANE initially enjoyed cordial relations with the Kennedy and Johnson White Houses until executive policies in Vietnam led SANE to publicly break with the president in 1967.  </a:t>
            </a:r>
          </a:p>
          <a:p>
            <a:endParaRPr lang="en-US" dirty="0"/>
          </a:p>
        </p:txBody>
      </p:sp>
      <p:sp>
        <p:nvSpPr>
          <p:cNvPr id="4" name="Slide Number Placeholder 3"/>
          <p:cNvSpPr>
            <a:spLocks noGrp="1"/>
          </p:cNvSpPr>
          <p:nvPr>
            <p:ph type="sldNum" sz="quarter" idx="10"/>
          </p:nvPr>
        </p:nvSpPr>
        <p:spPr/>
        <p:txBody>
          <a:bodyPr/>
          <a:lstStyle/>
          <a:p>
            <a:fld id="{CA4B432A-6C12-F049-9942-C2385AA4CA62}" type="slidenum">
              <a:rPr lang="en-US" smtClean="0"/>
              <a:t>4</a:t>
            </a:fld>
            <a:endParaRPr lang="en-US"/>
          </a:p>
        </p:txBody>
      </p:sp>
    </p:spTree>
    <p:extLst>
      <p:ext uri="{BB962C8B-B14F-4D97-AF65-F5344CB8AC3E}">
        <p14:creationId xmlns:p14="http://schemas.microsoft.com/office/powerpoint/2010/main" val="175366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Wilson bio:  45 y/o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called of a few friends at her home to discuss the nuclear crisis in 1961. </a:t>
            </a:r>
          </a:p>
          <a:p>
            <a:r>
              <a:rPr lang="en-US" sz="1200" kern="1200" dirty="0" smtClean="0">
                <a:solidFill>
                  <a:schemeClr val="tx1"/>
                </a:solidFill>
                <a:effectLst/>
                <a:latin typeface="+mn-lt"/>
                <a:ea typeface="+mn-ea"/>
                <a:cs typeface="+mn-cs"/>
              </a:rPr>
              <a:t>author of best-selling children's books, who nevertheless identified herself as a housewife. 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free from the self-conscious timidity of those who had joined the CP or other left political movements in the 30s or 40s.  </a:t>
            </a:r>
          </a:p>
          <a:p>
            <a:r>
              <a:rPr lang="en-US" sz="1200" kern="1200" dirty="0" smtClean="0">
                <a:solidFill>
                  <a:schemeClr val="tx1"/>
                </a:solidFill>
                <a:effectLst/>
                <a:latin typeface="+mn-lt"/>
                <a:ea typeface="+mn-ea"/>
                <a:cs typeface="+mn-cs"/>
              </a:rPr>
              <a:t>-- not employed, so could not be as easily intimidated by the threat of losing their jobs. </a:t>
            </a:r>
          </a:p>
          <a:p>
            <a:endParaRPr lang="en-US" dirty="0" smtClean="0"/>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A4B432A-6C12-F049-9942-C2385AA4CA62}" type="slidenum">
              <a:rPr lang="en-US" smtClean="0"/>
              <a:t>5</a:t>
            </a:fld>
            <a:endParaRPr lang="en-US"/>
          </a:p>
        </p:txBody>
      </p:sp>
    </p:spTree>
    <p:extLst>
      <p:ext uri="{BB962C8B-B14F-4D97-AF65-F5344CB8AC3E}">
        <p14:creationId xmlns:p14="http://schemas.microsoft.com/office/powerpoint/2010/main" val="95454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Newsweek:</a:t>
            </a:r>
          </a:p>
          <a:p>
            <a:r>
              <a:rPr lang="en-US" sz="1200" b="1" kern="1200" dirty="0" smtClean="0">
                <a:solidFill>
                  <a:schemeClr val="tx1"/>
                </a:solidFill>
                <a:latin typeface="+mn-lt"/>
                <a:ea typeface="+mn-ea"/>
                <a:cs typeface="+mn-cs"/>
              </a:rPr>
              <a:t>"They were perfectly ordinary women, with their share of good looks. They looked like the women you would see driving ranch wagons, or shopping at the village market, or attending PTA meetings. It was these women by the thousands, who stages demonstrations in a score of cities across the nation last week, protesting atomic testing. A `Strike for Peace,' they called it, and-carrying placards, many wheeling baby buggies or strollers-they marched on city halls and Federal buildings to show their concern about nuclear fallout."</a:t>
            </a:r>
            <a:endParaRPr lang="en-US" dirty="0"/>
          </a:p>
        </p:txBody>
      </p:sp>
      <p:sp>
        <p:nvSpPr>
          <p:cNvPr id="4" name="Slide Number Placeholder 3"/>
          <p:cNvSpPr>
            <a:spLocks noGrp="1"/>
          </p:cNvSpPr>
          <p:nvPr>
            <p:ph type="sldNum" sz="quarter" idx="10"/>
          </p:nvPr>
        </p:nvSpPr>
        <p:spPr/>
        <p:txBody>
          <a:bodyPr/>
          <a:lstStyle/>
          <a:p>
            <a:fld id="{CA4B432A-6C12-F049-9942-C2385AA4CA62}" type="slidenum">
              <a:rPr lang="en-US" smtClean="0"/>
              <a:t>7</a:t>
            </a:fld>
            <a:endParaRPr lang="en-US"/>
          </a:p>
        </p:txBody>
      </p:sp>
    </p:spTree>
    <p:extLst>
      <p:ext uri="{BB962C8B-B14F-4D97-AF65-F5344CB8AC3E}">
        <p14:creationId xmlns:p14="http://schemas.microsoft.com/office/powerpoint/2010/main" val="258018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strength came from </a:t>
            </a:r>
          </a:p>
          <a:p>
            <a:pPr lvl="0"/>
            <a:r>
              <a:rPr lang="en-US" sz="1200" kern="1200" dirty="0" smtClean="0">
                <a:solidFill>
                  <a:schemeClr val="tx1"/>
                </a:solidFill>
                <a:effectLst/>
                <a:latin typeface="+mn-lt"/>
                <a:ea typeface="+mn-ea"/>
                <a:cs typeface="+mn-cs"/>
              </a:rPr>
              <a:t>their grass roots, local qualities,</a:t>
            </a:r>
          </a:p>
          <a:p>
            <a:pPr lvl="0"/>
            <a:r>
              <a:rPr lang="en-US" sz="1200" kern="1200" dirty="0" smtClean="0">
                <a:solidFill>
                  <a:schemeClr val="tx1"/>
                </a:solidFill>
                <a:effectLst/>
                <a:latin typeface="+mn-lt"/>
                <a:ea typeface="+mn-ea"/>
                <a:cs typeface="+mn-cs"/>
              </a:rPr>
              <a:t>very able leaders,</a:t>
            </a:r>
          </a:p>
          <a:p>
            <a:pPr lvl="0"/>
            <a:r>
              <a:rPr lang="en-US" sz="1200" kern="1200" dirty="0" smtClean="0">
                <a:solidFill>
                  <a:schemeClr val="tx1"/>
                </a:solidFill>
                <a:effectLst/>
                <a:latin typeface="+mn-lt"/>
                <a:ea typeface="+mn-ea"/>
                <a:cs typeface="+mn-cs"/>
              </a:rPr>
              <a:t>and their ability to do things that men could not.</a:t>
            </a:r>
          </a:p>
          <a:p>
            <a:r>
              <a:rPr lang="en-US" sz="1200" kern="1200" dirty="0" smtClean="0">
                <a:solidFill>
                  <a:schemeClr val="tx1"/>
                </a:solidFill>
                <a:effectLst/>
                <a:latin typeface="+mn-lt"/>
                <a:ea typeface="+mn-ea"/>
                <a:cs typeface="+mn-cs"/>
              </a:rPr>
              <a:t>Utilized women's networks throughout civil society.   (PTAs, church &amp; temple groups, &amp; established women's peace organizations, esp. WILPF)  No unifying organization, </a:t>
            </a:r>
            <a:endParaRPr lang="en-US" dirty="0"/>
          </a:p>
        </p:txBody>
      </p:sp>
      <p:sp>
        <p:nvSpPr>
          <p:cNvPr id="4" name="Slide Number Placeholder 3"/>
          <p:cNvSpPr>
            <a:spLocks noGrp="1"/>
          </p:cNvSpPr>
          <p:nvPr>
            <p:ph type="sldNum" sz="quarter" idx="10"/>
          </p:nvPr>
        </p:nvSpPr>
        <p:spPr/>
        <p:txBody>
          <a:bodyPr/>
          <a:lstStyle/>
          <a:p>
            <a:fld id="{CA4B432A-6C12-F049-9942-C2385AA4CA62}" type="slidenum">
              <a:rPr lang="en-US" smtClean="0"/>
              <a:t>9</a:t>
            </a:fld>
            <a:endParaRPr lang="en-US"/>
          </a:p>
        </p:txBody>
      </p:sp>
    </p:spTree>
    <p:extLst>
      <p:ext uri="{BB962C8B-B14F-4D97-AF65-F5344CB8AC3E}">
        <p14:creationId xmlns:p14="http://schemas.microsoft.com/office/powerpoint/2010/main" val="117606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Yet despite their identity as "average women," FBI </a:t>
            </a:r>
            <a:r>
              <a:rPr lang="en-US" sz="1200" kern="1200" dirty="0" err="1" smtClean="0">
                <a:solidFill>
                  <a:schemeClr val="tx1"/>
                </a:solidFill>
                <a:effectLst/>
                <a:latin typeface="+mn-lt"/>
                <a:ea typeface="+mn-ea"/>
                <a:cs typeface="+mn-cs"/>
              </a:rPr>
              <a:t>survelliance</a:t>
            </a:r>
            <a:r>
              <a:rPr lang="en-US" sz="1200" kern="1200" dirty="0" smtClean="0">
                <a:solidFill>
                  <a:schemeClr val="tx1"/>
                </a:solidFill>
                <a:effectLst/>
                <a:latin typeface="+mn-lt"/>
                <a:ea typeface="+mn-ea"/>
                <a:cs typeface="+mn-cs"/>
              </a:rPr>
              <a:t> of WSP was heavy and filled 43 volumes. FBI records became available under the Freedom of Information Act after 1980.</a:t>
            </a:r>
          </a:p>
          <a:p>
            <a:r>
              <a:rPr lang="en-US" sz="1200" kern="1200" dirty="0" smtClean="0">
                <a:solidFill>
                  <a:schemeClr val="tx1"/>
                </a:solidFill>
                <a:effectLst/>
                <a:latin typeface="+mn-lt"/>
                <a:ea typeface="+mn-ea"/>
                <a:cs typeface="+mn-cs"/>
              </a:rPr>
              <a:t> 6. l962 HUAC subpoenaed WSP to answer questions.</a:t>
            </a:r>
          </a:p>
          <a:p>
            <a:r>
              <a:rPr lang="en-US" sz="1200" kern="1200" dirty="0" smtClean="0">
                <a:solidFill>
                  <a:schemeClr val="tx1"/>
                </a:solidFill>
                <a:effectLst/>
                <a:latin typeface="+mn-lt"/>
                <a:ea typeface="+mn-ea"/>
                <a:cs typeface="+mn-cs"/>
              </a:rPr>
              <a:t>The women organized:  -- a legal defense  -- a national support system for those subpoenaed.  -- a broad national campaign of public protest against the committee. </a:t>
            </a:r>
          </a:p>
          <a:p>
            <a:r>
              <a:rPr lang="en-US" sz="1200" kern="1200" dirty="0" smtClean="0">
                <a:solidFill>
                  <a:schemeClr val="tx1"/>
                </a:solidFill>
                <a:effectLst/>
                <a:latin typeface="+mn-lt"/>
                <a:ea typeface="+mn-ea"/>
                <a:cs typeface="+mn-cs"/>
              </a:rPr>
              <a:t> They appeared three weeks after subpoena. (very fast).  Came from 11 states. -- when they were subpoenaed, 100 women sent wires to the chair of HUAC offering to testify. (They were refused)  Chairman of the Committee represented cold war ideology with opening statement:  "Communists believe that there can be no real peace until they have conquered the world."  1st witness - </a:t>
            </a:r>
            <a:r>
              <a:rPr lang="en-US" sz="1200" kern="1200" dirty="0" err="1" smtClean="0">
                <a:solidFill>
                  <a:schemeClr val="tx1"/>
                </a:solidFill>
                <a:effectLst/>
                <a:latin typeface="+mn-lt"/>
                <a:ea typeface="+mn-ea"/>
                <a:cs typeface="+mn-cs"/>
              </a:rPr>
              <a:t>volunary</a:t>
            </a:r>
            <a:r>
              <a:rPr lang="en-US" sz="1200" kern="1200" dirty="0" smtClean="0">
                <a:solidFill>
                  <a:schemeClr val="tx1"/>
                </a:solidFill>
                <a:effectLst/>
                <a:latin typeface="+mn-lt"/>
                <a:ea typeface="+mn-ea"/>
                <a:cs typeface="+mn-cs"/>
              </a:rPr>
              <a:t> organizer of the NYC office.  All the women in the hearing room rose with her when she rose to testify.</a:t>
            </a:r>
          </a:p>
        </p:txBody>
      </p:sp>
      <p:sp>
        <p:nvSpPr>
          <p:cNvPr id="4" name="Slide Number Placeholder 3"/>
          <p:cNvSpPr>
            <a:spLocks noGrp="1"/>
          </p:cNvSpPr>
          <p:nvPr>
            <p:ph type="sldNum" sz="quarter" idx="10"/>
          </p:nvPr>
        </p:nvSpPr>
        <p:spPr/>
        <p:txBody>
          <a:bodyPr/>
          <a:lstStyle/>
          <a:p>
            <a:fld id="{CA4B432A-6C12-F049-9942-C2385AA4CA62}" type="slidenum">
              <a:rPr lang="en-US" smtClean="0"/>
              <a:t>12</a:t>
            </a:fld>
            <a:endParaRPr lang="en-US"/>
          </a:p>
        </p:txBody>
      </p:sp>
    </p:spTree>
    <p:extLst>
      <p:ext uri="{BB962C8B-B14F-4D97-AF65-F5344CB8AC3E}">
        <p14:creationId xmlns:p14="http://schemas.microsoft.com/office/powerpoint/2010/main" val="83406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Chairman of the Committee represented cold war ideology with opening statement:  "Communists believe that there can be no real peace until they have conquered the world."</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dreaded House Un-American Activities Committee met its Waterloo this week. It tangled with 500 irate women. They laughed at it. </a:t>
            </a:r>
            <a:r>
              <a:rPr lang="en-US" sz="1200" b="1" kern="1200" dirty="0" err="1" smtClean="0">
                <a:solidFill>
                  <a:schemeClr val="tx1"/>
                </a:solidFill>
                <a:latin typeface="+mn-lt"/>
                <a:ea typeface="+mn-ea"/>
                <a:cs typeface="+mn-cs"/>
              </a:rPr>
              <a:t>Kleig</a:t>
            </a:r>
            <a:r>
              <a:rPr lang="en-US" sz="1200" b="1" kern="1200" dirty="0" smtClean="0">
                <a:solidFill>
                  <a:schemeClr val="tx1"/>
                </a:solidFill>
                <a:latin typeface="+mn-lt"/>
                <a:ea typeface="+mn-ea"/>
                <a:cs typeface="+mn-cs"/>
              </a:rPr>
              <a:t> lights glared. Television cameras whirred,, and fifty reporters scribbled notes while babies cried and cooed during the fantastic inquisition.”-Vancouver Sun</a:t>
            </a:r>
            <a:endParaRPr lang="en-US" dirty="0"/>
          </a:p>
        </p:txBody>
      </p:sp>
      <p:sp>
        <p:nvSpPr>
          <p:cNvPr id="4" name="Slide Number Placeholder 3"/>
          <p:cNvSpPr>
            <a:spLocks noGrp="1"/>
          </p:cNvSpPr>
          <p:nvPr>
            <p:ph type="sldNum" sz="quarter" idx="10"/>
          </p:nvPr>
        </p:nvSpPr>
        <p:spPr/>
        <p:txBody>
          <a:bodyPr/>
          <a:lstStyle/>
          <a:p>
            <a:fld id="{CA4B432A-6C12-F049-9942-C2385AA4CA62}" type="slidenum">
              <a:rPr lang="en-US" smtClean="0"/>
              <a:t>13</a:t>
            </a:fld>
            <a:endParaRPr lang="en-US"/>
          </a:p>
        </p:txBody>
      </p:sp>
    </p:spTree>
    <p:extLst>
      <p:ext uri="{BB962C8B-B14F-4D97-AF65-F5344CB8AC3E}">
        <p14:creationId xmlns:p14="http://schemas.microsoft.com/office/powerpoint/2010/main" val="223898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1970 a scholar of the limited Test Ban Treaty that was signed by JFK in 1963, said that JFK's chief science advisor, Jerome </a:t>
            </a:r>
            <a:r>
              <a:rPr lang="en-US" sz="1200" kern="1200" dirty="0" err="1" smtClean="0">
                <a:solidFill>
                  <a:schemeClr val="tx1"/>
                </a:solidFill>
                <a:latin typeface="+mn-lt"/>
                <a:ea typeface="+mn-ea"/>
                <a:cs typeface="+mn-cs"/>
              </a:rPr>
              <a:t>Wiesner</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"gave the major credit for moving Pres. Kennedy toward the limited Test Ban Treaty of 1963, not to arms controllers inside the government, but to Women Strike for Peace and to Sane and Linus Pauling." </a:t>
            </a:r>
            <a:r>
              <a:rPr lang="en-US" sz="1200" b="0" kern="1200" dirty="0" smtClean="0">
                <a:solidFill>
                  <a:schemeClr val="tx1"/>
                </a:solidFill>
                <a:latin typeface="+mn-lt"/>
                <a:ea typeface="+mn-ea"/>
                <a:cs typeface="+mn-cs"/>
              </a:rPr>
              <a:t> 2. U.S. signing of (limited) Nuclear Test Ban Treaty in 1963, due to WSP more than to arms control advocates within the government.</a:t>
            </a:r>
          </a:p>
          <a:p>
            <a:r>
              <a:rPr lang="en-US" sz="1200" b="0" kern="1200" dirty="0" smtClean="0">
                <a:solidFill>
                  <a:schemeClr val="tx1"/>
                </a:solidFill>
                <a:latin typeface="+mn-lt"/>
                <a:ea typeface="+mn-ea"/>
                <a:cs typeface="+mn-cs"/>
              </a:rPr>
              <a:t>3. infused new social conscience into American political culture.</a:t>
            </a:r>
          </a:p>
          <a:p>
            <a:r>
              <a:rPr lang="en-US" sz="1200" b="0" kern="1200" dirty="0" smtClean="0">
                <a:solidFill>
                  <a:schemeClr val="tx1"/>
                </a:solidFill>
                <a:latin typeface="+mn-lt"/>
                <a:ea typeface="+mn-ea"/>
                <a:cs typeface="+mn-cs"/>
              </a:rPr>
              <a:t>4. showed that (because gender remained a principle of social organization), women were able to achieve goals that men could not.</a:t>
            </a:r>
          </a:p>
          <a:p>
            <a:r>
              <a:rPr lang="en-US" sz="1200" b="0" kern="1200" dirty="0" smtClean="0">
                <a:solidFill>
                  <a:schemeClr val="tx1"/>
                </a:solidFill>
                <a:latin typeface="+mn-lt"/>
                <a:ea typeface="+mn-ea"/>
                <a:cs typeface="+mn-cs"/>
              </a:rPr>
              <a:t>5. used the gender construction of the l950's to legitimize dissent from US military policies.</a:t>
            </a:r>
          </a:p>
          <a:p>
            <a:r>
              <a:rPr lang="en-US" sz="1200" b="0" kern="1200" dirty="0" smtClean="0">
                <a:solidFill>
                  <a:schemeClr val="tx1"/>
                </a:solidFill>
                <a:latin typeface="+mn-lt"/>
                <a:ea typeface="+mn-ea"/>
                <a:cs typeface="+mn-cs"/>
              </a:rPr>
              <a:t>6. thereby set the stage for other forms of dissent by middle-class white women after 1962.</a:t>
            </a:r>
          </a:p>
          <a:p>
            <a:r>
              <a:rPr lang="en-US" sz="1200" b="0" kern="1200" dirty="0" smtClean="0">
                <a:solidFill>
                  <a:schemeClr val="tx1"/>
                </a:solidFill>
                <a:latin typeface="+mn-lt"/>
                <a:ea typeface="+mn-ea"/>
                <a:cs typeface="+mn-cs"/>
              </a:rPr>
              <a:t>7. WSP an early opponent of the Vietnam War.</a:t>
            </a:r>
            <a:endParaRPr lang="en-US" dirty="0"/>
          </a:p>
        </p:txBody>
      </p:sp>
      <p:sp>
        <p:nvSpPr>
          <p:cNvPr id="4" name="Slide Number Placeholder 3"/>
          <p:cNvSpPr>
            <a:spLocks noGrp="1"/>
          </p:cNvSpPr>
          <p:nvPr>
            <p:ph type="sldNum" sz="quarter" idx="10"/>
          </p:nvPr>
        </p:nvSpPr>
        <p:spPr/>
        <p:txBody>
          <a:bodyPr/>
          <a:lstStyle/>
          <a:p>
            <a:fld id="{CA4B432A-6C12-F049-9942-C2385AA4CA62}" type="slidenum">
              <a:rPr lang="en-US" smtClean="0"/>
              <a:t>14</a:t>
            </a:fld>
            <a:endParaRPr lang="en-US"/>
          </a:p>
        </p:txBody>
      </p:sp>
    </p:spTree>
    <p:extLst>
      <p:ext uri="{BB962C8B-B14F-4D97-AF65-F5344CB8AC3E}">
        <p14:creationId xmlns:p14="http://schemas.microsoft.com/office/powerpoint/2010/main" val="249038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AD2DD07-F7EE-D748-84B1-F18DA96591D1}"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AD2DD07-F7EE-D748-84B1-F18DA96591D1}"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AD2DD07-F7EE-D748-84B1-F18DA96591D1}"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AD2DD07-F7EE-D748-84B1-F18DA96591D1}"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F198-DC49-1A49-8FE2-182EA24F5926}"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D2DD07-F7EE-D748-84B1-F18DA96591D1}"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D2DD07-F7EE-D748-84B1-F18DA96591D1}"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D2DD07-F7EE-D748-84B1-F18DA96591D1}"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AD2DD07-F7EE-D748-84B1-F18DA96591D1}"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2DD07-F7EE-D748-84B1-F18DA96591D1}"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AD2DD07-F7EE-D748-84B1-F18DA96591D1}"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AD2DD07-F7EE-D748-84B1-F18DA96591D1}" type="datetimeFigureOut">
              <a:rPr lang="en-US" smtClean="0"/>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BF198-DC49-1A49-8FE2-182EA24F5926}"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AD2DD07-F7EE-D748-84B1-F18DA96591D1}" type="datetimeFigureOut">
              <a:rPr lang="en-US" smtClean="0"/>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2DD07-F7EE-D748-84B1-F18DA96591D1}" type="datetimeFigureOut">
              <a:rPr lang="en-US" smtClean="0"/>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2DD07-F7EE-D748-84B1-F18DA96591D1}"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F198-DC49-1A49-8FE2-182EA24F59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FAD2DD07-F7EE-D748-84B1-F18DA96591D1}" type="datetimeFigureOut">
              <a:rPr lang="en-US" smtClean="0"/>
              <a:t>11/5/13</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DEBF198-DC49-1A49-8FE2-182EA24F59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hyperlink" Target="http://coursesa.matrix.msu.edu/~hst306/documents/huron.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americanhistory.si.edu/lisalaw/e03.htm" TargetMode="Externa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www.pbs.org/wgbh/amex/vietnam/time/timeline2.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r.middlebury.edu/amlit_civ/allen/web_museum/vietsitefiles/turmoil/index.htm" TargetMode="Externa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rvey.binghamton.edu/~hist266/week10/peace1p.htm" TargetMode="External"/><Relationship Id="rId3" Type="http://schemas.openxmlformats.org/officeDocument/2006/relationships/hyperlink" Target="http://www2.iath.virginia.edu/sixties/HTML_docs/Resources/Primary/Manifestos/SDS_Port_Hur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www.loc.gov/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Peace Activism, the New Left, and the Cold War</a:t>
            </a:r>
            <a:endParaRPr lang="en-US" dirty="0"/>
          </a:p>
        </p:txBody>
      </p:sp>
    </p:spTree>
    <p:extLst>
      <p:ext uri="{BB962C8B-B14F-4D97-AF65-F5344CB8AC3E}">
        <p14:creationId xmlns:p14="http://schemas.microsoft.com/office/powerpoint/2010/main" val="285039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0"/>
            <a:ext cx="4914073" cy="6001614"/>
          </a:xfrm>
          <a:prstGeom prst="rect">
            <a:avLst/>
          </a:prstGeom>
        </p:spPr>
      </p:pic>
      <p:sp>
        <p:nvSpPr>
          <p:cNvPr id="3" name="TextBox 2"/>
          <p:cNvSpPr txBox="1"/>
          <p:nvPr/>
        </p:nvSpPr>
        <p:spPr>
          <a:xfrm>
            <a:off x="1337870" y="6088150"/>
            <a:ext cx="7188216" cy="646331"/>
          </a:xfrm>
          <a:prstGeom prst="rect">
            <a:avLst/>
          </a:prstGeom>
          <a:noFill/>
        </p:spPr>
        <p:txBody>
          <a:bodyPr wrap="square" rtlCol="0">
            <a:spAutoFit/>
          </a:bodyPr>
          <a:lstStyle/>
          <a:p>
            <a:r>
              <a:rPr lang="en-US" dirty="0"/>
              <a:t>Los Angeles WSP, </a:t>
            </a:r>
            <a:r>
              <a:rPr lang="en-US" dirty="0" smtClean="0"/>
              <a:t>1962.  See </a:t>
            </a:r>
            <a:r>
              <a:rPr lang="en-US" dirty="0" smtClean="0">
                <a:solidFill>
                  <a:srgbClr val="FFFFFF"/>
                </a:solidFill>
              </a:rPr>
              <a:t>http</a:t>
            </a:r>
            <a:r>
              <a:rPr lang="en-US" dirty="0"/>
              <a:t>://</a:t>
            </a:r>
            <a:r>
              <a:rPr lang="en-US" dirty="0" err="1"/>
              <a:t>harvey.binghamton.edu</a:t>
            </a:r>
            <a:r>
              <a:rPr lang="en-US" dirty="0"/>
              <a:t>/~hist266/slides/nuclear150.jpg</a:t>
            </a:r>
          </a:p>
        </p:txBody>
      </p:sp>
    </p:spTree>
    <p:extLst>
      <p:ext uri="{BB962C8B-B14F-4D97-AF65-F5344CB8AC3E}">
        <p14:creationId xmlns:p14="http://schemas.microsoft.com/office/powerpoint/2010/main" val="1417347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chemeClr val="tx2"/>
                </a:solidFill>
                <a:effectLst/>
              </a:rPr>
              <a:t>"With the fate of humanity resting on a push </a:t>
            </a:r>
            <a:r>
              <a:rPr lang="en-US" b="1" dirty="0" err="1">
                <a:solidFill>
                  <a:schemeClr val="tx2"/>
                </a:solidFill>
                <a:effectLst/>
              </a:rPr>
              <a:t>botton</a:t>
            </a:r>
            <a:r>
              <a:rPr lang="en-US" b="1" dirty="0">
                <a:solidFill>
                  <a:schemeClr val="tx2"/>
                </a:solidFill>
                <a:effectLst/>
              </a:rPr>
              <a:t>,  the quest for peace has become the highest form of  patriotism."</a:t>
            </a:r>
            <a:r>
              <a:rPr lang="en-US" dirty="0">
                <a:solidFill>
                  <a:schemeClr val="tx2"/>
                </a:solidFill>
                <a:effectLst/>
              </a:rPr>
              <a:t> </a:t>
            </a:r>
            <a:endParaRPr lang="en-US" dirty="0" smtClean="0">
              <a:solidFill>
                <a:schemeClr val="tx2"/>
              </a:solidFill>
              <a:effectLst/>
            </a:endParaRPr>
          </a:p>
          <a:p>
            <a:pPr algn="r"/>
            <a:r>
              <a:rPr lang="en-US" dirty="0" smtClean="0">
                <a:solidFill>
                  <a:schemeClr val="tx2"/>
                </a:solidFill>
                <a:effectLst/>
              </a:rPr>
              <a:t>First press release, Women Strike for Peace, 1961</a:t>
            </a:r>
            <a:endParaRPr lang="en-US" dirty="0">
              <a:solidFill>
                <a:schemeClr val="tx2"/>
              </a:solidFill>
              <a:effectLst/>
            </a:endParaRPr>
          </a:p>
          <a:p>
            <a:r>
              <a:rPr lang="en-US" dirty="0" smtClean="0">
                <a:solidFill>
                  <a:schemeClr val="tx2"/>
                </a:solidFill>
                <a:effectLst/>
              </a:rPr>
              <a:t>"</a:t>
            </a:r>
            <a:r>
              <a:rPr lang="en-US" dirty="0">
                <a:solidFill>
                  <a:schemeClr val="tx2"/>
                </a:solidFill>
                <a:effectLst/>
              </a:rPr>
              <a:t>If fear, mistrust, and hatred are ever to be lessened, it will be by courageous individuals who do not hate and fear and can get together to work out tolerable compromises</a:t>
            </a:r>
            <a:r>
              <a:rPr lang="en-US" dirty="0" smtClean="0">
                <a:solidFill>
                  <a:schemeClr val="tx2"/>
                </a:solidFill>
                <a:effectLst/>
              </a:rPr>
              <a:t>.”’</a:t>
            </a:r>
          </a:p>
          <a:p>
            <a:pPr marL="0" indent="0" algn="r">
              <a:buNone/>
            </a:pPr>
            <a:r>
              <a:rPr lang="en-US" dirty="0" smtClean="0">
                <a:solidFill>
                  <a:schemeClr val="tx2"/>
                </a:solidFill>
                <a:effectLst/>
              </a:rPr>
              <a:t>Los Angeles statement of the WSP, 1962</a:t>
            </a:r>
            <a:endParaRPr lang="en-US" dirty="0">
              <a:solidFill>
                <a:schemeClr val="tx2"/>
              </a:solidFill>
              <a:effectLst/>
            </a:endParaRPr>
          </a:p>
          <a:p>
            <a:pPr marL="0" indent="0">
              <a:buNone/>
            </a:pPr>
            <a:endParaRPr lang="en-US" dirty="0" smtClean="0"/>
          </a:p>
        </p:txBody>
      </p:sp>
    </p:spTree>
    <p:extLst>
      <p:ext uri="{BB962C8B-B14F-4D97-AF65-F5344CB8AC3E}">
        <p14:creationId xmlns:p14="http://schemas.microsoft.com/office/powerpoint/2010/main" val="229278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30611" y="0"/>
            <a:ext cx="6068132" cy="5219700"/>
          </a:xfrm>
          <a:prstGeom prst="rect">
            <a:avLst/>
          </a:prstGeom>
        </p:spPr>
      </p:pic>
      <p:sp>
        <p:nvSpPr>
          <p:cNvPr id="3" name="TextBox 2"/>
          <p:cNvSpPr txBox="1"/>
          <p:nvPr/>
        </p:nvSpPr>
        <p:spPr>
          <a:xfrm>
            <a:off x="249434" y="5219700"/>
            <a:ext cx="8894566" cy="1477328"/>
          </a:xfrm>
          <a:prstGeom prst="rect">
            <a:avLst/>
          </a:prstGeom>
          <a:noFill/>
        </p:spPr>
        <p:txBody>
          <a:bodyPr wrap="square" rtlCol="0">
            <a:spAutoFit/>
          </a:bodyPr>
          <a:lstStyle/>
          <a:p>
            <a:r>
              <a:rPr lang="en-US" dirty="0"/>
              <a:t>Congressional space becomes women's and babies' space at the </a:t>
            </a:r>
            <a:r>
              <a:rPr lang="en-US" dirty="0" err="1"/>
              <a:t>OId</a:t>
            </a:r>
            <a:r>
              <a:rPr lang="en-US" dirty="0"/>
              <a:t> House Office Building, Washington, D.C., on 11 December 1962, as WSP prepares to challenge the HUAC Hearings on Communist Infiltration into the Peace Movement. Standing at right is Blanche Posner, of Scarsdale, N.Y., the first WSP witness. UPI/</a:t>
            </a:r>
            <a:r>
              <a:rPr lang="en-US" dirty="0" err="1" smtClean="0"/>
              <a:t>Bettmann</a:t>
            </a:r>
            <a:r>
              <a:rPr lang="en-US" dirty="0" smtClean="0"/>
              <a:t>. </a:t>
            </a:r>
            <a:r>
              <a:rPr lang="en-US" dirty="0"/>
              <a:t>See http://</a:t>
            </a:r>
            <a:r>
              <a:rPr lang="en-US" dirty="0" err="1"/>
              <a:t>harvey.binghamton.edu</a:t>
            </a:r>
            <a:r>
              <a:rPr lang="en-US" dirty="0"/>
              <a:t>/~hist266/week10/</a:t>
            </a:r>
            <a:r>
              <a:rPr lang="en-US" dirty="0" err="1" smtClean="0"/>
              <a:t>huac.htm</a:t>
            </a:r>
            <a:r>
              <a:rPr lang="en-US" dirty="0" smtClean="0"/>
              <a:t>.</a:t>
            </a:r>
            <a:endParaRPr lang="en-US" dirty="0"/>
          </a:p>
        </p:txBody>
      </p:sp>
    </p:spTree>
    <p:extLst>
      <p:ext uri="{BB962C8B-B14F-4D97-AF65-F5344CB8AC3E}">
        <p14:creationId xmlns:p14="http://schemas.microsoft.com/office/powerpoint/2010/main" val="80805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2"/>
                </a:solidFill>
              </a:rPr>
              <a:t>When </a:t>
            </a:r>
            <a:r>
              <a:rPr lang="en-US" b="1" dirty="0">
                <a:solidFill>
                  <a:schemeClr val="tx2"/>
                </a:solidFill>
              </a:rPr>
              <a:t>the first woman headed to the witness table, the crowd rose silently to its feet. The irritated Chairman Clyde Doyle of California outlawed standing. They applauded the next witness and Doyle outlawed clapping. Then they took to running out to kiss the witness. Finally, each woman as she was called was met and handed a huge bouquet. By then Doyle was a beaten man. By the third day the crowd was giving standing ovations to the heroines with impunity</a:t>
            </a:r>
            <a:r>
              <a:rPr lang="en-US" b="1" dirty="0" smtClean="0">
                <a:solidFill>
                  <a:schemeClr val="tx2"/>
                </a:solidFill>
              </a:rPr>
              <a:t>.</a:t>
            </a:r>
          </a:p>
          <a:p>
            <a:pPr marL="0" indent="0" algn="r">
              <a:buNone/>
            </a:pPr>
            <a:r>
              <a:rPr lang="en-US" b="1" i="1" dirty="0">
                <a:solidFill>
                  <a:schemeClr val="tx2"/>
                </a:solidFill>
              </a:rPr>
              <a:t>Vancouver Sun</a:t>
            </a:r>
            <a:r>
              <a:rPr lang="en-US" b="1" dirty="0">
                <a:solidFill>
                  <a:schemeClr val="tx2"/>
                </a:solidFill>
              </a:rPr>
              <a:t>, British </a:t>
            </a:r>
            <a:r>
              <a:rPr lang="en-US" b="1" dirty="0" smtClean="0">
                <a:solidFill>
                  <a:schemeClr val="tx2"/>
                </a:solidFill>
              </a:rPr>
              <a:t>Columbia</a:t>
            </a:r>
            <a:endParaRPr lang="en-US" dirty="0">
              <a:solidFill>
                <a:schemeClr val="tx2"/>
              </a:solidFill>
            </a:endParaRPr>
          </a:p>
        </p:txBody>
      </p:sp>
    </p:spTree>
    <p:extLst>
      <p:ext uri="{BB962C8B-B14F-4D97-AF65-F5344CB8AC3E}">
        <p14:creationId xmlns:p14="http://schemas.microsoft.com/office/powerpoint/2010/main" val="91525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tx2"/>
                </a:solidFill>
                <a:effectLst/>
              </a:rPr>
              <a:t>"I don't know sir, why I am here, but I do know why you are here, I think. . . . because you don't quite understand the nature of this movement. This movement was inspired and motivated by mothers' love for children. . . When they were putting their breakfast on the table, they saw not only the </a:t>
            </a:r>
            <a:r>
              <a:rPr lang="en-US" b="1" dirty="0" err="1">
                <a:solidFill>
                  <a:schemeClr val="tx2"/>
                </a:solidFill>
                <a:effectLst/>
              </a:rPr>
              <a:t>wheaties</a:t>
            </a:r>
            <a:r>
              <a:rPr lang="en-US" b="1" dirty="0">
                <a:solidFill>
                  <a:schemeClr val="tx2"/>
                </a:solidFill>
                <a:effectLst/>
              </a:rPr>
              <a:t> and milk, but they also saw strontium 90 and iodine 131. . . . They feared for the health and life of their children. That is the only motivation</a:t>
            </a:r>
            <a:r>
              <a:rPr lang="en-US" b="1" dirty="0" smtClean="0">
                <a:solidFill>
                  <a:schemeClr val="tx2"/>
                </a:solidFill>
                <a:effectLst/>
              </a:rPr>
              <a:t>.”</a:t>
            </a:r>
          </a:p>
          <a:p>
            <a:pPr marL="0" indent="0" algn="r">
              <a:buNone/>
            </a:pPr>
            <a:r>
              <a:rPr lang="en-US" b="1" dirty="0" smtClean="0">
                <a:solidFill>
                  <a:schemeClr val="tx2"/>
                </a:solidFill>
                <a:effectLst/>
              </a:rPr>
              <a:t>Blanche Posner, 1962 HUAC testimony</a:t>
            </a:r>
            <a:endParaRPr lang="en-US" dirty="0">
              <a:solidFill>
                <a:schemeClr val="tx2"/>
              </a:solidFill>
              <a:effectLst/>
            </a:endParaRPr>
          </a:p>
          <a:p>
            <a:pPr marL="0" indent="0">
              <a:buNone/>
            </a:pPr>
            <a:endParaRPr lang="en-US" dirty="0"/>
          </a:p>
        </p:txBody>
      </p:sp>
    </p:spTree>
    <p:extLst>
      <p:ext uri="{BB962C8B-B14F-4D97-AF65-F5344CB8AC3E}">
        <p14:creationId xmlns:p14="http://schemas.microsoft.com/office/powerpoint/2010/main" val="347364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2">
              <a:spcBef>
                <a:spcPct val="50000"/>
              </a:spcBef>
            </a:pPr>
            <a:endParaRPr lang="en-US" sz="2800"/>
          </a:p>
        </p:txBody>
      </p:sp>
      <p:pic>
        <p:nvPicPr>
          <p:cNvPr id="5125" name="Picture 5" descr="student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2976563" cy="480060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p:cNvSpPr>
            <a:spLocks noGrp="1" noChangeArrowheads="1"/>
          </p:cNvSpPr>
          <p:nvPr>
            <p:ph type="title"/>
          </p:nvPr>
        </p:nvSpPr>
        <p:spPr>
          <a:xfrm>
            <a:off x="0" y="304800"/>
            <a:ext cx="8458200" cy="1143000"/>
          </a:xfrm>
        </p:spPr>
        <p:txBody>
          <a:bodyPr>
            <a:normAutofit fontScale="90000"/>
          </a:bodyPr>
          <a:lstStyle/>
          <a:p>
            <a:r>
              <a:rPr lang="en-US"/>
              <a:t>The New Left and the Vietnam War</a:t>
            </a:r>
          </a:p>
        </p:txBody>
      </p:sp>
      <p:sp>
        <p:nvSpPr>
          <p:cNvPr id="5127" name="Rectangle 7"/>
          <p:cNvSpPr>
            <a:spLocks noGrp="1" noChangeArrowheads="1"/>
          </p:cNvSpPr>
          <p:nvPr>
            <p:ph idx="1"/>
          </p:nvPr>
        </p:nvSpPr>
        <p:spPr>
          <a:xfrm>
            <a:off x="304800" y="1447800"/>
            <a:ext cx="4876800" cy="5181600"/>
          </a:xfrm>
        </p:spPr>
        <p:txBody>
          <a:bodyPr>
            <a:normAutofit/>
          </a:bodyPr>
          <a:lstStyle/>
          <a:p>
            <a:r>
              <a:rPr lang="en-US"/>
              <a:t>Students for a Democratic Society </a:t>
            </a:r>
          </a:p>
          <a:p>
            <a:pPr lvl="2"/>
            <a:r>
              <a:rPr lang="en-US"/>
              <a:t>Inaugural statement, </a:t>
            </a:r>
            <a:r>
              <a:rPr lang="en-US">
                <a:hlinkClick r:id="rId3"/>
              </a:rPr>
              <a:t>"The Port Huron Statement</a:t>
            </a:r>
            <a:r>
              <a:rPr lang="ja-JP" altLang="en-US">
                <a:hlinkClick r:id="rId3"/>
              </a:rPr>
              <a:t>“</a:t>
            </a:r>
            <a:r>
              <a:rPr lang="en-US"/>
              <a:t>1962</a:t>
            </a:r>
          </a:p>
          <a:p>
            <a:pPr lvl="2"/>
            <a:r>
              <a:rPr lang="en-US"/>
              <a:t>"We would replace power rooted in possession, privilege, or circumstance, with power rooted in love, reflectiveness, reason, and creativity." </a:t>
            </a:r>
            <a:br>
              <a:rPr lang="en-US"/>
            </a:br>
            <a:r>
              <a:rPr lang="en-US"/>
              <a:t>			-SDS, "Port Huron Statement</a:t>
            </a:r>
            <a:r>
              <a:rPr lang="ja-JP" altLang="en-US"/>
              <a:t>“</a:t>
            </a:r>
            <a:endParaRPr lang="en-US"/>
          </a:p>
          <a:p>
            <a:endParaRPr lang="en-US"/>
          </a:p>
        </p:txBody>
      </p:sp>
    </p:spTree>
    <p:extLst>
      <p:ext uri="{BB962C8B-B14F-4D97-AF65-F5344CB8AC3E}">
        <p14:creationId xmlns:p14="http://schemas.microsoft.com/office/powerpoint/2010/main" val="1813700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20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7">
                                            <p:txEl>
                                              <p:pRg st="0" end="0"/>
                                            </p:txEl>
                                          </p:spTgt>
                                        </p:tgtEl>
                                        <p:attrNameLst>
                                          <p:attrName>style.visibility</p:attrName>
                                        </p:attrNameLst>
                                      </p:cBhvr>
                                      <p:to>
                                        <p:strVal val="visible"/>
                                      </p:to>
                                    </p:set>
                                    <p:animEffect transition="in" filter="fade">
                                      <p:cBhvr>
                                        <p:cTn id="12" dur="2000"/>
                                        <p:tgtEl>
                                          <p:spTgt spid="51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7">
                                            <p:txEl>
                                              <p:pRg st="1" end="1"/>
                                            </p:txEl>
                                          </p:spTgt>
                                        </p:tgtEl>
                                        <p:attrNameLst>
                                          <p:attrName>style.visibility</p:attrName>
                                        </p:attrNameLst>
                                      </p:cBhvr>
                                      <p:to>
                                        <p:strVal val="visible"/>
                                      </p:to>
                                    </p:set>
                                    <p:animEffect transition="in" filter="fade">
                                      <p:cBhvr>
                                        <p:cTn id="15" dur="2000"/>
                                        <p:tgtEl>
                                          <p:spTgt spid="51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7">
                                            <p:txEl>
                                              <p:pRg st="2" end="2"/>
                                            </p:txEl>
                                          </p:spTgt>
                                        </p:tgtEl>
                                        <p:attrNameLst>
                                          <p:attrName>style.visibility</p:attrName>
                                        </p:attrNameLst>
                                      </p:cBhvr>
                                      <p:to>
                                        <p:strVal val="visible"/>
                                      </p:to>
                                    </p:set>
                                    <p:animEffect transition="in" filter="fade">
                                      <p:cBhvr>
                                        <p:cTn id="18" dur="20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457200" y="381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2"/>
            <a:endParaRPr lang="en-US" sz="3200"/>
          </a:p>
          <a:p>
            <a:pPr>
              <a:spcBef>
                <a:spcPct val="50000"/>
              </a:spcBef>
            </a:pPr>
            <a:endParaRPr lang="en-US" sz="3200"/>
          </a:p>
        </p:txBody>
      </p:sp>
      <p:pic>
        <p:nvPicPr>
          <p:cNvPr id="24582" name="Picture 6" descr="come_to_detroit_nov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47193"/>
            <a:ext cx="3829050" cy="2944813"/>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sds_roll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73988"/>
            <a:ext cx="2452688" cy="3743325"/>
          </a:xfrm>
          <a:prstGeom prst="rect">
            <a:avLst/>
          </a:prstGeom>
          <a:noFill/>
          <a:extLst>
            <a:ext uri="{909E8E84-426E-40dd-AFC4-6F175D3DCCD1}">
              <a14:hiddenFill xmlns:a14="http://schemas.microsoft.com/office/drawing/2010/main">
                <a:solidFill>
                  <a:srgbClr val="FFFFFF"/>
                </a:solidFill>
              </a14:hiddenFill>
            </a:ext>
          </a:extLst>
        </p:spPr>
      </p:pic>
      <p:sp>
        <p:nvSpPr>
          <p:cNvPr id="24586" name="Rectangle 10"/>
          <p:cNvSpPr>
            <a:spLocks noGrp="1" noChangeArrowheads="1"/>
          </p:cNvSpPr>
          <p:nvPr>
            <p:ph idx="1"/>
          </p:nvPr>
        </p:nvSpPr>
        <p:spPr>
          <a:xfrm>
            <a:off x="228600" y="304800"/>
            <a:ext cx="8915400" cy="4114800"/>
          </a:xfrm>
        </p:spPr>
        <p:txBody>
          <a:bodyPr/>
          <a:lstStyle/>
          <a:p>
            <a:r>
              <a:rPr lang="en-US" dirty="0"/>
              <a:t>Emphasis on "participatory </a:t>
            </a:r>
            <a:r>
              <a:rPr lang="en-US" dirty="0" smtClean="0"/>
              <a:t>democracy”</a:t>
            </a:r>
            <a:endParaRPr lang="en-US" dirty="0"/>
          </a:p>
          <a:p>
            <a:r>
              <a:rPr lang="en-US" dirty="0"/>
              <a:t>Influences:  civil rights, disarmament, JFK-style civic idealism, Beats and 1950s pop-culture rebels</a:t>
            </a:r>
          </a:p>
        </p:txBody>
      </p:sp>
    </p:spTree>
    <p:extLst>
      <p:ext uri="{BB962C8B-B14F-4D97-AF65-F5344CB8AC3E}">
        <p14:creationId xmlns:p14="http://schemas.microsoft.com/office/powerpoint/2010/main" val="3085022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Effect transition="in" filter="fade">
                                      <p:cBhvr>
                                        <p:cTn id="7" dur="2000"/>
                                        <p:tgtEl>
                                          <p:spTgt spid="245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6">
                                            <p:txEl>
                                              <p:pRg st="1" end="1"/>
                                            </p:txEl>
                                          </p:spTgt>
                                        </p:tgtEl>
                                        <p:attrNameLst>
                                          <p:attrName>style.visibility</p:attrName>
                                        </p:attrNameLst>
                                      </p:cBhvr>
                                      <p:to>
                                        <p:strVal val="visible"/>
                                      </p:to>
                                    </p:set>
                                    <p:animEffect transition="in" filter="fade">
                                      <p:cBhvr>
                                        <p:cTn id="12" dur="2000"/>
                                        <p:tgtEl>
                                          <p:spTgt spid="245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5" name="Picture 5" descr="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09600"/>
            <a:ext cx="3724275" cy="4129088"/>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990600" y="4876800"/>
            <a:ext cx="7848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Poet Allen Ginsberg, Human Be-In festival, Golden Gate Park, San Francisco, 1967. Ginsberg, known for his poem Howl, lived and symbolized the bohemian ideals of the Beat Generation of the 1950s and embraced the counterculture of the sixties.  (Lisa Law website)</a:t>
            </a:r>
          </a:p>
        </p:txBody>
      </p:sp>
    </p:spTree>
    <p:extLst>
      <p:ext uri="{BB962C8B-B14F-4D97-AF65-F5344CB8AC3E}">
        <p14:creationId xmlns:p14="http://schemas.microsoft.com/office/powerpoint/2010/main" val="20736112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When we were kids the United States was the wealthiest and strongest country in the world; the only one with the atom bomb, the least scarred by modern war, an initiator of the United Nations that we thought would distribute Western influence throughout the world. Freedom and equality for each individual, government of, by, and for the people--these American values we found go0d, principles by which we could live as men. Many of us began maturing in complacency.</a:t>
            </a:r>
          </a:p>
        </p:txBody>
      </p:sp>
    </p:spTree>
    <p:extLst>
      <p:ext uri="{BB962C8B-B14F-4D97-AF65-F5344CB8AC3E}">
        <p14:creationId xmlns:p14="http://schemas.microsoft.com/office/powerpoint/2010/main" val="249179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While these and other problems either directly oppressed us or rankled our consciences and became our own subjective concerns, we began to see complicated and disturbing paradoxes in our surrounding America. The declaration "all men are created equal..." rang hollow before the facts of Negro life in the South and the big cities of the North. The proclaimed peaceful intentions of the United States contradicted its economic and military investments in the Cold War status quo.</a:t>
            </a:r>
          </a:p>
        </p:txBody>
      </p:sp>
    </p:spTree>
    <p:extLst>
      <p:ext uri="{BB962C8B-B14F-4D97-AF65-F5344CB8AC3E}">
        <p14:creationId xmlns:p14="http://schemas.microsoft.com/office/powerpoint/2010/main" val="18686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685801" y="1550895"/>
            <a:ext cx="3995130" cy="2508494"/>
          </a:xfrm>
        </p:spPr>
        <p:txBody>
          <a:bodyPr>
            <a:normAutofit/>
          </a:bodyPr>
          <a:lstStyle/>
          <a:p>
            <a:r>
              <a:rPr lang="en-US" sz="2400" dirty="0" smtClean="0"/>
              <a:t>Reactions to Cold War Policy:</a:t>
            </a:r>
            <a:endParaRPr lang="en-US" sz="2400" dirty="0" smtClean="0"/>
          </a:p>
          <a:p>
            <a:pPr lvl="1"/>
            <a:r>
              <a:rPr lang="en-US" sz="2400" dirty="0" smtClean="0"/>
              <a:t>Anti-nuclear activism: Women Strike for Peace</a:t>
            </a:r>
          </a:p>
          <a:p>
            <a:pPr lvl="1"/>
            <a:r>
              <a:rPr lang="en-US" sz="2400" dirty="0" smtClean="0"/>
              <a:t>The New Left</a:t>
            </a:r>
          </a:p>
          <a:p>
            <a:pPr marL="349250" lvl="1" indent="0">
              <a:buNone/>
            </a:pPr>
            <a:endParaRPr lang="en-US" sz="2400" dirty="0"/>
          </a:p>
        </p:txBody>
      </p:sp>
      <p:pic>
        <p:nvPicPr>
          <p:cNvPr id="4" name="Picture 3"/>
          <p:cNvPicPr>
            <a:picLocks noChangeAspect="1"/>
          </p:cNvPicPr>
          <p:nvPr/>
        </p:nvPicPr>
        <p:blipFill>
          <a:blip r:embed="rId2"/>
          <a:stretch>
            <a:fillRect/>
          </a:stretch>
        </p:blipFill>
        <p:spPr>
          <a:xfrm>
            <a:off x="5108655" y="1550895"/>
            <a:ext cx="3347958" cy="3023864"/>
          </a:xfrm>
          <a:prstGeom prst="rect">
            <a:avLst/>
          </a:prstGeom>
        </p:spPr>
      </p:pic>
      <p:sp>
        <p:nvSpPr>
          <p:cNvPr id="5" name="TextBox 4"/>
          <p:cNvSpPr txBox="1"/>
          <p:nvPr/>
        </p:nvSpPr>
        <p:spPr>
          <a:xfrm>
            <a:off x="5108655" y="4756706"/>
            <a:ext cx="3347958" cy="1169551"/>
          </a:xfrm>
          <a:prstGeom prst="rect">
            <a:avLst/>
          </a:prstGeom>
          <a:noFill/>
        </p:spPr>
        <p:txBody>
          <a:bodyPr wrap="square" rtlCol="0">
            <a:spAutoFit/>
          </a:bodyPr>
          <a:lstStyle/>
          <a:p>
            <a:r>
              <a:rPr lang="en-US" sz="1400" dirty="0" smtClean="0"/>
              <a:t>Women Strike for Peace demonstration outside of the White House on 15 </a:t>
            </a:r>
            <a:r>
              <a:rPr lang="en-US" sz="1400" dirty="0"/>
              <a:t>January </a:t>
            </a:r>
            <a:r>
              <a:rPr lang="en-US" sz="1400" dirty="0" smtClean="0"/>
              <a:t>1962. </a:t>
            </a:r>
            <a:r>
              <a:rPr lang="en-US" sz="1400" dirty="0"/>
              <a:t>UPI/</a:t>
            </a:r>
            <a:r>
              <a:rPr lang="en-US" sz="1400" dirty="0" err="1" smtClean="0"/>
              <a:t>Bettmann</a:t>
            </a:r>
            <a:r>
              <a:rPr lang="en-US" sz="1400" dirty="0" smtClean="0"/>
              <a:t>.</a:t>
            </a:r>
          </a:p>
          <a:p>
            <a:r>
              <a:rPr lang="en-US" sz="1400" dirty="0" smtClean="0"/>
              <a:t>http://</a:t>
            </a:r>
            <a:r>
              <a:rPr lang="en-US" sz="1400" dirty="0" err="1" smtClean="0"/>
              <a:t>harvey.binghamton.edu</a:t>
            </a:r>
            <a:r>
              <a:rPr lang="en-US" sz="1400" dirty="0" smtClean="0"/>
              <a:t>/~hist266/week10/</a:t>
            </a:r>
            <a:r>
              <a:rPr lang="en-US" sz="1400" dirty="0" err="1" smtClean="0"/>
              <a:t>ban.htm</a:t>
            </a:r>
            <a:endParaRPr lang="en-US" sz="1400" dirty="0"/>
          </a:p>
        </p:txBody>
      </p:sp>
      <p:pic>
        <p:nvPicPr>
          <p:cNvPr id="6" name="Picture 5"/>
          <p:cNvPicPr>
            <a:picLocks noChangeAspect="1"/>
          </p:cNvPicPr>
          <p:nvPr/>
        </p:nvPicPr>
        <p:blipFill>
          <a:blip r:embed="rId3"/>
          <a:stretch>
            <a:fillRect/>
          </a:stretch>
        </p:blipFill>
        <p:spPr>
          <a:xfrm>
            <a:off x="1718001" y="3917191"/>
            <a:ext cx="2016784" cy="2940809"/>
          </a:xfrm>
          <a:prstGeom prst="rect">
            <a:avLst/>
          </a:prstGeom>
        </p:spPr>
      </p:pic>
    </p:spTree>
    <p:extLst>
      <p:ext uri="{BB962C8B-B14F-4D97-AF65-F5344CB8AC3E}">
        <p14:creationId xmlns:p14="http://schemas.microsoft.com/office/powerpoint/2010/main" val="14303034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Loneliness, estrangement, isolation describe the vast distance between man and man today. These dominant tendencies cannot be overcome by better personnel management, nor by improved gadgets, but only when a love of man overcomes the idolatrous worship of things by man. As the individualism we affirm is not egoism, the selflessness we affirm is not self-elimination. On the contrary, we believe in generosity of a kind that imprints one's unique individual qualities in the relation to other men, and to all human activity. Further, to dislike isolation is not to favor the abolition of privacy; the latter differs from isolation in that it occurs or is abolished according to individual will.</a:t>
            </a:r>
          </a:p>
        </p:txBody>
      </p:sp>
    </p:spTree>
    <p:extLst>
      <p:ext uri="{BB962C8B-B14F-4D97-AF65-F5344CB8AC3E}">
        <p14:creationId xmlns:p14="http://schemas.microsoft.com/office/powerpoint/2010/main" val="203264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We would replace power rooted in possession, privilege, or circumstance by power and uniqueness rooted in love, reflectiveness, reason, and creativity. As a social system we seek the establishment of a democracy of individual participation, governed by two central aims: that the individual share in those social decisions determining the quality and direction of his life; that society be organized to encourage independence in men and provide the media for their common participation.</a:t>
            </a:r>
          </a:p>
          <a:p>
            <a:pPr marL="0" indent="0">
              <a:buNone/>
            </a:pPr>
            <a:endParaRPr lang="en-US" dirty="0"/>
          </a:p>
        </p:txBody>
      </p:sp>
    </p:spTree>
    <p:extLst>
      <p:ext uri="{BB962C8B-B14F-4D97-AF65-F5344CB8AC3E}">
        <p14:creationId xmlns:p14="http://schemas.microsoft.com/office/powerpoint/2010/main" val="280572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56" y="324319"/>
            <a:ext cx="8644030" cy="5801844"/>
          </a:xfrm>
        </p:spPr>
        <p:txBody>
          <a:bodyPr>
            <a:normAutofit fontScale="70000" lnSpcReduction="20000"/>
          </a:bodyPr>
          <a:lstStyle/>
          <a:p>
            <a:pPr marL="0" indent="0">
              <a:buNone/>
            </a:pPr>
            <a:r>
              <a:rPr lang="en-US" sz="3200" dirty="0" smtClean="0"/>
              <a:t>Importance of higher education to the New Left</a:t>
            </a:r>
            <a:endParaRPr lang="en-US" dirty="0"/>
          </a:p>
          <a:p>
            <a:r>
              <a:rPr lang="en-US" dirty="0" smtClean="0"/>
              <a:t>Any </a:t>
            </a:r>
            <a:r>
              <a:rPr lang="en-US" dirty="0"/>
              <a:t>new left in America must </a:t>
            </a:r>
            <a:r>
              <a:rPr lang="en-US" dirty="0" smtClean="0"/>
              <a:t>be . . . a </a:t>
            </a:r>
            <a:r>
              <a:rPr lang="en-US" dirty="0"/>
              <a:t>left with real intellectual skills, committed to deliberativeness, honesty, reflection as working tools. The university permits the political life to be an adjunct to the academic one, and action to be informed by reason.</a:t>
            </a:r>
          </a:p>
          <a:p>
            <a:r>
              <a:rPr lang="en-US" dirty="0"/>
              <a:t>A new left must be distributed in significant social roles throughout the country. The universities are distributed in such a manner.</a:t>
            </a:r>
          </a:p>
          <a:p>
            <a:r>
              <a:rPr lang="en-US" dirty="0"/>
              <a:t>A new left must consist of younger people who matured in the postwar world, and partially be directed to the recruitment of younger people. The university is an obvious beginning point.</a:t>
            </a:r>
          </a:p>
          <a:p>
            <a:r>
              <a:rPr lang="en-US" dirty="0"/>
              <a:t>A new left must include liberals and socialists, the former for their relevance, the latter for their sense of thoroughgoing reforms in the system. The university is a more sensible place than a political party for these two traditions to begin to discuss their differences and look for political synthesis.</a:t>
            </a:r>
          </a:p>
          <a:p>
            <a:r>
              <a:rPr lang="en-US" dirty="0"/>
              <a:t>A new left must start controversy across the land, if national policies and national apathy are to be reversed. The ideal university is a community of controversy, within itself and in its effects on communities beyond.</a:t>
            </a:r>
          </a:p>
          <a:p>
            <a:r>
              <a:rPr lang="en-US" dirty="0"/>
              <a:t>A new left must transform modern complexity into issues that can be understood and felt close up by every human being. It must give form to the feelings of helplessness and indifference, so that people may see the political, social, and economic sources of their private troubles, and organize to change society. In a time of supposed prosperity, moral complacency, and political manipulation, a new left cannot rely on only aching stomachs to be the engine force of social reform. The case for change, for alternatives that will involve uncomfortable personal efforts, must be argued as never before. The university is a relevant place for all of these activities.</a:t>
            </a:r>
          </a:p>
        </p:txBody>
      </p:sp>
    </p:spTree>
    <p:extLst>
      <p:ext uri="{BB962C8B-B14F-4D97-AF65-F5344CB8AC3E}">
        <p14:creationId xmlns:p14="http://schemas.microsoft.com/office/powerpoint/2010/main" val="125112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3810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3200"/>
          </a:p>
        </p:txBody>
      </p:sp>
      <p:pic>
        <p:nvPicPr>
          <p:cNvPr id="6147" name="Picture 3" descr="fuck_the_d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263900" cy="491490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p:cNvSpPr>
            <a:spLocks noGrp="1" noChangeArrowheads="1"/>
          </p:cNvSpPr>
          <p:nvPr>
            <p:ph idx="1"/>
          </p:nvPr>
        </p:nvSpPr>
        <p:spPr>
          <a:xfrm>
            <a:off x="685800" y="533400"/>
            <a:ext cx="4648200" cy="6019800"/>
          </a:xfrm>
        </p:spPr>
        <p:txBody>
          <a:bodyPr>
            <a:normAutofit/>
          </a:bodyPr>
          <a:lstStyle/>
          <a:p>
            <a:r>
              <a:rPr lang="en-US" dirty="0"/>
              <a:t>Some student radicals identified not with SDS but with "the Movement"</a:t>
            </a:r>
          </a:p>
          <a:p>
            <a:r>
              <a:rPr lang="en-US" dirty="0"/>
              <a:t>Movement gains momentum with escalation of war in 1965</a:t>
            </a:r>
          </a:p>
          <a:p>
            <a:pPr lvl="1"/>
            <a:r>
              <a:rPr lang="en-US" dirty="0" smtClean="0">
                <a:hlinkClick r:id="rId3"/>
              </a:rPr>
              <a:t>click </a:t>
            </a:r>
            <a:r>
              <a:rPr lang="en-US" dirty="0">
                <a:hlinkClick r:id="rId3"/>
              </a:rPr>
              <a:t>here for timeline of Vietnam </a:t>
            </a:r>
            <a:r>
              <a:rPr lang="en-US" dirty="0" smtClean="0">
                <a:hlinkClick r:id="rId3"/>
              </a:rPr>
              <a:t>War</a:t>
            </a:r>
            <a:endParaRPr lang="en-US" dirty="0"/>
          </a:p>
          <a:p>
            <a:r>
              <a:rPr lang="en-US" dirty="0"/>
              <a:t>Major protest years: 1967-68</a:t>
            </a:r>
          </a:p>
          <a:p>
            <a:pPr>
              <a:buFontTx/>
              <a:buNone/>
            </a:pPr>
            <a:endParaRPr lang="en-US" dirty="0"/>
          </a:p>
        </p:txBody>
      </p:sp>
    </p:spTree>
    <p:extLst>
      <p:ext uri="{BB962C8B-B14F-4D97-AF65-F5344CB8AC3E}">
        <p14:creationId xmlns:p14="http://schemas.microsoft.com/office/powerpoint/2010/main" val="2373769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fade">
                                      <p:cBhvr>
                                        <p:cTn id="12" dur="2000"/>
                                        <p:tgtEl>
                                          <p:spTgt spid="614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animEffect transition="in" filter="fade">
                                      <p:cBhvr>
                                        <p:cTn id="15" dur="2000"/>
                                        <p:tgtEl>
                                          <p:spTgt spid="614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49">
                                            <p:txEl>
                                              <p:pRg st="3" end="3"/>
                                            </p:txEl>
                                          </p:spTgt>
                                        </p:tgtEl>
                                        <p:attrNameLst>
                                          <p:attrName>style.visibility</p:attrName>
                                        </p:attrNameLst>
                                      </p:cBhvr>
                                      <p:to>
                                        <p:strVal val="visible"/>
                                      </p:to>
                                    </p:set>
                                    <p:animEffect transition="in" filter="fade">
                                      <p:cBhvr>
                                        <p:cTn id="20" dur="2000"/>
                                        <p:tgtEl>
                                          <p:spTgt spid="61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4" name="Picture 4" descr="make_love_not_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286125" cy="4791075"/>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And_bab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4457700"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73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7" name="Picture 5" descr="Chicago_Democratic_National_Convention_1968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477000" cy="4144963"/>
          </a:xfrm>
          <a:prstGeom prst="rect">
            <a:avLst/>
          </a:prstGeom>
          <a:noFill/>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762000" y="533400"/>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1968 Democratic National Convention – the battle of the streets – television redirects attention away from convention floor to protests outside</a:t>
            </a:r>
          </a:p>
        </p:txBody>
      </p:sp>
    </p:spTree>
    <p:extLst>
      <p:ext uri="{BB962C8B-B14F-4D97-AF65-F5344CB8AC3E}">
        <p14:creationId xmlns:p14="http://schemas.microsoft.com/office/powerpoint/2010/main" val="40363653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3200"/>
          </a:p>
          <a:p>
            <a:pPr lvl="1">
              <a:spcBef>
                <a:spcPct val="50000"/>
              </a:spcBef>
            </a:pPr>
            <a:endParaRPr lang="en-US" sz="3200"/>
          </a:p>
        </p:txBody>
      </p:sp>
      <p:sp>
        <p:nvSpPr>
          <p:cNvPr id="7172" name="Rectangle 4"/>
          <p:cNvSpPr>
            <a:spLocks noGrp="1" noChangeArrowheads="1"/>
          </p:cNvSpPr>
          <p:nvPr>
            <p:ph type="title"/>
          </p:nvPr>
        </p:nvSpPr>
        <p:spPr>
          <a:xfrm>
            <a:off x="304800" y="0"/>
            <a:ext cx="7772400" cy="1143000"/>
          </a:xfrm>
        </p:spPr>
        <p:txBody>
          <a:bodyPr>
            <a:normAutofit/>
          </a:bodyPr>
          <a:lstStyle/>
          <a:p>
            <a:pPr algn="l"/>
            <a:r>
              <a:rPr lang="en-US" sz="3200" dirty="0"/>
              <a:t>Year of decline: 1970</a:t>
            </a:r>
          </a:p>
        </p:txBody>
      </p:sp>
      <p:sp>
        <p:nvSpPr>
          <p:cNvPr id="7173" name="Rectangle 5"/>
          <p:cNvSpPr>
            <a:spLocks noGrp="1" noChangeArrowheads="1"/>
          </p:cNvSpPr>
          <p:nvPr>
            <p:ph idx="1"/>
          </p:nvPr>
        </p:nvSpPr>
        <p:spPr>
          <a:xfrm>
            <a:off x="304800" y="1143000"/>
            <a:ext cx="3962400" cy="5486400"/>
          </a:xfrm>
        </p:spPr>
        <p:txBody>
          <a:bodyPr>
            <a:normAutofit/>
          </a:bodyPr>
          <a:lstStyle/>
          <a:p>
            <a:r>
              <a:rPr lang="en-US" sz="2000" dirty="0"/>
              <a:t>violence at Kent State University on May 4, 1970</a:t>
            </a:r>
            <a:br>
              <a:rPr lang="en-US" sz="2000" dirty="0"/>
            </a:br>
            <a:r>
              <a:rPr lang="en-US" sz="2000" dirty="0"/>
              <a:t> </a:t>
            </a:r>
          </a:p>
          <a:p>
            <a:r>
              <a:rPr lang="en-US" sz="2000" dirty="0"/>
              <a:t>bombing of science building at University of Wisconsin that summer</a:t>
            </a:r>
            <a:br>
              <a:rPr lang="en-US" sz="2000" dirty="0"/>
            </a:br>
            <a:endParaRPr lang="en-US" sz="2000" dirty="0"/>
          </a:p>
          <a:p>
            <a:r>
              <a:rPr lang="en-US" sz="2000" dirty="0"/>
              <a:t>new mood on campuses in the fall of 1970</a:t>
            </a:r>
          </a:p>
        </p:txBody>
      </p:sp>
      <p:pic>
        <p:nvPicPr>
          <p:cNvPr id="7174" name="Picture 6" descr="higher_ed_kent_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33863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14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fade">
                                      <p:cBhvr>
                                        <p:cTn id="12" dur="2000"/>
                                        <p:tgtEl>
                                          <p:spTgt spid="71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3">
                                            <p:txEl>
                                              <p:pRg st="1" end="1"/>
                                            </p:txEl>
                                          </p:spTgt>
                                        </p:tgtEl>
                                        <p:attrNameLst>
                                          <p:attrName>style.visibility</p:attrName>
                                        </p:attrNameLst>
                                      </p:cBhvr>
                                      <p:to>
                                        <p:strVal val="visible"/>
                                      </p:to>
                                    </p:set>
                                    <p:animEffect transition="in" filter="fade">
                                      <p:cBhvr>
                                        <p:cTn id="17" dur="2000"/>
                                        <p:tgtEl>
                                          <p:spTgt spid="717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3">
                                            <p:txEl>
                                              <p:pRg st="2" end="2"/>
                                            </p:txEl>
                                          </p:spTgt>
                                        </p:tgtEl>
                                        <p:attrNameLst>
                                          <p:attrName>style.visibility</p:attrName>
                                        </p:attrNameLst>
                                      </p:cBhvr>
                                      <p:to>
                                        <p:strVal val="visible"/>
                                      </p:to>
                                    </p:set>
                                    <p:animEffect transition="in" filter="fade">
                                      <p:cBhvr>
                                        <p:cTn id="22" dur="2000"/>
                                        <p:tgtEl>
                                          <p:spTgt spid="7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762000" y="59436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26630" name="Text Box 6"/>
          <p:cNvSpPr txBox="1">
            <a:spLocks noChangeArrowheads="1"/>
          </p:cNvSpPr>
          <p:nvPr/>
        </p:nvSpPr>
        <p:spPr bwMode="auto">
          <a:xfrm>
            <a:off x="914400" y="60960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hlinkClick r:id="rId2"/>
              </a:rPr>
              <a:t>Middlebury College responds to Vietnam and Kent State</a:t>
            </a:r>
            <a:endParaRPr lang="en-US"/>
          </a:p>
        </p:txBody>
      </p:sp>
      <p:pic>
        <p:nvPicPr>
          <p:cNvPr id="26632" name="Picture 8" descr="demonstr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1185863"/>
            <a:ext cx="404812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1858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228600"/>
            <a:ext cx="86868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3200"/>
          </a:p>
          <a:p>
            <a:pPr>
              <a:spcBef>
                <a:spcPct val="50000"/>
              </a:spcBef>
            </a:pPr>
            <a:endParaRPr lang="en-US" sz="3200" u="sng"/>
          </a:p>
          <a:p>
            <a:pPr>
              <a:spcBef>
                <a:spcPct val="50000"/>
              </a:spcBef>
            </a:pPr>
            <a:endParaRPr lang="en-US"/>
          </a:p>
        </p:txBody>
      </p:sp>
      <p:sp>
        <p:nvSpPr>
          <p:cNvPr id="17411" name="Rectangle 3"/>
          <p:cNvSpPr>
            <a:spLocks noGrp="1" noChangeArrowheads="1"/>
          </p:cNvSpPr>
          <p:nvPr>
            <p:ph type="title"/>
          </p:nvPr>
        </p:nvSpPr>
        <p:spPr/>
        <p:txBody>
          <a:bodyPr/>
          <a:lstStyle/>
          <a:p>
            <a:pPr algn="l"/>
            <a:r>
              <a:rPr lang="en-US"/>
              <a:t>Legacy</a:t>
            </a:r>
          </a:p>
        </p:txBody>
      </p:sp>
      <p:sp>
        <p:nvSpPr>
          <p:cNvPr id="17412" name="Rectangle 4"/>
          <p:cNvSpPr>
            <a:spLocks noGrp="1" noChangeArrowheads="1"/>
          </p:cNvSpPr>
          <p:nvPr>
            <p:ph idx="1"/>
          </p:nvPr>
        </p:nvSpPr>
        <p:spPr/>
        <p:txBody>
          <a:bodyPr/>
          <a:lstStyle/>
          <a:p>
            <a:r>
              <a:rPr lang="en-US"/>
              <a:t>conservative backlash: Joe Kelly and Archie Bunker </a:t>
            </a:r>
          </a:p>
          <a:p>
            <a:r>
              <a:rPr lang="en-US"/>
              <a:t>prevailing interpretation: America's youth </a:t>
            </a:r>
            <a:r>
              <a:rPr lang="ja-JP" altLang="en-US"/>
              <a:t>“</a:t>
            </a:r>
            <a:r>
              <a:rPr lang="en-US"/>
              <a:t>preferred pot to politics</a:t>
            </a:r>
            <a:r>
              <a:rPr lang="ja-JP" altLang="en-US"/>
              <a:t>”</a:t>
            </a:r>
            <a:endParaRPr lang="en-US"/>
          </a:p>
          <a:p>
            <a:endParaRPr lang="en-US"/>
          </a:p>
        </p:txBody>
      </p:sp>
    </p:spTree>
    <p:extLst>
      <p:ext uri="{BB962C8B-B14F-4D97-AF65-F5344CB8AC3E}">
        <p14:creationId xmlns:p14="http://schemas.microsoft.com/office/powerpoint/2010/main" val="3160106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fade">
                                      <p:cBhvr>
                                        <p:cTn id="12" dur="2000"/>
                                        <p:tgtEl>
                                          <p:spTgt spid="174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Effect transition="in" filter="fade">
                                      <p:cBhvr>
                                        <p:cTn id="17" dur="2000"/>
                                        <p:tgtEl>
                                          <p:spTgt spid="174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3" name="Picture 5" descr="iwoj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2484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58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a:t>
            </a:r>
            <a:endParaRPr lang="en-US" dirty="0"/>
          </a:p>
        </p:txBody>
      </p:sp>
      <p:sp>
        <p:nvSpPr>
          <p:cNvPr id="3" name="Content Placeholder 2"/>
          <p:cNvSpPr>
            <a:spLocks noGrp="1"/>
          </p:cNvSpPr>
          <p:nvPr>
            <p:ph idx="1"/>
          </p:nvPr>
        </p:nvSpPr>
        <p:spPr/>
        <p:txBody>
          <a:bodyPr/>
          <a:lstStyle/>
          <a:p>
            <a:r>
              <a:rPr lang="en-US" b="1" dirty="0">
                <a:solidFill>
                  <a:schemeClr val="tx2"/>
                </a:solidFill>
              </a:rPr>
              <a:t>How did women in civil society challenge McCarthyism  in ways that men could not? </a:t>
            </a:r>
            <a:endParaRPr lang="en-US" b="1" dirty="0" smtClean="0">
              <a:solidFill>
                <a:schemeClr val="tx2"/>
              </a:solidFill>
            </a:endParaRPr>
          </a:p>
          <a:p>
            <a:r>
              <a:rPr lang="en-US" b="1" dirty="0">
                <a:solidFill>
                  <a:schemeClr val="tx2"/>
                </a:solidFill>
              </a:rPr>
              <a:t>How did </a:t>
            </a:r>
            <a:r>
              <a:rPr lang="en-US" b="1" dirty="0" smtClean="0">
                <a:solidFill>
                  <a:schemeClr val="tx2"/>
                </a:solidFill>
              </a:rPr>
              <a:t>young people </a:t>
            </a:r>
            <a:r>
              <a:rPr lang="en-US" b="1" dirty="0">
                <a:solidFill>
                  <a:schemeClr val="tx2"/>
                </a:solidFill>
              </a:rPr>
              <a:t>in civil society challenge McCarthyism </a:t>
            </a:r>
            <a:r>
              <a:rPr lang="en-US" b="1" dirty="0" smtClean="0">
                <a:solidFill>
                  <a:schemeClr val="tx2"/>
                </a:solidFill>
              </a:rPr>
              <a:t>in </a:t>
            </a:r>
            <a:r>
              <a:rPr lang="en-US" b="1" dirty="0">
                <a:solidFill>
                  <a:schemeClr val="tx2"/>
                </a:solidFill>
              </a:rPr>
              <a:t>ways that </a:t>
            </a:r>
            <a:r>
              <a:rPr lang="en-US" b="1" dirty="0" smtClean="0">
                <a:solidFill>
                  <a:schemeClr val="tx2"/>
                </a:solidFill>
              </a:rPr>
              <a:t>their elders </a:t>
            </a:r>
            <a:r>
              <a:rPr lang="en-US" b="1" dirty="0">
                <a:solidFill>
                  <a:schemeClr val="tx2"/>
                </a:solidFill>
              </a:rPr>
              <a:t>could not? </a:t>
            </a:r>
            <a:endParaRPr lang="en-US" dirty="0">
              <a:solidFill>
                <a:schemeClr val="tx2"/>
              </a:solidFill>
            </a:endParaRPr>
          </a:p>
          <a:p>
            <a:endParaRPr lang="en-US" dirty="0">
              <a:solidFill>
                <a:schemeClr val="tx2"/>
              </a:solidFill>
            </a:endParaRPr>
          </a:p>
          <a:p>
            <a:endParaRPr lang="en-US" dirty="0"/>
          </a:p>
        </p:txBody>
      </p:sp>
    </p:spTree>
    <p:extLst>
      <p:ext uri="{BB962C8B-B14F-4D97-AF65-F5344CB8AC3E}">
        <p14:creationId xmlns:p14="http://schemas.microsoft.com/office/powerpoint/2010/main" val="2941629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cited</a:t>
            </a:r>
            <a:endParaRPr lang="en-US" dirty="0"/>
          </a:p>
        </p:txBody>
      </p:sp>
      <p:sp>
        <p:nvSpPr>
          <p:cNvPr id="3" name="Content Placeholder 2"/>
          <p:cNvSpPr>
            <a:spLocks noGrp="1"/>
          </p:cNvSpPr>
          <p:nvPr>
            <p:ph idx="1"/>
          </p:nvPr>
        </p:nvSpPr>
        <p:spPr/>
        <p:txBody>
          <a:bodyPr>
            <a:normAutofit lnSpcReduction="10000"/>
          </a:bodyPr>
          <a:lstStyle/>
          <a:p>
            <a:r>
              <a:rPr lang="en-US" dirty="0" smtClean="0"/>
              <a:t>Amy </a:t>
            </a:r>
            <a:r>
              <a:rPr lang="en-US" dirty="0" err="1" smtClean="0"/>
              <a:t>Swerdlow</a:t>
            </a:r>
            <a:r>
              <a:rPr lang="en-US" dirty="0" smtClean="0"/>
              <a:t>,”Ladies</a:t>
            </a:r>
            <a:r>
              <a:rPr lang="en-US" dirty="0"/>
              <a:t>’ Day at the Capitol: Women Strike for Peace versus HUAC,” </a:t>
            </a:r>
            <a:r>
              <a:rPr lang="en-US" i="1" dirty="0"/>
              <a:t>Feminist Studies </a:t>
            </a:r>
            <a:r>
              <a:rPr lang="en-US" dirty="0"/>
              <a:t>8:3 (Autumn, 1982), 493-</a:t>
            </a:r>
            <a:r>
              <a:rPr lang="en-US" dirty="0" smtClean="0"/>
              <a:t>520.</a:t>
            </a:r>
          </a:p>
          <a:p>
            <a:r>
              <a:rPr lang="en-US" dirty="0" err="1" smtClean="0"/>
              <a:t>K.Sklar</a:t>
            </a:r>
            <a:r>
              <a:rPr lang="en-US" dirty="0" smtClean="0"/>
              <a:t> lecture and visuals, “</a:t>
            </a:r>
            <a:r>
              <a:rPr lang="en-US" b="1" dirty="0" smtClean="0"/>
              <a:t>Women </a:t>
            </a:r>
            <a:r>
              <a:rPr lang="en-US" b="1" dirty="0"/>
              <a:t>and Social Movements in the 1950s &amp; </a:t>
            </a:r>
            <a:r>
              <a:rPr lang="en-US" b="1" dirty="0" smtClean="0"/>
              <a:t>1960s,” </a:t>
            </a:r>
            <a:r>
              <a:rPr lang="en-US" dirty="0" smtClean="0">
                <a:hlinkClick r:id="rId2"/>
              </a:rPr>
              <a:t>http</a:t>
            </a:r>
            <a:r>
              <a:rPr lang="en-US" dirty="0">
                <a:hlinkClick r:id="rId2"/>
              </a:rPr>
              <a:t>://harvey.binghamton.edu/~hist266/week10/</a:t>
            </a:r>
            <a:r>
              <a:rPr lang="en-US" dirty="0" smtClean="0">
                <a:hlinkClick r:id="rId2"/>
              </a:rPr>
              <a:t>peace1p.htm</a:t>
            </a:r>
            <a:r>
              <a:rPr lang="en-US" dirty="0" smtClean="0"/>
              <a:t>, accessed Nov. 5, 2013.</a:t>
            </a:r>
          </a:p>
          <a:p>
            <a:r>
              <a:rPr lang="en-US" dirty="0" smtClean="0"/>
              <a:t>Students for a </a:t>
            </a:r>
            <a:r>
              <a:rPr lang="en-US" smtClean="0"/>
              <a:t>Democratic Society, </a:t>
            </a:r>
            <a:r>
              <a:rPr lang="en-US" dirty="0" smtClean="0"/>
              <a:t>“Port </a:t>
            </a:r>
            <a:r>
              <a:rPr lang="en-US" dirty="0"/>
              <a:t>Huron Statement,” 1962. </a:t>
            </a:r>
            <a:r>
              <a:rPr lang="en-US" dirty="0">
                <a:hlinkClick r:id="rId3"/>
              </a:rPr>
              <a:t>http://www2.iath.virginia.edu/sixties/HTML_docs/Resources/Primary/Manifestos/</a:t>
            </a:r>
            <a:r>
              <a:rPr lang="en-US" dirty="0" smtClean="0">
                <a:hlinkClick r:id="rId3"/>
              </a:rPr>
              <a:t>SDS_Port_Huron.html</a:t>
            </a:r>
            <a:r>
              <a:rPr lang="en-US" dirty="0" smtClean="0"/>
              <a:t>, accessed Nov. 5, 1962.</a:t>
            </a:r>
            <a:endParaRPr lang="en-US" dirty="0"/>
          </a:p>
        </p:txBody>
      </p:sp>
    </p:spTree>
    <p:extLst>
      <p:ext uri="{BB962C8B-B14F-4D97-AF65-F5344CB8AC3E}">
        <p14:creationId xmlns:p14="http://schemas.microsoft.com/office/powerpoint/2010/main" val="38000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Anti-Nuclear Activism</a:t>
            </a:r>
            <a:endParaRPr lang="en-US" dirty="0"/>
          </a:p>
        </p:txBody>
      </p:sp>
      <p:sp>
        <p:nvSpPr>
          <p:cNvPr id="3" name="Content Placeholder 2"/>
          <p:cNvSpPr>
            <a:spLocks noGrp="1"/>
          </p:cNvSpPr>
          <p:nvPr>
            <p:ph idx="1"/>
          </p:nvPr>
        </p:nvSpPr>
        <p:spPr>
          <a:xfrm>
            <a:off x="685801" y="1869141"/>
            <a:ext cx="4672012" cy="4257022"/>
          </a:xfrm>
        </p:spPr>
        <p:txBody>
          <a:bodyPr>
            <a:normAutofit lnSpcReduction="10000"/>
          </a:bodyPr>
          <a:lstStyle/>
          <a:p>
            <a:pPr marL="0" indent="0">
              <a:buNone/>
            </a:pPr>
            <a:r>
              <a:rPr lang="en-US" sz="2800" dirty="0" smtClean="0"/>
              <a:t>SANE (established 1957)</a:t>
            </a:r>
          </a:p>
          <a:p>
            <a:r>
              <a:rPr lang="en-US" dirty="0">
                <a:solidFill>
                  <a:schemeClr val="tx2"/>
                </a:solidFill>
                <a:effectLst/>
              </a:rPr>
              <a:t>conducted a witch-hunt to find and expel communists.  </a:t>
            </a:r>
          </a:p>
          <a:p>
            <a:r>
              <a:rPr lang="en-US" dirty="0" smtClean="0">
                <a:solidFill>
                  <a:schemeClr val="tx2"/>
                </a:solidFill>
                <a:effectLst/>
              </a:rPr>
              <a:t> </a:t>
            </a:r>
            <a:r>
              <a:rPr lang="en-US" dirty="0">
                <a:solidFill>
                  <a:schemeClr val="tx2"/>
                </a:solidFill>
                <a:effectLst/>
              </a:rPr>
              <a:t>was slow to respond to international crises (</a:t>
            </a:r>
            <a:r>
              <a:rPr lang="en-US" dirty="0" smtClean="0">
                <a:solidFill>
                  <a:schemeClr val="tx2"/>
                </a:solidFill>
                <a:effectLst/>
              </a:rPr>
              <a:t>like fallout from Soviet nuclear tests)</a:t>
            </a:r>
            <a:r>
              <a:rPr lang="en-US" dirty="0">
                <a:solidFill>
                  <a:schemeClr val="tx2"/>
                </a:solidFill>
                <a:effectLst/>
              </a:rPr>
              <a:t> </a:t>
            </a:r>
          </a:p>
          <a:p>
            <a:r>
              <a:rPr lang="en-US" dirty="0" smtClean="0">
                <a:solidFill>
                  <a:schemeClr val="tx2"/>
                </a:solidFill>
                <a:effectLst/>
              </a:rPr>
              <a:t>ignored </a:t>
            </a:r>
            <a:r>
              <a:rPr lang="en-US" dirty="0">
                <a:solidFill>
                  <a:schemeClr val="tx2"/>
                </a:solidFill>
                <a:effectLst/>
              </a:rPr>
              <a:t>“motherhood" issues, such as the contamination of milk. </a:t>
            </a:r>
            <a:endParaRPr lang="en-US" dirty="0" smtClean="0">
              <a:solidFill>
                <a:schemeClr val="tx2"/>
              </a:solidFill>
            </a:endParaRPr>
          </a:p>
          <a:p>
            <a:pPr marL="0" indent="0">
              <a:buNone/>
            </a:pPr>
            <a:endParaRPr lang="en-US" dirty="0">
              <a:solidFill>
                <a:schemeClr val="tx2"/>
              </a:solidFill>
            </a:endParaRPr>
          </a:p>
        </p:txBody>
      </p:sp>
      <p:pic>
        <p:nvPicPr>
          <p:cNvPr id="4" name="Picture 3"/>
          <p:cNvPicPr>
            <a:picLocks noChangeAspect="1"/>
          </p:cNvPicPr>
          <p:nvPr/>
        </p:nvPicPr>
        <p:blipFill>
          <a:blip r:embed="rId3"/>
          <a:stretch>
            <a:fillRect/>
          </a:stretch>
        </p:blipFill>
        <p:spPr>
          <a:xfrm>
            <a:off x="5566794" y="2108200"/>
            <a:ext cx="3098800" cy="2628900"/>
          </a:xfrm>
          <a:prstGeom prst="rect">
            <a:avLst/>
          </a:prstGeom>
        </p:spPr>
      </p:pic>
      <p:sp>
        <p:nvSpPr>
          <p:cNvPr id="5" name="TextBox 4"/>
          <p:cNvSpPr txBox="1"/>
          <p:nvPr/>
        </p:nvSpPr>
        <p:spPr>
          <a:xfrm>
            <a:off x="5566794" y="4945868"/>
            <a:ext cx="2889819" cy="369332"/>
          </a:xfrm>
          <a:prstGeom prst="rect">
            <a:avLst/>
          </a:prstGeom>
          <a:noFill/>
        </p:spPr>
        <p:txBody>
          <a:bodyPr wrap="square" rtlCol="0">
            <a:spAutoFit/>
          </a:bodyPr>
          <a:lstStyle/>
          <a:p>
            <a:r>
              <a:rPr lang="en-US" dirty="0" smtClean="0"/>
              <a:t>SANE pin, circa 1963</a:t>
            </a:r>
            <a:endParaRPr lang="en-US" dirty="0"/>
          </a:p>
        </p:txBody>
      </p:sp>
    </p:spTree>
    <p:extLst>
      <p:ext uri="{BB962C8B-B14F-4D97-AF65-F5344CB8AC3E}">
        <p14:creationId xmlns:p14="http://schemas.microsoft.com/office/powerpoint/2010/main" val="429471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Strike for Peace</a:t>
            </a:r>
            <a:endParaRPr lang="en-US" dirty="0"/>
          </a:p>
        </p:txBody>
      </p:sp>
      <p:sp>
        <p:nvSpPr>
          <p:cNvPr id="3" name="Content Placeholder 2"/>
          <p:cNvSpPr>
            <a:spLocks noGrp="1"/>
          </p:cNvSpPr>
          <p:nvPr>
            <p:ph idx="1"/>
          </p:nvPr>
        </p:nvSpPr>
        <p:spPr>
          <a:xfrm>
            <a:off x="685800" y="1869141"/>
            <a:ext cx="3827087" cy="4257022"/>
          </a:xfrm>
        </p:spPr>
        <p:txBody>
          <a:bodyPr/>
          <a:lstStyle/>
          <a:p>
            <a:r>
              <a:rPr lang="en-US" dirty="0" err="1" smtClean="0"/>
              <a:t>Establsihed</a:t>
            </a:r>
            <a:r>
              <a:rPr lang="en-US" dirty="0" smtClean="0"/>
              <a:t> 1961 by Dagmar Wilson</a:t>
            </a:r>
          </a:p>
          <a:p>
            <a:r>
              <a:rPr lang="en-US" dirty="0" smtClean="0"/>
              <a:t>Membership consisted of housewives and working women</a:t>
            </a:r>
          </a:p>
          <a:p>
            <a:pPr lvl="1"/>
            <a:r>
              <a:rPr lang="en-US" dirty="0" smtClean="0"/>
              <a:t>In their 30s and 40s</a:t>
            </a:r>
          </a:p>
          <a:p>
            <a:pPr lvl="1"/>
            <a:r>
              <a:rPr lang="en-US" dirty="0" smtClean="0"/>
              <a:t>Participated in baby boom, and in middle-class, suburban consumer society</a:t>
            </a:r>
            <a:endParaRPr lang="en-US" dirty="0"/>
          </a:p>
        </p:txBody>
      </p:sp>
      <p:pic>
        <p:nvPicPr>
          <p:cNvPr id="4" name="Picture 3"/>
          <p:cNvPicPr>
            <a:picLocks noChangeAspect="1"/>
          </p:cNvPicPr>
          <p:nvPr/>
        </p:nvPicPr>
        <p:blipFill>
          <a:blip r:embed="rId3"/>
          <a:stretch>
            <a:fillRect/>
          </a:stretch>
        </p:blipFill>
        <p:spPr>
          <a:xfrm>
            <a:off x="4821975" y="1550894"/>
            <a:ext cx="3890892" cy="5053106"/>
          </a:xfrm>
          <a:prstGeom prst="rect">
            <a:avLst/>
          </a:prstGeom>
        </p:spPr>
      </p:pic>
    </p:spTree>
    <p:extLst>
      <p:ext uri="{BB962C8B-B14F-4D97-AF65-F5344CB8AC3E}">
        <p14:creationId xmlns:p14="http://schemas.microsoft.com/office/powerpoint/2010/main" val="66256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685801" y="1869141"/>
            <a:ext cx="4016250" cy="4257022"/>
          </a:xfrm>
        </p:spPr>
        <p:txBody>
          <a:bodyPr/>
          <a:lstStyle/>
          <a:p>
            <a:r>
              <a:rPr lang="en-US" dirty="0" smtClean="0">
                <a:solidFill>
                  <a:schemeClr val="tx2"/>
                </a:solidFill>
                <a:effectLst/>
              </a:rPr>
              <a:t>Inadequacy of SANE</a:t>
            </a:r>
          </a:p>
          <a:p>
            <a:r>
              <a:rPr lang="en-US" dirty="0" smtClean="0">
                <a:solidFill>
                  <a:schemeClr val="tx2"/>
                </a:solidFill>
                <a:effectLst/>
              </a:rPr>
              <a:t>radioactive </a:t>
            </a:r>
            <a:r>
              <a:rPr lang="en-US" dirty="0">
                <a:solidFill>
                  <a:schemeClr val="tx2"/>
                </a:solidFill>
                <a:effectLst/>
              </a:rPr>
              <a:t>cloud from recent Russian test and contamination of milk through "fall out" from atomic bomb testing at Nevada Test Site in the 1950s</a:t>
            </a:r>
            <a:r>
              <a:rPr lang="en-US" dirty="0" smtClean="0">
                <a:solidFill>
                  <a:schemeClr val="tx2"/>
                </a:solidFill>
                <a:effectLst/>
              </a:rPr>
              <a:t>.</a:t>
            </a:r>
          </a:p>
          <a:p>
            <a:r>
              <a:rPr lang="en-US" dirty="0" smtClean="0"/>
              <a:t>New political climate with election of JFK</a:t>
            </a:r>
          </a:p>
        </p:txBody>
      </p:sp>
      <p:pic>
        <p:nvPicPr>
          <p:cNvPr id="4" name="Picture 3"/>
          <p:cNvPicPr>
            <a:picLocks noChangeAspect="1"/>
          </p:cNvPicPr>
          <p:nvPr/>
        </p:nvPicPr>
        <p:blipFill>
          <a:blip r:embed="rId2"/>
          <a:stretch>
            <a:fillRect/>
          </a:stretch>
        </p:blipFill>
        <p:spPr>
          <a:xfrm>
            <a:off x="5081644" y="1550894"/>
            <a:ext cx="3823781" cy="4695872"/>
          </a:xfrm>
          <a:prstGeom prst="rect">
            <a:avLst/>
          </a:prstGeom>
        </p:spPr>
      </p:pic>
      <p:sp>
        <p:nvSpPr>
          <p:cNvPr id="5" name="TextBox 4"/>
          <p:cNvSpPr txBox="1"/>
          <p:nvPr/>
        </p:nvSpPr>
        <p:spPr>
          <a:xfrm>
            <a:off x="5081644" y="6350085"/>
            <a:ext cx="4062356" cy="276999"/>
          </a:xfrm>
          <a:prstGeom prst="rect">
            <a:avLst/>
          </a:prstGeom>
          <a:noFill/>
        </p:spPr>
        <p:txBody>
          <a:bodyPr wrap="square" rtlCol="0">
            <a:spAutoFit/>
          </a:bodyPr>
          <a:lstStyle/>
          <a:p>
            <a:r>
              <a:rPr lang="en-US" sz="1200" dirty="0"/>
              <a:t>Photo Credit: Phil </a:t>
            </a:r>
            <a:r>
              <a:rPr lang="en-US" sz="1200" dirty="0" err="1"/>
              <a:t>Stanziola</a:t>
            </a:r>
            <a:r>
              <a:rPr lang="en-US" sz="1200" dirty="0"/>
              <a:t>/</a:t>
            </a:r>
            <a:r>
              <a:rPr lang="en-US" sz="1200" dirty="0">
                <a:hlinkClick r:id="rId3"/>
              </a:rPr>
              <a:t>Library of Congress</a:t>
            </a:r>
            <a:endParaRPr lang="en-US" sz="1200" dirty="0"/>
          </a:p>
        </p:txBody>
      </p:sp>
    </p:spTree>
    <p:extLst>
      <p:ext uri="{BB962C8B-B14F-4D97-AF65-F5344CB8AC3E}">
        <p14:creationId xmlns:p14="http://schemas.microsoft.com/office/powerpoint/2010/main" val="1261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Strike for Peace 1961</a:t>
            </a:r>
            <a:endParaRPr lang="en-US" dirty="0"/>
          </a:p>
        </p:txBody>
      </p:sp>
      <p:sp>
        <p:nvSpPr>
          <p:cNvPr id="3" name="Content Placeholder 2"/>
          <p:cNvSpPr>
            <a:spLocks noGrp="1"/>
          </p:cNvSpPr>
          <p:nvPr>
            <p:ph idx="1"/>
          </p:nvPr>
        </p:nvSpPr>
        <p:spPr>
          <a:xfrm>
            <a:off x="685801" y="1869141"/>
            <a:ext cx="3259598" cy="4257022"/>
          </a:xfrm>
        </p:spPr>
        <p:txBody>
          <a:bodyPr>
            <a:normAutofit fontScale="92500" lnSpcReduction="10000"/>
          </a:bodyPr>
          <a:lstStyle/>
          <a:p>
            <a:r>
              <a:rPr lang="en-US" dirty="0"/>
              <a:t>1961 -- coordinated a national day of protest. </a:t>
            </a:r>
          </a:p>
          <a:p>
            <a:r>
              <a:rPr lang="en-US" dirty="0" smtClean="0"/>
              <a:t>Nov. 1. </a:t>
            </a:r>
            <a:r>
              <a:rPr lang="en-US" dirty="0"/>
              <a:t>1961 - called a "strike for peace"  WSP had local chapters in 60 communities and offices in 10 cities. </a:t>
            </a:r>
            <a:r>
              <a:rPr lang="en-US" dirty="0" smtClean="0"/>
              <a:t> </a:t>
            </a:r>
          </a:p>
          <a:p>
            <a:r>
              <a:rPr lang="en-US" dirty="0"/>
              <a:t>50,000 </a:t>
            </a:r>
            <a:r>
              <a:rPr lang="en-US" dirty="0" smtClean="0"/>
              <a:t>participated </a:t>
            </a:r>
            <a:r>
              <a:rPr lang="en-US" dirty="0"/>
              <a:t>in the inaugural </a:t>
            </a:r>
            <a:r>
              <a:rPr lang="en-US" dirty="0" smtClean="0"/>
              <a:t>protest against nuclear proliferation</a:t>
            </a:r>
            <a:endParaRPr lang="en-US" dirty="0"/>
          </a:p>
        </p:txBody>
      </p:sp>
      <p:pic>
        <p:nvPicPr>
          <p:cNvPr id="4" name="Picture 3"/>
          <p:cNvPicPr>
            <a:picLocks noChangeAspect="1"/>
          </p:cNvPicPr>
          <p:nvPr/>
        </p:nvPicPr>
        <p:blipFill>
          <a:blip r:embed="rId3"/>
          <a:stretch>
            <a:fillRect/>
          </a:stretch>
        </p:blipFill>
        <p:spPr>
          <a:xfrm>
            <a:off x="4855885" y="1930400"/>
            <a:ext cx="3810000" cy="2984500"/>
          </a:xfrm>
          <a:prstGeom prst="rect">
            <a:avLst/>
          </a:prstGeom>
        </p:spPr>
      </p:pic>
      <p:sp>
        <p:nvSpPr>
          <p:cNvPr id="5" name="TextBox 4"/>
          <p:cNvSpPr txBox="1"/>
          <p:nvPr/>
        </p:nvSpPr>
        <p:spPr>
          <a:xfrm>
            <a:off x="4855885" y="4860847"/>
            <a:ext cx="3810000" cy="2031325"/>
          </a:xfrm>
          <a:prstGeom prst="rect">
            <a:avLst/>
          </a:prstGeom>
          <a:noFill/>
        </p:spPr>
        <p:txBody>
          <a:bodyPr wrap="square" rtlCol="0">
            <a:spAutoFit/>
          </a:bodyPr>
          <a:lstStyle/>
          <a:p>
            <a:r>
              <a:rPr lang="en-US" b="1" dirty="0" smtClean="0">
                <a:solidFill>
                  <a:schemeClr val="tx2"/>
                </a:solidFill>
              </a:rPr>
              <a:t>A </a:t>
            </a:r>
            <a:r>
              <a:rPr lang="en-US" b="1" dirty="0">
                <a:solidFill>
                  <a:schemeClr val="tx2"/>
                </a:solidFill>
              </a:rPr>
              <a:t>`Strike for Peace,' they called it, and-carrying placards, many wheeling baby buggies or strollers-they marched on city halls and Federal buildings to show their concern about nuclear fallout</a:t>
            </a:r>
            <a:r>
              <a:rPr lang="en-US" b="1" dirty="0" smtClean="0">
                <a:solidFill>
                  <a:schemeClr val="tx2"/>
                </a:solidFill>
              </a:rPr>
              <a:t>.”</a:t>
            </a:r>
          </a:p>
          <a:p>
            <a:pPr algn="r"/>
            <a:r>
              <a:rPr lang="en-US" b="1" dirty="0" smtClean="0">
                <a:solidFill>
                  <a:schemeClr val="tx2"/>
                </a:solidFill>
              </a:rPr>
              <a:t>-Newsweek, November 1962</a:t>
            </a:r>
            <a:endParaRPr lang="en-US" dirty="0">
              <a:solidFill>
                <a:schemeClr val="tx2"/>
              </a:solidFill>
            </a:endParaRPr>
          </a:p>
        </p:txBody>
      </p:sp>
    </p:spTree>
    <p:extLst>
      <p:ext uri="{BB962C8B-B14F-4D97-AF65-F5344CB8AC3E}">
        <p14:creationId xmlns:p14="http://schemas.microsoft.com/office/powerpoint/2010/main" val="35457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Grassroots structure</a:t>
            </a:r>
            <a:endParaRPr lang="en-US" dirty="0"/>
          </a:p>
        </p:txBody>
      </p:sp>
      <p:sp>
        <p:nvSpPr>
          <p:cNvPr id="3" name="Content Placeholder 2"/>
          <p:cNvSpPr>
            <a:spLocks noGrp="1"/>
          </p:cNvSpPr>
          <p:nvPr>
            <p:ph idx="1"/>
          </p:nvPr>
        </p:nvSpPr>
        <p:spPr/>
        <p:txBody>
          <a:bodyPr>
            <a:normAutofit lnSpcReduction="10000"/>
          </a:bodyPr>
          <a:lstStyle/>
          <a:p>
            <a:r>
              <a:rPr lang="en-US" dirty="0" smtClean="0"/>
              <a:t>No well-known leaders</a:t>
            </a:r>
          </a:p>
          <a:p>
            <a:r>
              <a:rPr lang="en-US" dirty="0" smtClean="0"/>
              <a:t>Activities varied by community</a:t>
            </a:r>
          </a:p>
          <a:p>
            <a:r>
              <a:rPr lang="en-US" dirty="0" smtClean="0"/>
              <a:t>No paid staff</a:t>
            </a:r>
          </a:p>
          <a:p>
            <a:r>
              <a:rPr lang="en-US" dirty="0" smtClean="0"/>
              <a:t>Utilized women’s networks (PTA, church and temple groups, etc.)</a:t>
            </a:r>
          </a:p>
          <a:p>
            <a:r>
              <a:rPr lang="en-US" dirty="0" smtClean="0"/>
              <a:t>Many did not hold jobs and so did not fear employment repercussions of their activism</a:t>
            </a:r>
          </a:p>
          <a:p>
            <a:r>
              <a:rPr lang="en-US" dirty="0" smtClean="0"/>
              <a:t>Made anti-nuclear activism into a woman’s issue:  safe milk, protecting children</a:t>
            </a:r>
            <a:endParaRPr lang="en-US" dirty="0"/>
          </a:p>
        </p:txBody>
      </p:sp>
    </p:spTree>
    <p:extLst>
      <p:ext uri="{BB962C8B-B14F-4D97-AF65-F5344CB8AC3E}">
        <p14:creationId xmlns:p14="http://schemas.microsoft.com/office/powerpoint/2010/main" val="284661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0229" y="76369"/>
            <a:ext cx="6914613" cy="5054432"/>
          </a:xfrm>
          <a:prstGeom prst="rect">
            <a:avLst/>
          </a:prstGeom>
        </p:spPr>
      </p:pic>
      <p:sp>
        <p:nvSpPr>
          <p:cNvPr id="3" name="TextBox 2"/>
          <p:cNvSpPr txBox="1"/>
          <p:nvPr/>
        </p:nvSpPr>
        <p:spPr>
          <a:xfrm>
            <a:off x="1564627" y="5130800"/>
            <a:ext cx="5850346" cy="1477328"/>
          </a:xfrm>
          <a:prstGeom prst="rect">
            <a:avLst/>
          </a:prstGeom>
          <a:noFill/>
        </p:spPr>
        <p:txBody>
          <a:bodyPr wrap="square" rtlCol="0">
            <a:spAutoFit/>
          </a:bodyPr>
          <a:lstStyle/>
          <a:p>
            <a:r>
              <a:rPr lang="en-US" dirty="0"/>
              <a:t>WSP women attempt to enter the Nevada test site in July 1962 to prevent a scheduled atmospheric explosion. Records of Women Strike for Peace, Swarthmore College Peace </a:t>
            </a:r>
            <a:r>
              <a:rPr lang="en-US" dirty="0" smtClean="0"/>
              <a:t>Collection. </a:t>
            </a:r>
            <a:r>
              <a:rPr lang="en-US" dirty="0"/>
              <a:t>See http://</a:t>
            </a:r>
            <a:r>
              <a:rPr lang="en-US" dirty="0" err="1"/>
              <a:t>harvey.binghamton.edu</a:t>
            </a:r>
            <a:r>
              <a:rPr lang="en-US" dirty="0"/>
              <a:t>/~hist266/week10/</a:t>
            </a:r>
            <a:r>
              <a:rPr lang="en-US" dirty="0" err="1" smtClean="0"/>
              <a:t>atomic.htm</a:t>
            </a:r>
            <a:r>
              <a:rPr lang="en-US" dirty="0" smtClean="0"/>
              <a:t>.</a:t>
            </a:r>
            <a:endParaRPr lang="en-US" dirty="0"/>
          </a:p>
        </p:txBody>
      </p:sp>
    </p:spTree>
    <p:extLst>
      <p:ext uri="{BB962C8B-B14F-4D97-AF65-F5344CB8AC3E}">
        <p14:creationId xmlns:p14="http://schemas.microsoft.com/office/powerpoint/2010/main" val="1735456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1208</TotalTime>
  <Words>2583</Words>
  <Application>Microsoft Macintosh PowerPoint</Application>
  <PresentationFormat>On-screen Show (4:3)</PresentationFormat>
  <Paragraphs>125</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Story</vt:lpstr>
      <vt:lpstr>Peace Activism, the New Left, and the Cold War</vt:lpstr>
      <vt:lpstr>Topics</vt:lpstr>
      <vt:lpstr>Big Questions</vt:lpstr>
      <vt:lpstr>Anti-Nuclear Activism</vt:lpstr>
      <vt:lpstr>Women Strike for Peace</vt:lpstr>
      <vt:lpstr>Causes</vt:lpstr>
      <vt:lpstr>Strike for Peace 1961</vt:lpstr>
      <vt:lpstr>Grassroots structure</vt:lpstr>
      <vt:lpstr>PowerPoint Presentation</vt:lpstr>
      <vt:lpstr>PowerPoint Presentation</vt:lpstr>
      <vt:lpstr>PowerPoint Presentation</vt:lpstr>
      <vt:lpstr>PowerPoint Presentation</vt:lpstr>
      <vt:lpstr>PowerPoint Presentation</vt:lpstr>
      <vt:lpstr>PowerPoint Presentation</vt:lpstr>
      <vt:lpstr>The New Left and the Vietnam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of decline: 1970</vt:lpstr>
      <vt:lpstr>PowerPoint Presentation</vt:lpstr>
      <vt:lpstr>Legacy</vt:lpstr>
      <vt:lpstr>PowerPoint Presentation</vt:lpstr>
      <vt:lpstr>Sources cited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7</cp:revision>
  <dcterms:created xsi:type="dcterms:W3CDTF">2013-11-04T18:57:09Z</dcterms:created>
  <dcterms:modified xsi:type="dcterms:W3CDTF">2013-11-05T15:21:07Z</dcterms:modified>
</cp:coreProperties>
</file>