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83" r:id="rId2"/>
    <p:sldId id="284" r:id="rId3"/>
    <p:sldId id="285" r:id="rId4"/>
    <p:sldId id="275" r:id="rId5"/>
    <p:sldId id="274" r:id="rId6"/>
    <p:sldId id="262" r:id="rId7"/>
    <p:sldId id="264" r:id="rId8"/>
    <p:sldId id="267" r:id="rId9"/>
    <p:sldId id="268" r:id="rId10"/>
    <p:sldId id="256" r:id="rId11"/>
    <p:sldId id="257" r:id="rId12"/>
    <p:sldId id="259" r:id="rId13"/>
    <p:sldId id="286" r:id="rId14"/>
    <p:sldId id="287" r:id="rId15"/>
    <p:sldId id="276" r:id="rId16"/>
    <p:sldId id="278" r:id="rId17"/>
    <p:sldId id="277" r:id="rId18"/>
    <p:sldId id="288" r:id="rId19"/>
    <p:sldId id="289" r:id="rId20"/>
    <p:sldId id="280" r:id="rId21"/>
    <p:sldId id="281"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63988" autoAdjust="0"/>
  </p:normalViewPr>
  <p:slideViewPr>
    <p:cSldViewPr snapToGrid="0" snapToObjects="1">
      <p:cViewPr varScale="1">
        <p:scale>
          <a:sx n="75" d="100"/>
          <a:sy n="75" d="100"/>
        </p:scale>
        <p:origin x="-14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B843A-04F3-024D-AFAC-E94E07078B87}" type="datetimeFigureOut">
              <a:rPr lang="en-US" smtClean="0"/>
              <a:t>10/1/17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E5C96-8B8D-394C-AEF6-70B1BC0CAB21}" type="slidenum">
              <a:rPr lang="en-US" smtClean="0"/>
              <a:t>‹#›</a:t>
            </a:fld>
            <a:endParaRPr lang="en-US"/>
          </a:p>
        </p:txBody>
      </p:sp>
    </p:spTree>
    <p:extLst>
      <p:ext uri="{BB962C8B-B14F-4D97-AF65-F5344CB8AC3E}">
        <p14:creationId xmlns:p14="http://schemas.microsoft.com/office/powerpoint/2010/main" val="1525174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rch.time.com/results.html?N=46&amp;Nf=p_date_range%7CBTWN+19540101+19541231" TargetMode="External"/><Relationship Id="rId4" Type="http://schemas.openxmlformats.org/officeDocument/2006/relationships/hyperlink" Target="http://content.time.com/time/covers/0,16641,19540322,00.html%23ixzz2gBrBJSaL"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9" Type="http://schemas.openxmlformats.org/officeDocument/2006/relationships/hyperlink" Target="https://en.wikipedia.org/wiki/Lawyer" TargetMode="External"/><Relationship Id="rId20" Type="http://schemas.openxmlformats.org/officeDocument/2006/relationships/hyperlink" Target="https://en.wikipedia.org/wiki/United_States_Senate_Homeland_Security_and_Governmental_Affairs_Permanent_Subcommittee_on_Investigations%23Joseph_McCarthy" TargetMode="External"/><Relationship Id="rId21" Type="http://schemas.openxmlformats.org/officeDocument/2006/relationships/hyperlink" Target="https://en.wikipedia.org/wiki/Joseph_Wershba" TargetMode="External"/><Relationship Id="rId10" Type="http://schemas.openxmlformats.org/officeDocument/2006/relationships/hyperlink" Target="https://en.wikipedia.org/wiki/Pro_bono" TargetMode="External"/><Relationship Id="rId11" Type="http://schemas.openxmlformats.org/officeDocument/2006/relationships/hyperlink" Target="https://en.wikipedia.org/wiki/Detroit_News" TargetMode="External"/><Relationship Id="rId12" Type="http://schemas.openxmlformats.org/officeDocument/2006/relationships/hyperlink" Target="https://en.wikipedia.org/wiki/Kenneth_Sanborn" TargetMode="External"/><Relationship Id="rId13" Type="http://schemas.openxmlformats.org/officeDocument/2006/relationships/hyperlink" Target="https://en.wikipedia.org/wiki/Michigan" TargetMode="External"/><Relationship Id="rId14" Type="http://schemas.openxmlformats.org/officeDocument/2006/relationships/hyperlink" Target="https://en.wikipedia.org/wiki/Manila_envelope" TargetMode="External"/><Relationship Id="rId15" Type="http://schemas.openxmlformats.org/officeDocument/2006/relationships/hyperlink" Target="https://en.wikipedia.org/wiki/Commissioned_officer" TargetMode="External"/><Relationship Id="rId16" Type="http://schemas.openxmlformats.org/officeDocument/2006/relationships/hyperlink" Target="https://en.wikipedia.org/wiki/Edward_R._Murrow" TargetMode="External"/><Relationship Id="rId17" Type="http://schemas.openxmlformats.org/officeDocument/2006/relationships/hyperlink" Target="https://en.wikipedia.org/wiki/See_It_Now" TargetMode="External"/><Relationship Id="rId18" Type="http://schemas.openxmlformats.org/officeDocument/2006/relationships/hyperlink" Target="https://en.wikipedia.org/wiki/CBS" TargetMode="External"/><Relationship Id="rId19" Type="http://schemas.openxmlformats.org/officeDocument/2006/relationships/hyperlink" Target="https://en.wikipedia.org/wiki/Fred_Friendly" TargetMode="External"/><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en.wikipedia.org/wiki/Dexter,_Michigan" TargetMode="External"/><Relationship Id="rId4" Type="http://schemas.openxmlformats.org/officeDocument/2006/relationships/hyperlink" Target="https://en.wikipedia.org/wiki/Socialist_Federal_Republic_of_Yugoslavia" TargetMode="External"/><Relationship Id="rId5" Type="http://schemas.openxmlformats.org/officeDocument/2006/relationships/hyperlink" Target="https://en.wikipedia.org/wiki/Serbian_language" TargetMode="External"/><Relationship Id="rId6" Type="http://schemas.openxmlformats.org/officeDocument/2006/relationships/hyperlink" Target="https://en.wikipedia.org/wiki/Newspaper" TargetMode="External"/><Relationship Id="rId7" Type="http://schemas.openxmlformats.org/officeDocument/2006/relationships/hyperlink" Target="https://en.wikipedia.org/wiki/American_government" TargetMode="External"/><Relationship Id="rId8" Type="http://schemas.openxmlformats.org/officeDocument/2006/relationships/hyperlink" Target="https://en.wikipedia.org/wiki/Manila_folder" TargetMode="Externa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s://en.wikipedia.org/wiki/Army%E2%80%93McCarthy_hearings" TargetMode="External"/><Relationship Id="rId12" Type="http://schemas.openxmlformats.org/officeDocument/2006/relationships/hyperlink" Target="https://en.wikipedia.org/wiki/Censure"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en.wikipedia.org/wiki/US_Army_Signal_Corps" TargetMode="External"/><Relationship Id="rId4" Type="http://schemas.openxmlformats.org/officeDocument/2006/relationships/hyperlink" Target="https://en.wikipedia.org/wiki/The_Pentagon" TargetMode="External"/><Relationship Id="rId5" Type="http://schemas.openxmlformats.org/officeDocument/2006/relationships/hyperlink" Target="https://en.wikipedia.org/wiki/American_Communist_Party" TargetMode="External"/><Relationship Id="rId6" Type="http://schemas.openxmlformats.org/officeDocument/2006/relationships/hyperlink" Target="https://en.wikipedia.org/wiki/FBI" TargetMode="External"/><Relationship Id="rId7" Type="http://schemas.openxmlformats.org/officeDocument/2006/relationships/hyperlink" Target="https://en.wikipedia.org/wiki/United_States_Senate" TargetMode="External"/><Relationship Id="rId8" Type="http://schemas.openxmlformats.org/officeDocument/2006/relationships/hyperlink" Target="https://en.wikipedia.org/wiki/Joseph_McCarthy" TargetMode="External"/><Relationship Id="rId9" Type="http://schemas.openxmlformats.org/officeDocument/2006/relationships/hyperlink" Target="https://en.wikipedia.org/wiki/Annie_Lee_Moss%23cite_note-wp5-3" TargetMode="External"/><Relationship Id="rId10" Type="http://schemas.openxmlformats.org/officeDocument/2006/relationships/hyperlink" Target="https://en.wikipedia.org/wiki/Annie_Lee_Moss%23cite_note-nyt2-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nti-communism" TargetMode="External"/><Relationship Id="rId4" Type="http://schemas.openxmlformats.org/officeDocument/2006/relationships/hyperlink" Target="https://en.wikipedia.org/wiki/Second_Red_Scare" TargetMode="External"/><Relationship Id="rId5" Type="http://schemas.openxmlformats.org/officeDocument/2006/relationships/hyperlink" Target="https://en.wikipedia.org/wiki/Right-wing" TargetMode="External"/><Relationship Id="rId6" Type="http://schemas.openxmlformats.org/officeDocument/2006/relationships/hyperlink" Target="https://en.wikipedia.org/wiki/Hollywood_blacklist"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Television had been in development since the ’20s and there were experimental broadcasts in the ’30s. TV was introduced to the public at the 1939 New York World’s Fair, but development stalled during WWII. David Sarnoff, the head of RCA, and William Paley, the head of CBS, became instrumental in the growth of the television industry.</a:t>
            </a:r>
          </a:p>
          <a:p>
            <a:pPr lvl="0"/>
            <a:r>
              <a:rPr lang="en-US" sz="1200" kern="1200" dirty="0" smtClean="0">
                <a:solidFill>
                  <a:schemeClr val="tx1"/>
                </a:solidFill>
                <a:effectLst/>
                <a:latin typeface="+mn-lt"/>
                <a:ea typeface="+mn-ea"/>
                <a:cs typeface="+mn-cs"/>
              </a:rPr>
              <a:t>10 television stations were on the air in 1945. By the end of the decade, more than half the population had access to television.</a:t>
            </a:r>
          </a:p>
        </p:txBody>
      </p:sp>
      <p:sp>
        <p:nvSpPr>
          <p:cNvPr id="4" name="Slide Number Placeholder 3"/>
          <p:cNvSpPr>
            <a:spLocks noGrp="1"/>
          </p:cNvSpPr>
          <p:nvPr>
            <p:ph type="sldNum" sz="quarter" idx="10"/>
          </p:nvPr>
        </p:nvSpPr>
        <p:spPr/>
        <p:txBody>
          <a:bodyPr/>
          <a:lstStyle/>
          <a:p>
            <a:fld id="{620E5C96-8B8D-394C-AEF6-70B1BC0CAB21}" type="slidenum">
              <a:rPr lang="en-US" smtClean="0"/>
              <a:t>1</a:t>
            </a:fld>
            <a:endParaRPr lang="en-US"/>
          </a:p>
        </p:txBody>
      </p:sp>
    </p:spTree>
    <p:extLst>
      <p:ext uri="{BB962C8B-B14F-4D97-AF65-F5344CB8AC3E}">
        <p14:creationId xmlns:p14="http://schemas.microsoft.com/office/powerpoint/2010/main" val="62873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0E5C96-8B8D-394C-AEF6-70B1BC0CAB21}" type="slidenum">
              <a:rPr lang="en-US" smtClean="0"/>
              <a:t>10</a:t>
            </a:fld>
            <a:endParaRPr lang="en-US"/>
          </a:p>
        </p:txBody>
      </p:sp>
    </p:spTree>
    <p:extLst>
      <p:ext uri="{BB962C8B-B14F-4D97-AF65-F5344CB8AC3E}">
        <p14:creationId xmlns:p14="http://schemas.microsoft.com/office/powerpoint/2010/main" val="362228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Senate Subcommittee for Investigations, Senator McCarthy applied the methods of HUAC to the American government, military, and defense industry.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ABC carried the Army-McCarthy</a:t>
            </a:r>
            <a:r>
              <a:rPr lang="en-US" sz="1200" kern="1200" baseline="0" dirty="0" smtClean="0">
                <a:solidFill>
                  <a:schemeClr val="tx1"/>
                </a:solidFill>
                <a:effectLst/>
                <a:latin typeface="+mn-lt"/>
                <a:ea typeface="+mn-ea"/>
                <a:cs typeface="+mn-cs"/>
              </a:rPr>
              <a:t> hearings in full – riveted the public, gained AB lots of credibility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Doherty</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first nationwide transmission of a constitutional crisis  -- this becomes a US tradition – anticipates Watergate, Iran-Contra, Hill-Thomas, Clinton impeachment (Doherty, 189)</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Heated bombast of McCarthy </a:t>
            </a:r>
            <a:r>
              <a:rPr lang="en-US" sz="1200" kern="1200" baseline="0" dirty="0" err="1" smtClean="0">
                <a:solidFill>
                  <a:schemeClr val="tx1"/>
                </a:solidFill>
                <a:latin typeface="+mn-lt"/>
                <a:ea typeface="+mn-ea"/>
                <a:cs typeface="+mn-cs"/>
              </a:rPr>
              <a:t>verus</a:t>
            </a:r>
            <a:r>
              <a:rPr lang="en-US" sz="1200" kern="1200" baseline="0" dirty="0" smtClean="0">
                <a:solidFill>
                  <a:schemeClr val="tx1"/>
                </a:solidFill>
                <a:latin typeface="+mn-lt"/>
                <a:ea typeface="+mn-ea"/>
                <a:cs typeface="+mn-cs"/>
              </a:rPr>
              <a:t> calm demeanor of Joseph Welch, of Boston law firm Hill and Dorr hired by Army to act as </a:t>
            </a:r>
            <a:r>
              <a:rPr lang="en-US" sz="1200" kern="1200" baseline="0" dirty="0" err="1" smtClean="0">
                <a:solidFill>
                  <a:schemeClr val="tx1"/>
                </a:solidFill>
                <a:latin typeface="+mn-lt"/>
                <a:ea typeface="+mn-ea"/>
                <a:cs typeface="+mn-cs"/>
              </a:rPr>
              <a:t>Atty</a:t>
            </a:r>
            <a:r>
              <a:rPr lang="en-US" sz="1200" kern="1200" baseline="0" dirty="0" smtClean="0">
                <a:solidFill>
                  <a:schemeClr val="tx1"/>
                </a:solidFill>
                <a:latin typeface="+mn-lt"/>
                <a:ea typeface="+mn-ea"/>
                <a:cs typeface="+mn-cs"/>
              </a:rPr>
              <a:t> (190)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Roy Cohn and David </a:t>
            </a:r>
            <a:r>
              <a:rPr lang="en-US" sz="1200" kern="1200" dirty="0" err="1" smtClean="0">
                <a:solidFill>
                  <a:schemeClr val="tx1"/>
                </a:solidFill>
                <a:latin typeface="+mn-lt"/>
                <a:ea typeface="+mn-ea"/>
                <a:cs typeface="+mn-cs"/>
              </a:rPr>
              <a:t>Schine</a:t>
            </a:r>
            <a:r>
              <a:rPr lang="en-US" sz="1200" kern="1200" dirty="0" smtClean="0">
                <a:solidFill>
                  <a:schemeClr val="tx1"/>
                </a:solidFill>
                <a:latin typeface="+mn-lt"/>
                <a:ea typeface="+mn-ea"/>
                <a:cs typeface="+mn-cs"/>
              </a:rPr>
              <a:t> | Mar. 22, </a:t>
            </a:r>
            <a:r>
              <a:rPr lang="en-US" sz="1200" kern="1200" dirty="0" smtClean="0">
                <a:solidFill>
                  <a:schemeClr val="tx1"/>
                </a:solidFill>
                <a:latin typeface="+mn-lt"/>
                <a:ea typeface="+mn-ea"/>
                <a:cs typeface="+mn-cs"/>
                <a:hlinkClick r:id="rId3"/>
              </a:rPr>
              <a:t>1954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Read more: </a:t>
            </a:r>
            <a:r>
              <a:rPr lang="en-US" sz="1200" kern="1200" dirty="0" smtClean="0">
                <a:solidFill>
                  <a:schemeClr val="tx1"/>
                </a:solidFill>
                <a:latin typeface="+mn-lt"/>
                <a:ea typeface="+mn-ea"/>
                <a:cs typeface="+mn-cs"/>
                <a:hlinkClick r:id="rId4"/>
              </a:rPr>
              <a:t>http://content.time.com/time/covers/0,16641,19540322,00.html#ixzz2gBrBJSaL</a:t>
            </a:r>
            <a:endParaRPr lang="en-US" sz="1200" kern="1200" dirty="0" smtClean="0">
              <a:solidFill>
                <a:schemeClr val="tx1"/>
              </a:solidFill>
              <a:latin typeface="+mn-lt"/>
              <a:ea typeface="+mn-ea"/>
              <a:cs typeface="+mn-cs"/>
            </a:endParaRPr>
          </a:p>
          <a:p>
            <a:r>
              <a:rPr lang="en-US" dirty="0" smtClean="0"/>
              <a:t>http://</a:t>
            </a:r>
            <a:r>
              <a:rPr lang="en-US" dirty="0" err="1" smtClean="0"/>
              <a:t>content.time.com</a:t>
            </a:r>
            <a:r>
              <a:rPr lang="en-US" dirty="0" smtClean="0"/>
              <a:t>/time/covers/0,16641,19540322,00.html</a:t>
            </a:r>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11</a:t>
            </a:fld>
            <a:endParaRPr lang="en-US"/>
          </a:p>
        </p:txBody>
      </p:sp>
    </p:spTree>
    <p:extLst>
      <p:ext uri="{BB962C8B-B14F-4D97-AF65-F5344CB8AC3E}">
        <p14:creationId xmlns:p14="http://schemas.microsoft.com/office/powerpoint/2010/main" val="196130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considered himself anti-communist</a:t>
            </a:r>
          </a:p>
          <a:p>
            <a:r>
              <a:rPr lang="en-US" sz="1200" kern="1200" dirty="0" err="1" smtClean="0">
                <a:solidFill>
                  <a:schemeClr val="tx1"/>
                </a:solidFill>
                <a:effectLst/>
                <a:latin typeface="+mn-lt"/>
                <a:ea typeface="+mn-ea"/>
                <a:cs typeface="+mn-cs"/>
              </a:rPr>
              <a:t>mccarthy</a:t>
            </a:r>
            <a:r>
              <a:rPr lang="en-US" sz="1200" kern="1200" dirty="0" smtClean="0">
                <a:solidFill>
                  <a:schemeClr val="tx1"/>
                </a:solidFill>
                <a:effectLst/>
                <a:latin typeface="+mn-lt"/>
                <a:ea typeface="+mn-ea"/>
                <a:cs typeface="+mn-cs"/>
              </a:rPr>
              <a:t> skeptic</a:t>
            </a:r>
          </a:p>
          <a:p>
            <a:r>
              <a:rPr lang="en-US" sz="1200" kern="1200" dirty="0" smtClean="0">
                <a:solidFill>
                  <a:schemeClr val="tx1"/>
                </a:solidFill>
                <a:effectLst/>
                <a:latin typeface="+mn-lt"/>
                <a:ea typeface="+mn-ea"/>
                <a:cs typeface="+mn-cs"/>
              </a:rPr>
              <a:t>most respected journalist in American when he exposed the senator and his tactics on March 9, 1954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Wanted to be sure the show was air-tight – spent two months editing the film before putting</a:t>
            </a:r>
            <a:r>
              <a:rPr lang="en-US" sz="1200" kern="1200" baseline="0" dirty="0" smtClean="0">
                <a:solidFill>
                  <a:schemeClr val="tx1"/>
                </a:solidFill>
                <a:effectLst/>
                <a:latin typeface="+mn-lt"/>
                <a:ea typeface="+mn-ea"/>
                <a:cs typeface="+mn-cs"/>
              </a:rPr>
              <a:t> it on the air</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program featured excerpts from the senator’s own speeches, interspersed with Murrow’s comments, which pointed out the contradictions in McCarthy</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Doherty calls Murrow's final commentary in McCarthy episode "the most dramatic, eloquent, and influential oration </a:t>
            </a:r>
          </a:p>
          <a:p>
            <a:r>
              <a:rPr lang="en-US" sz="1200" kern="1200" dirty="0" smtClean="0">
                <a:solidFill>
                  <a:schemeClr val="tx1"/>
                </a:solidFill>
                <a:effectLst/>
                <a:latin typeface="+mn-lt"/>
                <a:ea typeface="+mn-ea"/>
                <a:cs typeface="+mn-cs"/>
              </a:rPr>
              <a:t>ever delivered by a television journalist” </a:t>
            </a:r>
            <a:r>
              <a:rPr lang="en-US" sz="1200" kern="1200" dirty="0" smtClean="0">
                <a:solidFill>
                  <a:schemeClr val="tx1"/>
                </a:solidFill>
                <a:effectLst/>
                <a:latin typeface="+mn-lt"/>
                <a:ea typeface="+mn-ea"/>
                <a:cs typeface="+mn-cs"/>
              </a:rPr>
              <a:t>(Doherty, 174</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12</a:t>
            </a:fld>
            <a:endParaRPr lang="en-US"/>
          </a:p>
        </p:txBody>
      </p:sp>
    </p:spTree>
    <p:extLst>
      <p:ext uri="{BB962C8B-B14F-4D97-AF65-F5344CB8AC3E}">
        <p14:creationId xmlns:p14="http://schemas.microsoft.com/office/powerpoint/2010/main" val="302972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Milo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takes a phone call as his wife Nancy holds their daughter.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extensive televised critique of McCarthyism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Air</a:t>
            </a:r>
            <a:r>
              <a:rPr lang="en-US" sz="1200" kern="1200" baseline="0" dirty="0" smtClean="0">
                <a:solidFill>
                  <a:schemeClr val="tx1"/>
                </a:solidFill>
                <a:effectLst/>
                <a:latin typeface="+mn-lt"/>
                <a:ea typeface="+mn-ea"/>
                <a:cs typeface="+mn-cs"/>
              </a:rPr>
              <a:t> Force subsequently reinstated </a:t>
            </a:r>
            <a:r>
              <a:rPr lang="en-US" sz="1200" kern="1200" baseline="0" dirty="0" err="1" smtClean="0">
                <a:solidFill>
                  <a:schemeClr val="tx1"/>
                </a:solidFill>
                <a:effectLst/>
                <a:latin typeface="+mn-lt"/>
                <a:ea typeface="+mn-ea"/>
                <a:cs typeface="+mn-cs"/>
              </a:rPr>
              <a:t>Radulovich</a:t>
            </a:r>
            <a:r>
              <a:rPr lang="en-US" sz="1200" kern="1200" baseline="0" dirty="0" smtClean="0">
                <a:solidFill>
                  <a:schemeClr val="tx1"/>
                </a:solidFill>
                <a:effectLst/>
                <a:latin typeface="+mn-lt"/>
                <a:ea typeface="+mn-ea"/>
                <a:cs typeface="+mn-cs"/>
              </a:rPr>
              <a:t> – victory for CBS and </a:t>
            </a:r>
            <a:r>
              <a:rPr lang="en-US" sz="1200" kern="1200" baseline="0" dirty="0" smtClean="0">
                <a:solidFill>
                  <a:schemeClr val="tx1"/>
                </a:solidFill>
                <a:effectLst/>
                <a:latin typeface="+mn-lt"/>
                <a:ea typeface="+mn-ea"/>
                <a:cs typeface="+mn-cs"/>
              </a:rPr>
              <a:t>Murrow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1953,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a lieutenant in the Air Force Reserve in </a:t>
            </a:r>
            <a:r>
              <a:rPr lang="en-US" sz="1200" u="none" strike="noStrike" kern="1200" dirty="0" smtClean="0">
                <a:solidFill>
                  <a:schemeClr val="tx1"/>
                </a:solidFill>
                <a:effectLst/>
                <a:latin typeface="+mn-lt"/>
                <a:ea typeface="+mn-ea"/>
                <a:cs typeface="+mn-cs"/>
                <a:hlinkClick r:id="rId3" tooltip="Dexter, Michigan"/>
              </a:rPr>
              <a:t>Dexter, Michigan</a:t>
            </a:r>
            <a:r>
              <a:rPr lang="en-US" sz="1200" kern="1200" dirty="0" smtClean="0">
                <a:solidFill>
                  <a:schemeClr val="tx1"/>
                </a:solidFill>
                <a:effectLst/>
                <a:latin typeface="+mn-lt"/>
                <a:ea typeface="+mn-ea"/>
                <a:cs typeface="+mn-cs"/>
              </a:rPr>
              <a:t>, was discharged because his father and sister were accused of being communists or communist sympathizers. It is believed that the basis of this determination was that his father, a </a:t>
            </a:r>
            <a:r>
              <a:rPr lang="en-US" sz="1200" u="none" strike="noStrike" kern="1200" dirty="0" smtClean="0">
                <a:solidFill>
                  <a:schemeClr val="tx1"/>
                </a:solidFill>
                <a:effectLst/>
                <a:latin typeface="+mn-lt"/>
                <a:ea typeface="+mn-ea"/>
                <a:cs typeface="+mn-cs"/>
                <a:hlinkClick r:id="rId4" tooltip="Socialist Federal Republic of Yugoslavia"/>
              </a:rPr>
              <a:t>Yugoslav</a:t>
            </a:r>
            <a:r>
              <a:rPr lang="en-US" sz="1200" kern="1200" dirty="0" smtClean="0">
                <a:solidFill>
                  <a:schemeClr val="tx1"/>
                </a:solidFill>
                <a:effectLst/>
                <a:latin typeface="+mn-lt"/>
                <a:ea typeface="+mn-ea"/>
                <a:cs typeface="+mn-cs"/>
              </a:rPr>
              <a:t> immigrant, kept up on events in his homeland by subscribing to a number of </a:t>
            </a:r>
            <a:r>
              <a:rPr lang="en-US" sz="1200" u="none" strike="noStrike" kern="1200" dirty="0" smtClean="0">
                <a:solidFill>
                  <a:schemeClr val="tx1"/>
                </a:solidFill>
                <a:effectLst/>
                <a:latin typeface="+mn-lt"/>
                <a:ea typeface="+mn-ea"/>
                <a:cs typeface="+mn-cs"/>
                <a:hlinkClick r:id="rId5" tooltip="Serbian language"/>
              </a:rPr>
              <a:t>Serbian</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tooltip="Newspaper"/>
              </a:rPr>
              <a:t>newspapers</a:t>
            </a:r>
            <a:r>
              <a:rPr lang="en-US" sz="1200" kern="1200" dirty="0" smtClean="0">
                <a:solidFill>
                  <a:schemeClr val="tx1"/>
                </a:solidFill>
                <a:effectLst/>
                <a:latin typeface="+mn-lt"/>
                <a:ea typeface="+mn-ea"/>
                <a:cs typeface="+mn-cs"/>
              </a:rPr>
              <a:t>. One of these papers was associated with the American Slav Congress, which had been labeled as Communist by the </a:t>
            </a:r>
            <a:r>
              <a:rPr lang="en-US" sz="1200" u="none" strike="noStrike" kern="1200" dirty="0" smtClean="0">
                <a:solidFill>
                  <a:schemeClr val="tx1"/>
                </a:solidFill>
                <a:effectLst/>
                <a:latin typeface="+mn-lt"/>
                <a:ea typeface="+mn-ea"/>
                <a:cs typeface="+mn-cs"/>
                <a:hlinkClick r:id="rId7" tooltip="American government"/>
              </a:rPr>
              <a:t>American government</a:t>
            </a:r>
            <a:r>
              <a:rPr lang="en-US" sz="1200" kern="1200" dirty="0" smtClean="0">
                <a:solidFill>
                  <a:schemeClr val="tx1"/>
                </a:solidFill>
                <a:effectLst/>
                <a:latin typeface="+mn-lt"/>
                <a:ea typeface="+mn-ea"/>
                <a:cs typeface="+mn-cs"/>
              </a:rPr>
              <a:t>. His sister, Margaret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was a supporter of liberal causes, but she maintained that she was "apolitical." Whatever evidence there was against the lieutenant or his family was contained in a </a:t>
            </a:r>
            <a:r>
              <a:rPr lang="en-US" sz="1200" u="none" strike="noStrike" kern="1200" dirty="0" smtClean="0">
                <a:solidFill>
                  <a:schemeClr val="tx1"/>
                </a:solidFill>
                <a:effectLst/>
                <a:latin typeface="+mn-lt"/>
                <a:ea typeface="+mn-ea"/>
                <a:cs typeface="+mn-cs"/>
                <a:hlinkClick r:id="rId8" tooltip="Manila folder"/>
              </a:rPr>
              <a:t>manila envelope</a:t>
            </a:r>
            <a:r>
              <a:rPr lang="en-US" sz="1200" kern="1200" dirty="0" smtClean="0">
                <a:solidFill>
                  <a:schemeClr val="tx1"/>
                </a:solidFill>
                <a:effectLst/>
                <a:latin typeface="+mn-lt"/>
                <a:ea typeface="+mn-ea"/>
                <a:cs typeface="+mn-cs"/>
              </a:rPr>
              <a:t> not shared with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or his attorney.</a:t>
            </a:r>
          </a:p>
          <a:p>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demanded an Air Force hearing, aided by retired </a:t>
            </a:r>
            <a:r>
              <a:rPr lang="en-US" sz="1200" u="none" strike="noStrike" kern="1200" dirty="0" smtClean="0">
                <a:solidFill>
                  <a:schemeClr val="tx1"/>
                </a:solidFill>
                <a:effectLst/>
                <a:latin typeface="+mn-lt"/>
                <a:ea typeface="+mn-ea"/>
                <a:cs typeface="+mn-cs"/>
                <a:hlinkClick r:id="rId9" tooltip="Lawyer"/>
              </a:rPr>
              <a:t>lawyer</a:t>
            </a:r>
            <a:r>
              <a:rPr lang="en-US" sz="1200" kern="1200" dirty="0" smtClean="0">
                <a:solidFill>
                  <a:schemeClr val="tx1"/>
                </a:solidFill>
                <a:effectLst/>
                <a:latin typeface="+mn-lt"/>
                <a:ea typeface="+mn-ea"/>
                <a:cs typeface="+mn-cs"/>
              </a:rPr>
              <a:t> Charles Lockwood, who worked </a:t>
            </a:r>
            <a:r>
              <a:rPr lang="en-US" sz="1200" u="none" strike="noStrike" kern="1200" dirty="0" smtClean="0">
                <a:solidFill>
                  <a:schemeClr val="tx1"/>
                </a:solidFill>
                <a:effectLst/>
                <a:latin typeface="+mn-lt"/>
                <a:ea typeface="+mn-ea"/>
                <a:cs typeface="+mn-cs"/>
                <a:hlinkClick r:id="rId10" tooltip="Pro bono"/>
              </a:rPr>
              <a:t>pro bono</a:t>
            </a:r>
            <a:r>
              <a:rPr lang="en-US" sz="1200" kern="1200" dirty="0" smtClean="0">
                <a:solidFill>
                  <a:schemeClr val="tx1"/>
                </a:solidFill>
                <a:effectLst/>
                <a:latin typeface="+mn-lt"/>
                <a:ea typeface="+mn-ea"/>
                <a:cs typeface="+mn-cs"/>
              </a:rPr>
              <a:t>. Lockwood contacted an editor at the </a:t>
            </a:r>
            <a:r>
              <a:rPr lang="en-US" sz="1200" i="1" u="none" strike="noStrike" kern="1200" dirty="0" smtClean="0">
                <a:solidFill>
                  <a:schemeClr val="tx1"/>
                </a:solidFill>
                <a:effectLst/>
                <a:latin typeface="+mn-lt"/>
                <a:ea typeface="+mn-ea"/>
                <a:cs typeface="+mn-cs"/>
                <a:hlinkClick r:id="rId11" tooltip="Detroit News"/>
              </a:rPr>
              <a:t>Detroit News</a:t>
            </a:r>
            <a:r>
              <a:rPr lang="en-US" sz="1200" kern="1200" dirty="0" smtClean="0">
                <a:solidFill>
                  <a:schemeClr val="tx1"/>
                </a:solidFill>
                <a:effectLst/>
                <a:latin typeface="+mn-lt"/>
                <a:ea typeface="+mn-ea"/>
                <a:cs typeface="+mn-cs"/>
              </a:rPr>
              <a:t>, which ran a story about the situation. Among the readers was a former classmate of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attorney </a:t>
            </a:r>
            <a:r>
              <a:rPr lang="en-US" sz="1200" u="none" strike="noStrike" kern="1200" dirty="0" smtClean="0">
                <a:solidFill>
                  <a:schemeClr val="tx1"/>
                </a:solidFill>
                <a:effectLst/>
                <a:latin typeface="+mn-lt"/>
                <a:ea typeface="+mn-ea"/>
                <a:cs typeface="+mn-cs"/>
                <a:hlinkClick r:id="rId12" tooltip="Kenneth Sanborn"/>
              </a:rPr>
              <a:t>Kenneth Sanborn</a:t>
            </a:r>
            <a:r>
              <a:rPr lang="en-US" sz="1200" kern="1200" dirty="0" smtClean="0">
                <a:solidFill>
                  <a:schemeClr val="tx1"/>
                </a:solidFill>
                <a:effectLst/>
                <a:latin typeface="+mn-lt"/>
                <a:ea typeface="+mn-ea"/>
                <a:cs typeface="+mn-cs"/>
              </a:rPr>
              <a:t> (who went on to become a State Representative and Macomb County Circuit Judge in </a:t>
            </a:r>
            <a:r>
              <a:rPr lang="en-US" sz="1200" u="none" strike="noStrike" kern="1200" dirty="0" smtClean="0">
                <a:solidFill>
                  <a:schemeClr val="tx1"/>
                </a:solidFill>
                <a:effectLst/>
                <a:latin typeface="+mn-lt"/>
                <a:ea typeface="+mn-ea"/>
                <a:cs typeface="+mn-cs"/>
                <a:hlinkClick r:id="rId13" tooltip="Michigan"/>
              </a:rPr>
              <a:t>Michigan</a:t>
            </a:r>
            <a:r>
              <a:rPr lang="en-US" sz="1200" kern="1200" dirty="0" smtClean="0">
                <a:solidFill>
                  <a:schemeClr val="tx1"/>
                </a:solidFill>
                <a:effectLst/>
                <a:latin typeface="+mn-lt"/>
                <a:ea typeface="+mn-ea"/>
                <a:cs typeface="+mn-cs"/>
              </a:rPr>
              <a:t>). He also was an Air Force lieutenant and also accepted no fee for his services.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was granted a hearing at which the sealed </a:t>
            </a:r>
            <a:r>
              <a:rPr lang="en-US" sz="1200" u="none" strike="noStrike" kern="1200" dirty="0" smtClean="0">
                <a:solidFill>
                  <a:schemeClr val="tx1"/>
                </a:solidFill>
                <a:effectLst/>
                <a:latin typeface="+mn-lt"/>
                <a:ea typeface="+mn-ea"/>
                <a:cs typeface="+mn-cs"/>
                <a:hlinkClick r:id="rId14" tooltip="Manila envelope"/>
              </a:rPr>
              <a:t>manila envelope</a:t>
            </a:r>
            <a:r>
              <a:rPr lang="en-US" sz="1200" kern="1200" dirty="0" smtClean="0">
                <a:solidFill>
                  <a:schemeClr val="tx1"/>
                </a:solidFill>
                <a:effectLst/>
                <a:latin typeface="+mn-lt"/>
                <a:ea typeface="+mn-ea"/>
                <a:cs typeface="+mn-cs"/>
              </a:rPr>
              <a:t> was brandished and waved by the attorney for the Air Force. However, the envelope was never opened and neither the board members nor anyone in the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camp were permitted to see its contents.</a:t>
            </a:r>
          </a:p>
          <a:p>
            <a:r>
              <a:rPr lang="en-US" sz="1200" kern="1200" dirty="0" smtClean="0">
                <a:solidFill>
                  <a:schemeClr val="tx1"/>
                </a:solidFill>
                <a:effectLst/>
                <a:latin typeface="+mn-lt"/>
                <a:ea typeface="+mn-ea"/>
                <a:cs typeface="+mn-cs"/>
              </a:rPr>
              <a:t>The Air Force stripped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of his </a:t>
            </a:r>
            <a:r>
              <a:rPr lang="en-US" sz="1200" u="none" strike="noStrike" kern="1200" dirty="0" smtClean="0">
                <a:solidFill>
                  <a:schemeClr val="tx1"/>
                </a:solidFill>
                <a:effectLst/>
                <a:latin typeface="+mn-lt"/>
                <a:ea typeface="+mn-ea"/>
                <a:cs typeface="+mn-cs"/>
                <a:hlinkClick r:id="rId15" tooltip="Commissioned officer"/>
              </a:rPr>
              <a:t>commission</a:t>
            </a:r>
            <a:r>
              <a:rPr lang="en-US" sz="1200" kern="1200" dirty="0" smtClean="0">
                <a:solidFill>
                  <a:schemeClr val="tx1"/>
                </a:solidFill>
                <a:effectLst/>
                <a:latin typeface="+mn-lt"/>
                <a:ea typeface="+mn-ea"/>
                <a:cs typeface="+mn-cs"/>
              </a:rPr>
              <a:t>, which came to the attention of </a:t>
            </a:r>
            <a:r>
              <a:rPr lang="en-US" sz="1200" u="none" strike="noStrike" kern="1200" dirty="0" smtClean="0">
                <a:solidFill>
                  <a:schemeClr val="tx1"/>
                </a:solidFill>
                <a:effectLst/>
                <a:latin typeface="+mn-lt"/>
                <a:ea typeface="+mn-ea"/>
                <a:cs typeface="+mn-cs"/>
                <a:hlinkClick r:id="rId16" tooltip="Edward R. Murrow"/>
              </a:rPr>
              <a:t>Edward R. Murrow</a:t>
            </a:r>
            <a:r>
              <a:rPr lang="en-US" sz="1200" kern="1200" dirty="0" smtClean="0">
                <a:solidFill>
                  <a:schemeClr val="tx1"/>
                </a:solidFill>
                <a:effectLst/>
                <a:latin typeface="+mn-lt"/>
                <a:ea typeface="+mn-ea"/>
                <a:cs typeface="+mn-cs"/>
              </a:rPr>
              <a:t>, host of the popular </a:t>
            </a:r>
            <a:r>
              <a:rPr lang="en-US" sz="1200" i="1" u="none" strike="noStrike" kern="1200" dirty="0" smtClean="0">
                <a:solidFill>
                  <a:schemeClr val="tx1"/>
                </a:solidFill>
                <a:effectLst/>
                <a:latin typeface="+mn-lt"/>
                <a:ea typeface="+mn-ea"/>
                <a:cs typeface="+mn-cs"/>
                <a:hlinkClick r:id="rId17" tooltip="See It Now"/>
              </a:rPr>
              <a:t>See It Now</a:t>
            </a:r>
            <a:r>
              <a:rPr lang="en-US" sz="1200" kern="1200" dirty="0" smtClean="0">
                <a:solidFill>
                  <a:schemeClr val="tx1"/>
                </a:solidFill>
                <a:effectLst/>
                <a:latin typeface="+mn-lt"/>
                <a:ea typeface="+mn-ea"/>
                <a:cs typeface="+mn-cs"/>
              </a:rPr>
              <a:t> program on </a:t>
            </a:r>
            <a:r>
              <a:rPr lang="en-US" sz="1200" u="none" strike="noStrike" kern="1200" dirty="0" smtClean="0">
                <a:solidFill>
                  <a:schemeClr val="tx1"/>
                </a:solidFill>
                <a:effectLst/>
                <a:latin typeface="+mn-lt"/>
                <a:ea typeface="+mn-ea"/>
                <a:cs typeface="+mn-cs"/>
                <a:hlinkClick r:id="rId18" tooltip="CBS"/>
              </a:rPr>
              <a:t>CBS</a:t>
            </a:r>
            <a:r>
              <a:rPr lang="en-US" sz="1200" kern="1200" dirty="0" smtClean="0">
                <a:solidFill>
                  <a:schemeClr val="tx1"/>
                </a:solidFill>
                <a:effectLst/>
                <a:latin typeface="+mn-lt"/>
                <a:ea typeface="+mn-ea"/>
                <a:cs typeface="+mn-cs"/>
              </a:rPr>
              <a:t>. For months, Murrow, producer </a:t>
            </a:r>
            <a:r>
              <a:rPr lang="en-US" sz="1200" u="none" strike="noStrike" kern="1200" dirty="0" smtClean="0">
                <a:solidFill>
                  <a:schemeClr val="tx1"/>
                </a:solidFill>
                <a:effectLst/>
                <a:latin typeface="+mn-lt"/>
                <a:ea typeface="+mn-ea"/>
                <a:cs typeface="+mn-cs"/>
                <a:hlinkClick r:id="rId19" tooltip="Fred Friendly"/>
              </a:rPr>
              <a:t>Fred Friendly</a:t>
            </a:r>
            <a:r>
              <a:rPr lang="en-US" sz="1200" kern="1200" dirty="0" smtClean="0">
                <a:solidFill>
                  <a:schemeClr val="tx1"/>
                </a:solidFill>
                <a:effectLst/>
                <a:latin typeface="+mn-lt"/>
                <a:ea typeface="+mn-ea"/>
                <a:cs typeface="+mn-cs"/>
              </a:rPr>
              <a:t> and the </a:t>
            </a:r>
            <a:r>
              <a:rPr lang="en-US" sz="1200" i="1" u="none" strike="noStrike" kern="1200" dirty="0" smtClean="0">
                <a:solidFill>
                  <a:schemeClr val="tx1"/>
                </a:solidFill>
                <a:effectLst/>
                <a:latin typeface="+mn-lt"/>
                <a:ea typeface="+mn-ea"/>
                <a:cs typeface="+mn-cs"/>
                <a:hlinkClick r:id="rId17" tooltip="See It Now"/>
              </a:rPr>
              <a:t>See It Now</a:t>
            </a:r>
            <a:r>
              <a:rPr lang="en-US" sz="1200" kern="1200" dirty="0" smtClean="0">
                <a:solidFill>
                  <a:schemeClr val="tx1"/>
                </a:solidFill>
                <a:effectLst/>
                <a:latin typeface="+mn-lt"/>
                <a:ea typeface="+mn-ea"/>
                <a:cs typeface="+mn-cs"/>
              </a:rPr>
              <a:t> team had debated how to address McCarthy's </a:t>
            </a:r>
            <a:r>
              <a:rPr lang="en-US" sz="1200" u="none" strike="noStrike" kern="1200" dirty="0" smtClean="0">
                <a:solidFill>
                  <a:schemeClr val="tx1"/>
                </a:solidFill>
                <a:effectLst/>
                <a:latin typeface="+mn-lt"/>
                <a:ea typeface="+mn-ea"/>
                <a:cs typeface="+mn-cs"/>
                <a:hlinkClick r:id="rId20" tooltip="United States Senate Homeland Security and Governmental Affairs Permanent Subcommittee on Investigations"/>
              </a:rPr>
              <a:t>witch hunt</a:t>
            </a:r>
            <a:r>
              <a:rPr lang="en-US" sz="1200" kern="1200" dirty="0" smtClean="0">
                <a:solidFill>
                  <a:schemeClr val="tx1"/>
                </a:solidFill>
                <a:effectLst/>
                <a:latin typeface="+mn-lt"/>
                <a:ea typeface="+mn-ea"/>
                <a:cs typeface="+mn-cs"/>
              </a:rPr>
              <a:t>, until the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affair. A crew (Reporter/Assistant producer </a:t>
            </a:r>
            <a:r>
              <a:rPr lang="en-US" sz="1200" u="none" strike="noStrike" kern="1200" dirty="0" smtClean="0">
                <a:solidFill>
                  <a:schemeClr val="tx1"/>
                </a:solidFill>
                <a:effectLst/>
                <a:latin typeface="+mn-lt"/>
                <a:ea typeface="+mn-ea"/>
                <a:cs typeface="+mn-cs"/>
                <a:hlinkClick r:id="rId21" tooltip="Joseph Wershba"/>
              </a:rPr>
              <a:t>Joseph Wershba</a:t>
            </a:r>
            <a:r>
              <a:rPr lang="en-US" sz="1200" kern="1200" dirty="0" smtClean="0">
                <a:solidFill>
                  <a:schemeClr val="tx1"/>
                </a:solidFill>
                <a:effectLst/>
                <a:latin typeface="+mn-lt"/>
                <a:ea typeface="+mn-ea"/>
                <a:cs typeface="+mn-cs"/>
              </a:rPr>
              <a:t> and cameraman Charlie Mack) went to Dexter and filmed impassioned interviews with the lieutenant and his family. Lockwood also appeared, and declared on national television "In my 32 years of practicing... I have never witnessed such a farce and travesty upon justice as this thing has developed into."</a:t>
            </a:r>
          </a:p>
          <a:p>
            <a:r>
              <a:rPr lang="en-US" sz="1200" kern="1200" dirty="0" smtClean="0">
                <a:solidFill>
                  <a:schemeClr val="tx1"/>
                </a:solidFill>
                <a:effectLst/>
                <a:latin typeface="+mn-lt"/>
                <a:ea typeface="+mn-ea"/>
                <a:cs typeface="+mn-cs"/>
              </a:rPr>
              <a:t>The program aired on October 20, 1953. The image of the lieutenant and his immigrant father led many viewers to question the impact of </a:t>
            </a:r>
            <a:r>
              <a:rPr lang="en-US" sz="1200" kern="1200" dirty="0" err="1" smtClean="0">
                <a:solidFill>
                  <a:schemeClr val="tx1"/>
                </a:solidFill>
                <a:effectLst/>
                <a:latin typeface="+mn-lt"/>
                <a:ea typeface="+mn-ea"/>
                <a:cs typeface="+mn-cs"/>
              </a:rPr>
              <a:t>McCarthyite</a:t>
            </a:r>
            <a:r>
              <a:rPr lang="en-US" sz="1200" kern="1200" dirty="0" smtClean="0">
                <a:solidFill>
                  <a:schemeClr val="tx1"/>
                </a:solidFill>
                <a:effectLst/>
                <a:latin typeface="+mn-lt"/>
                <a:ea typeface="+mn-ea"/>
                <a:cs typeface="+mn-cs"/>
              </a:rPr>
              <a:t> tactics for purging the government and military of potential security risks. </a:t>
            </a:r>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was reinstated one month after the broadcast.</a:t>
            </a:r>
          </a:p>
          <a:p>
            <a:r>
              <a:rPr lang="en-US" sz="1200" kern="1200" dirty="0" err="1" smtClean="0">
                <a:solidFill>
                  <a:schemeClr val="tx1"/>
                </a:solidFill>
                <a:effectLst/>
                <a:latin typeface="+mn-lt"/>
                <a:ea typeface="+mn-ea"/>
                <a:cs typeface="+mn-cs"/>
              </a:rPr>
              <a:t>Radulovich</a:t>
            </a:r>
            <a:r>
              <a:rPr lang="en-US" sz="1200" kern="1200" dirty="0" smtClean="0">
                <a:solidFill>
                  <a:schemeClr val="tx1"/>
                </a:solidFill>
                <a:effectLst/>
                <a:latin typeface="+mn-lt"/>
                <a:ea typeface="+mn-ea"/>
                <a:cs typeface="+mn-cs"/>
              </a:rPr>
              <a:t> moved to California where, despite his reinstatement, he had trouble getting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en.wikipedia.org</a:t>
            </a:r>
            <a:r>
              <a:rPr lang="en-US" sz="1200" kern="1200" dirty="0" smtClean="0">
                <a:solidFill>
                  <a:schemeClr val="tx1"/>
                </a:solidFill>
                <a:effectLst/>
                <a:latin typeface="+mn-lt"/>
                <a:ea typeface="+mn-ea"/>
                <a:cs typeface="+mn-cs"/>
              </a:rPr>
              <a:t>/wiki/</a:t>
            </a:r>
            <a:r>
              <a:rPr lang="en-US" sz="1200" kern="1200" dirty="0" err="1" smtClean="0">
                <a:solidFill>
                  <a:schemeClr val="tx1"/>
                </a:solidFill>
                <a:effectLst/>
                <a:latin typeface="+mn-lt"/>
                <a:ea typeface="+mn-ea"/>
                <a:cs typeface="+mn-cs"/>
              </a:rPr>
              <a:t>Milo_Radulovich</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13</a:t>
            </a:fld>
            <a:endParaRPr lang="en-US"/>
          </a:p>
        </p:txBody>
      </p:sp>
    </p:spTree>
    <p:extLst>
      <p:ext uri="{BB962C8B-B14F-4D97-AF65-F5344CB8AC3E}">
        <p14:creationId xmlns:p14="http://schemas.microsoft.com/office/powerpoint/2010/main" val="406068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March 1954, McCarthy began to investigate Annie Lee Moss, a middle-aged African American woman who worked for the Army Signal Corps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Moss lost her job with the Army and was interrogated on national television</a:t>
            </a:r>
            <a:r>
              <a:rPr lang="en-US" dirty="0" smtClean="0">
                <a:effectLst/>
              </a:rPr>
              <a:t> </a:t>
            </a:r>
            <a:endParaRPr lang="en-US" dirty="0" smtClean="0"/>
          </a:p>
          <a:p>
            <a:endParaRPr lang="en-US" dirty="0" smtClean="0"/>
          </a:p>
          <a:p>
            <a:r>
              <a:rPr lang="en-US" dirty="0" smtClean="0"/>
              <a:t>“</a:t>
            </a:r>
            <a:r>
              <a:rPr lang="en-US" dirty="0" smtClean="0"/>
              <a:t>The humble, poverty-stricken [Moss] had dawned a </a:t>
            </a:r>
            <a:r>
              <a:rPr lang="en-US" dirty="0" err="1" smtClean="0"/>
              <a:t>sambo</a:t>
            </a:r>
            <a:r>
              <a:rPr lang="en-US" dirty="0" smtClean="0"/>
              <a:t> mask to shelter </a:t>
            </a:r>
            <a:r>
              <a:rPr lang="en-US" dirty="0" smtClean="0"/>
              <a:t>herself </a:t>
            </a:r>
            <a:r>
              <a:rPr lang="en-US" dirty="0" smtClean="0"/>
              <a:t>behind the veil of white racism.  As confidential FBI reports made clear several years late, Annie Lee Moss was almost certainly a CP member since 1940 and thus knew the name of Karl Marx.” (Doherty, 184</a:t>
            </a:r>
            <a:r>
              <a:rPr lang="en-US" dirty="0" smtClean="0"/>
              <a:t>)</a:t>
            </a:r>
          </a:p>
          <a:p>
            <a:endParaRPr lang="en-US" dirty="0" smtClean="0"/>
          </a:p>
          <a:p>
            <a:r>
              <a:rPr lang="en-US" sz="1200" b="1" kern="1200" dirty="0" smtClean="0">
                <a:solidFill>
                  <a:schemeClr val="tx1"/>
                </a:solidFill>
                <a:effectLst/>
                <a:latin typeface="+mn-lt"/>
                <a:ea typeface="+mn-ea"/>
                <a:cs typeface="+mn-cs"/>
              </a:rPr>
              <a:t>Annie Lee Moss</a:t>
            </a:r>
            <a:r>
              <a:rPr lang="en-US" sz="1200" kern="1200" dirty="0" smtClean="0">
                <a:solidFill>
                  <a:schemeClr val="tx1"/>
                </a:solidFill>
                <a:effectLst/>
                <a:latin typeface="+mn-lt"/>
                <a:ea typeface="+mn-ea"/>
                <a:cs typeface="+mn-cs"/>
              </a:rPr>
              <a:t> (August 9, 1905 – January 15, 1996) was a communications clerk in the </a:t>
            </a:r>
            <a:r>
              <a:rPr lang="en-US" sz="1200" u="sng" kern="1200" dirty="0" smtClean="0">
                <a:solidFill>
                  <a:schemeClr val="tx1"/>
                </a:solidFill>
                <a:effectLst/>
                <a:latin typeface="+mn-lt"/>
                <a:ea typeface="+mn-ea"/>
                <a:cs typeface="+mn-cs"/>
                <a:hlinkClick r:id="rId3" tooltip="US Army Signal Corps"/>
              </a:rPr>
              <a:t>US Army Signal Corps</a:t>
            </a:r>
            <a:r>
              <a:rPr lang="en-US" sz="1200" kern="1200" dirty="0" smtClean="0">
                <a:solidFill>
                  <a:schemeClr val="tx1"/>
                </a:solidFill>
                <a:effectLst/>
                <a:latin typeface="+mn-lt"/>
                <a:ea typeface="+mn-ea"/>
                <a:cs typeface="+mn-cs"/>
              </a:rPr>
              <a:t> in </a:t>
            </a:r>
            <a:r>
              <a:rPr lang="en-US" sz="1200" u="sng" kern="1200" dirty="0" smtClean="0">
                <a:solidFill>
                  <a:schemeClr val="tx1"/>
                </a:solidFill>
                <a:effectLst/>
                <a:latin typeface="+mn-lt"/>
                <a:ea typeface="+mn-ea"/>
                <a:cs typeface="+mn-cs"/>
                <a:hlinkClick r:id="rId4" tooltip="The Pentagon"/>
              </a:rPr>
              <a:t>the Pentagon</a:t>
            </a:r>
            <a:r>
              <a:rPr lang="en-US" sz="1200" kern="1200" dirty="0" smtClean="0">
                <a:solidFill>
                  <a:schemeClr val="tx1"/>
                </a:solidFill>
                <a:effectLst/>
                <a:latin typeface="+mn-lt"/>
                <a:ea typeface="+mn-ea"/>
                <a:cs typeface="+mn-cs"/>
              </a:rPr>
              <a:t> and alleged member of the </a:t>
            </a:r>
            <a:r>
              <a:rPr lang="en-US" sz="1200" u="sng" kern="1200" dirty="0" smtClean="0">
                <a:solidFill>
                  <a:schemeClr val="tx1"/>
                </a:solidFill>
                <a:effectLst/>
                <a:latin typeface="+mn-lt"/>
                <a:ea typeface="+mn-ea"/>
                <a:cs typeface="+mn-cs"/>
                <a:hlinkClick r:id="rId5" tooltip="American Communist Party"/>
              </a:rPr>
              <a:t>American Communist Party</a:t>
            </a:r>
            <a:r>
              <a:rPr lang="en-US" sz="1200" kern="1200" dirty="0" smtClean="0">
                <a:solidFill>
                  <a:schemeClr val="tx1"/>
                </a:solidFill>
                <a:effectLst/>
                <a:latin typeface="+mn-lt"/>
                <a:ea typeface="+mn-ea"/>
                <a:cs typeface="+mn-cs"/>
              </a:rPr>
              <a:t>. She was believed to be a security risk by the </a:t>
            </a:r>
            <a:r>
              <a:rPr lang="en-US" sz="1200" u="sng" kern="1200" dirty="0" smtClean="0">
                <a:solidFill>
                  <a:schemeClr val="tx1"/>
                </a:solidFill>
                <a:effectLst/>
                <a:latin typeface="+mn-lt"/>
                <a:ea typeface="+mn-ea"/>
                <a:cs typeface="+mn-cs"/>
                <a:hlinkClick r:id="rId6" tooltip="FBI"/>
              </a:rPr>
              <a:t>FBI</a:t>
            </a:r>
            <a:r>
              <a:rPr lang="en-US" sz="1200" kern="1200" dirty="0" smtClean="0">
                <a:solidFill>
                  <a:schemeClr val="tx1"/>
                </a:solidFill>
                <a:effectLst/>
                <a:latin typeface="+mn-lt"/>
                <a:ea typeface="+mn-ea"/>
                <a:cs typeface="+mn-cs"/>
              </a:rPr>
              <a:t> and her superiors at the </a:t>
            </a:r>
            <a:r>
              <a:rPr lang="en-US" sz="1200" u="sng" kern="1200" dirty="0" smtClean="0">
                <a:solidFill>
                  <a:schemeClr val="tx1"/>
                </a:solidFill>
                <a:effectLst/>
                <a:latin typeface="+mn-lt"/>
                <a:ea typeface="+mn-ea"/>
                <a:cs typeface="+mn-cs"/>
                <a:hlinkClick r:id="rId3" tooltip="US Army Signal Corps"/>
              </a:rPr>
              <a:t>US Army Signal Corps</a:t>
            </a:r>
            <a:r>
              <a:rPr lang="en-US" sz="1200" kern="1200" dirty="0" smtClean="0">
                <a:solidFill>
                  <a:schemeClr val="tx1"/>
                </a:solidFill>
                <a:effectLst/>
                <a:latin typeface="+mn-lt"/>
                <a:ea typeface="+mn-ea"/>
                <a:cs typeface="+mn-cs"/>
              </a:rPr>
              <a:t> and was questioned by </a:t>
            </a:r>
            <a:r>
              <a:rPr lang="en-US" sz="1200" u="sng" kern="1200" dirty="0" smtClean="0">
                <a:solidFill>
                  <a:schemeClr val="tx1"/>
                </a:solidFill>
                <a:effectLst/>
                <a:latin typeface="+mn-lt"/>
                <a:ea typeface="+mn-ea"/>
                <a:cs typeface="+mn-cs"/>
                <a:hlinkClick r:id="rId7" tooltip="United States Senate"/>
              </a:rPr>
              <a:t>United States Senator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tooltip="Joseph McCarthy"/>
              </a:rPr>
              <a:t>Joseph McCarthy</a:t>
            </a:r>
            <a:r>
              <a:rPr lang="en-US" sz="1200" kern="1200" dirty="0" smtClean="0">
                <a:solidFill>
                  <a:schemeClr val="tx1"/>
                </a:solidFill>
                <a:effectLst/>
                <a:latin typeface="+mn-lt"/>
                <a:ea typeface="+mn-ea"/>
                <a:cs typeface="+mn-cs"/>
              </a:rPr>
              <a:t> in his role as the chairman of the Senate Permanent Subcommittee on Investigations.</a:t>
            </a:r>
            <a:r>
              <a:rPr lang="en-US" sz="1200" u="sng" kern="1200" baseline="30000" dirty="0" smtClean="0">
                <a:solidFill>
                  <a:schemeClr val="tx1"/>
                </a:solidFill>
                <a:effectLst/>
                <a:latin typeface="+mn-lt"/>
                <a:ea typeface="+mn-ea"/>
                <a:cs typeface="+mn-cs"/>
                <a:hlinkClick r:id="rId9"/>
              </a:rPr>
              <a:t>[3]</a:t>
            </a:r>
            <a:r>
              <a:rPr lang="en-US" sz="1200" u="sng" kern="1200" baseline="30000" dirty="0" smtClean="0">
                <a:solidFill>
                  <a:schemeClr val="tx1"/>
                </a:solidFill>
                <a:effectLst/>
                <a:latin typeface="+mn-lt"/>
                <a:ea typeface="+mn-ea"/>
                <a:cs typeface="+mn-cs"/>
                <a:hlinkClick r:id="rId10"/>
              </a:rPr>
              <a:t>[4]</a:t>
            </a:r>
            <a:r>
              <a:rPr lang="en-US" sz="1200" kern="1200" dirty="0" smtClean="0">
                <a:solidFill>
                  <a:schemeClr val="tx1"/>
                </a:solidFill>
                <a:effectLst/>
                <a:latin typeface="+mn-lt"/>
                <a:ea typeface="+mn-ea"/>
                <a:cs typeface="+mn-cs"/>
              </a:rPr>
              <a:t> The highly publicized case was damaging to McCarthy's popularity and influence.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McCarthy's popularity was on the wane at the time of the Moss hearing, and the publicity around the case accelerated the process. He would soon be embroiled in the </a:t>
            </a:r>
            <a:r>
              <a:rPr lang="en-US" sz="1200" u="none" strike="noStrike" kern="1200" dirty="0" smtClean="0">
                <a:solidFill>
                  <a:schemeClr val="tx1"/>
                </a:solidFill>
                <a:effectLst/>
                <a:latin typeface="+mn-lt"/>
                <a:ea typeface="+mn-ea"/>
                <a:cs typeface="+mn-cs"/>
                <a:hlinkClick r:id="rId11" tooltip="Army–McCarthy hearings"/>
              </a:rPr>
              <a:t>Army–McCarthy hearings</a:t>
            </a:r>
            <a:r>
              <a:rPr lang="en-US" sz="1200" kern="1200" dirty="0" smtClean="0">
                <a:solidFill>
                  <a:schemeClr val="tx1"/>
                </a:solidFill>
                <a:effectLst/>
                <a:latin typeface="+mn-lt"/>
                <a:ea typeface="+mn-ea"/>
                <a:cs typeface="+mn-cs"/>
              </a:rPr>
              <a:t> which also significantly eroded his standing with the public and in the Senate. In December 1954 he was </a:t>
            </a:r>
            <a:r>
              <a:rPr lang="en-US" sz="1200" u="none" strike="noStrike" kern="1200" dirty="0" smtClean="0">
                <a:solidFill>
                  <a:schemeClr val="tx1"/>
                </a:solidFill>
                <a:effectLst/>
                <a:latin typeface="+mn-lt"/>
                <a:ea typeface="+mn-ea"/>
                <a:cs typeface="+mn-cs"/>
                <a:hlinkClick r:id="rId12" tooltip="Censure"/>
              </a:rPr>
              <a:t>censured</a:t>
            </a:r>
            <a:r>
              <a:rPr lang="en-US" sz="1200" kern="1200" dirty="0" smtClean="0">
                <a:solidFill>
                  <a:schemeClr val="tx1"/>
                </a:solidFill>
                <a:effectLst/>
                <a:latin typeface="+mn-lt"/>
                <a:ea typeface="+mn-ea"/>
                <a:cs typeface="+mn-cs"/>
              </a:rPr>
              <a:t> by the Senate, and spent the rest of his career in relative obscurity. He died in 1957.</a:t>
            </a:r>
          </a:p>
          <a:p>
            <a:r>
              <a:rPr lang="en-US" sz="1200" kern="1200" dirty="0" smtClean="0">
                <a:solidFill>
                  <a:schemeClr val="tx1"/>
                </a:solidFill>
                <a:effectLst/>
                <a:latin typeface="+mn-lt"/>
                <a:ea typeface="+mn-ea"/>
                <a:cs typeface="+mn-cs"/>
              </a:rPr>
              <a:t>Moss had been suspended from her position when McCarthy announced his interest in the case. In January 1955 she was rehired to a non-sensitive position in the army's finance and accounts office, and she remained an army clerk until her retirement in 1975. She died in 1996, aged 90.</a:t>
            </a: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en.wikipedia.org</a:t>
            </a:r>
            <a:r>
              <a:rPr lang="en-US" sz="1200" kern="1200" dirty="0" smtClean="0">
                <a:solidFill>
                  <a:schemeClr val="tx1"/>
                </a:solidFill>
                <a:effectLst/>
                <a:latin typeface="+mn-lt"/>
                <a:ea typeface="+mn-ea"/>
                <a:cs typeface="+mn-cs"/>
              </a:rPr>
              <a:t>/wiki/</a:t>
            </a:r>
            <a:r>
              <a:rPr lang="en-US" sz="1200" kern="1200" dirty="0" err="1" smtClean="0">
                <a:solidFill>
                  <a:schemeClr val="tx1"/>
                </a:solidFill>
                <a:effectLst/>
                <a:latin typeface="+mn-lt"/>
                <a:ea typeface="+mn-ea"/>
                <a:cs typeface="+mn-cs"/>
              </a:rPr>
              <a:t>Annie_Lee_Moss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14</a:t>
            </a:fld>
            <a:endParaRPr lang="en-US"/>
          </a:p>
        </p:txBody>
      </p:sp>
    </p:spTree>
    <p:extLst>
      <p:ext uri="{BB962C8B-B14F-4D97-AF65-F5344CB8AC3E}">
        <p14:creationId xmlns:p14="http://schemas.microsoft.com/office/powerpoint/2010/main" val="121505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Fairness Doctrine, since CBS had aired half-hour expose of McCarthy, the network had to give McCarthy a half-hour time slot for rebuttal  -- that took place on April 6, 1954 and was disastrous</a:t>
            </a:r>
          </a:p>
          <a:p>
            <a:r>
              <a:rPr lang="en-US" sz="1200" kern="1200" dirty="0" smtClean="0">
                <a:solidFill>
                  <a:schemeClr val="tx1"/>
                </a:solidFill>
                <a:effectLst/>
                <a:latin typeface="+mn-lt"/>
                <a:ea typeface="+mn-ea"/>
                <a:cs typeface="+mn-cs"/>
              </a:rPr>
              <a:t>Attacked Murrow personally, calling him “the leader of the jackal pack”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Increasing pressure on CBS from sponsor, Alcoa</a:t>
            </a:r>
          </a:p>
          <a:p>
            <a:r>
              <a:rPr lang="en-US" sz="1200" kern="1200" dirty="0" smtClean="0">
                <a:solidFill>
                  <a:schemeClr val="tx1"/>
                </a:solidFill>
                <a:effectLst/>
                <a:latin typeface="+mn-lt"/>
                <a:ea typeface="+mn-ea"/>
                <a:cs typeface="+mn-cs"/>
              </a:rPr>
              <a:t>See</a:t>
            </a:r>
            <a:r>
              <a:rPr lang="en-US" sz="1200" kern="1200" baseline="0" dirty="0" smtClean="0">
                <a:solidFill>
                  <a:schemeClr val="tx1"/>
                </a:solidFill>
                <a:effectLst/>
                <a:latin typeface="+mn-lt"/>
                <a:ea typeface="+mn-ea"/>
                <a:cs typeface="+mn-cs"/>
              </a:rPr>
              <a:t> It Now and other documentary programs were being pushed to the margins in the mid-1950s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15</a:t>
            </a:fld>
            <a:endParaRPr lang="en-US"/>
          </a:p>
        </p:txBody>
      </p:sp>
    </p:spTree>
    <p:extLst>
      <p:ext uri="{BB962C8B-B14F-4D97-AF65-F5344CB8AC3E}">
        <p14:creationId xmlns:p14="http://schemas.microsoft.com/office/powerpoint/2010/main" val="103534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=Po5GlFba5Yg</a:t>
            </a:r>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16</a:t>
            </a:fld>
            <a:endParaRPr lang="en-US"/>
          </a:p>
        </p:txBody>
      </p:sp>
    </p:spTree>
    <p:extLst>
      <p:ext uri="{BB962C8B-B14F-4D97-AF65-F5344CB8AC3E}">
        <p14:creationId xmlns:p14="http://schemas.microsoft.com/office/powerpoint/2010/main" val="123564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Senate held special hearings, known as the Army-McCarthy hearings, which were among the first to be televised nationally. In the course of testimony McCarthy submitted evidence that was identified as fraudulent. As both public and politicians watched the bullying antics of the Senator, they became increasingly disenchanted</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Dec. 2, 1954 the U.S. Senate formally reprimanded McCarthy for conduct unbecoming to a </a:t>
            </a:r>
            <a:r>
              <a:rPr lang="en-US" sz="1200" kern="1200" dirty="0" smtClean="0">
                <a:solidFill>
                  <a:schemeClr val="tx1"/>
                </a:solidFill>
                <a:effectLst/>
                <a:latin typeface="+mn-lt"/>
                <a:ea typeface="+mn-ea"/>
                <a:cs typeface="+mn-cs"/>
              </a:rPr>
              <a:t>senator.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Continued to be senator for 2 and a half more years but his career was ruined.  He died in 1957</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eaLnBrk="1" hangingPunct="1">
              <a:spcBef>
                <a:spcPct val="50000"/>
              </a:spcBef>
            </a:pPr>
            <a:r>
              <a:rPr lang="en-US" sz="1200" kern="1200" dirty="0" smtClean="0">
                <a:solidFill>
                  <a:schemeClr val="tx1"/>
                </a:solidFill>
                <a:effectLst/>
                <a:latin typeface="+mn-lt"/>
                <a:ea typeface="+mn-ea"/>
                <a:cs typeface="+mn-cs"/>
              </a:rPr>
              <a:t>“</a:t>
            </a:r>
            <a:r>
              <a:rPr lang="en-US" sz="1200" dirty="0" smtClean="0">
                <a:latin typeface="Book Antiqua" charset="0"/>
              </a:rPr>
              <a:t>McCarthy indeed was a liar (about some things) and opportunist who may have done more to harm the anti-Communist challenge than to help it. His name is a noun meaning vicious, unsubstantiated political attacks, a witch hunt: McCarthyism.</a:t>
            </a:r>
          </a:p>
          <a:p>
            <a:pPr marL="0" marR="0" indent="0" algn="l" defTabSz="457200" rtl="0" eaLnBrk="1" fontAlgn="auto" latinLnBrk="0" hangingPunct="1">
              <a:lnSpc>
                <a:spcPct val="100000"/>
              </a:lnSpc>
              <a:spcBef>
                <a:spcPct val="50000"/>
              </a:spcBef>
              <a:spcAft>
                <a:spcPts val="0"/>
              </a:spcAft>
              <a:buClrTx/>
              <a:buSzTx/>
              <a:buFontTx/>
              <a:buNone/>
              <a:tabLst/>
              <a:defRPr/>
            </a:pPr>
            <a:r>
              <a:rPr lang="en-US" sz="1200" dirty="0" smtClean="0">
                <a:latin typeface="Book Antiqua" charset="0"/>
              </a:rPr>
              <a:t>“Ironically, </a:t>
            </a:r>
            <a:r>
              <a:rPr lang="en-US" sz="1200" dirty="0" err="1" smtClean="0">
                <a:latin typeface="Book Antiqua" charset="0"/>
              </a:rPr>
              <a:t>Venona</a:t>
            </a:r>
            <a:r>
              <a:rPr lang="en-US" sz="1200" dirty="0" smtClean="0">
                <a:latin typeface="Book Antiqua" charset="0"/>
              </a:rPr>
              <a:t> showed that most of his claims were true.”  Source: “The Early Cold War</a:t>
            </a:r>
            <a:r>
              <a:rPr lang="en-US" sz="1200" baseline="0" dirty="0" smtClean="0">
                <a:latin typeface="Book Antiqua" charset="0"/>
              </a:rPr>
              <a:t> [</a:t>
            </a:r>
            <a:r>
              <a:rPr lang="en-US" sz="1200" baseline="0" dirty="0" err="1" smtClean="0">
                <a:latin typeface="Book Antiqua" charset="0"/>
              </a:rPr>
              <a:t>ppt</a:t>
            </a:r>
            <a:r>
              <a:rPr lang="en-US" sz="1200" baseline="0" dirty="0" smtClean="0">
                <a:latin typeface="Book Antiqua" charset="0"/>
              </a:rPr>
              <a:t>]” </a:t>
            </a:r>
            <a:r>
              <a:rPr lang="en-US" sz="1200" kern="1200" dirty="0" smtClean="0">
                <a:solidFill>
                  <a:schemeClr val="tx1"/>
                </a:solidFill>
                <a:effectLst/>
                <a:latin typeface="+mn-lt"/>
                <a:ea typeface="+mn-ea"/>
                <a:cs typeface="+mn-cs"/>
              </a:rPr>
              <a:t>https://www.iss.k12.nc.us/site/handlers/</a:t>
            </a:r>
            <a:r>
              <a:rPr lang="en-US" sz="1200" kern="1200" dirty="0" err="1" smtClean="0">
                <a:solidFill>
                  <a:schemeClr val="tx1"/>
                </a:solidFill>
                <a:effectLst/>
                <a:latin typeface="+mn-lt"/>
                <a:ea typeface="+mn-ea"/>
                <a:cs typeface="+mn-cs"/>
              </a:rPr>
              <a:t>filedownload.ashx?moduleinstanceid</a:t>
            </a:r>
            <a:r>
              <a:rPr lang="is-IS" sz="1200" kern="1200" dirty="0" smtClean="0">
                <a:solidFill>
                  <a:schemeClr val="tx1"/>
                </a:solidFill>
                <a:effectLst/>
                <a:latin typeface="+mn-lt"/>
                <a:ea typeface="+mn-ea"/>
                <a:cs typeface="+mn-cs"/>
              </a:rPr>
              <a:t>…, accessed 9/30/17)</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50000"/>
              </a:spcBef>
              <a:spcAft>
                <a:spcPts val="0"/>
              </a:spcAft>
              <a:buClrTx/>
              <a:buSzTx/>
              <a:buFontTx/>
              <a:buNone/>
              <a:tabLst/>
              <a:defRPr/>
            </a:pPr>
            <a:endParaRPr lang="en-US" sz="1200" dirty="0" smtClean="0">
              <a:latin typeface="Book Antiqua" charset="0"/>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17</a:t>
            </a:fld>
            <a:endParaRPr lang="en-US"/>
          </a:p>
        </p:txBody>
      </p:sp>
    </p:spTree>
    <p:extLst>
      <p:ext uri="{BB962C8B-B14F-4D97-AF65-F5344CB8AC3E}">
        <p14:creationId xmlns:p14="http://schemas.microsoft.com/office/powerpoint/2010/main" val="24495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 early days of radio, federal law has restricted the ownership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mass media, on the grounds that a diversity of owners would help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produce the “multitude of tongues” required of our marketplace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ideas. But these restrictions stood in the way of some of the most powerful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corporations in the world as they moved to acquire some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world’s most profitable media assets. Deferring, as we shall see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Chapter 6, to that corporate political power, </a:t>
            </a:r>
            <a:r>
              <a:rPr lang="en-US" sz="1200" b="1" kern="1200" dirty="0" smtClean="0">
                <a:solidFill>
                  <a:srgbClr val="FF0000"/>
                </a:solidFill>
                <a:effectLst/>
                <a:latin typeface="+mn-lt"/>
                <a:ea typeface="+mn-ea"/>
                <a:cs typeface="+mn-cs"/>
              </a:rPr>
              <a:t>the federal government</a:t>
            </a:r>
            <a:r>
              <a:rPr lang="en-US" sz="1200" b="1" kern="1200" baseline="0" dirty="0" smtClean="0">
                <a:solidFill>
                  <a:srgbClr val="FF0000"/>
                </a:solidFill>
                <a:effectLst/>
                <a:latin typeface="+mn-lt"/>
                <a:ea typeface="+mn-ea"/>
                <a:cs typeface="+mn-cs"/>
              </a:rPr>
              <a:t> </a:t>
            </a:r>
            <a:r>
              <a:rPr lang="en-US" sz="1200" b="1" kern="1200" dirty="0" smtClean="0">
                <a:solidFill>
                  <a:srgbClr val="FF0000"/>
                </a:solidFill>
                <a:effectLst/>
                <a:latin typeface="+mn-lt"/>
                <a:ea typeface="+mn-ea"/>
                <a:cs typeface="+mn-cs"/>
              </a:rPr>
              <a:t>obligingly removed most of these restrictions</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For example, the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Telecommunications Act of 1996 was a “Magna Charta” for multinational</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media corporations</a:t>
            </a:r>
            <a:r>
              <a:rPr lang="en-US" sz="1200" kern="1200" dirty="0" smtClean="0">
                <a:solidFill>
                  <a:schemeClr val="tx1"/>
                </a:solidFill>
                <a:effectLst/>
                <a:latin typeface="+mn-lt"/>
                <a:ea typeface="+mn-ea"/>
                <a:cs typeface="+mn-cs"/>
              </a:rPr>
              <a:t>, unleashing a tidal wave of media mergers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acquisitions (</a:t>
            </a:r>
            <a:r>
              <a:rPr lang="en-US" sz="1200" kern="1200" dirty="0" err="1" smtClean="0">
                <a:solidFill>
                  <a:schemeClr val="tx1"/>
                </a:solidFill>
                <a:effectLst/>
                <a:latin typeface="+mn-lt"/>
                <a:ea typeface="+mn-ea"/>
                <a:cs typeface="+mn-cs"/>
              </a:rPr>
              <a:t>McChesney</a:t>
            </a:r>
            <a:r>
              <a:rPr lang="en-US" sz="1200" kern="1200" dirty="0" smtClean="0">
                <a:solidFill>
                  <a:schemeClr val="tx1"/>
                </a:solidFill>
                <a:effectLst/>
                <a:latin typeface="+mn-lt"/>
                <a:ea typeface="+mn-ea"/>
                <a:cs typeface="+mn-cs"/>
              </a:rPr>
              <a:t> 2004, p. 50).  See Calvin F. </a:t>
            </a:r>
            <a:r>
              <a:rPr lang="en-US" sz="1200" kern="1200" dirty="0" err="1" smtClean="0">
                <a:solidFill>
                  <a:schemeClr val="tx1"/>
                </a:solidFill>
                <a:effectLst/>
                <a:latin typeface="+mn-lt"/>
                <a:ea typeface="+mn-ea"/>
                <a:cs typeface="+mn-cs"/>
              </a:rPr>
              <a:t>Exoo</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The Pen and the Sword: Press, War, and Terror in the 21st Century</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p.13</a:t>
            </a:r>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20</a:t>
            </a:fld>
            <a:endParaRPr lang="en-US"/>
          </a:p>
        </p:txBody>
      </p:sp>
    </p:spTree>
    <p:extLst>
      <p:ext uri="{BB962C8B-B14F-4D97-AF65-F5344CB8AC3E}">
        <p14:creationId xmlns:p14="http://schemas.microsoft.com/office/powerpoint/2010/main" val="138473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 is that since Paley’s time CBS has been bought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sold by three different conglomerate corporations. Today, Sarnoff’s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NBC is the property of the General Electric Corporation—which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owns Universal movie and television studios, TV and radio stations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every major market, Universal Studios’ theme parks, cable stations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CNBC, MSNBC, USA Network, Bravo, and </a:t>
            </a:r>
            <a:r>
              <a:rPr lang="en-US" sz="1200" kern="1200" dirty="0" err="1" smtClean="0">
                <a:solidFill>
                  <a:schemeClr val="tx1"/>
                </a:solidFill>
                <a:effectLst/>
                <a:latin typeface="+mn-lt"/>
                <a:ea typeface="+mn-ea"/>
                <a:cs typeface="+mn-cs"/>
              </a:rPr>
              <a:t>Telemundo</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along with divisions that provide nuclear energy, military aircraft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engines, plastics, financial services, oil and gas treatment plants,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oh yes, </a:t>
            </a:r>
            <a:r>
              <a:rPr lang="en-US" sz="1200" kern="1200" dirty="0" err="1" smtClean="0">
                <a:solidFill>
                  <a:schemeClr val="tx1"/>
                </a:solidFill>
                <a:effectLst/>
                <a:latin typeface="+mn-lt"/>
                <a:ea typeface="+mn-ea"/>
                <a:cs typeface="+mn-cs"/>
              </a:rPr>
              <a:t>lightbulbs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Inevitably, these corporate acquisitions have concentrated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ownership of the mass media in fewer and fewer hands.</a:t>
            </a:r>
          </a:p>
          <a:p>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21</a:t>
            </a:fld>
            <a:endParaRPr lang="en-US"/>
          </a:p>
        </p:txBody>
      </p:sp>
    </p:spTree>
    <p:extLst>
      <p:ext uri="{BB962C8B-B14F-4D97-AF65-F5344CB8AC3E}">
        <p14:creationId xmlns:p14="http://schemas.microsoft.com/office/powerpoint/2010/main" val="22799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Doherty calls television “A thrilling new household appliance”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were the effects of television</a:t>
            </a:r>
            <a:r>
              <a:rPr lang="en-US" sz="1200" kern="1200" baseline="0" dirty="0" smtClean="0">
                <a:solidFill>
                  <a:schemeClr val="tx1"/>
                </a:solidFill>
                <a:effectLst/>
                <a:latin typeface="+mn-lt"/>
                <a:ea typeface="+mn-ea"/>
                <a:cs typeface="+mn-cs"/>
              </a:rPr>
              <a:t> on the culture generally in the 1950s?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TV sets went on sale in 1946. A small black and white set cost $200, a console $2500. The median income in the United States was $3000. TV grew so fast and the demand for station licenses was so great that the FCC declared a freeze on new stations.</a:t>
            </a:r>
          </a:p>
          <a:p>
            <a:endParaRPr lang="en-US" dirty="0" smtClean="0"/>
          </a:p>
          <a:p>
            <a:r>
              <a:rPr lang="en-US" dirty="0" smtClean="0"/>
              <a:t>Left-hand set – 7” screen circa 1946 – right-hand set – 12” 1948</a:t>
            </a:r>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2</a:t>
            </a:fld>
            <a:endParaRPr lang="en-US"/>
          </a:p>
        </p:txBody>
      </p:sp>
    </p:spTree>
    <p:extLst>
      <p:ext uri="{BB962C8B-B14F-4D97-AF65-F5344CB8AC3E}">
        <p14:creationId xmlns:p14="http://schemas.microsoft.com/office/powerpoint/2010/main" val="18215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fifties became the golden age of television. In the fifties, more TV sets (70 million) were sold than children born (40 million). </a:t>
            </a:r>
          </a:p>
          <a:p>
            <a:pPr lvl="0"/>
            <a:r>
              <a:rPr lang="en-US" sz="1200" kern="1200" dirty="0" smtClean="0">
                <a:solidFill>
                  <a:schemeClr val="tx1"/>
                </a:solidFill>
                <a:effectLst/>
                <a:latin typeface="+mn-lt"/>
                <a:ea typeface="+mn-ea"/>
                <a:cs typeface="+mn-cs"/>
              </a:rPr>
              <a:t>In 1952 there were 108 TV stations. Ten years later there were 541</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Early programming included news, sports, game shows, sitcoms, children’s programming, variety shows and dramas. Most programming was live. Videotape was also introduced late in the decade.</a:t>
            </a:r>
          </a:p>
          <a:p>
            <a:pPr lvl="0"/>
            <a:r>
              <a:rPr lang="en-US" sz="1200" kern="1200" dirty="0" smtClean="0">
                <a:solidFill>
                  <a:schemeClr val="tx1"/>
                </a:solidFill>
                <a:effectLst/>
                <a:latin typeface="+mn-lt"/>
                <a:ea typeface="+mn-ea"/>
                <a:cs typeface="+mn-cs"/>
              </a:rPr>
              <a:t>The big three networks – ABC, CBS and NBC – dominated programming. On any given night more than 90 percent of viewers were watching one of the big three.</a:t>
            </a:r>
          </a:p>
          <a:p>
            <a:pPr lvl="0"/>
            <a:r>
              <a:rPr lang="en-US" sz="1200" kern="1200" dirty="0" smtClean="0">
                <a:solidFill>
                  <a:schemeClr val="tx1"/>
                </a:solidFill>
                <a:effectLst/>
                <a:latin typeface="+mn-lt"/>
                <a:ea typeface="+mn-ea"/>
                <a:cs typeface="+mn-cs"/>
              </a:rPr>
              <a:t>The first issue of </a:t>
            </a:r>
            <a:r>
              <a:rPr lang="en-US" sz="1200" b="1" i="1" kern="1200" dirty="0" smtClean="0">
                <a:solidFill>
                  <a:schemeClr val="tx1"/>
                </a:solidFill>
                <a:effectLst/>
                <a:latin typeface="+mn-lt"/>
                <a:ea typeface="+mn-ea"/>
                <a:cs typeface="+mn-cs"/>
              </a:rPr>
              <a:t>TV Guide </a:t>
            </a:r>
            <a:r>
              <a:rPr lang="en-US" sz="1200" kern="1200" dirty="0" smtClean="0">
                <a:solidFill>
                  <a:schemeClr val="tx1"/>
                </a:solidFill>
                <a:effectLst/>
                <a:latin typeface="+mn-lt"/>
                <a:ea typeface="+mn-ea"/>
                <a:cs typeface="+mn-cs"/>
              </a:rPr>
              <a:t>appeared April 3, 1953, at the cost of 15 cents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a:spcBef>
                <a:spcPct val="50000"/>
              </a:spcBef>
            </a:pPr>
            <a:r>
              <a:rPr lang="en-US" dirty="0" smtClean="0"/>
              <a:t>Television's revolutionary impact on American culture</a:t>
            </a:r>
          </a:p>
          <a:p>
            <a:pPr lvl="1">
              <a:spcBef>
                <a:spcPct val="50000"/>
              </a:spcBef>
              <a:buFontTx/>
              <a:buAutoNum type="alphaUcPeriod"/>
            </a:pPr>
            <a:r>
              <a:rPr lang="en-US" dirty="0" smtClean="0">
                <a:ea typeface="ＭＳ Ｐゴシック" charset="0"/>
              </a:rPr>
              <a:t>Decline of movie industry </a:t>
            </a:r>
          </a:p>
          <a:p>
            <a:pPr lvl="1">
              <a:spcBef>
                <a:spcPct val="50000"/>
              </a:spcBef>
            </a:pPr>
            <a:r>
              <a:rPr lang="en-US" dirty="0" smtClean="0">
                <a:ea typeface="ＭＳ Ｐゴシック" charset="0"/>
              </a:rPr>
              <a:t>B. Television</a:t>
            </a:r>
          </a:p>
          <a:p>
            <a:pPr lvl="2">
              <a:spcBef>
                <a:spcPct val="50000"/>
              </a:spcBef>
              <a:buFontTx/>
              <a:buAutoNum type="arabicPeriod"/>
            </a:pPr>
            <a:r>
              <a:rPr lang="en-US" dirty="0" smtClean="0">
                <a:ea typeface="ＭＳ Ｐゴシック" charset="0"/>
              </a:rPr>
              <a:t>the "major discursive medium in postwar America" (</a:t>
            </a:r>
            <a:r>
              <a:rPr lang="en-US" dirty="0" err="1" smtClean="0">
                <a:ea typeface="ＭＳ Ｐゴシック" charset="0"/>
              </a:rPr>
              <a:t>Lipsitz</a:t>
            </a:r>
            <a:r>
              <a:rPr lang="en-US" dirty="0" smtClean="0">
                <a:ea typeface="ＭＳ Ｐゴシック" charset="0"/>
              </a:rPr>
              <a:t>) </a:t>
            </a:r>
          </a:p>
          <a:p>
            <a:pPr lvl="2">
              <a:spcBef>
                <a:spcPct val="50000"/>
              </a:spcBef>
            </a:pPr>
            <a:r>
              <a:rPr lang="en-US" dirty="0" smtClean="0">
                <a:ea typeface="ＭＳ Ｐゴシック" charset="0"/>
              </a:rPr>
              <a:t>2.   reinforces postwar emphasis on comfort, consumerism, and complacency</a:t>
            </a:r>
          </a:p>
          <a:p>
            <a:pPr lvl="1">
              <a:spcBef>
                <a:spcPct val="50000"/>
              </a:spcBef>
            </a:pPr>
            <a:r>
              <a:rPr lang="en-US" dirty="0" smtClean="0">
                <a:ea typeface="ＭＳ Ｐゴシック" charset="0"/>
              </a:rPr>
              <a:t>helps Americans to adapt to changing cultural landscape of postwar America</a:t>
            </a:r>
          </a:p>
          <a:p>
            <a:pPr lvl="1">
              <a:spcBef>
                <a:spcPct val="50000"/>
              </a:spcBef>
            </a:pPr>
            <a:r>
              <a:rPr lang="en-US" dirty="0" smtClean="0">
                <a:ea typeface="ＭＳ Ｐゴシック" charset="0"/>
              </a:rPr>
              <a:t>C. Impact on family life: "the electronic hearth</a:t>
            </a:r>
            <a:r>
              <a:rPr lang="ja-JP" altLang="en-US" dirty="0" smtClean="0">
                <a:ea typeface="ＭＳ Ｐゴシック" charset="0"/>
              </a:rPr>
              <a:t>“</a:t>
            </a:r>
            <a:endParaRPr lang="en-US" dirty="0" smtClean="0">
              <a:ea typeface="ＭＳ Ｐゴシック" charset="0"/>
            </a:endParaRPr>
          </a:p>
          <a:p>
            <a:pPr lvl="1">
              <a:spcBef>
                <a:spcPct val="50000"/>
              </a:spcBef>
            </a:pPr>
            <a:r>
              <a:rPr lang="en-US" dirty="0" smtClean="0">
                <a:ea typeface="ＭＳ Ｐゴシック" charset="0"/>
              </a:rPr>
              <a:t>D. Impact on business and consumerism</a:t>
            </a:r>
          </a:p>
          <a:p>
            <a:pPr lvl="2">
              <a:spcBef>
                <a:spcPct val="50000"/>
              </a:spcBef>
              <a:buFontTx/>
              <a:buAutoNum type="arabicPeriod"/>
            </a:pPr>
            <a:r>
              <a:rPr lang="en-US" dirty="0" smtClean="0">
                <a:ea typeface="ＭＳ Ｐゴシック" charset="0"/>
              </a:rPr>
              <a:t>competition for ad revenues reshapes </a:t>
            </a:r>
            <a:r>
              <a:rPr lang="en-US" dirty="0" err="1" smtClean="0">
                <a:ea typeface="ＭＳ Ｐゴシック" charset="0"/>
              </a:rPr>
              <a:t>t.v</a:t>
            </a:r>
            <a:r>
              <a:rPr lang="en-US" dirty="0" smtClean="0">
                <a:ea typeface="ＭＳ Ｐゴシック" charset="0"/>
              </a:rPr>
              <a:t>. programming </a:t>
            </a:r>
          </a:p>
          <a:p>
            <a:pPr lvl="2">
              <a:spcBef>
                <a:spcPct val="50000"/>
              </a:spcBef>
            </a:pPr>
            <a:r>
              <a:rPr lang="en-US" dirty="0" smtClean="0">
                <a:ea typeface="ＭＳ Ｐゴシック" charset="0"/>
              </a:rPr>
              <a:t>2.   Commercials: "the message of the medium is the commercial"</a:t>
            </a:r>
          </a:p>
          <a:p>
            <a:pPr marL="1143000" lvl="2" indent="-228600">
              <a:spcBef>
                <a:spcPct val="50000"/>
              </a:spcBef>
              <a:buAutoNum type="arabicPeriod" startAt="3"/>
            </a:pPr>
            <a:endParaRPr lang="en-US" dirty="0" smtClean="0">
              <a:ea typeface="ＭＳ Ｐゴシック" charset="0"/>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0E5C96-8B8D-394C-AEF6-70B1BC0CAB21}" type="slidenum">
              <a:rPr lang="en-US" smtClean="0"/>
              <a:t>3</a:t>
            </a:fld>
            <a:endParaRPr lang="en-US"/>
          </a:p>
        </p:txBody>
      </p:sp>
    </p:spTree>
    <p:extLst>
      <p:ext uri="{BB962C8B-B14F-4D97-AF65-F5344CB8AC3E}">
        <p14:creationId xmlns:p14="http://schemas.microsoft.com/office/powerpoint/2010/main" val="381739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Red Channels: The Report of Communist Influence in Radio and Television</a:t>
            </a:r>
            <a:r>
              <a:rPr lang="en-US" sz="1200" kern="1200" dirty="0" smtClean="0">
                <a:solidFill>
                  <a:schemeClr val="tx1"/>
                </a:solidFill>
                <a:effectLst/>
                <a:latin typeface="+mn-lt"/>
                <a:ea typeface="+mn-ea"/>
                <a:cs typeface="+mn-cs"/>
              </a:rPr>
              <a:t> was </a:t>
            </a:r>
            <a:r>
              <a:rPr lang="en-US" sz="1200" kern="1200" dirty="0" err="1" smtClean="0">
                <a:solidFill>
                  <a:schemeClr val="tx1"/>
                </a:solidFill>
                <a:effectLst/>
                <a:latin typeface="+mn-lt"/>
                <a:ea typeface="+mn-ea"/>
                <a:cs typeface="+mn-cs"/>
              </a:rPr>
              <a:t>an</a:t>
            </a:r>
            <a:r>
              <a:rPr lang="en-US" sz="1200" u="none" strike="noStrike" kern="1200" dirty="0" err="1" smtClean="0">
                <a:solidFill>
                  <a:schemeClr val="tx1"/>
                </a:solidFill>
                <a:effectLst/>
                <a:latin typeface="+mn-lt"/>
                <a:ea typeface="+mn-ea"/>
                <a:cs typeface="+mn-cs"/>
                <a:hlinkClick r:id="rId3" tooltip="Anti-communism"/>
              </a:rPr>
              <a:t>anti</a:t>
            </a:r>
            <a:r>
              <a:rPr lang="en-US" sz="1200" u="none" strike="noStrike" kern="1200" dirty="0" smtClean="0">
                <a:solidFill>
                  <a:schemeClr val="tx1"/>
                </a:solidFill>
                <a:effectLst/>
                <a:latin typeface="+mn-lt"/>
                <a:ea typeface="+mn-ea"/>
                <a:cs typeface="+mn-cs"/>
                <a:hlinkClick r:id="rId3" tooltip="Anti-communism"/>
              </a:rPr>
              <a:t>-Communist</a:t>
            </a:r>
            <a:r>
              <a:rPr lang="en-US" sz="1200" kern="1200" dirty="0" smtClean="0">
                <a:solidFill>
                  <a:schemeClr val="tx1"/>
                </a:solidFill>
                <a:effectLst/>
                <a:latin typeface="+mn-lt"/>
                <a:ea typeface="+mn-ea"/>
                <a:cs typeface="+mn-cs"/>
              </a:rPr>
              <a:t> tract published in the United States at the height of the </a:t>
            </a:r>
            <a:r>
              <a:rPr lang="en-US" sz="1200" u="none" strike="noStrike" kern="1200" dirty="0" smtClean="0">
                <a:solidFill>
                  <a:schemeClr val="tx1"/>
                </a:solidFill>
                <a:effectLst/>
                <a:latin typeface="+mn-lt"/>
                <a:ea typeface="+mn-ea"/>
                <a:cs typeface="+mn-cs"/>
                <a:hlinkClick r:id="rId4" tooltip="Second Red Scare"/>
              </a:rPr>
              <a:t>Red Scare</a:t>
            </a:r>
            <a:r>
              <a:rPr lang="en-US" sz="1200" kern="1200" dirty="0" smtClean="0">
                <a:solidFill>
                  <a:schemeClr val="tx1"/>
                </a:solidFill>
                <a:effectLst/>
                <a:latin typeface="+mn-lt"/>
                <a:ea typeface="+mn-ea"/>
                <a:cs typeface="+mn-cs"/>
              </a:rPr>
              <a:t>. Issued by the </a:t>
            </a:r>
            <a:r>
              <a:rPr lang="en-US" sz="1200" u="none" strike="noStrike" kern="1200" dirty="0" smtClean="0">
                <a:solidFill>
                  <a:schemeClr val="tx1"/>
                </a:solidFill>
                <a:effectLst/>
                <a:latin typeface="+mn-lt"/>
                <a:ea typeface="+mn-ea"/>
                <a:cs typeface="+mn-cs"/>
                <a:hlinkClick r:id="rId5" tooltip="Right-wing"/>
              </a:rPr>
              <a:t>right-wing</a:t>
            </a:r>
            <a:r>
              <a:rPr lang="en-US" sz="1200" kern="1200" dirty="0" smtClean="0">
                <a:solidFill>
                  <a:schemeClr val="tx1"/>
                </a:solidFill>
                <a:effectLst/>
                <a:latin typeface="+mn-lt"/>
                <a:ea typeface="+mn-ea"/>
                <a:cs typeface="+mn-cs"/>
              </a:rPr>
              <a:t> journal </a:t>
            </a:r>
            <a:r>
              <a:rPr lang="en-US" sz="1200" i="1" kern="1200" dirty="0" smtClean="0">
                <a:solidFill>
                  <a:schemeClr val="tx1"/>
                </a:solidFill>
                <a:effectLst/>
                <a:latin typeface="+mn-lt"/>
                <a:ea typeface="+mn-ea"/>
                <a:cs typeface="+mn-cs"/>
              </a:rPr>
              <a:t>Counterattack</a:t>
            </a:r>
            <a:r>
              <a:rPr lang="en-US" sz="1200" kern="1200" dirty="0" smtClean="0">
                <a:solidFill>
                  <a:schemeClr val="tx1"/>
                </a:solidFill>
                <a:effectLst/>
                <a:latin typeface="+mn-lt"/>
                <a:ea typeface="+mn-ea"/>
                <a:cs typeface="+mn-cs"/>
              </a:rPr>
              <a:t> on June 22, 1950, the pamphlet-style book names 151 actors, writers, musicians, broadcast journalists, and others in the context of purported Communist manipulation of the entertainment industry. Some of the 151 were already being denied employment because of their political beliefs, history, or association with suspected subversives. </a:t>
            </a:r>
            <a:r>
              <a:rPr lang="en-US" sz="1200" i="1" kern="1200" dirty="0" smtClean="0">
                <a:solidFill>
                  <a:schemeClr val="tx1"/>
                </a:solidFill>
                <a:effectLst/>
                <a:latin typeface="+mn-lt"/>
                <a:ea typeface="+mn-ea"/>
                <a:cs typeface="+mn-cs"/>
              </a:rPr>
              <a:t>Red Channels</a:t>
            </a:r>
            <a:r>
              <a:rPr lang="en-US" sz="1200" kern="1200" dirty="0" smtClean="0">
                <a:solidFill>
                  <a:schemeClr val="tx1"/>
                </a:solidFill>
                <a:effectLst/>
                <a:latin typeface="+mn-lt"/>
                <a:ea typeface="+mn-ea"/>
                <a:cs typeface="+mn-cs"/>
              </a:rPr>
              <a:t> effectively placed the rest on the </a:t>
            </a:r>
            <a:r>
              <a:rPr lang="en-US" sz="1200" u="none" strike="noStrike" kern="1200" dirty="0" smtClean="0">
                <a:solidFill>
                  <a:schemeClr val="tx1"/>
                </a:solidFill>
                <a:effectLst/>
                <a:latin typeface="+mn-lt"/>
                <a:ea typeface="+mn-ea"/>
                <a:cs typeface="+mn-cs"/>
                <a:hlinkClick r:id="rId6" tooltip="Hollywood blacklist"/>
              </a:rPr>
              <a:t>industry blacklist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en.wikipedia.org</a:t>
            </a:r>
            <a:r>
              <a:rPr lang="en-US" sz="1200" kern="1200" baseline="0" dirty="0" smtClean="0">
                <a:solidFill>
                  <a:schemeClr val="tx1"/>
                </a:solidFill>
                <a:effectLst/>
                <a:latin typeface="+mn-lt"/>
                <a:ea typeface="+mn-ea"/>
                <a:cs typeface="+mn-cs"/>
              </a:rPr>
              <a:t>/wiki/</a:t>
            </a:r>
            <a:r>
              <a:rPr lang="en-US" sz="1200" kern="1200" baseline="0" dirty="0" err="1" smtClean="0">
                <a:solidFill>
                  <a:schemeClr val="tx1"/>
                </a:solidFill>
                <a:effectLst/>
                <a:latin typeface="+mn-lt"/>
                <a:ea typeface="+mn-ea"/>
                <a:cs typeface="+mn-cs"/>
              </a:rPr>
              <a:t>Red_Channels</a:t>
            </a:r>
            <a:r>
              <a:rPr lang="en-US" sz="1200"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20E5C96-8B8D-394C-AEF6-70B1BC0CAB21}" type="slidenum">
              <a:rPr lang="en-US" smtClean="0"/>
              <a:t>4</a:t>
            </a:fld>
            <a:endParaRPr lang="en-US"/>
          </a:p>
        </p:txBody>
      </p:sp>
    </p:spTree>
    <p:extLst>
      <p:ext uri="{BB962C8B-B14F-4D97-AF65-F5344CB8AC3E}">
        <p14:creationId xmlns:p14="http://schemas.microsoft.com/office/powerpoint/2010/main" val="277585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posted</a:t>
            </a:r>
            <a:r>
              <a:rPr lang="en-US" baseline="0" dirty="0" smtClean="0"/>
              <a:t> by anonymous to </a:t>
            </a:r>
            <a:r>
              <a:rPr lang="en-US" baseline="0" dirty="0" err="1" smtClean="0"/>
              <a:t>wikimedia</a:t>
            </a:r>
            <a:r>
              <a:rPr lang="en-US" baseline="0" dirty="0" smtClean="0"/>
              <a:t> commons.</a:t>
            </a:r>
            <a:endParaRPr lang="en-US" dirty="0"/>
          </a:p>
        </p:txBody>
      </p:sp>
      <p:sp>
        <p:nvSpPr>
          <p:cNvPr id="4" name="Slide Number Placeholder 3"/>
          <p:cNvSpPr>
            <a:spLocks noGrp="1"/>
          </p:cNvSpPr>
          <p:nvPr>
            <p:ph type="sldNum" sz="quarter" idx="10"/>
          </p:nvPr>
        </p:nvSpPr>
        <p:spPr/>
        <p:txBody>
          <a:bodyPr/>
          <a:lstStyle/>
          <a:p>
            <a:fld id="{620E5C96-8B8D-394C-AEF6-70B1BC0CAB21}" type="slidenum">
              <a:rPr lang="en-US" smtClean="0"/>
              <a:t>5</a:t>
            </a:fld>
            <a:endParaRPr lang="en-US"/>
          </a:p>
        </p:txBody>
      </p:sp>
    </p:spTree>
    <p:extLst>
      <p:ext uri="{BB962C8B-B14F-4D97-AF65-F5344CB8AC3E}">
        <p14:creationId xmlns:p14="http://schemas.microsoft.com/office/powerpoint/2010/main" val="353969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92A78D2-6921-9644-AF94-460DB39E209E}" type="slidenum">
              <a:rPr lang="en-US"/>
              <a:pPr/>
              <a:t>6</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Episodes began with a prologue promising that "the story you are about to see is true; the names have been changed to protect the innocent," then faded in on a pan across the L.A. sprawl. Webb's mellifluous voice intoned, "This is the city. Los Angeles, California</a:t>
            </a:r>
            <a:r>
              <a:rPr lang="ja-JP" altLang="en-US" dirty="0" smtClean="0">
                <a:latin typeface="Calibri" charset="0"/>
              </a:rPr>
              <a:t>”</a:t>
            </a:r>
            <a:endParaRPr lang="en-US" altLang="ja-JP" dirty="0" smtClean="0">
              <a:latin typeface="Calibri" charset="0"/>
            </a:endParaRPr>
          </a:p>
          <a:p>
            <a:pPr>
              <a:spcBef>
                <a:spcPct val="0"/>
              </a:spcBef>
            </a:pPr>
            <a:endParaRPr lang="en-US" dirty="0" smtClean="0">
              <a:latin typeface="Calibri" charset="0"/>
            </a:endParaRPr>
          </a:p>
          <a:p>
            <a:pPr>
              <a:lnSpc>
                <a:spcPct val="70000"/>
              </a:lnSpc>
            </a:pPr>
            <a:r>
              <a:rPr lang="en-US" sz="2400" dirty="0" smtClean="0">
                <a:latin typeface="Calibri" charset="0"/>
              </a:rPr>
              <a:t>Sitcoms focusing on middle-class family life: |</a:t>
            </a:r>
            <a:br>
              <a:rPr lang="en-US" sz="2400" dirty="0" smtClean="0">
                <a:latin typeface="Calibri" charset="0"/>
              </a:rPr>
            </a:br>
            <a:r>
              <a:rPr lang="en-US" sz="2400" i="1" dirty="0" smtClean="0">
                <a:latin typeface="Calibri" charset="0"/>
              </a:rPr>
              <a:t>I Love Lucy, The Adventures of Ozzie and Harriet, Father Knows Best </a:t>
            </a:r>
            <a:br>
              <a:rPr lang="en-US" sz="2400" i="1" dirty="0" smtClean="0">
                <a:latin typeface="Calibri" charset="0"/>
              </a:rPr>
            </a:br>
            <a:endParaRPr lang="en-US" sz="2400" i="1" dirty="0" smtClean="0">
              <a:latin typeface="Calibri" charset="0"/>
            </a:endParaRPr>
          </a:p>
          <a:p>
            <a:pPr>
              <a:lnSpc>
                <a:spcPct val="70000"/>
              </a:lnSpc>
            </a:pPr>
            <a:r>
              <a:rPr lang="en-US" sz="2400" dirty="0" smtClean="0">
                <a:latin typeface="Calibri" charset="0"/>
              </a:rPr>
              <a:t>Game shows</a:t>
            </a:r>
            <a:br>
              <a:rPr lang="en-US" sz="2400" dirty="0" smtClean="0">
                <a:latin typeface="Calibri" charset="0"/>
              </a:rPr>
            </a:br>
            <a:endParaRPr lang="en-US" sz="2400" dirty="0" smtClean="0">
              <a:latin typeface="Calibri" charset="0"/>
            </a:endParaRPr>
          </a:p>
          <a:p>
            <a:pPr>
              <a:lnSpc>
                <a:spcPct val="70000"/>
              </a:lnSpc>
            </a:pPr>
            <a:r>
              <a:rPr lang="en-US" sz="2400" dirty="0" smtClean="0">
                <a:latin typeface="Calibri" charset="0"/>
              </a:rPr>
              <a:t>Police dramas and westerns</a:t>
            </a:r>
            <a:br>
              <a:rPr lang="en-US" sz="2400" dirty="0" smtClean="0">
                <a:latin typeface="Calibri" charset="0"/>
              </a:rPr>
            </a:br>
            <a:endParaRPr lang="en-US" sz="2400" dirty="0" smtClean="0">
              <a:latin typeface="Calibri" charset="0"/>
            </a:endParaRPr>
          </a:p>
          <a:p>
            <a:pPr>
              <a:lnSpc>
                <a:spcPct val="70000"/>
              </a:lnSpc>
            </a:pPr>
            <a:r>
              <a:rPr lang="en-US" sz="2400" dirty="0" smtClean="0">
                <a:latin typeface="Calibri" charset="0"/>
              </a:rPr>
              <a:t>Urban, ethnic sitcoms: </a:t>
            </a:r>
            <a:r>
              <a:rPr lang="en-US" sz="2400" i="1" dirty="0" smtClean="0">
                <a:latin typeface="Calibri" charset="0"/>
              </a:rPr>
              <a:t>I Remember Mama, The Amos 'n' Andy Show</a:t>
            </a:r>
            <a:endParaRPr lang="en-US" sz="2400" dirty="0" smtClean="0">
              <a:latin typeface="Calibri" charset="0"/>
            </a:endParaRPr>
          </a:p>
          <a:p>
            <a:pPr lvl="1">
              <a:lnSpc>
                <a:spcPct val="70000"/>
              </a:lnSpc>
            </a:pPr>
            <a:r>
              <a:rPr lang="en-US" sz="2400" dirty="0" smtClean="0">
                <a:latin typeface="Calibri" charset="0"/>
              </a:rPr>
              <a:t>reflect television's function in helping audiences to adapt to new social and cultural realities</a:t>
            </a:r>
          </a:p>
          <a:p>
            <a:pPr lvl="1">
              <a:lnSpc>
                <a:spcPct val="70000"/>
              </a:lnSpc>
            </a:pPr>
            <a:r>
              <a:rPr lang="en-US" sz="2400" dirty="0" smtClean="0">
                <a:latin typeface="Calibri" charset="0"/>
              </a:rPr>
              <a:t>reinforce ethnic and racial stereotypes</a:t>
            </a:r>
            <a:br>
              <a:rPr lang="en-US" sz="2400" dirty="0" smtClean="0">
                <a:latin typeface="Calibri" charset="0"/>
              </a:rPr>
            </a:br>
            <a:endParaRPr lang="en-US" sz="2400" dirty="0" smtClean="0">
              <a:latin typeface="Calibri" charset="0"/>
            </a:endParaRPr>
          </a:p>
          <a:p>
            <a:pPr>
              <a:lnSpc>
                <a:spcPct val="70000"/>
              </a:lnSpc>
            </a:pPr>
            <a:r>
              <a:rPr lang="en-US" sz="2400" smtClean="0">
                <a:latin typeface="Calibri" charset="0"/>
              </a:rPr>
              <a:t>Overall, television reinforces consumerism and conformity</a:t>
            </a:r>
          </a:p>
          <a:p>
            <a:pPr>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1953—56, 117 episodes  </a:t>
            </a:r>
            <a:r>
              <a:rPr lang="en-US" sz="1200" kern="1200" dirty="0" err="1" smtClean="0">
                <a:solidFill>
                  <a:schemeClr val="tx1"/>
                </a:solidFill>
                <a:effectLst/>
                <a:latin typeface="+mn-lt"/>
                <a:ea typeface="+mn-ea"/>
                <a:cs typeface="+mn-cs"/>
              </a:rPr>
              <a:t>Ziv</a:t>
            </a:r>
            <a:r>
              <a:rPr lang="en-US" sz="1200" kern="1200" dirty="0" smtClean="0">
                <a:solidFill>
                  <a:schemeClr val="tx1"/>
                </a:solidFill>
                <a:effectLst/>
                <a:latin typeface="+mn-lt"/>
                <a:ea typeface="+mn-ea"/>
                <a:cs typeface="+mn-cs"/>
              </a:rPr>
              <a:t> television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based on a book by Herb </a:t>
            </a:r>
            <a:r>
              <a:rPr lang="en-US" sz="1200" kern="1200" dirty="0" err="1" smtClean="0">
                <a:solidFill>
                  <a:schemeClr val="tx1"/>
                </a:solidFill>
                <a:effectLst/>
                <a:latin typeface="+mn-lt"/>
                <a:ea typeface="+mn-ea"/>
                <a:cs typeface="+mn-cs"/>
              </a:rPr>
              <a:t>Philbrick</a:t>
            </a:r>
            <a:r>
              <a:rPr lang="en-US" sz="1200" kern="1200" dirty="0" smtClean="0">
                <a:solidFill>
                  <a:schemeClr val="tx1"/>
                </a:solidFill>
                <a:effectLst/>
                <a:latin typeface="+mn-lt"/>
                <a:ea typeface="+mn-ea"/>
                <a:cs typeface="+mn-cs"/>
              </a:rPr>
              <a:t> about the nine years he spent as a counterspy for the FBI</a:t>
            </a:r>
          </a:p>
          <a:p>
            <a:endParaRPr lang="en-US" dirty="0"/>
          </a:p>
        </p:txBody>
      </p:sp>
      <p:sp>
        <p:nvSpPr>
          <p:cNvPr id="4" name="Slide Number Placeholder 3"/>
          <p:cNvSpPr>
            <a:spLocks noGrp="1"/>
          </p:cNvSpPr>
          <p:nvPr>
            <p:ph type="sldNum" sz="quarter" idx="10"/>
          </p:nvPr>
        </p:nvSpPr>
        <p:spPr/>
        <p:txBody>
          <a:bodyPr/>
          <a:lstStyle/>
          <a:p>
            <a:fld id="{EAD0326D-36A7-6648-9598-1BBF3D7B452B}" type="slidenum">
              <a:rPr lang="en-US" smtClean="0"/>
              <a:t>7</a:t>
            </a:fld>
            <a:endParaRPr lang="en-US"/>
          </a:p>
        </p:txBody>
      </p:sp>
    </p:spTree>
    <p:extLst>
      <p:ext uri="{BB962C8B-B14F-4D97-AF65-F5344CB8AC3E}">
        <p14:creationId xmlns:p14="http://schemas.microsoft.com/office/powerpoint/2010/main" val="185115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t>
            </a:r>
            <a:r>
              <a:rPr lang="en-US" baseline="0" dirty="0" err="1" smtClean="0"/>
              <a:t>Kackman</a:t>
            </a:r>
            <a:r>
              <a:rPr lang="en-US" baseline="0" dirty="0" smtClean="0"/>
              <a:t>, “a key distinction is made between loyal American women who knew their place and those who are overzealous in their attempts to assume political power.” (</a:t>
            </a:r>
            <a:r>
              <a:rPr lang="en-US" baseline="0" dirty="0" err="1" smtClean="0"/>
              <a:t>Kackman</a:t>
            </a:r>
            <a:r>
              <a:rPr lang="en-US" baseline="0" dirty="0" smtClean="0"/>
              <a:t>, </a:t>
            </a:r>
            <a:r>
              <a:rPr lang="en-US" i="1" baseline="0" dirty="0" smtClean="0"/>
              <a:t>Citizen Spy, </a:t>
            </a:r>
            <a:r>
              <a:rPr lang="en-US" i="0" baseline="0" dirty="0" smtClean="0"/>
              <a:t>33)</a:t>
            </a:r>
            <a:endParaRPr lang="en-US" dirty="0"/>
          </a:p>
        </p:txBody>
      </p:sp>
      <p:sp>
        <p:nvSpPr>
          <p:cNvPr id="4" name="Slide Number Placeholder 3"/>
          <p:cNvSpPr>
            <a:spLocks noGrp="1"/>
          </p:cNvSpPr>
          <p:nvPr>
            <p:ph type="sldNum" sz="quarter" idx="10"/>
          </p:nvPr>
        </p:nvSpPr>
        <p:spPr/>
        <p:txBody>
          <a:bodyPr/>
          <a:lstStyle/>
          <a:p>
            <a:fld id="{EAD0326D-36A7-6648-9598-1BBF3D7B452B}" type="slidenum">
              <a:rPr lang="en-US" smtClean="0"/>
              <a:t>8</a:t>
            </a:fld>
            <a:endParaRPr lang="en-US"/>
          </a:p>
        </p:txBody>
      </p:sp>
    </p:spTree>
    <p:extLst>
      <p:ext uri="{BB962C8B-B14F-4D97-AF65-F5344CB8AC3E}">
        <p14:creationId xmlns:p14="http://schemas.microsoft.com/office/powerpoint/2010/main" val="67890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Kackman</a:t>
            </a:r>
            <a:r>
              <a:rPr lang="en-US" dirty="0" smtClean="0"/>
              <a:t>: “it is to the home that </a:t>
            </a:r>
            <a:r>
              <a:rPr lang="en-US" dirty="0" err="1" smtClean="0"/>
              <a:t>Philbrick</a:t>
            </a:r>
            <a:r>
              <a:rPr lang="en-US" dirty="0" smtClean="0"/>
              <a:t> ultimately retreats – to</a:t>
            </a:r>
            <a:r>
              <a:rPr lang="en-US" baseline="0" dirty="0" smtClean="0"/>
              <a:t> the family that depends upon his leadership, and to the secret office and darkroom where he can produce his own knowledge of his experiences.  In his struggle to act as agent of his own historical narrative, </a:t>
            </a:r>
            <a:r>
              <a:rPr lang="en-US" baseline="0" dirty="0" err="1" smtClean="0"/>
              <a:t>Philbrick</a:t>
            </a:r>
            <a:r>
              <a:rPr lang="en-US" baseline="0" dirty="0" smtClean="0"/>
              <a:t> must retreat to a place of refuge in the private sphere where he can escape the prying eyes of the FBI and the Communist Party.”  (</a:t>
            </a:r>
            <a:r>
              <a:rPr lang="en-US" i="1" baseline="0" dirty="0" smtClean="0"/>
              <a:t>Citizen Spy, </a:t>
            </a:r>
            <a:r>
              <a:rPr lang="en-US" i="0" baseline="0" dirty="0" smtClean="0"/>
              <a:t>37)</a:t>
            </a:r>
          </a:p>
          <a:p>
            <a:endParaRPr lang="en-US" i="0" baseline="0" dirty="0" smtClean="0"/>
          </a:p>
          <a:p>
            <a:r>
              <a:rPr lang="en-US" i="0" baseline="0" dirty="0" smtClean="0"/>
              <a:t>“Like program such as </a:t>
            </a:r>
            <a:r>
              <a:rPr lang="en-US" i="1" baseline="0" dirty="0" smtClean="0"/>
              <a:t>Leave It to Beaver </a:t>
            </a:r>
            <a:r>
              <a:rPr lang="en-US" i="0" baseline="0" dirty="0" smtClean="0"/>
              <a:t>and </a:t>
            </a:r>
            <a:r>
              <a:rPr lang="en-US" i="1" baseline="0" dirty="0" smtClean="0"/>
              <a:t>Father Knows Best, I Led 3 Lives </a:t>
            </a:r>
            <a:r>
              <a:rPr lang="en-US" i="0" baseline="0" dirty="0" smtClean="0"/>
              <a:t>presents ‘idealized versions of family life, often pitted against outsider, </a:t>
            </a:r>
            <a:r>
              <a:rPr lang="en-US" i="0" baseline="0" dirty="0" err="1" smtClean="0"/>
              <a:t>dysunctional</a:t>
            </a:r>
            <a:r>
              <a:rPr lang="en-US" i="0" baseline="0" dirty="0" smtClean="0"/>
              <a:t> units.’”  (</a:t>
            </a:r>
            <a:r>
              <a:rPr lang="en-US" i="1" baseline="0" dirty="0" smtClean="0"/>
              <a:t>Citizen Spy, 43)</a:t>
            </a:r>
            <a:endParaRPr lang="en-US" dirty="0"/>
          </a:p>
        </p:txBody>
      </p:sp>
      <p:sp>
        <p:nvSpPr>
          <p:cNvPr id="4" name="Slide Number Placeholder 3"/>
          <p:cNvSpPr>
            <a:spLocks noGrp="1"/>
          </p:cNvSpPr>
          <p:nvPr>
            <p:ph type="sldNum" sz="quarter" idx="10"/>
          </p:nvPr>
        </p:nvSpPr>
        <p:spPr/>
        <p:txBody>
          <a:bodyPr/>
          <a:lstStyle/>
          <a:p>
            <a:fld id="{EAD0326D-36A7-6648-9598-1BBF3D7B452B}" type="slidenum">
              <a:rPr lang="en-US" smtClean="0"/>
              <a:t>9</a:t>
            </a:fld>
            <a:endParaRPr lang="en-US"/>
          </a:p>
        </p:txBody>
      </p:sp>
    </p:spTree>
    <p:extLst>
      <p:ext uri="{BB962C8B-B14F-4D97-AF65-F5344CB8AC3E}">
        <p14:creationId xmlns:p14="http://schemas.microsoft.com/office/powerpoint/2010/main" val="236760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66E248-C1D9-2A4F-AC1D-D5AA2AA0938D}" type="datetimeFigureOut">
              <a:rPr lang="en-US" smtClean="0"/>
              <a:t>10/1/17</a:t>
            </a:fld>
            <a:endParaRPr lang="en-US"/>
          </a:p>
        </p:txBody>
      </p:sp>
      <p:sp>
        <p:nvSpPr>
          <p:cNvPr id="8" name="Slide Number Placeholder 7"/>
          <p:cNvSpPr>
            <a:spLocks noGrp="1"/>
          </p:cNvSpPr>
          <p:nvPr>
            <p:ph type="sldNum" sz="quarter" idx="11"/>
          </p:nvPr>
        </p:nvSpPr>
        <p:spPr/>
        <p:txBody>
          <a:bodyPr/>
          <a:lstStyle/>
          <a:p>
            <a:fld id="{42B0A2F1-8BA6-544F-AA93-5894F1BD37E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6E248-C1D9-2A4F-AC1D-D5AA2AA0938D}"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6E248-C1D9-2A4F-AC1D-D5AA2AA0938D}"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866E248-C1D9-2A4F-AC1D-D5AA2AA0938D}"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6E248-C1D9-2A4F-AC1D-D5AA2AA0938D}"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0A2F1-8BA6-544F-AA93-5894F1BD37E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866E248-C1D9-2A4F-AC1D-D5AA2AA0938D}"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0A2F1-8BA6-544F-AA93-5894F1BD37E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66E248-C1D9-2A4F-AC1D-D5AA2AA0938D}" type="datetimeFigureOut">
              <a:rPr lang="en-US" smtClean="0"/>
              <a:t>10/1/17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0A2F1-8BA6-544F-AA93-5894F1BD37E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66E248-C1D9-2A4F-AC1D-D5AA2AA0938D}" type="datetimeFigureOut">
              <a:rPr lang="en-US" smtClean="0"/>
              <a:t>10/1/17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6E248-C1D9-2A4F-AC1D-D5AA2AA0938D}" type="datetimeFigureOut">
              <a:rPr lang="en-US" smtClean="0"/>
              <a:t>10/1/17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6E248-C1D9-2A4F-AC1D-D5AA2AA0938D}"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6E248-C1D9-2A4F-AC1D-D5AA2AA0938D}"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0A2F1-8BA6-544F-AA93-5894F1BD37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866E248-C1D9-2A4F-AC1D-D5AA2AA0938D}" type="datetimeFigureOut">
              <a:rPr lang="en-US" smtClean="0"/>
              <a:t>10/1/17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2B0A2F1-8BA6-544F-AA93-5894F1BD37E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nNEJJYLU8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o5GlFba5Yg"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mPQLkqrlD5U" TargetMode="External"/><Relationship Id="rId4" Type="http://schemas.openxmlformats.org/officeDocument/2006/relationships/image" Target="../media/image14.png"/><Relationship Id="rId5" Type="http://schemas.openxmlformats.org/officeDocument/2006/relationships/hyperlink" Target="http://www.youtube.com/watch?v=AsiG9IteM4U" TargetMode="External"/><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39t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100"/>
            <a:ext cx="9144000" cy="5765800"/>
          </a:xfrm>
          <a:prstGeom prst="rect">
            <a:avLst/>
          </a:prstGeom>
        </p:spPr>
      </p:pic>
      <p:sp>
        <p:nvSpPr>
          <p:cNvPr id="6" name="Rectangle 5"/>
          <p:cNvSpPr>
            <a:spLocks noChangeAspect="1"/>
          </p:cNvSpPr>
          <p:nvPr/>
        </p:nvSpPr>
        <p:spPr>
          <a:xfrm>
            <a:off x="323968" y="1788199"/>
            <a:ext cx="8202948" cy="3160288"/>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Television and Politics </a:t>
            </a:r>
            <a:b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the McCarthy Years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9274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135" y="1536154"/>
            <a:ext cx="4132525" cy="3449552"/>
          </a:xfrm>
        </p:spPr>
        <p:txBody>
          <a:bodyPr>
            <a:normAutofit/>
          </a:bodyPr>
          <a:lstStyle/>
          <a:p>
            <a:r>
              <a:rPr lang="en-US" sz="4000" dirty="0" smtClean="0"/>
              <a:t>Senator Joseph McCarthy and the Army-McCarthy Hearings</a:t>
            </a:r>
            <a:endParaRPr lang="en-US" sz="4000" dirty="0"/>
          </a:p>
        </p:txBody>
      </p:sp>
      <p:pic>
        <p:nvPicPr>
          <p:cNvPr id="6" name="Picture 5"/>
          <p:cNvPicPr>
            <a:picLocks noChangeAspect="1"/>
          </p:cNvPicPr>
          <p:nvPr/>
        </p:nvPicPr>
        <p:blipFill>
          <a:blip r:embed="rId3"/>
          <a:stretch>
            <a:fillRect/>
          </a:stretch>
        </p:blipFill>
        <p:spPr>
          <a:xfrm>
            <a:off x="4183660" y="629493"/>
            <a:ext cx="4399428" cy="5796247"/>
          </a:xfrm>
          <a:prstGeom prst="rect">
            <a:avLst/>
          </a:prstGeom>
        </p:spPr>
      </p:pic>
    </p:spTree>
    <p:extLst>
      <p:ext uri="{BB962C8B-B14F-4D97-AF65-F5344CB8AC3E}">
        <p14:creationId xmlns:p14="http://schemas.microsoft.com/office/powerpoint/2010/main" val="134867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Army-McCarthy Hearings</a:t>
            </a:r>
            <a:endParaRPr lang="en-US" dirty="0"/>
          </a:p>
        </p:txBody>
      </p:sp>
      <p:sp>
        <p:nvSpPr>
          <p:cNvPr id="6" name="Content Placeholder 5"/>
          <p:cNvSpPr>
            <a:spLocks noGrp="1"/>
          </p:cNvSpPr>
          <p:nvPr>
            <p:ph idx="1"/>
          </p:nvPr>
        </p:nvSpPr>
        <p:spPr>
          <a:xfrm>
            <a:off x="457200" y="1848501"/>
            <a:ext cx="4534437" cy="4277662"/>
          </a:xfrm>
        </p:spPr>
        <p:txBody>
          <a:bodyPr>
            <a:normAutofit fontScale="77500" lnSpcReduction="20000"/>
          </a:bodyPr>
          <a:lstStyle/>
          <a:p>
            <a:r>
              <a:rPr lang="en-US" dirty="0" smtClean="0"/>
              <a:t>Televised from the Senate Caucus Room</a:t>
            </a:r>
          </a:p>
          <a:p>
            <a:r>
              <a:rPr lang="en-US" dirty="0" smtClean="0"/>
              <a:t>Acting Committee Chair: Karl </a:t>
            </a:r>
            <a:r>
              <a:rPr lang="en-US" dirty="0" err="1" smtClean="0"/>
              <a:t>Mundt</a:t>
            </a:r>
            <a:r>
              <a:rPr lang="en-US" dirty="0" smtClean="0"/>
              <a:t> of South Dakota</a:t>
            </a:r>
          </a:p>
          <a:p>
            <a:r>
              <a:rPr lang="en-US" b="1" dirty="0" smtClean="0"/>
              <a:t>Dominated national television from April 22 to June 17, 1954 </a:t>
            </a:r>
            <a:r>
              <a:rPr lang="en-US" dirty="0" smtClean="0"/>
              <a:t>(188 hours of broadcast time, 22 million viewers – ABC-TV)</a:t>
            </a:r>
          </a:p>
          <a:p>
            <a:r>
              <a:rPr lang="en-US" dirty="0" smtClean="0"/>
              <a:t>McCarthy frequently interrupted proceedings, shouted “Point of Order”</a:t>
            </a:r>
          </a:p>
          <a:p>
            <a:r>
              <a:rPr lang="en-US" dirty="0" smtClean="0"/>
              <a:t>Approval ratings in public opinion polls began sharp decline</a:t>
            </a:r>
          </a:p>
          <a:p>
            <a:endParaRPr lang="en-US" dirty="0"/>
          </a:p>
          <a:p>
            <a:pPr marL="800100" lvl="2" indent="0" algn="r">
              <a:buNone/>
            </a:pPr>
            <a:r>
              <a:rPr lang="en-US" i="1" dirty="0" smtClean="0"/>
              <a:t>The Reader’s Companion to American History</a:t>
            </a:r>
            <a:r>
              <a:rPr lang="en-US" dirty="0" smtClean="0"/>
              <a:t>. Eric </a:t>
            </a:r>
            <a:r>
              <a:rPr lang="en-US" dirty="0" err="1" smtClean="0"/>
              <a:t>Foner</a:t>
            </a:r>
            <a:r>
              <a:rPr lang="en-US" dirty="0" smtClean="0"/>
              <a:t> and John A. </a:t>
            </a:r>
            <a:r>
              <a:rPr lang="en-US" dirty="0" err="1" smtClean="0"/>
              <a:t>Garraty</a:t>
            </a:r>
            <a:r>
              <a:rPr lang="en-US" dirty="0" smtClean="0"/>
              <a:t>, eds., Harcourt Mifflin, 1991.</a:t>
            </a:r>
          </a:p>
          <a:p>
            <a:endParaRPr lang="en-US" dirty="0" smtClean="0"/>
          </a:p>
          <a:p>
            <a:endParaRPr lang="en-US" dirty="0" smtClean="0"/>
          </a:p>
        </p:txBody>
      </p:sp>
      <p:pic>
        <p:nvPicPr>
          <p:cNvPr id="9" name="Picture 8"/>
          <p:cNvPicPr>
            <a:picLocks noChangeAspect="1"/>
          </p:cNvPicPr>
          <p:nvPr/>
        </p:nvPicPr>
        <p:blipFill>
          <a:blip r:embed="rId3"/>
          <a:stretch>
            <a:fillRect/>
          </a:stretch>
        </p:blipFill>
        <p:spPr>
          <a:xfrm>
            <a:off x="5418807" y="2301194"/>
            <a:ext cx="3453301" cy="2602991"/>
          </a:xfrm>
          <a:prstGeom prst="rect">
            <a:avLst/>
          </a:prstGeom>
        </p:spPr>
      </p:pic>
      <p:sp>
        <p:nvSpPr>
          <p:cNvPr id="10" name="TextBox 9"/>
          <p:cNvSpPr txBox="1"/>
          <p:nvPr/>
        </p:nvSpPr>
        <p:spPr>
          <a:xfrm>
            <a:off x="5544866" y="4924849"/>
            <a:ext cx="3141934" cy="461665"/>
          </a:xfrm>
          <a:prstGeom prst="rect">
            <a:avLst/>
          </a:prstGeom>
          <a:noFill/>
        </p:spPr>
        <p:txBody>
          <a:bodyPr wrap="square" rtlCol="0">
            <a:spAutoFit/>
          </a:bodyPr>
          <a:lstStyle/>
          <a:p>
            <a:r>
              <a:rPr lang="en-US" sz="1200" dirty="0" smtClean="0">
                <a:latin typeface="+mj-lt"/>
              </a:rPr>
              <a:t>G. David </a:t>
            </a:r>
            <a:r>
              <a:rPr lang="en-US" sz="1200" dirty="0" err="1" smtClean="0">
                <a:latin typeface="+mj-lt"/>
              </a:rPr>
              <a:t>Schine</a:t>
            </a:r>
            <a:r>
              <a:rPr lang="en-US" sz="1200" dirty="0" smtClean="0">
                <a:latin typeface="+mj-lt"/>
              </a:rPr>
              <a:t>, Roy Cohn, and Joseph McCarthy</a:t>
            </a:r>
            <a:endParaRPr lang="en-US" sz="1200" dirty="0">
              <a:latin typeface="+mj-lt"/>
            </a:endParaRPr>
          </a:p>
        </p:txBody>
      </p:sp>
    </p:spTree>
    <p:extLst>
      <p:ext uri="{BB962C8B-B14F-4D97-AF65-F5344CB8AC3E}">
        <p14:creationId xmlns:p14="http://schemas.microsoft.com/office/powerpoint/2010/main" val="349847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2983"/>
          </a:xfrm>
        </p:spPr>
        <p:txBody>
          <a:bodyPr/>
          <a:lstStyle/>
          <a:p>
            <a:r>
              <a:rPr lang="en-US" dirty="0" smtClean="0"/>
              <a:t>Television and McCarthy</a:t>
            </a:r>
            <a:endParaRPr lang="en-US" dirty="0"/>
          </a:p>
        </p:txBody>
      </p:sp>
      <p:sp>
        <p:nvSpPr>
          <p:cNvPr id="3" name="Content Placeholder 2"/>
          <p:cNvSpPr>
            <a:spLocks noGrp="1"/>
          </p:cNvSpPr>
          <p:nvPr>
            <p:ph idx="1"/>
          </p:nvPr>
        </p:nvSpPr>
        <p:spPr>
          <a:xfrm>
            <a:off x="457198" y="5067658"/>
            <a:ext cx="8229601" cy="1058505"/>
          </a:xfrm>
        </p:spPr>
        <p:txBody>
          <a:bodyPr>
            <a:normAutofit/>
          </a:bodyPr>
          <a:lstStyle/>
          <a:p>
            <a:pPr marL="0" indent="0" algn="ctr">
              <a:buNone/>
            </a:pPr>
            <a:r>
              <a:rPr lang="en-US" dirty="0" smtClean="0">
                <a:hlinkClick r:id="rId3"/>
              </a:rPr>
              <a:t>Murrow, </a:t>
            </a:r>
            <a:r>
              <a:rPr lang="en-US" i="1" dirty="0" smtClean="0">
                <a:hlinkClick r:id="rId3"/>
              </a:rPr>
              <a:t>See It Now, </a:t>
            </a:r>
            <a:r>
              <a:rPr lang="en-US" dirty="0" smtClean="0">
                <a:hlinkClick r:id="rId3"/>
              </a:rPr>
              <a:t>CBS, March 9, 1954</a:t>
            </a:r>
            <a:endParaRPr lang="en-US" dirty="0"/>
          </a:p>
        </p:txBody>
      </p:sp>
      <p:pic>
        <p:nvPicPr>
          <p:cNvPr id="4" name="Picture 3">
            <a:hlinkClick r:id="rId3"/>
          </p:cNvPr>
          <p:cNvPicPr>
            <a:picLocks noChangeAspect="1"/>
          </p:cNvPicPr>
          <p:nvPr/>
        </p:nvPicPr>
        <p:blipFill>
          <a:blip r:embed="rId4"/>
          <a:stretch>
            <a:fillRect/>
          </a:stretch>
        </p:blipFill>
        <p:spPr>
          <a:xfrm>
            <a:off x="2275783" y="1688224"/>
            <a:ext cx="4508916" cy="2937627"/>
          </a:xfrm>
          <a:prstGeom prst="rect">
            <a:avLst/>
          </a:prstGeom>
        </p:spPr>
      </p:pic>
    </p:spTree>
    <p:extLst>
      <p:ext uri="{BB962C8B-B14F-4D97-AF65-F5344CB8AC3E}">
        <p14:creationId xmlns:p14="http://schemas.microsoft.com/office/powerpoint/2010/main" val="372722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smtClean="0"/>
              <a:t>See It Now</a:t>
            </a:r>
            <a:r>
              <a:rPr lang="en-US" sz="4000" dirty="0" smtClean="0"/>
              <a:t>: The Case Against </a:t>
            </a:r>
            <a:br>
              <a:rPr lang="en-US" sz="4000" dirty="0" smtClean="0"/>
            </a:br>
            <a:r>
              <a:rPr lang="en-US" sz="4000" dirty="0" smtClean="0"/>
              <a:t>Milo </a:t>
            </a:r>
            <a:r>
              <a:rPr lang="en-US" sz="4000" dirty="0" err="1" smtClean="0"/>
              <a:t>Radulovich</a:t>
            </a:r>
            <a:r>
              <a:rPr lang="en-US" sz="4000" dirty="0" smtClean="0"/>
              <a:t>, October 20, 1953</a:t>
            </a:r>
            <a:endParaRPr lang="en-US" sz="4000" dirty="0"/>
          </a:p>
        </p:txBody>
      </p:sp>
      <p:pic>
        <p:nvPicPr>
          <p:cNvPr id="4" name="Picture 3"/>
          <p:cNvPicPr>
            <a:picLocks noChangeAspect="1"/>
          </p:cNvPicPr>
          <p:nvPr/>
        </p:nvPicPr>
        <p:blipFill>
          <a:blip r:embed="rId3"/>
          <a:stretch>
            <a:fillRect/>
          </a:stretch>
        </p:blipFill>
        <p:spPr>
          <a:xfrm>
            <a:off x="1712940" y="1788822"/>
            <a:ext cx="3492500" cy="4622800"/>
          </a:xfrm>
          <a:prstGeom prst="rect">
            <a:avLst/>
          </a:prstGeom>
        </p:spPr>
      </p:pic>
      <p:pic>
        <p:nvPicPr>
          <p:cNvPr id="5" name="Picture 4"/>
          <p:cNvPicPr>
            <a:picLocks noChangeAspect="1"/>
          </p:cNvPicPr>
          <p:nvPr/>
        </p:nvPicPr>
        <p:blipFill>
          <a:blip r:embed="rId4"/>
          <a:stretch>
            <a:fillRect/>
          </a:stretch>
        </p:blipFill>
        <p:spPr>
          <a:xfrm>
            <a:off x="5670987" y="2738469"/>
            <a:ext cx="2237675" cy="2887940"/>
          </a:xfrm>
          <a:prstGeom prst="rect">
            <a:avLst/>
          </a:prstGeom>
        </p:spPr>
      </p:pic>
    </p:spTree>
    <p:extLst>
      <p:ext uri="{BB962C8B-B14F-4D97-AF65-F5344CB8AC3E}">
        <p14:creationId xmlns:p14="http://schemas.microsoft.com/office/powerpoint/2010/main" val="418536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8900" y="1600200"/>
            <a:ext cx="6413500" cy="3644900"/>
          </a:xfrm>
          <a:prstGeom prst="rect">
            <a:avLst/>
          </a:prstGeom>
        </p:spPr>
      </p:pic>
      <p:sp>
        <p:nvSpPr>
          <p:cNvPr id="5" name="TextBox 4"/>
          <p:cNvSpPr txBox="1"/>
          <p:nvPr/>
        </p:nvSpPr>
        <p:spPr>
          <a:xfrm>
            <a:off x="1496234" y="5394604"/>
            <a:ext cx="5984935" cy="646331"/>
          </a:xfrm>
          <a:prstGeom prst="rect">
            <a:avLst/>
          </a:prstGeom>
          <a:noFill/>
        </p:spPr>
        <p:txBody>
          <a:bodyPr wrap="square" rtlCol="0">
            <a:spAutoFit/>
          </a:bodyPr>
          <a:lstStyle/>
          <a:p>
            <a:r>
              <a:rPr lang="en-US" dirty="0" smtClean="0"/>
              <a:t>Annie Lee Moss testifies before the </a:t>
            </a:r>
            <a:r>
              <a:rPr lang="en-US" dirty="0"/>
              <a:t>Senate Subcommittee on </a:t>
            </a:r>
            <a:r>
              <a:rPr lang="en-US" dirty="0" smtClean="0"/>
              <a:t>Investigations on March 11, 1954</a:t>
            </a:r>
            <a:endParaRPr lang="en-US" dirty="0"/>
          </a:p>
        </p:txBody>
      </p:sp>
    </p:spTree>
    <p:extLst>
      <p:ext uri="{BB962C8B-B14F-4D97-AF65-F5344CB8AC3E}">
        <p14:creationId xmlns:p14="http://schemas.microsoft.com/office/powerpoint/2010/main" val="129260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1901" y="767065"/>
            <a:ext cx="5712065" cy="4779483"/>
          </a:xfrm>
          <a:prstGeom prst="rect">
            <a:avLst/>
          </a:prstGeom>
        </p:spPr>
      </p:pic>
      <p:sp>
        <p:nvSpPr>
          <p:cNvPr id="5" name="TextBox 4"/>
          <p:cNvSpPr txBox="1"/>
          <p:nvPr/>
        </p:nvSpPr>
        <p:spPr>
          <a:xfrm>
            <a:off x="1391901" y="5796998"/>
            <a:ext cx="5888093" cy="646331"/>
          </a:xfrm>
          <a:prstGeom prst="rect">
            <a:avLst/>
          </a:prstGeom>
          <a:noFill/>
        </p:spPr>
        <p:txBody>
          <a:bodyPr wrap="square" rtlCol="0">
            <a:spAutoFit/>
          </a:bodyPr>
          <a:lstStyle/>
          <a:p>
            <a:r>
              <a:rPr lang="en-US" dirty="0" smtClean="0"/>
              <a:t>McCarthy’s rebuttal to Murrow on </a:t>
            </a:r>
            <a:r>
              <a:rPr lang="en-US" i="1" dirty="0" smtClean="0"/>
              <a:t>See It Now</a:t>
            </a:r>
            <a:r>
              <a:rPr lang="en-US" dirty="0" smtClean="0"/>
              <a:t>, April 6, 1954</a:t>
            </a:r>
            <a:endParaRPr lang="en-US" dirty="0"/>
          </a:p>
        </p:txBody>
      </p:sp>
    </p:spTree>
    <p:extLst>
      <p:ext uri="{BB962C8B-B14F-4D97-AF65-F5344CB8AC3E}">
        <p14:creationId xmlns:p14="http://schemas.microsoft.com/office/powerpoint/2010/main" val="205776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June 9, 1954: </a:t>
            </a:r>
            <a:r>
              <a:rPr lang="en-US" sz="4000" dirty="0" smtClean="0">
                <a:hlinkClick r:id="rId3"/>
              </a:rPr>
              <a:t>“Have you no sense of decency?”</a:t>
            </a:r>
            <a:endParaRPr lang="en-US" sz="4000" dirty="0"/>
          </a:p>
        </p:txBody>
      </p:sp>
      <p:pic>
        <p:nvPicPr>
          <p:cNvPr id="4" name="Picture 3"/>
          <p:cNvPicPr>
            <a:picLocks noChangeAspect="1"/>
          </p:cNvPicPr>
          <p:nvPr/>
        </p:nvPicPr>
        <p:blipFill>
          <a:blip r:embed="rId4"/>
          <a:stretch>
            <a:fillRect/>
          </a:stretch>
        </p:blipFill>
        <p:spPr>
          <a:xfrm>
            <a:off x="5344426" y="1910478"/>
            <a:ext cx="3115498" cy="4179639"/>
          </a:xfrm>
          <a:prstGeom prst="rect">
            <a:avLst/>
          </a:prstGeom>
        </p:spPr>
      </p:pic>
      <p:pic>
        <p:nvPicPr>
          <p:cNvPr id="5" name="Picture 4"/>
          <p:cNvPicPr>
            <a:picLocks noChangeAspect="1"/>
          </p:cNvPicPr>
          <p:nvPr/>
        </p:nvPicPr>
        <p:blipFill>
          <a:blip r:embed="rId5"/>
          <a:stretch>
            <a:fillRect/>
          </a:stretch>
        </p:blipFill>
        <p:spPr>
          <a:xfrm>
            <a:off x="1332780" y="1910478"/>
            <a:ext cx="3239220" cy="4179639"/>
          </a:xfrm>
          <a:prstGeom prst="rect">
            <a:avLst/>
          </a:prstGeom>
        </p:spPr>
      </p:pic>
      <p:sp>
        <p:nvSpPr>
          <p:cNvPr id="6" name="TextBox 5"/>
          <p:cNvSpPr txBox="1"/>
          <p:nvPr/>
        </p:nvSpPr>
        <p:spPr>
          <a:xfrm>
            <a:off x="1584248" y="6249692"/>
            <a:ext cx="2464385" cy="369332"/>
          </a:xfrm>
          <a:prstGeom prst="rect">
            <a:avLst/>
          </a:prstGeom>
          <a:noFill/>
        </p:spPr>
        <p:txBody>
          <a:bodyPr wrap="square" rtlCol="0">
            <a:spAutoFit/>
          </a:bodyPr>
          <a:lstStyle/>
          <a:p>
            <a:r>
              <a:rPr lang="en-US" dirty="0" smtClean="0"/>
              <a:t>Welch</a:t>
            </a:r>
            <a:endParaRPr lang="en-US" dirty="0"/>
          </a:p>
        </p:txBody>
      </p:sp>
      <p:sp>
        <p:nvSpPr>
          <p:cNvPr id="7" name="TextBox 6"/>
          <p:cNvSpPr txBox="1"/>
          <p:nvPr/>
        </p:nvSpPr>
        <p:spPr>
          <a:xfrm>
            <a:off x="5909495" y="6249692"/>
            <a:ext cx="2313504" cy="369332"/>
          </a:xfrm>
          <a:prstGeom prst="rect">
            <a:avLst/>
          </a:prstGeom>
          <a:noFill/>
        </p:spPr>
        <p:txBody>
          <a:bodyPr wrap="square" rtlCol="0">
            <a:spAutoFit/>
          </a:bodyPr>
          <a:lstStyle/>
          <a:p>
            <a:r>
              <a:rPr lang="en-US" dirty="0" smtClean="0"/>
              <a:t>McCarthy</a:t>
            </a:r>
            <a:endParaRPr lang="en-US" dirty="0"/>
          </a:p>
        </p:txBody>
      </p:sp>
    </p:spTree>
    <p:extLst>
      <p:ext uri="{BB962C8B-B14F-4D97-AF65-F5344CB8AC3E}">
        <p14:creationId xmlns:p14="http://schemas.microsoft.com/office/powerpoint/2010/main" val="167633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3400" y="0"/>
            <a:ext cx="5513871" cy="6858000"/>
          </a:xfrm>
          <a:prstGeom prst="rect">
            <a:avLst/>
          </a:prstGeom>
        </p:spPr>
      </p:pic>
      <p:sp>
        <p:nvSpPr>
          <p:cNvPr id="6" name="Rectangle 5"/>
          <p:cNvSpPr/>
          <p:nvPr/>
        </p:nvSpPr>
        <p:spPr>
          <a:xfrm>
            <a:off x="7434088" y="4638011"/>
            <a:ext cx="1675405" cy="1077218"/>
          </a:xfrm>
          <a:prstGeom prst="rect">
            <a:avLst/>
          </a:prstGeom>
        </p:spPr>
        <p:txBody>
          <a:bodyPr wrap="square">
            <a:spAutoFit/>
          </a:bodyPr>
          <a:lstStyle/>
          <a:p>
            <a:r>
              <a:rPr lang="en-US" sz="1600" dirty="0" smtClean="0"/>
              <a:t>May </a:t>
            </a:r>
            <a:r>
              <a:rPr lang="en-US" sz="1600" dirty="0"/>
              <a:t>7, 1954. </a:t>
            </a:r>
            <a:r>
              <a:rPr lang="en-US" sz="1600" dirty="0" smtClean="0"/>
              <a:t>Published </a:t>
            </a:r>
            <a:r>
              <a:rPr lang="en-US" sz="1600" dirty="0"/>
              <a:t>in the </a:t>
            </a:r>
            <a:r>
              <a:rPr lang="en-US" sz="1600" i="1" dirty="0"/>
              <a:t>Washington Post</a:t>
            </a:r>
            <a:r>
              <a:rPr lang="en-US" sz="1600" dirty="0"/>
              <a:t> </a:t>
            </a:r>
          </a:p>
        </p:txBody>
      </p:sp>
    </p:spTree>
    <p:extLst>
      <p:ext uri="{BB962C8B-B14F-4D97-AF65-F5344CB8AC3E}">
        <p14:creationId xmlns:p14="http://schemas.microsoft.com/office/powerpoint/2010/main" val="200025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0534"/>
            <a:ext cx="8229600" cy="5245630"/>
          </a:xfrm>
        </p:spPr>
        <p:txBody>
          <a:bodyPr>
            <a:normAutofit fontScale="92500" lnSpcReduction="20000"/>
          </a:bodyPr>
          <a:lstStyle/>
          <a:p>
            <a:pPr marL="0" indent="0">
              <a:buNone/>
            </a:pPr>
            <a:r>
              <a:rPr lang="en-US" dirty="0" smtClean="0"/>
              <a:t>         The </a:t>
            </a:r>
            <a:r>
              <a:rPr lang="en-US" dirty="0"/>
              <a:t>recent hearings were not the first Congressional proceedings to be broadcast, to be sure. But networks have been greatly extended and millions of sets have been sold since Senator Kefauver &amp; Company had their </a:t>
            </a:r>
            <a:r>
              <a:rPr lang="en-US" dirty="0" err="1"/>
              <a:t>crimebusting</a:t>
            </a:r>
            <a:r>
              <a:rPr lang="en-US" dirty="0"/>
              <a:t> act on the air some three years ago. So it is safe to assume that more than half the people who viewed the Army-McCarthy hearings had never seen Congress in action before.</a:t>
            </a:r>
          </a:p>
          <a:p>
            <a:pPr marL="0" indent="0">
              <a:buNone/>
            </a:pPr>
            <a:r>
              <a:rPr lang="en-US" dirty="0" smtClean="0"/>
              <a:t>          Probably </a:t>
            </a:r>
            <a:r>
              <a:rPr lang="en-US" dirty="0"/>
              <a:t>they had formed some preconceptions. If they had envisioned Congressional procedure as something marked by statesmanship, responsibility, befitting seriousness and, above all, dignity, they must have suffered a rude disillusionment. But if they were among those who thoughtlessly sneer at politics and politicians—and we have listened to many such—their unflattering opinion could have been intensified</a:t>
            </a:r>
            <a:r>
              <a:rPr lang="en-US" dirty="0" smtClean="0"/>
              <a:t>.</a:t>
            </a:r>
          </a:p>
          <a:p>
            <a:pPr marL="0" indent="0" algn="r">
              <a:buNone/>
            </a:pPr>
            <a:r>
              <a:rPr lang="en-US" dirty="0" smtClean="0"/>
              <a:t>"</a:t>
            </a:r>
            <a:r>
              <a:rPr lang="en-US" dirty="0"/>
              <a:t>After the Brawl," </a:t>
            </a:r>
            <a:r>
              <a:rPr lang="en-US" i="1" dirty="0"/>
              <a:t>Collier’s</a:t>
            </a:r>
            <a:r>
              <a:rPr lang="en-US" dirty="0"/>
              <a:t>, August 6, 1954, 90</a:t>
            </a:r>
            <a:r>
              <a:rPr lang="en-US" dirty="0" smtClean="0"/>
              <a:t>.</a:t>
            </a:r>
            <a:r>
              <a:rPr lang="en-US" dirty="0"/>
              <a:t> </a:t>
            </a:r>
          </a:p>
          <a:p>
            <a:endParaRPr lang="en-US" dirty="0"/>
          </a:p>
        </p:txBody>
      </p:sp>
    </p:spTree>
    <p:extLst>
      <p:ext uri="{BB962C8B-B14F-4D97-AF65-F5344CB8AC3E}">
        <p14:creationId xmlns:p14="http://schemas.microsoft.com/office/powerpoint/2010/main" val="227389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5067"/>
            <a:ext cx="8229600" cy="5926666"/>
          </a:xfrm>
        </p:spPr>
        <p:txBody>
          <a:bodyPr>
            <a:normAutofit fontScale="92500" lnSpcReduction="20000"/>
          </a:bodyPr>
          <a:lstStyle/>
          <a:p>
            <a:pPr marL="0" indent="0">
              <a:buNone/>
            </a:pPr>
            <a:r>
              <a:rPr lang="en-US" dirty="0" smtClean="0"/>
              <a:t>          What </a:t>
            </a:r>
            <a:r>
              <a:rPr lang="en-US" dirty="0"/>
              <a:t>must many Americans have thought, knowing that tradition but seeing government in action for the first time! It was a carnival, a sprawling, brawling travesty. It was a performance to shame some of the leading participants, who seemed to forget that their hammy hokum and snarling words were being seen across the country and heard around the world.</a:t>
            </a:r>
          </a:p>
          <a:p>
            <a:pPr marL="0" indent="0">
              <a:buNone/>
            </a:pPr>
            <a:r>
              <a:rPr lang="en-US" dirty="0" smtClean="0"/>
              <a:t>          How </a:t>
            </a:r>
            <a:r>
              <a:rPr lang="en-US" dirty="0"/>
              <a:t>much damage was done cannot be calculated. But fortunately the carnival is over. Now let us hope that responsible members of party and government will take over and, without any further side-show diversions, guide us wisely through the crises that face the country. And let us also hope that those citizens who were shocked by the recent burlesque of responsible government will be assured that some of the performers are not typical of the men in the Capitol who, through the years, have helped to make America great and strong and just.</a:t>
            </a:r>
          </a:p>
          <a:p>
            <a:pPr marL="0" indent="0" algn="r">
              <a:buNone/>
            </a:pPr>
            <a:endParaRPr lang="en-US" dirty="0" smtClean="0"/>
          </a:p>
          <a:p>
            <a:pPr marL="0" indent="0" algn="r">
              <a:buNone/>
            </a:pPr>
            <a:r>
              <a:rPr lang="en-US" dirty="0" smtClean="0"/>
              <a:t>"</a:t>
            </a:r>
            <a:r>
              <a:rPr lang="en-US" dirty="0"/>
              <a:t>After the Brawl," </a:t>
            </a:r>
            <a:r>
              <a:rPr lang="en-US" i="1" dirty="0"/>
              <a:t>Collier’s</a:t>
            </a:r>
            <a:r>
              <a:rPr lang="en-US" dirty="0"/>
              <a:t>, August 6, 1954, 90</a:t>
            </a:r>
            <a:r>
              <a:rPr lang="en-US" dirty="0" smtClean="0"/>
              <a:t>.</a:t>
            </a:r>
            <a:endParaRPr lang="en-US" dirty="0"/>
          </a:p>
        </p:txBody>
      </p:sp>
    </p:spTree>
    <p:extLst>
      <p:ext uri="{BB962C8B-B14F-4D97-AF65-F5344CB8AC3E}">
        <p14:creationId xmlns:p14="http://schemas.microsoft.com/office/powerpoint/2010/main" val="26979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45698" cy="6744826"/>
          </a:xfrm>
          <a:prstGeom prst="rect">
            <a:avLst/>
          </a:prstGeom>
          <a:noFill/>
          <a:ln>
            <a:noFill/>
          </a:ln>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480"/>
            <a:ext cx="5486400" cy="6827520"/>
          </a:xfrm>
          <a:prstGeom prst="rect">
            <a:avLst/>
          </a:prstGeom>
          <a:noFill/>
          <a:ln>
            <a:noFill/>
          </a:ln>
        </p:spPr>
      </p:pic>
    </p:spTree>
    <p:extLst>
      <p:ext uri="{BB962C8B-B14F-4D97-AF65-F5344CB8AC3E}">
        <p14:creationId xmlns:p14="http://schemas.microsoft.com/office/powerpoint/2010/main" val="2206824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3734"/>
            <a:ext cx="8229600" cy="4525963"/>
          </a:xfrm>
        </p:spPr>
        <p:txBody>
          <a:bodyPr>
            <a:normAutofit lnSpcReduction="10000"/>
          </a:bodyPr>
          <a:lstStyle/>
          <a:p>
            <a:pPr marL="0" indent="0">
              <a:buNone/>
            </a:pPr>
            <a:r>
              <a:rPr lang="en-US" dirty="0"/>
              <a:t>“Robert Sarnoff [of NBC] and William Paley [of CBS] had a great respect for news, and they helped democracy. They allowed their networks to be neutral and successful but didn’t expect them to be big moneymakers. I think there’s a different corporate view now in terms of the bottom </a:t>
            </a:r>
            <a:r>
              <a:rPr lang="en-US" dirty="0" smtClean="0"/>
              <a:t>line.” </a:t>
            </a:r>
          </a:p>
          <a:p>
            <a:pPr marL="400050" lvl="1" indent="0">
              <a:buNone/>
            </a:pPr>
            <a:r>
              <a:rPr lang="en-US" dirty="0" smtClean="0"/>
              <a:t>-- Helen Thomas, quoted in Kristina </a:t>
            </a:r>
            <a:r>
              <a:rPr lang="en-US" dirty="0" err="1" smtClean="0"/>
              <a:t>Borjesson</a:t>
            </a:r>
            <a:r>
              <a:rPr lang="en-US" dirty="0" smtClean="0"/>
              <a:t>, </a:t>
            </a:r>
            <a:r>
              <a:rPr lang="en-US" i="1" dirty="0" smtClean="0"/>
              <a:t>Feet to the Fire: The Media after 9/11, </a:t>
            </a:r>
            <a:r>
              <a:rPr lang="en-US" dirty="0" smtClean="0"/>
              <a:t> </a:t>
            </a:r>
            <a:r>
              <a:rPr lang="en-US" dirty="0"/>
              <a:t>p. </a:t>
            </a:r>
            <a:r>
              <a:rPr lang="en-US" dirty="0" smtClean="0"/>
              <a:t>132. </a:t>
            </a:r>
          </a:p>
          <a:p>
            <a:pPr marL="0" indent="0">
              <a:buNone/>
            </a:pPr>
            <a:endParaRPr lang="en-US" dirty="0"/>
          </a:p>
          <a:p>
            <a:pPr marL="0" indent="0">
              <a:buNone/>
            </a:pPr>
            <a:r>
              <a:rPr lang="en-US" dirty="0" smtClean="0"/>
              <a:t>“</a:t>
            </a:r>
            <a:r>
              <a:rPr lang="en-US" dirty="0"/>
              <a:t>CBS </a:t>
            </a:r>
            <a:r>
              <a:rPr lang="en-US" dirty="0" smtClean="0"/>
              <a:t>[under Paley] was </a:t>
            </a:r>
            <a:r>
              <a:rPr lang="en-US" dirty="0"/>
              <a:t>the gold standard of American radio and television </a:t>
            </a:r>
            <a:r>
              <a:rPr lang="en-US" dirty="0" smtClean="0"/>
              <a:t>news.  It </a:t>
            </a:r>
            <a:r>
              <a:rPr lang="en-US" dirty="0"/>
              <a:t>had the best documentary unit and the best news staff” </a:t>
            </a:r>
            <a:endParaRPr lang="en-US" dirty="0" smtClean="0"/>
          </a:p>
          <a:p>
            <a:pPr marL="400050" lvl="1" indent="0">
              <a:buNone/>
            </a:pPr>
            <a:r>
              <a:rPr lang="en-US" dirty="0" smtClean="0"/>
              <a:t>– Benjamin </a:t>
            </a:r>
            <a:r>
              <a:rPr lang="en-US" dirty="0" err="1" smtClean="0"/>
              <a:t>Bagdikian</a:t>
            </a:r>
            <a:r>
              <a:rPr lang="en-US" dirty="0" smtClean="0"/>
              <a:t>, </a:t>
            </a:r>
            <a:r>
              <a:rPr lang="en-US" i="1" dirty="0" smtClean="0"/>
              <a:t>The New Media Monopoly, </a:t>
            </a:r>
            <a:r>
              <a:rPr lang="en-US" dirty="0" smtClean="0"/>
              <a:t>p</a:t>
            </a:r>
            <a:r>
              <a:rPr lang="en-US" dirty="0"/>
              <a:t>. </a:t>
            </a:r>
            <a:r>
              <a:rPr lang="en-US" dirty="0" smtClean="0"/>
              <a:t>45. </a:t>
            </a:r>
            <a:endParaRPr lang="en-US" dirty="0"/>
          </a:p>
        </p:txBody>
      </p:sp>
    </p:spTree>
    <p:extLst>
      <p:ext uri="{BB962C8B-B14F-4D97-AF65-F5344CB8AC3E}">
        <p14:creationId xmlns:p14="http://schemas.microsoft.com/office/powerpoint/2010/main" val="140182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43706"/>
            <a:ext cx="8229600" cy="1395806"/>
          </a:xfrm>
        </p:spPr>
        <p:txBody>
          <a:bodyPr>
            <a:normAutofit fontScale="85000" lnSpcReduction="20000"/>
          </a:bodyPr>
          <a:lstStyle/>
          <a:p>
            <a:pPr marL="0" indent="0">
              <a:buNone/>
            </a:pPr>
            <a:r>
              <a:rPr lang="en-US" dirty="0"/>
              <a:t>Today, more than ever, profit is the king over television, the movies, and even the news. More than ever, the king’s decrees are absolute law. More than ever, the resulting media fare is a toothless politics, a mindless entertainment</a:t>
            </a:r>
            <a:r>
              <a:rPr lang="en-US" dirty="0" smtClean="0"/>
              <a:t>.</a:t>
            </a:r>
          </a:p>
          <a:p>
            <a:pPr marL="400050" lvl="1" indent="0">
              <a:buNone/>
            </a:pPr>
            <a:r>
              <a:rPr lang="en-US" dirty="0" smtClean="0">
                <a:solidFill>
                  <a:schemeClr val="tx1"/>
                </a:solidFill>
              </a:rPr>
              <a:t>--Calvin </a:t>
            </a:r>
            <a:r>
              <a:rPr lang="en-US" dirty="0">
                <a:solidFill>
                  <a:schemeClr val="tx1"/>
                </a:solidFill>
              </a:rPr>
              <a:t>F. </a:t>
            </a:r>
            <a:r>
              <a:rPr lang="en-US" dirty="0" err="1">
                <a:solidFill>
                  <a:schemeClr val="tx1"/>
                </a:solidFill>
              </a:rPr>
              <a:t>Exoo</a:t>
            </a:r>
            <a:r>
              <a:rPr lang="en-US" dirty="0">
                <a:solidFill>
                  <a:schemeClr val="tx1"/>
                </a:solidFill>
              </a:rPr>
              <a:t>,</a:t>
            </a:r>
            <a:r>
              <a:rPr lang="en-US" b="1" dirty="0">
                <a:solidFill>
                  <a:schemeClr val="tx1"/>
                </a:solidFill>
              </a:rPr>
              <a:t> </a:t>
            </a:r>
            <a:r>
              <a:rPr lang="en-US" i="1" dirty="0">
                <a:solidFill>
                  <a:schemeClr val="tx1"/>
                </a:solidFill>
              </a:rPr>
              <a:t>The Pen and the Sword: Press, War, and Terror in the 21st </a:t>
            </a:r>
            <a:r>
              <a:rPr lang="en-US" i="1" dirty="0" smtClean="0">
                <a:solidFill>
                  <a:schemeClr val="tx1"/>
                </a:solidFill>
              </a:rPr>
              <a:t>Century</a:t>
            </a:r>
            <a:r>
              <a:rPr lang="en-US" dirty="0" smtClean="0">
                <a:solidFill>
                  <a:schemeClr val="tx1"/>
                </a:solidFill>
              </a:rPr>
              <a:t>, p. 14.</a:t>
            </a:r>
            <a:r>
              <a:rPr lang="en-US" dirty="0" smtClean="0"/>
              <a:t> </a:t>
            </a:r>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867562" y="218153"/>
            <a:ext cx="7434019" cy="4847967"/>
          </a:xfrm>
          <a:prstGeom prst="rect">
            <a:avLst/>
          </a:prstGeom>
        </p:spPr>
      </p:pic>
    </p:spTree>
    <p:extLst>
      <p:ext uri="{BB962C8B-B14F-4D97-AF65-F5344CB8AC3E}">
        <p14:creationId xmlns:p14="http://schemas.microsoft.com/office/powerpoint/2010/main" val="340639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8300"/>
            <a:ext cx="9144000" cy="6098917"/>
          </a:xfrm>
          <a:prstGeom prst="rect">
            <a:avLst/>
          </a:prstGeom>
        </p:spPr>
      </p:pic>
    </p:spTree>
    <p:extLst>
      <p:ext uri="{BB962C8B-B14F-4D97-AF65-F5344CB8AC3E}">
        <p14:creationId xmlns:p14="http://schemas.microsoft.com/office/powerpoint/2010/main" val="229847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574" y="440119"/>
            <a:ext cx="5506518" cy="3328659"/>
          </a:xfrm>
          <a:prstGeom prst="rect">
            <a:avLst/>
          </a:prstGeom>
        </p:spPr>
      </p:pic>
      <p:pic>
        <p:nvPicPr>
          <p:cNvPr id="3" name="Picture 2"/>
          <p:cNvPicPr>
            <a:picLocks noChangeAspect="1"/>
          </p:cNvPicPr>
          <p:nvPr/>
        </p:nvPicPr>
        <p:blipFill>
          <a:blip r:embed="rId4"/>
          <a:stretch>
            <a:fillRect/>
          </a:stretch>
        </p:blipFill>
        <p:spPr>
          <a:xfrm>
            <a:off x="5727092" y="1622154"/>
            <a:ext cx="3099953" cy="5122672"/>
          </a:xfrm>
          <a:prstGeom prst="rect">
            <a:avLst/>
          </a:prstGeom>
        </p:spPr>
      </p:pic>
      <p:sp>
        <p:nvSpPr>
          <p:cNvPr id="4" name="TextBox 3"/>
          <p:cNvSpPr txBox="1"/>
          <p:nvPr/>
        </p:nvSpPr>
        <p:spPr>
          <a:xfrm>
            <a:off x="1018445" y="3810175"/>
            <a:ext cx="4300100" cy="307777"/>
          </a:xfrm>
          <a:prstGeom prst="rect">
            <a:avLst/>
          </a:prstGeom>
          <a:noFill/>
        </p:spPr>
        <p:txBody>
          <a:bodyPr wrap="square" rtlCol="0">
            <a:spAutoFit/>
          </a:bodyPr>
          <a:lstStyle/>
          <a:p>
            <a:r>
              <a:rPr lang="en-US" sz="1400" dirty="0" smtClean="0"/>
              <a:t>Family watches television in the 1950s</a:t>
            </a:r>
            <a:endParaRPr lang="en-US" sz="1400" dirty="0"/>
          </a:p>
        </p:txBody>
      </p:sp>
      <p:sp>
        <p:nvSpPr>
          <p:cNvPr id="5" name="TextBox 4"/>
          <p:cNvSpPr txBox="1"/>
          <p:nvPr/>
        </p:nvSpPr>
        <p:spPr>
          <a:xfrm>
            <a:off x="2703279" y="6425740"/>
            <a:ext cx="3023813" cy="307777"/>
          </a:xfrm>
          <a:prstGeom prst="rect">
            <a:avLst/>
          </a:prstGeom>
          <a:noFill/>
        </p:spPr>
        <p:txBody>
          <a:bodyPr wrap="square" rtlCol="0">
            <a:spAutoFit/>
          </a:bodyPr>
          <a:lstStyle/>
          <a:p>
            <a:pPr algn="r"/>
            <a:r>
              <a:rPr lang="en-US" sz="1400" dirty="0" smtClean="0"/>
              <a:t>1</a:t>
            </a:r>
            <a:r>
              <a:rPr lang="en-US" sz="1400" baseline="30000" dirty="0" smtClean="0"/>
              <a:t>st</a:t>
            </a:r>
            <a:r>
              <a:rPr lang="en-US" sz="1400" dirty="0" smtClean="0"/>
              <a:t> issue of TV Guide, 1953</a:t>
            </a:r>
            <a:endParaRPr lang="en-US" sz="1400" dirty="0"/>
          </a:p>
        </p:txBody>
      </p:sp>
      <p:sp>
        <p:nvSpPr>
          <p:cNvPr id="6" name="TextBox 5"/>
          <p:cNvSpPr txBox="1"/>
          <p:nvPr/>
        </p:nvSpPr>
        <p:spPr>
          <a:xfrm>
            <a:off x="220574" y="4636156"/>
            <a:ext cx="4972237" cy="830997"/>
          </a:xfrm>
          <a:prstGeom prst="rect">
            <a:avLst/>
          </a:prstGeom>
          <a:noFill/>
        </p:spPr>
        <p:txBody>
          <a:bodyPr wrap="square" rtlCol="0">
            <a:spAutoFit/>
          </a:bodyPr>
          <a:lstStyle/>
          <a:p>
            <a:r>
              <a:rPr lang="en-US" sz="4800" dirty="0" smtClean="0">
                <a:solidFill>
                  <a:srgbClr val="000090"/>
                </a:solidFill>
                <a:effectLst>
                  <a:outerShdw blurRad="50800" dist="38100" dir="2700000" algn="tl" rotWithShape="0">
                    <a:prstClr val="black">
                      <a:alpha val="40000"/>
                    </a:prstClr>
                  </a:outerShdw>
                </a:effectLst>
              </a:rPr>
              <a:t>TV’s Golden Age</a:t>
            </a:r>
            <a:endParaRPr lang="en-US" sz="4800" dirty="0">
              <a:solidFill>
                <a:srgbClr val="00009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028761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2121" y="292269"/>
            <a:ext cx="4381864" cy="6453291"/>
          </a:xfrm>
          <a:prstGeom prst="rect">
            <a:avLst/>
          </a:prstGeom>
        </p:spPr>
      </p:pic>
      <p:sp>
        <p:nvSpPr>
          <p:cNvPr id="3" name="TextBox 2"/>
          <p:cNvSpPr txBox="1"/>
          <p:nvPr/>
        </p:nvSpPr>
        <p:spPr>
          <a:xfrm>
            <a:off x="7028527" y="5281430"/>
            <a:ext cx="1974022" cy="923330"/>
          </a:xfrm>
          <a:prstGeom prst="rect">
            <a:avLst/>
          </a:prstGeom>
          <a:noFill/>
        </p:spPr>
        <p:txBody>
          <a:bodyPr wrap="square" rtlCol="0">
            <a:spAutoFit/>
          </a:bodyPr>
          <a:lstStyle/>
          <a:p>
            <a:r>
              <a:rPr lang="en-US" dirty="0" smtClean="0"/>
              <a:t>Issued by </a:t>
            </a:r>
            <a:r>
              <a:rPr lang="en-US" i="1" dirty="0" smtClean="0"/>
              <a:t>Counterattack, </a:t>
            </a:r>
            <a:r>
              <a:rPr lang="en-US" dirty="0" smtClean="0"/>
              <a:t>June 22, 1950</a:t>
            </a:r>
            <a:endParaRPr lang="en-US" dirty="0"/>
          </a:p>
        </p:txBody>
      </p:sp>
    </p:spTree>
    <p:extLst>
      <p:ext uri="{BB962C8B-B14F-4D97-AF65-F5344CB8AC3E}">
        <p14:creationId xmlns:p14="http://schemas.microsoft.com/office/powerpoint/2010/main" val="154283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0"/>
            <a:ext cx="6858000" cy="6858000"/>
          </a:xfrm>
          <a:prstGeom prst="rect">
            <a:avLst/>
          </a:prstGeom>
        </p:spPr>
      </p:pic>
    </p:spTree>
    <p:extLst>
      <p:ext uri="{BB962C8B-B14F-4D97-AF65-F5344CB8AC3E}">
        <p14:creationId xmlns:p14="http://schemas.microsoft.com/office/powerpoint/2010/main" val="20005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dr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0003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152400" y="6324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i="1">
                <a:latin typeface="Arial" charset="0"/>
              </a:rPr>
              <a:t>Dragnet, </a:t>
            </a:r>
            <a:r>
              <a:rPr lang="en-US">
                <a:latin typeface="Arial" charset="0"/>
              </a:rPr>
              <a:t>1952-1959</a:t>
            </a:r>
            <a:endParaRPr lang="en-US" i="1">
              <a:latin typeface="Arial" charset="0"/>
            </a:endParaRPr>
          </a:p>
        </p:txBody>
      </p:sp>
      <p:pic>
        <p:nvPicPr>
          <p:cNvPr id="10244" name="Picture 8" descr="i-led-three-lives-1-s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33400"/>
            <a:ext cx="28559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9"/>
          <p:cNvSpPr txBox="1">
            <a:spLocks noChangeArrowheads="1"/>
          </p:cNvSpPr>
          <p:nvPr/>
        </p:nvSpPr>
        <p:spPr bwMode="auto">
          <a:xfrm>
            <a:off x="3048000" y="1524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i="1">
                <a:latin typeface="Arial" charset="0"/>
              </a:rPr>
              <a:t>I Led Three Lives, </a:t>
            </a:r>
            <a:r>
              <a:rPr lang="en-US">
                <a:latin typeface="Arial" charset="0"/>
              </a:rPr>
              <a:t>1953-1956</a:t>
            </a:r>
            <a:endParaRPr lang="en-US" i="1">
              <a:latin typeface="Arial" charset="0"/>
            </a:endParaRPr>
          </a:p>
        </p:txBody>
      </p:sp>
      <p:pic>
        <p:nvPicPr>
          <p:cNvPr id="10246" name="Picture 11" descr="gunsmoke-c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2895600"/>
            <a:ext cx="2952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2"/>
          <p:cNvSpPr txBox="1">
            <a:spLocks noChangeArrowheads="1"/>
          </p:cNvSpPr>
          <p:nvPr/>
        </p:nvSpPr>
        <p:spPr bwMode="auto">
          <a:xfrm>
            <a:off x="6248400" y="61722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i="1">
                <a:latin typeface="Arial" charset="0"/>
              </a:rPr>
              <a:t>Gunsmoke, </a:t>
            </a:r>
            <a:r>
              <a:rPr lang="en-US">
                <a:latin typeface="Arial" charset="0"/>
              </a:rPr>
              <a:t>1955-1975</a:t>
            </a:r>
            <a:endParaRPr lang="en-US" i="1">
              <a:latin typeface="Arial" charset="0"/>
            </a:endParaRPr>
          </a:p>
        </p:txBody>
      </p:sp>
    </p:spTree>
    <p:extLst>
      <p:ext uri="{BB962C8B-B14F-4D97-AF65-F5344CB8AC3E}">
        <p14:creationId xmlns:p14="http://schemas.microsoft.com/office/powerpoint/2010/main" val="2735181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1696" y="291214"/>
            <a:ext cx="2146300" cy="3193061"/>
          </a:xfrm>
          <a:prstGeom prst="rect">
            <a:avLst/>
          </a:prstGeom>
        </p:spPr>
      </p:pic>
      <p:pic>
        <p:nvPicPr>
          <p:cNvPr id="4" name="Picture 3"/>
          <p:cNvPicPr>
            <a:picLocks noChangeAspect="1"/>
          </p:cNvPicPr>
          <p:nvPr/>
        </p:nvPicPr>
        <p:blipFill>
          <a:blip r:embed="rId4"/>
          <a:stretch>
            <a:fillRect/>
          </a:stretch>
        </p:blipFill>
        <p:spPr>
          <a:xfrm>
            <a:off x="281696" y="3733782"/>
            <a:ext cx="2006600" cy="2946019"/>
          </a:xfrm>
          <a:prstGeom prst="rect">
            <a:avLst/>
          </a:prstGeom>
        </p:spPr>
      </p:pic>
      <p:sp>
        <p:nvSpPr>
          <p:cNvPr id="6" name="Content Placeholder 2"/>
          <p:cNvSpPr txBox="1">
            <a:spLocks/>
          </p:cNvSpPr>
          <p:nvPr/>
        </p:nvSpPr>
        <p:spPr>
          <a:xfrm>
            <a:off x="2841587" y="930537"/>
            <a:ext cx="5692813" cy="47844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smtClean="0"/>
              <a:t>I Led 3 Lives: </a:t>
            </a:r>
            <a:r>
              <a:rPr lang="en-US" dirty="0" smtClean="0"/>
              <a:t>Tense because it’s Factual!  Gripping because it’s Real!  Frightening because it’s True!. . . . Not just a script writer’s fantasy—but the authentic story of a Commie’s attempt to overthrow our government!  You’ll thrill to the actual on-the-scene photography . . . factual from the records dialogue . . . Authentic sets and scripts personally supervised by Herbert </a:t>
            </a:r>
            <a:r>
              <a:rPr lang="en-US" dirty="0" err="1" smtClean="0"/>
              <a:t>Philbrick</a:t>
            </a:r>
            <a:r>
              <a:rPr lang="en-US" dirty="0" smtClean="0"/>
              <a:t>, the man who for nine agonizing years lived in constant danger as a supposed Communist who reported daily to the FBI!  Never before has such a dramatic document appeared on TV!  </a:t>
            </a:r>
          </a:p>
          <a:p>
            <a:endParaRPr lang="en-US" i="1" dirty="0" smtClean="0"/>
          </a:p>
          <a:p>
            <a:endParaRPr lang="en-US" dirty="0" smtClean="0"/>
          </a:p>
        </p:txBody>
      </p:sp>
    </p:spTree>
    <p:extLst>
      <p:ext uri="{BB962C8B-B14F-4D97-AF65-F5344CB8AC3E}">
        <p14:creationId xmlns:p14="http://schemas.microsoft.com/office/powerpoint/2010/main" val="40207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women</a:t>
            </a:r>
            <a:endParaRPr lang="en-US" dirty="0"/>
          </a:p>
        </p:txBody>
      </p:sp>
      <p:pic>
        <p:nvPicPr>
          <p:cNvPr id="4" name="Picture 3">
            <a:hlinkClick r:id="rId3"/>
          </p:cNvPr>
          <p:cNvPicPr>
            <a:picLocks noChangeAspect="1"/>
          </p:cNvPicPr>
          <p:nvPr/>
        </p:nvPicPr>
        <p:blipFill>
          <a:blip r:embed="rId4"/>
          <a:stretch>
            <a:fillRect/>
          </a:stretch>
        </p:blipFill>
        <p:spPr>
          <a:xfrm>
            <a:off x="4940300" y="1828800"/>
            <a:ext cx="3833247" cy="2844800"/>
          </a:xfrm>
          <a:prstGeom prst="rect">
            <a:avLst/>
          </a:prstGeom>
        </p:spPr>
      </p:pic>
      <p:pic>
        <p:nvPicPr>
          <p:cNvPr id="5" name="Picture 4">
            <a:hlinkClick r:id="rId5"/>
          </p:cNvPr>
          <p:cNvPicPr>
            <a:picLocks noChangeAspect="1"/>
          </p:cNvPicPr>
          <p:nvPr/>
        </p:nvPicPr>
        <p:blipFill>
          <a:blip r:embed="rId6"/>
          <a:stretch>
            <a:fillRect/>
          </a:stretch>
        </p:blipFill>
        <p:spPr>
          <a:xfrm>
            <a:off x="609600" y="1828800"/>
            <a:ext cx="3924300" cy="2907815"/>
          </a:xfrm>
          <a:prstGeom prst="rect">
            <a:avLst/>
          </a:prstGeom>
        </p:spPr>
      </p:pic>
      <p:sp>
        <p:nvSpPr>
          <p:cNvPr id="6" name="TextBox 5"/>
          <p:cNvSpPr txBox="1"/>
          <p:nvPr/>
        </p:nvSpPr>
        <p:spPr>
          <a:xfrm>
            <a:off x="1104900" y="5239266"/>
            <a:ext cx="7150100" cy="646331"/>
          </a:xfrm>
          <a:prstGeom prst="rect">
            <a:avLst/>
          </a:prstGeom>
          <a:noFill/>
        </p:spPr>
        <p:txBody>
          <a:bodyPr wrap="square" rtlCol="0">
            <a:spAutoFit/>
          </a:bodyPr>
          <a:lstStyle/>
          <a:p>
            <a:pPr algn="ctr"/>
            <a:r>
              <a:rPr lang="en-US" dirty="0" smtClean="0"/>
              <a:t>“Iron-Gray Disciplinarians and Ruby-Red Vixens”: </a:t>
            </a:r>
            <a:r>
              <a:rPr lang="en-US" dirty="0" smtClean="0"/>
              <a:t/>
            </a:r>
            <a:br>
              <a:rPr lang="en-US" dirty="0" smtClean="0"/>
            </a:br>
            <a:r>
              <a:rPr lang="en-US" dirty="0" smtClean="0"/>
              <a:t>The </a:t>
            </a:r>
            <a:r>
              <a:rPr lang="en-US" dirty="0" smtClean="0"/>
              <a:t>Feminized Bureaucracy</a:t>
            </a:r>
            <a:endParaRPr lang="en-US" dirty="0"/>
          </a:p>
        </p:txBody>
      </p:sp>
    </p:spTree>
    <p:extLst>
      <p:ext uri="{BB962C8B-B14F-4D97-AF65-F5344CB8AC3E}">
        <p14:creationId xmlns:p14="http://schemas.microsoft.com/office/powerpoint/2010/main" val="45335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t>
            </a:r>
            <a:r>
              <a:rPr lang="en-US" dirty="0" err="1" smtClean="0"/>
              <a:t>Philbrick’s</a:t>
            </a:r>
            <a:r>
              <a:rPr lang="en-US" dirty="0" smtClean="0"/>
              <a:t> family</a:t>
            </a:r>
            <a:endParaRPr lang="en-US" dirty="0"/>
          </a:p>
        </p:txBody>
      </p:sp>
      <p:pic>
        <p:nvPicPr>
          <p:cNvPr id="4" name="Picture 3"/>
          <p:cNvPicPr>
            <a:picLocks noChangeAspect="1"/>
          </p:cNvPicPr>
          <p:nvPr/>
        </p:nvPicPr>
        <p:blipFill>
          <a:blip r:embed="rId3"/>
          <a:stretch>
            <a:fillRect/>
          </a:stretch>
        </p:blipFill>
        <p:spPr>
          <a:xfrm>
            <a:off x="1447800" y="1625600"/>
            <a:ext cx="6032500" cy="4406900"/>
          </a:xfrm>
          <a:prstGeom prst="rect">
            <a:avLst/>
          </a:prstGeom>
        </p:spPr>
      </p:pic>
    </p:spTree>
    <p:extLst>
      <p:ext uri="{BB962C8B-B14F-4D97-AF65-F5344CB8AC3E}">
        <p14:creationId xmlns:p14="http://schemas.microsoft.com/office/powerpoint/2010/main" val="1064542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9981</TotalTime>
  <Words>2472</Words>
  <Application>Microsoft Macintosh PowerPoint</Application>
  <PresentationFormat>On-screen Show (4:3)</PresentationFormat>
  <Paragraphs>170</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Communist women</vt:lpstr>
      <vt:lpstr>The role of Philbrick’s family</vt:lpstr>
      <vt:lpstr>Senator Joseph McCarthy and the Army-McCarthy Hearings</vt:lpstr>
      <vt:lpstr>The Army-McCarthy Hearings</vt:lpstr>
      <vt:lpstr>Television and McCarthy</vt:lpstr>
      <vt:lpstr>See It Now: The Case Against  Milo Radulovich, October 20, 1953</vt:lpstr>
      <vt:lpstr>PowerPoint Presentation</vt:lpstr>
      <vt:lpstr>PowerPoint Presentation</vt:lpstr>
      <vt:lpstr>June 9, 1954: “Have you no sense of decency?”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33</cp:revision>
  <dcterms:created xsi:type="dcterms:W3CDTF">2013-09-28T12:33:24Z</dcterms:created>
  <dcterms:modified xsi:type="dcterms:W3CDTF">2017-10-02T15:34:26Z</dcterms:modified>
</cp:coreProperties>
</file>