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60" r:id="rId4"/>
    <p:sldId id="261" r:id="rId5"/>
    <p:sldId id="263" r:id="rId6"/>
    <p:sldId id="268" r:id="rId7"/>
    <p:sldId id="258" r:id="rId8"/>
    <p:sldId id="259"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0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B6FE2-AD15-DD43-89F1-4667BF499213}" type="datetimeFigureOut">
              <a:rPr lang="en-US" smtClean="0"/>
              <a:t>10/28/17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2A68C-DA91-CF43-A382-8D38D721CA3A}" type="slidenum">
              <a:rPr lang="en-US" smtClean="0"/>
              <a:t>‹#›</a:t>
            </a:fld>
            <a:endParaRPr lang="en-US"/>
          </a:p>
        </p:txBody>
      </p:sp>
    </p:spTree>
    <p:extLst>
      <p:ext uri="{BB962C8B-B14F-4D97-AF65-F5344CB8AC3E}">
        <p14:creationId xmlns:p14="http://schemas.microsoft.com/office/powerpoint/2010/main" val="445390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Black Comedy: a ​</a:t>
            </a:r>
            <a:r>
              <a:rPr lang="en-US" sz="1200" u="none" strike="noStrike" kern="1200" dirty="0" smtClean="0">
                <a:solidFill>
                  <a:schemeClr val="tx1"/>
                </a:solidFill>
                <a:effectLst/>
                <a:latin typeface="+mn-lt"/>
                <a:ea typeface="+mn-ea"/>
                <a:cs typeface="+mn-cs"/>
              </a:rPr>
              <a:t>film</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play</a:t>
            </a:r>
            <a:r>
              <a:rPr lang="en-US" sz="1200" kern="1200" dirty="0" smtClean="0">
                <a:solidFill>
                  <a:schemeClr val="tx1"/>
                </a:solidFill>
                <a:effectLst/>
                <a:latin typeface="+mn-lt"/>
                <a:ea typeface="+mn-ea"/>
                <a:cs typeface="+mn-cs"/>
              </a:rPr>
              <a:t>, etc. that ​</a:t>
            </a:r>
            <a:r>
              <a:rPr lang="en-US" sz="1200" u="none" strike="noStrike" kern="1200" dirty="0" smtClean="0">
                <a:solidFill>
                  <a:schemeClr val="tx1"/>
                </a:solidFill>
                <a:effectLst/>
                <a:latin typeface="+mn-lt"/>
                <a:ea typeface="+mn-ea"/>
                <a:cs typeface="+mn-cs"/>
              </a:rPr>
              <a:t>looks</a:t>
            </a:r>
            <a:r>
              <a:rPr lang="en-US" sz="1200" kern="1200" dirty="0" smtClean="0">
                <a:solidFill>
                  <a:schemeClr val="tx1"/>
                </a:solidFill>
                <a:effectLst/>
                <a:latin typeface="+mn-lt"/>
                <a:ea typeface="+mn-ea"/>
                <a:cs typeface="+mn-cs"/>
              </a:rPr>
              <a:t> at the ​</a:t>
            </a:r>
            <a:r>
              <a:rPr lang="en-US" sz="1200" u="none" strike="noStrike" kern="1200" dirty="0" smtClean="0">
                <a:solidFill>
                  <a:schemeClr val="tx1"/>
                </a:solidFill>
                <a:effectLst/>
                <a:latin typeface="+mn-lt"/>
                <a:ea typeface="+mn-ea"/>
                <a:cs typeface="+mn-cs"/>
              </a:rPr>
              <a:t>funny</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side</a:t>
            </a:r>
            <a:r>
              <a:rPr lang="en-US" sz="1200" kern="1200" dirty="0" smtClean="0">
                <a:solidFill>
                  <a:schemeClr val="tx1"/>
                </a:solidFill>
                <a:effectLst/>
                <a:latin typeface="+mn-lt"/>
                <a:ea typeface="+mn-ea"/>
                <a:cs typeface="+mn-cs"/>
              </a:rPr>
              <a:t> of things that we usually ​</a:t>
            </a:r>
            <a:r>
              <a:rPr lang="en-US" sz="1200" u="none" strike="noStrike" kern="1200" dirty="0" smtClean="0">
                <a:solidFill>
                  <a:schemeClr val="tx1"/>
                </a:solidFill>
                <a:effectLst/>
                <a:latin typeface="+mn-lt"/>
                <a:ea typeface="+mn-ea"/>
                <a:cs typeface="+mn-cs"/>
              </a:rPr>
              <a:t>consider</a:t>
            </a:r>
            <a:r>
              <a:rPr lang="en-US" sz="1200" kern="1200" dirty="0" smtClean="0">
                <a:solidFill>
                  <a:schemeClr val="tx1"/>
                </a:solidFill>
                <a:effectLst/>
                <a:latin typeface="+mn-lt"/>
                <a:ea typeface="+mn-ea"/>
                <a:cs typeface="+mn-cs"/>
              </a:rPr>
              <a:t> to be very ​</a:t>
            </a:r>
            <a:r>
              <a:rPr lang="en-US" sz="1200" u="none" strike="noStrike" kern="1200" dirty="0" smtClean="0">
                <a:solidFill>
                  <a:schemeClr val="tx1"/>
                </a:solidFill>
                <a:effectLst/>
                <a:latin typeface="+mn-lt"/>
                <a:ea typeface="+mn-ea"/>
                <a:cs typeface="+mn-cs"/>
              </a:rPr>
              <a:t>serious</a:t>
            </a:r>
            <a:r>
              <a:rPr lang="en-US" sz="1200" kern="1200" dirty="0" smtClean="0">
                <a:solidFill>
                  <a:schemeClr val="tx1"/>
                </a:solidFill>
                <a:effectLst/>
                <a:latin typeface="+mn-lt"/>
                <a:ea typeface="+mn-ea"/>
                <a:cs typeface="+mn-cs"/>
              </a:rPr>
              <a:t>, like ​</a:t>
            </a:r>
            <a:r>
              <a:rPr lang="en-US" sz="1200" u="none" strike="noStrike" kern="1200" dirty="0" smtClean="0">
                <a:solidFill>
                  <a:schemeClr val="tx1"/>
                </a:solidFill>
                <a:effectLst/>
                <a:latin typeface="+mn-lt"/>
                <a:ea typeface="+mn-ea"/>
                <a:cs typeface="+mn-cs"/>
              </a:rPr>
              <a:t>death</a:t>
            </a:r>
            <a:r>
              <a:rPr lang="en-US" sz="1200" kern="1200" dirty="0" smtClean="0">
                <a:solidFill>
                  <a:schemeClr val="tx1"/>
                </a:solidFill>
                <a:effectLst/>
                <a:latin typeface="+mn-lt"/>
                <a:ea typeface="+mn-ea"/>
                <a:cs typeface="+mn-cs"/>
              </a:rPr>
              <a:t> and ​</a:t>
            </a:r>
            <a:r>
              <a:rPr lang="en-US" sz="1200" u="none" strike="noStrike" kern="1200" dirty="0" smtClean="0">
                <a:solidFill>
                  <a:schemeClr val="tx1"/>
                </a:solidFill>
                <a:effectLst/>
                <a:latin typeface="+mn-lt"/>
                <a:ea typeface="+mn-ea"/>
                <a:cs typeface="+mn-cs"/>
              </a:rPr>
              <a:t>illness (Cambridge English Dictionary)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1</a:t>
            </a:fld>
            <a:endParaRPr lang="en-US"/>
          </a:p>
        </p:txBody>
      </p:sp>
    </p:spTree>
    <p:extLst>
      <p:ext uri="{BB962C8B-B14F-4D97-AF65-F5344CB8AC3E}">
        <p14:creationId xmlns:p14="http://schemas.microsoft.com/office/powerpoint/2010/main" val="424494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rogue general decides to take the Cold War with the Soviet Union into his own hands and orders a nuclear attack on Russia, with various people in the government trying their (unsuccessful) best to stop the attack before the Soviets retaliate with a doomsday machine and mutually assured destruction ensues.” –Andrew </a:t>
            </a:r>
            <a:r>
              <a:rPr lang="en-US" sz="1200" kern="1200" dirty="0" err="1" smtClean="0">
                <a:solidFill>
                  <a:schemeClr val="tx1"/>
                </a:solidFill>
                <a:effectLst/>
                <a:latin typeface="+mn-lt"/>
                <a:ea typeface="+mn-ea"/>
                <a:cs typeface="+mn-cs"/>
              </a:rPr>
              <a:t>Wyzan</a:t>
            </a:r>
            <a:r>
              <a:rPr lang="en-US" sz="1200" kern="1200" dirty="0" smtClean="0">
                <a:solidFill>
                  <a:schemeClr val="tx1"/>
                </a:solidFill>
                <a:effectLst/>
                <a:latin typeface="+mn-lt"/>
                <a:ea typeface="+mn-ea"/>
                <a:cs typeface="+mn-cs"/>
              </a:rPr>
              <a:t>, http://</a:t>
            </a:r>
            <a:r>
              <a:rPr lang="en-US" sz="1200" kern="1200" dirty="0" err="1" smtClean="0">
                <a:solidFill>
                  <a:schemeClr val="tx1"/>
                </a:solidFill>
                <a:effectLst/>
                <a:latin typeface="+mn-lt"/>
                <a:ea typeface="+mn-ea"/>
                <a:cs typeface="+mn-cs"/>
              </a:rPr>
              <a:t>iml.jou.ufl.edu</a:t>
            </a:r>
            <a:r>
              <a:rPr lang="en-US" sz="1200" kern="1200" dirty="0" smtClean="0">
                <a:solidFill>
                  <a:schemeClr val="tx1"/>
                </a:solidFill>
                <a:effectLst/>
                <a:latin typeface="+mn-lt"/>
                <a:ea typeface="+mn-ea"/>
                <a:cs typeface="+mn-cs"/>
              </a:rPr>
              <a:t>/projects/fall11/</a:t>
            </a:r>
            <a:r>
              <a:rPr lang="en-US" sz="1200" kern="1200" dirty="0" err="1" smtClean="0">
                <a:solidFill>
                  <a:schemeClr val="tx1"/>
                </a:solidFill>
                <a:effectLst/>
                <a:latin typeface="+mn-lt"/>
                <a:ea typeface="+mn-ea"/>
                <a:cs typeface="+mn-cs"/>
              </a:rPr>
              <a:t>wyzan_a</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index.html</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 comedy</a:t>
            </a:r>
          </a:p>
          <a:p>
            <a:r>
              <a:rPr lang="en-US" sz="1200" kern="1200" dirty="0" smtClean="0">
                <a:solidFill>
                  <a:schemeClr val="tx1"/>
                </a:solidFill>
                <a:effectLst/>
                <a:latin typeface="+mn-lt"/>
                <a:ea typeface="+mn-ea"/>
                <a:cs typeface="+mn-cs"/>
              </a:rPr>
              <a:t>drama is developed around several outlandish characters, yet the film remains close to the people and events of the 1950s and early 1960s</a:t>
            </a:r>
          </a:p>
          <a:p>
            <a:r>
              <a:rPr lang="en-US" sz="1200" kern="1200" dirty="0" smtClean="0">
                <a:solidFill>
                  <a:schemeClr val="tx1"/>
                </a:solidFill>
                <a:effectLst/>
                <a:latin typeface="+mn-lt"/>
                <a:ea typeface="+mn-ea"/>
                <a:cs typeface="+mn-cs"/>
              </a:rPr>
              <a:t>refers to many important aspect of American politics and foreign policy in the era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2</a:t>
            </a:fld>
            <a:endParaRPr lang="en-US"/>
          </a:p>
        </p:txBody>
      </p:sp>
    </p:spTree>
    <p:extLst>
      <p:ext uri="{BB962C8B-B14F-4D97-AF65-F5344CB8AC3E}">
        <p14:creationId xmlns:p14="http://schemas.microsoft.com/office/powerpoint/2010/main" val="206962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dangers of nuclear holocaust very present in the minds of Americans in the decade before Dr. Strangelove’s release</a:t>
            </a:r>
          </a:p>
          <a:p>
            <a:r>
              <a:rPr lang="en-US" sz="1200" kern="1200" dirty="0" smtClean="0">
                <a:solidFill>
                  <a:schemeClr val="tx1"/>
                </a:solidFill>
                <a:effectLst/>
                <a:latin typeface="+mn-lt"/>
                <a:ea typeface="+mn-ea"/>
                <a:cs typeface="+mn-cs"/>
              </a:rPr>
              <a:t>test explosions of thermonuclear weapons by the US in November 1952 and by the Soviets in August q953 revealed new generation of </a:t>
            </a:r>
            <a:r>
              <a:rPr lang="en-US" sz="1200" kern="1200" dirty="0" err="1" smtClean="0">
                <a:solidFill>
                  <a:schemeClr val="tx1"/>
                </a:solidFill>
                <a:effectLst/>
                <a:latin typeface="+mn-lt"/>
                <a:ea typeface="+mn-ea"/>
                <a:cs typeface="+mn-cs"/>
              </a:rPr>
              <a:t>thermonuclearweapons</a:t>
            </a:r>
            <a:r>
              <a:rPr lang="en-US" sz="1200" kern="1200" dirty="0" smtClean="0">
                <a:solidFill>
                  <a:schemeClr val="tx1"/>
                </a:solidFill>
                <a:effectLst/>
                <a:latin typeface="+mn-lt"/>
                <a:ea typeface="+mn-ea"/>
                <a:cs typeface="+mn-cs"/>
              </a:rPr>
              <a:t> that was many times more powerful than the atom bomb</a:t>
            </a:r>
          </a:p>
          <a:p>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3</a:t>
            </a:fld>
            <a:endParaRPr lang="en-US"/>
          </a:p>
        </p:txBody>
      </p:sp>
    </p:spTree>
    <p:extLst>
      <p:ext uri="{BB962C8B-B14F-4D97-AF65-F5344CB8AC3E}">
        <p14:creationId xmlns:p14="http://schemas.microsoft.com/office/powerpoint/2010/main" val="305838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October 1957 – Soviets successfully tested the firsts ICBM and launched their first satellite, Sputnik, into outer space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4</a:t>
            </a:fld>
            <a:endParaRPr lang="en-US"/>
          </a:p>
        </p:txBody>
      </p:sp>
    </p:spTree>
    <p:extLst>
      <p:ext uri="{BB962C8B-B14F-4D97-AF65-F5344CB8AC3E}">
        <p14:creationId xmlns:p14="http://schemas.microsoft.com/office/powerpoint/2010/main" val="29438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John F. Kennedy spoke to this concern during his 1960 presidential campaign</a:t>
            </a:r>
          </a:p>
          <a:p>
            <a:r>
              <a:rPr lang="en-US" sz="1200" kern="1200" dirty="0" smtClean="0">
                <a:solidFill>
                  <a:schemeClr val="tx1"/>
                </a:solidFill>
                <a:effectLst/>
                <a:latin typeface="+mn-lt"/>
                <a:ea typeface="+mn-ea"/>
                <a:cs typeface="+mn-cs"/>
              </a:rPr>
              <a:t>Argued that the Republicans had not adequately prepared the S to deal with Soviet power and the nation was falling behind in the technology race</a:t>
            </a:r>
          </a:p>
          <a:p>
            <a:r>
              <a:rPr lang="en-US" sz="1200" kern="1200" dirty="0" smtClean="0">
                <a:solidFill>
                  <a:schemeClr val="tx1"/>
                </a:solidFill>
                <a:effectLst/>
                <a:latin typeface="+mn-lt"/>
                <a:ea typeface="+mn-ea"/>
                <a:cs typeface="+mn-cs"/>
              </a:rPr>
              <a:t>He warned of a “missile gap”</a:t>
            </a:r>
          </a:p>
          <a:p>
            <a:r>
              <a:rPr lang="en-US" sz="1200" kern="1200" dirty="0" smtClean="0">
                <a:solidFill>
                  <a:schemeClr val="tx1"/>
                </a:solidFill>
                <a:effectLst/>
                <a:latin typeface="+mn-lt"/>
                <a:ea typeface="+mn-ea"/>
                <a:cs typeface="+mn-cs"/>
              </a:rPr>
              <a:t>His call for a more vigorous military response to the Soviet Union helped him to win the close contest against </a:t>
            </a:r>
            <a:r>
              <a:rPr lang="en-US" sz="1200" kern="1200" dirty="0" err="1" smtClean="0">
                <a:solidFill>
                  <a:schemeClr val="tx1"/>
                </a:solidFill>
                <a:effectLst/>
                <a:latin typeface="+mn-lt"/>
                <a:ea typeface="+mn-ea"/>
                <a:cs typeface="+mn-cs"/>
              </a:rPr>
              <a:t>NIxon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5</a:t>
            </a:fld>
            <a:endParaRPr lang="en-US"/>
          </a:p>
        </p:txBody>
      </p:sp>
    </p:spTree>
    <p:extLst>
      <p:ext uri="{BB962C8B-B14F-4D97-AF65-F5344CB8AC3E}">
        <p14:creationId xmlns:p14="http://schemas.microsoft.com/office/powerpoint/2010/main" val="194427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film's overarching mood is built on very serious actors saying very ridiculous things in very funny ways. To illustrate, watch the clip below, in which rogue General Jack. D. Ripper (played by Sterling Hayden) explains why he just ordered a nuclear attack on the USSR.</a:t>
            </a:r>
          </a:p>
          <a:p>
            <a:r>
              <a:rPr lang="en-US" sz="1200" kern="1200" dirty="0" smtClean="0">
                <a:solidFill>
                  <a:schemeClr val="tx1"/>
                </a:solidFill>
                <a:effectLst/>
                <a:latin typeface="+mn-lt"/>
                <a:ea typeface="+mn-ea"/>
                <a:cs typeface="+mn-cs"/>
              </a:rPr>
              <a:t>In the scene, Kubrick gets a great close-up shot of Hayden and his cigar, while keeping the smoke mostly in-frame, for no other reason but to build up the gravity of Hayden's speech up until he says the phrase "precious bodily fluids,"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7</a:t>
            </a:fld>
            <a:endParaRPr lang="en-US"/>
          </a:p>
        </p:txBody>
      </p:sp>
    </p:spTree>
    <p:extLst>
      <p:ext uri="{BB962C8B-B14F-4D97-AF65-F5344CB8AC3E}">
        <p14:creationId xmlns:p14="http://schemas.microsoft.com/office/powerpoint/2010/main" val="361879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film also shifts perspective to the soldiers carrying out General Ripper's nuclear attack, on-board a bomber called the "Leper Colony"</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Here's a scene in which the bomber's commander, Major "King" Kong (played by Slim Pickens) is going through an emergency supply kit in case the plane crashes in "</a:t>
            </a:r>
            <a:r>
              <a:rPr lang="en-US" sz="1200" kern="1200" dirty="0" err="1" smtClean="0">
                <a:solidFill>
                  <a:schemeClr val="tx1"/>
                </a:solidFill>
                <a:effectLst/>
                <a:latin typeface="+mn-lt"/>
                <a:ea typeface="+mn-ea"/>
                <a:cs typeface="+mn-cs"/>
              </a:rPr>
              <a:t>Rooskie</a:t>
            </a:r>
            <a:r>
              <a:rPr lang="en-US" sz="1200" kern="1200" dirty="0" smtClean="0">
                <a:solidFill>
                  <a:schemeClr val="tx1"/>
                </a:solidFill>
                <a:effectLst/>
                <a:latin typeface="+mn-lt"/>
                <a:ea typeface="+mn-ea"/>
                <a:cs typeface="+mn-cs"/>
              </a:rPr>
              <a:t> territory.”</a:t>
            </a:r>
          </a:p>
          <a:p>
            <a:r>
              <a:rPr lang="en-US" dirty="0" smtClean="0"/>
              <a:t>Use of music?</a:t>
            </a:r>
            <a:endParaRPr lang="en-US" dirty="0"/>
          </a:p>
        </p:txBody>
      </p:sp>
      <p:sp>
        <p:nvSpPr>
          <p:cNvPr id="4" name="Slide Number Placeholder 3"/>
          <p:cNvSpPr>
            <a:spLocks noGrp="1"/>
          </p:cNvSpPr>
          <p:nvPr>
            <p:ph type="sldNum" sz="quarter" idx="10"/>
          </p:nvPr>
        </p:nvSpPr>
        <p:spPr/>
        <p:txBody>
          <a:bodyPr/>
          <a:lstStyle/>
          <a:p>
            <a:fld id="{F672A68C-DA91-CF43-A382-8D38D721CA3A}" type="slidenum">
              <a:rPr lang="en-US" smtClean="0"/>
              <a:t>8</a:t>
            </a:fld>
            <a:endParaRPr lang="en-US"/>
          </a:p>
        </p:txBody>
      </p:sp>
    </p:spTree>
    <p:extLst>
      <p:ext uri="{BB962C8B-B14F-4D97-AF65-F5344CB8AC3E}">
        <p14:creationId xmlns:p14="http://schemas.microsoft.com/office/powerpoint/2010/main" val="202111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95A9CEAA-7F52-1D4C-9E7F-B98D90EA8E16}" type="datetimeFigureOut">
              <a:rPr lang="en-US" smtClean="0"/>
              <a:t>10/28/17</a:t>
            </a:fld>
            <a:endParaRPr lang="en-US"/>
          </a:p>
        </p:txBody>
      </p:sp>
      <p:sp>
        <p:nvSpPr>
          <p:cNvPr id="16" name="Slide Number Placeholder 15"/>
          <p:cNvSpPr>
            <a:spLocks noGrp="1"/>
          </p:cNvSpPr>
          <p:nvPr>
            <p:ph type="sldNum" sz="quarter" idx="11"/>
          </p:nvPr>
        </p:nvSpPr>
        <p:spPr/>
        <p:txBody>
          <a:bodyPr/>
          <a:lstStyle/>
          <a:p>
            <a:fld id="{BA0DF0B2-8201-5241-850D-BC2A886B1C2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CEAA-7F52-1D4C-9E7F-B98D90EA8E16}"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F0B2-8201-5241-850D-BC2A886B1C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A9CEAA-7F52-1D4C-9E7F-B98D90EA8E16}" type="datetimeFigureOut">
              <a:rPr lang="en-US" smtClean="0"/>
              <a:t>10/28/17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DF0B2-8201-5241-850D-BC2A886B1C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95A9CEAA-7F52-1D4C-9E7F-B98D90EA8E16}" type="datetimeFigureOut">
              <a:rPr lang="en-US" smtClean="0"/>
              <a:t>10/28/17</a:t>
            </a:fld>
            <a:endParaRPr lang="en-US"/>
          </a:p>
        </p:txBody>
      </p:sp>
      <p:sp>
        <p:nvSpPr>
          <p:cNvPr id="15" name="Slide Number Placeholder 14"/>
          <p:cNvSpPr>
            <a:spLocks noGrp="1"/>
          </p:cNvSpPr>
          <p:nvPr>
            <p:ph type="sldNum" sz="quarter" idx="11"/>
          </p:nvPr>
        </p:nvSpPr>
        <p:spPr/>
        <p:txBody>
          <a:bodyPr/>
          <a:lstStyle/>
          <a:p>
            <a:fld id="{BA0DF0B2-8201-5241-850D-BC2A886B1C2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95A9CEAA-7F52-1D4C-9E7F-B98D90EA8E16}" type="datetimeFigureOut">
              <a:rPr lang="en-US" smtClean="0"/>
              <a:t>10/28/17</a:t>
            </a:fld>
            <a:endParaRPr lang="en-US"/>
          </a:p>
        </p:txBody>
      </p:sp>
      <p:sp>
        <p:nvSpPr>
          <p:cNvPr id="13" name="Slide Number Placeholder 12"/>
          <p:cNvSpPr>
            <a:spLocks noGrp="1"/>
          </p:cNvSpPr>
          <p:nvPr>
            <p:ph type="sldNum" sz="quarter" idx="11"/>
          </p:nvPr>
        </p:nvSpPr>
        <p:spPr/>
        <p:txBody>
          <a:bodyPr/>
          <a:lstStyle/>
          <a:p>
            <a:fld id="{BA0DF0B2-8201-5241-850D-BC2A886B1C2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5A9CEAA-7F52-1D4C-9E7F-B98D90EA8E16}" type="datetimeFigureOut">
              <a:rPr lang="en-US" smtClean="0"/>
              <a:t>10/28/17</a:t>
            </a:fld>
            <a:endParaRPr lang="en-US"/>
          </a:p>
        </p:txBody>
      </p:sp>
      <p:sp>
        <p:nvSpPr>
          <p:cNvPr id="9" name="Slide Number Placeholder 8"/>
          <p:cNvSpPr>
            <a:spLocks noGrp="1"/>
          </p:cNvSpPr>
          <p:nvPr>
            <p:ph type="sldNum" sz="quarter" idx="11"/>
          </p:nvPr>
        </p:nvSpPr>
        <p:spPr/>
        <p:txBody>
          <a:bodyPr/>
          <a:lstStyle/>
          <a:p>
            <a:fld id="{BA0DF0B2-8201-5241-850D-BC2A886B1C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95A9CEAA-7F52-1D4C-9E7F-B98D90EA8E16}" type="datetimeFigureOut">
              <a:rPr lang="en-US" smtClean="0"/>
              <a:t>10/28/17</a:t>
            </a:fld>
            <a:endParaRPr lang="en-US"/>
          </a:p>
        </p:txBody>
      </p:sp>
      <p:sp>
        <p:nvSpPr>
          <p:cNvPr id="15" name="Slide Number Placeholder 14"/>
          <p:cNvSpPr>
            <a:spLocks noGrp="1"/>
          </p:cNvSpPr>
          <p:nvPr>
            <p:ph type="sldNum" sz="quarter" idx="11"/>
          </p:nvPr>
        </p:nvSpPr>
        <p:spPr/>
        <p:txBody>
          <a:bodyPr/>
          <a:lstStyle/>
          <a:p>
            <a:fld id="{BA0DF0B2-8201-5241-850D-BC2A886B1C2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95A9CEAA-7F52-1D4C-9E7F-B98D90EA8E16}" type="datetimeFigureOut">
              <a:rPr lang="en-US" smtClean="0"/>
              <a:t>10/28/17</a:t>
            </a:fld>
            <a:endParaRPr lang="en-US"/>
          </a:p>
        </p:txBody>
      </p:sp>
      <p:sp>
        <p:nvSpPr>
          <p:cNvPr id="8" name="Slide Number Placeholder 7"/>
          <p:cNvSpPr>
            <a:spLocks noGrp="1"/>
          </p:cNvSpPr>
          <p:nvPr>
            <p:ph type="sldNum" sz="quarter" idx="11"/>
          </p:nvPr>
        </p:nvSpPr>
        <p:spPr/>
        <p:txBody>
          <a:bodyPr/>
          <a:lstStyle/>
          <a:p>
            <a:fld id="{BA0DF0B2-8201-5241-850D-BC2A886B1C2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5A9CEAA-7F52-1D4C-9E7F-B98D90EA8E16}" type="datetimeFigureOut">
              <a:rPr lang="en-US" smtClean="0"/>
              <a:t>10/28/17</a:t>
            </a:fld>
            <a:endParaRPr lang="en-US"/>
          </a:p>
        </p:txBody>
      </p:sp>
      <p:sp>
        <p:nvSpPr>
          <p:cNvPr id="6" name="Slide Number Placeholder 5"/>
          <p:cNvSpPr>
            <a:spLocks noGrp="1"/>
          </p:cNvSpPr>
          <p:nvPr>
            <p:ph type="sldNum" sz="quarter" idx="11"/>
          </p:nvPr>
        </p:nvSpPr>
        <p:spPr/>
        <p:txBody>
          <a:bodyPr/>
          <a:lstStyle/>
          <a:p>
            <a:fld id="{BA0DF0B2-8201-5241-850D-BC2A886B1C26}"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5A9CEAA-7F52-1D4C-9E7F-B98D90EA8E16}" type="datetimeFigureOut">
              <a:rPr lang="en-US" smtClean="0"/>
              <a:t>10/28/17</a:t>
            </a:fld>
            <a:endParaRPr lang="en-US"/>
          </a:p>
        </p:txBody>
      </p:sp>
      <p:sp>
        <p:nvSpPr>
          <p:cNvPr id="16" name="Slide Number Placeholder 15"/>
          <p:cNvSpPr>
            <a:spLocks noGrp="1"/>
          </p:cNvSpPr>
          <p:nvPr>
            <p:ph type="sldNum" sz="quarter" idx="11"/>
          </p:nvPr>
        </p:nvSpPr>
        <p:spPr/>
        <p:txBody>
          <a:bodyPr/>
          <a:lstStyle/>
          <a:p>
            <a:fld id="{BA0DF0B2-8201-5241-850D-BC2A886B1C2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95A9CEAA-7F52-1D4C-9E7F-B98D90EA8E16}" type="datetimeFigureOut">
              <a:rPr lang="en-US" smtClean="0"/>
              <a:t>10/28/17</a:t>
            </a:fld>
            <a:endParaRPr lang="en-US"/>
          </a:p>
        </p:txBody>
      </p:sp>
      <p:sp>
        <p:nvSpPr>
          <p:cNvPr id="14" name="Slide Number Placeholder 13"/>
          <p:cNvSpPr>
            <a:spLocks noGrp="1"/>
          </p:cNvSpPr>
          <p:nvPr>
            <p:ph type="sldNum" sz="quarter" idx="11"/>
          </p:nvPr>
        </p:nvSpPr>
        <p:spPr/>
        <p:txBody>
          <a:bodyPr/>
          <a:lstStyle/>
          <a:p>
            <a:fld id="{BA0DF0B2-8201-5241-850D-BC2A886B1C2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5A9CEAA-7F52-1D4C-9E7F-B98D90EA8E16}" type="datetimeFigureOut">
              <a:rPr lang="en-US" smtClean="0"/>
              <a:t>10/28/17</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A0DF0B2-8201-5241-850D-BC2A886B1C2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WYVPx3x3oCg" TargetMode="External"/><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ngelove-refuel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0" y="0"/>
            <a:ext cx="9187222" cy="6858000"/>
          </a:xfrm>
          <a:prstGeom prst="rect">
            <a:avLst/>
          </a:prstGeom>
        </p:spPr>
      </p:pic>
      <p:sp>
        <p:nvSpPr>
          <p:cNvPr id="6" name="Title 1"/>
          <p:cNvSpPr>
            <a:spLocks noGrp="1"/>
          </p:cNvSpPr>
          <p:nvPr>
            <p:ph type="ctrTitle"/>
          </p:nvPr>
        </p:nvSpPr>
        <p:spPr>
          <a:xfrm>
            <a:off x="1" y="4438191"/>
            <a:ext cx="9143999" cy="220514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FF0000"/>
                </a:solidFill>
                <a:effectLst>
                  <a:outerShdw blurRad="76200" dist="50800" dir="5400000" algn="tl" rotWithShape="0">
                    <a:srgbClr val="000000">
                      <a:alpha val="65000"/>
                    </a:srgbClr>
                  </a:outerShdw>
                </a:effectLst>
                <a:latin typeface="Avenir Black"/>
                <a:cs typeface="Avenir Black"/>
              </a:rPr>
              <a:t>Stanley Kubrick’s </a:t>
            </a:r>
            <a:br>
              <a:rPr lang="en-US" sz="4800" b="1" spc="50" dirty="0" smtClean="0">
                <a:ln w="11430"/>
                <a:solidFill>
                  <a:srgbClr val="FF0000"/>
                </a:solidFill>
                <a:effectLst>
                  <a:outerShdw blurRad="76200" dist="50800" dir="5400000" algn="tl" rotWithShape="0">
                    <a:srgbClr val="000000">
                      <a:alpha val="65000"/>
                    </a:srgbClr>
                  </a:outerShdw>
                </a:effectLst>
                <a:latin typeface="Avenir Black"/>
                <a:cs typeface="Avenir Black"/>
              </a:rPr>
            </a:br>
            <a:r>
              <a:rPr lang="en-US" sz="4800" b="1" i="1" spc="50" dirty="0" smtClean="0">
                <a:ln w="11430"/>
                <a:solidFill>
                  <a:srgbClr val="FF0000"/>
                </a:solidFill>
                <a:effectLst>
                  <a:outerShdw blurRad="76200" dist="50800" dir="5400000" algn="tl" rotWithShape="0">
                    <a:srgbClr val="000000">
                      <a:alpha val="65000"/>
                    </a:srgbClr>
                  </a:outerShdw>
                </a:effectLst>
                <a:latin typeface="Avenir Black"/>
                <a:cs typeface="Avenir Black"/>
              </a:rPr>
              <a:t>Dr. Strangelove </a:t>
            </a:r>
            <a:r>
              <a:rPr lang="en-US" sz="4800" b="1" spc="50" dirty="0" smtClean="0">
                <a:ln w="11430"/>
                <a:solidFill>
                  <a:srgbClr val="FF0000"/>
                </a:solidFill>
                <a:effectLst>
                  <a:outerShdw blurRad="76200" dist="50800" dir="5400000" algn="tl" rotWithShape="0">
                    <a:srgbClr val="000000">
                      <a:alpha val="65000"/>
                    </a:srgbClr>
                  </a:outerShdw>
                </a:effectLst>
                <a:latin typeface="Avenir Black"/>
                <a:cs typeface="Avenir Black"/>
              </a:rPr>
              <a:t>and the </a:t>
            </a:r>
            <a:br>
              <a:rPr lang="en-US" sz="4800" b="1" spc="50" dirty="0" smtClean="0">
                <a:ln w="11430"/>
                <a:solidFill>
                  <a:srgbClr val="FF0000"/>
                </a:solidFill>
                <a:effectLst>
                  <a:outerShdw blurRad="76200" dist="50800" dir="5400000" algn="tl" rotWithShape="0">
                    <a:srgbClr val="000000">
                      <a:alpha val="65000"/>
                    </a:srgbClr>
                  </a:outerShdw>
                </a:effectLst>
                <a:latin typeface="Avenir Black"/>
                <a:cs typeface="Avenir Black"/>
              </a:rPr>
            </a:br>
            <a:r>
              <a:rPr lang="en-US" sz="4800" b="1" spc="50" dirty="0" smtClean="0">
                <a:ln w="11430"/>
                <a:solidFill>
                  <a:srgbClr val="FF0000"/>
                </a:solidFill>
                <a:effectLst>
                  <a:outerShdw blurRad="76200" dist="50800" dir="5400000" algn="tl" rotWithShape="0">
                    <a:srgbClr val="000000">
                      <a:alpha val="65000"/>
                    </a:srgbClr>
                  </a:outerShdw>
                </a:effectLst>
                <a:latin typeface="Avenir Black"/>
                <a:cs typeface="Avenir Black"/>
              </a:rPr>
              <a:t>High Cold War</a:t>
            </a:r>
            <a:endParaRPr lang="en-US" sz="4800" b="1" spc="50" dirty="0">
              <a:ln w="11430"/>
              <a:solidFill>
                <a:srgbClr val="FF0000"/>
              </a:solidFill>
              <a:effectLst>
                <a:outerShdw blurRad="76200" dist="50800" dir="5400000" algn="tl" rotWithShape="0">
                  <a:srgbClr val="000000">
                    <a:alpha val="65000"/>
                  </a:srgbClr>
                </a:outerShdw>
              </a:effectLst>
              <a:latin typeface="Avenir Black"/>
              <a:cs typeface="Avenir Black"/>
            </a:endParaRPr>
          </a:p>
        </p:txBody>
      </p:sp>
    </p:spTree>
    <p:extLst>
      <p:ext uri="{BB962C8B-B14F-4D97-AF65-F5344CB8AC3E}">
        <p14:creationId xmlns:p14="http://schemas.microsoft.com/office/powerpoint/2010/main" val="17138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_roo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9846"/>
            <a:ext cx="9144001" cy="4854223"/>
          </a:xfrm>
          <a:prstGeom prst="rect">
            <a:avLst/>
          </a:prstGeom>
        </p:spPr>
      </p:pic>
      <p:sp>
        <p:nvSpPr>
          <p:cNvPr id="6" name="Content Placeholder 2"/>
          <p:cNvSpPr>
            <a:spLocks noGrp="1"/>
          </p:cNvSpPr>
          <p:nvPr>
            <p:ph idx="1"/>
          </p:nvPr>
        </p:nvSpPr>
        <p:spPr>
          <a:xfrm>
            <a:off x="268284" y="5224069"/>
            <a:ext cx="8710274" cy="1695904"/>
          </a:xfrm>
        </p:spPr>
        <p:txBody>
          <a:bodyPr/>
          <a:lstStyle/>
          <a:p>
            <a:pPr marL="0" indent="0">
              <a:buNone/>
            </a:pPr>
            <a:r>
              <a:rPr lang="en-US" sz="2400" dirty="0" smtClean="0">
                <a:effectLst>
                  <a:outerShdw blurRad="50800" dist="38100" dir="2700000" algn="tl" rotWithShape="0">
                    <a:prstClr val="black">
                      <a:alpha val="40000"/>
                    </a:prstClr>
                  </a:outerShdw>
                </a:effectLst>
              </a:rPr>
              <a:t>Shea asks, “Does popular</a:t>
            </a:r>
            <a:r>
              <a:rPr lang="en-US" sz="2400" baseline="0" dirty="0" smtClean="0">
                <a:effectLst>
                  <a:outerShdw blurRad="50800" dist="38100" dir="2700000" algn="tl" rotWithShape="0">
                    <a:prstClr val="black">
                      <a:alpha val="40000"/>
                    </a:prstClr>
                  </a:outerShdw>
                </a:effectLst>
              </a:rPr>
              <a:t> culture modify the political process, or do political changes in values and attitudes affect modes of entertainment?</a:t>
            </a:r>
            <a:r>
              <a:rPr lang="en-US" sz="2400" dirty="0" smtClean="0">
                <a:effectLst>
                  <a:outerShdw blurRad="50800" dist="38100" dir="2700000" algn="tl" rotWithShape="0">
                    <a:prstClr val="black">
                      <a:alpha val="40000"/>
                    </a:prstClr>
                  </a:outerShdw>
                </a:effectLst>
              </a:rPr>
              <a:t>” (3)</a:t>
            </a:r>
          </a:p>
          <a:p>
            <a:pPr marL="0" indent="0">
              <a:buNone/>
            </a:pPr>
            <a:endParaRPr lang="en-US" dirty="0"/>
          </a:p>
        </p:txBody>
      </p:sp>
    </p:spTree>
    <p:extLst>
      <p:ext uri="{BB962C8B-B14F-4D97-AF65-F5344CB8AC3E}">
        <p14:creationId xmlns:p14="http://schemas.microsoft.com/office/powerpoint/2010/main" val="300635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9124870" cy="6858000"/>
          </a:xfrm>
          <a:prstGeom prst="rect">
            <a:avLst/>
          </a:prstGeom>
        </p:spPr>
      </p:pic>
      <p:sp>
        <p:nvSpPr>
          <p:cNvPr id="10" name="TextBox 9"/>
          <p:cNvSpPr txBox="1"/>
          <p:nvPr/>
        </p:nvSpPr>
        <p:spPr>
          <a:xfrm>
            <a:off x="5204702" y="160996"/>
            <a:ext cx="3666543" cy="369332"/>
          </a:xfrm>
          <a:prstGeom prst="rect">
            <a:avLst/>
          </a:prstGeom>
          <a:noFill/>
        </p:spPr>
        <p:txBody>
          <a:bodyPr wrap="square" rtlCol="0">
            <a:spAutoFit/>
          </a:bodyPr>
          <a:lstStyle/>
          <a:p>
            <a:r>
              <a:rPr lang="en-US" dirty="0" smtClean="0"/>
              <a:t>First “H” Bomb Test, Nov. 1952</a:t>
            </a:r>
            <a:endParaRPr lang="en-US" dirty="0"/>
          </a:p>
        </p:txBody>
      </p:sp>
    </p:spTree>
    <p:extLst>
      <p:ext uri="{BB962C8B-B14F-4D97-AF65-F5344CB8AC3E}">
        <p14:creationId xmlns:p14="http://schemas.microsoft.com/office/powerpoint/2010/main" val="327877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3500"/>
            <a:ext cx="9144000" cy="6727249"/>
          </a:xfrm>
          <a:prstGeom prst="rect">
            <a:avLst/>
          </a:prstGeom>
        </p:spPr>
      </p:pic>
    </p:spTree>
    <p:extLst>
      <p:ext uri="{BB962C8B-B14F-4D97-AF65-F5344CB8AC3E}">
        <p14:creationId xmlns:p14="http://schemas.microsoft.com/office/powerpoint/2010/main" val="291256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928800" y="254000"/>
            <a:ext cx="7396297" cy="5833042"/>
          </a:xfrm>
          <a:prstGeom prst="rect">
            <a:avLst/>
          </a:prstGeom>
        </p:spPr>
      </p:pic>
      <p:sp>
        <p:nvSpPr>
          <p:cNvPr id="5" name="TextBox 4"/>
          <p:cNvSpPr txBox="1"/>
          <p:nvPr/>
        </p:nvSpPr>
        <p:spPr>
          <a:xfrm>
            <a:off x="1189300" y="6087042"/>
            <a:ext cx="6954378" cy="369332"/>
          </a:xfrm>
          <a:prstGeom prst="rect">
            <a:avLst/>
          </a:prstGeom>
          <a:noFill/>
        </p:spPr>
        <p:txBody>
          <a:bodyPr wrap="square" rtlCol="0">
            <a:spAutoFit/>
          </a:bodyPr>
          <a:lstStyle/>
          <a:p>
            <a:pPr algn="ctr"/>
            <a:r>
              <a:rPr lang="en-US" dirty="0"/>
              <a:t>JFK addressing the nation during the </a:t>
            </a:r>
            <a:r>
              <a:rPr lang="en-US" dirty="0" smtClean="0"/>
              <a:t>Cuban Missile Crisis.</a:t>
            </a:r>
          </a:p>
        </p:txBody>
      </p:sp>
    </p:spTree>
    <p:extLst>
      <p:ext uri="{BB962C8B-B14F-4D97-AF65-F5344CB8AC3E}">
        <p14:creationId xmlns:p14="http://schemas.microsoft.com/office/powerpoint/2010/main" val="389832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400"/>
            <a:ext cx="9144000" cy="6531429"/>
          </a:xfrm>
          <a:prstGeom prst="rect">
            <a:avLst/>
          </a:prstGeom>
        </p:spPr>
      </p:pic>
      <p:sp>
        <p:nvSpPr>
          <p:cNvPr id="4" name="TextBox 3"/>
          <p:cNvSpPr txBox="1"/>
          <p:nvPr/>
        </p:nvSpPr>
        <p:spPr>
          <a:xfrm>
            <a:off x="0" y="6488668"/>
            <a:ext cx="3451916" cy="369332"/>
          </a:xfrm>
          <a:prstGeom prst="rect">
            <a:avLst/>
          </a:prstGeom>
          <a:noFill/>
        </p:spPr>
        <p:txBody>
          <a:bodyPr wrap="square" rtlCol="0">
            <a:spAutoFit/>
          </a:bodyPr>
          <a:lstStyle/>
          <a:p>
            <a:r>
              <a:rPr lang="en-US" dirty="0" smtClean="0"/>
              <a:t>Boyer, “Dr. Strangelove, ” p. 267</a:t>
            </a:r>
            <a:endParaRPr lang="en-US" dirty="0"/>
          </a:p>
        </p:txBody>
      </p:sp>
    </p:spTree>
    <p:extLst>
      <p:ext uri="{BB962C8B-B14F-4D97-AF65-F5344CB8AC3E}">
        <p14:creationId xmlns:p14="http://schemas.microsoft.com/office/powerpoint/2010/main" val="128232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651" y="250355"/>
            <a:ext cx="6680200" cy="4305300"/>
          </a:xfrm>
          <a:prstGeom prst="rect">
            <a:avLst/>
          </a:prstGeom>
        </p:spPr>
      </p:pic>
      <p:sp>
        <p:nvSpPr>
          <p:cNvPr id="5" name="TextBox 4"/>
          <p:cNvSpPr txBox="1"/>
          <p:nvPr/>
        </p:nvSpPr>
        <p:spPr>
          <a:xfrm>
            <a:off x="176651" y="4603411"/>
            <a:ext cx="6680200" cy="646331"/>
          </a:xfrm>
          <a:prstGeom prst="rect">
            <a:avLst/>
          </a:prstGeom>
          <a:noFill/>
        </p:spPr>
        <p:txBody>
          <a:bodyPr wrap="square" rtlCol="0">
            <a:spAutoFit/>
          </a:bodyPr>
          <a:lstStyle/>
          <a:p>
            <a:r>
              <a:rPr lang="en-US" dirty="0" err="1" smtClean="0"/>
              <a:t>Stirling</a:t>
            </a:r>
            <a:r>
              <a:rPr lang="en-US" dirty="0" smtClean="0"/>
              <a:t> Hayden as General Jack D. Ripper explains his theory about “precious bodily fluids” to Group Captain Lionel Mandrake </a:t>
            </a:r>
            <a:endParaRPr lang="en-US" dirty="0"/>
          </a:p>
        </p:txBody>
      </p:sp>
      <p:pic>
        <p:nvPicPr>
          <p:cNvPr id="7" name="Picture 6"/>
          <p:cNvPicPr>
            <a:picLocks noChangeAspect="1"/>
          </p:cNvPicPr>
          <p:nvPr/>
        </p:nvPicPr>
        <p:blipFill>
          <a:blip r:embed="rId4"/>
          <a:stretch>
            <a:fillRect/>
          </a:stretch>
        </p:blipFill>
        <p:spPr>
          <a:xfrm>
            <a:off x="6793720" y="2951600"/>
            <a:ext cx="2350279" cy="3906399"/>
          </a:xfrm>
          <a:prstGeom prst="rect">
            <a:avLst/>
          </a:prstGeom>
        </p:spPr>
      </p:pic>
    </p:spTree>
    <p:extLst>
      <p:ext uri="{BB962C8B-B14F-4D97-AF65-F5344CB8AC3E}">
        <p14:creationId xmlns:p14="http://schemas.microsoft.com/office/powerpoint/2010/main" val="146568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8643" y="595848"/>
            <a:ext cx="7164093" cy="4954052"/>
          </a:xfrm>
          <a:prstGeom prst="rect">
            <a:avLst/>
          </a:prstGeom>
        </p:spPr>
      </p:pic>
      <p:sp>
        <p:nvSpPr>
          <p:cNvPr id="5" name="TextBox 4"/>
          <p:cNvSpPr txBox="1"/>
          <p:nvPr/>
        </p:nvSpPr>
        <p:spPr>
          <a:xfrm>
            <a:off x="1498600" y="5706428"/>
            <a:ext cx="6134100" cy="923330"/>
          </a:xfrm>
          <a:prstGeom prst="rect">
            <a:avLst/>
          </a:prstGeom>
          <a:noFill/>
        </p:spPr>
        <p:txBody>
          <a:bodyPr wrap="square" rtlCol="0">
            <a:spAutoFit/>
          </a:bodyPr>
          <a:lstStyle/>
          <a:p>
            <a:r>
              <a:rPr lang="en-US" dirty="0" smtClean="0"/>
              <a:t>Major “King” Kong lists contents of crew members’ emergency </a:t>
            </a:r>
            <a:r>
              <a:rPr lang="en-US" dirty="0" err="1" smtClean="0"/>
              <a:t>sypply</a:t>
            </a:r>
            <a:r>
              <a:rPr lang="en-US" dirty="0" smtClean="0"/>
              <a:t> kit, which contains lipstick, nylon stockings and condoms.</a:t>
            </a:r>
            <a:endParaRPr lang="en-US" dirty="0"/>
          </a:p>
        </p:txBody>
      </p:sp>
    </p:spTree>
    <p:extLst>
      <p:ext uri="{BB962C8B-B14F-4D97-AF65-F5344CB8AC3E}">
        <p14:creationId xmlns:p14="http://schemas.microsoft.com/office/powerpoint/2010/main" val="349388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mb_ko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2"/>
          <p:cNvSpPr>
            <a:spLocks noGrp="1"/>
          </p:cNvSpPr>
          <p:nvPr>
            <p:ph idx="1"/>
          </p:nvPr>
        </p:nvSpPr>
        <p:spPr>
          <a:xfrm>
            <a:off x="457200" y="821653"/>
            <a:ext cx="8229600" cy="4874297"/>
          </a:xfrm>
        </p:spPr>
        <p:txBody>
          <a:bodyPr>
            <a:normAutofit/>
          </a:bodyPr>
          <a:lstStyle/>
          <a:p>
            <a:r>
              <a:rPr lang="en-US" sz="2800" b="1" dirty="0" smtClean="0">
                <a:solidFill>
                  <a:schemeClr val="bg1"/>
                </a:solidFill>
              </a:rPr>
              <a:t>Does Kubrick’s technique of using dark comedy work?  Could he have offered a more poignant criticism of nuclear policy with a serious treatment of the subject?</a:t>
            </a:r>
            <a:br>
              <a:rPr lang="en-US" sz="2800" b="1" dirty="0" smtClean="0">
                <a:solidFill>
                  <a:schemeClr val="bg1"/>
                </a:solidFill>
              </a:rPr>
            </a:br>
            <a:endParaRPr lang="en-US" sz="2800" b="1" dirty="0" smtClean="0">
              <a:solidFill>
                <a:schemeClr val="bg1"/>
              </a:solidFill>
            </a:endParaRPr>
          </a:p>
          <a:p>
            <a:r>
              <a:rPr lang="en-US" sz="2800" b="1" dirty="0" smtClean="0">
                <a:solidFill>
                  <a:schemeClr val="bg1"/>
                </a:solidFill>
              </a:rPr>
              <a:t>How does the film’s symbolism suggest political messages?</a:t>
            </a:r>
            <a:br>
              <a:rPr lang="en-US" sz="2800" b="1" dirty="0" smtClean="0">
                <a:solidFill>
                  <a:schemeClr val="bg1"/>
                </a:solidFill>
              </a:rPr>
            </a:br>
            <a:endParaRPr lang="en-US" sz="2800" b="1" dirty="0" smtClean="0">
              <a:solidFill>
                <a:schemeClr val="bg1"/>
              </a:solidFill>
            </a:endParaRPr>
          </a:p>
          <a:p>
            <a:r>
              <a:rPr lang="en-US" sz="2800" b="1" dirty="0" smtClean="0">
                <a:solidFill>
                  <a:schemeClr val="bg1"/>
                </a:solidFill>
              </a:rPr>
              <a:t>How do sexual imagery and references to sexual activity work in the film?  </a:t>
            </a:r>
            <a:endParaRPr lang="en-US" sz="2800" b="1" dirty="0">
              <a:solidFill>
                <a:schemeClr val="bg1"/>
              </a:solidFill>
            </a:endParaRPr>
          </a:p>
        </p:txBody>
      </p:sp>
    </p:spTree>
    <p:extLst>
      <p:ext uri="{BB962C8B-B14F-4D97-AF65-F5344CB8AC3E}">
        <p14:creationId xmlns:p14="http://schemas.microsoft.com/office/powerpoint/2010/main" val="516310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1655</TotalTime>
  <Words>574</Words>
  <Application>Microsoft Macintosh PowerPoint</Application>
  <PresentationFormat>On-screen Show (4:3)</PresentationFormat>
  <Paragraphs>36</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Elemental</vt:lpstr>
      <vt:lpstr>Stanley Kubrick’s  Dr. Strangelove and the  High Cold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dc:creator>
  <cp:lastModifiedBy>Holly</cp:lastModifiedBy>
  <cp:revision>11</cp:revision>
  <dcterms:created xsi:type="dcterms:W3CDTF">2015-10-07T09:15:59Z</dcterms:created>
  <dcterms:modified xsi:type="dcterms:W3CDTF">2017-10-30T02:58:23Z</dcterms:modified>
</cp:coreProperties>
</file>