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5"/>
  </p:notesMasterIdLst>
  <p:sldIdLst>
    <p:sldId id="256" r:id="rId2"/>
    <p:sldId id="278" r:id="rId3"/>
    <p:sldId id="279" r:id="rId4"/>
    <p:sldId id="280" r:id="rId5"/>
    <p:sldId id="281" r:id="rId6"/>
    <p:sldId id="282" r:id="rId7"/>
    <p:sldId id="275" r:id="rId8"/>
    <p:sldId id="277" r:id="rId9"/>
    <p:sldId id="258" r:id="rId10"/>
    <p:sldId id="259" r:id="rId11"/>
    <p:sldId id="261" r:id="rId12"/>
    <p:sldId id="262" r:id="rId13"/>
    <p:sldId id="263" r:id="rId14"/>
    <p:sldId id="264" r:id="rId15"/>
    <p:sldId id="265" r:id="rId16"/>
    <p:sldId id="267" r:id="rId17"/>
    <p:sldId id="269" r:id="rId18"/>
    <p:sldId id="268" r:id="rId19"/>
    <p:sldId id="274" r:id="rId20"/>
    <p:sldId id="270" r:id="rId21"/>
    <p:sldId id="271" r:id="rId22"/>
    <p:sldId id="272"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10" autoAdjust="0"/>
  </p:normalViewPr>
  <p:slideViewPr>
    <p:cSldViewPr snapToGrid="0" snapToObjects="1">
      <p:cViewPr varScale="1">
        <p:scale>
          <a:sx n="91" d="100"/>
          <a:sy n="91" d="100"/>
        </p:scale>
        <p:origin x="-11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1EDA5D-BFE9-3941-989B-3444E9D2DF9F}" type="datetimeFigureOut">
              <a:rPr lang="en-US" smtClean="0"/>
              <a:t>9/17/17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B3FA7-300A-6843-AE45-969C10D54218}" type="slidenum">
              <a:rPr lang="en-US" smtClean="0"/>
              <a:t>‹#›</a:t>
            </a:fld>
            <a:endParaRPr lang="en-US"/>
          </a:p>
        </p:txBody>
      </p:sp>
    </p:spTree>
    <p:extLst>
      <p:ext uri="{BB962C8B-B14F-4D97-AF65-F5344CB8AC3E}">
        <p14:creationId xmlns:p14="http://schemas.microsoft.com/office/powerpoint/2010/main" val="6925957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anti-intellectualism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Hiss trial – Hiss = Harvard elite; Chambers = Columbia dropout from poor family; Nixon = working-class upbringing and Whittier College</a:t>
            </a:r>
          </a:p>
          <a:p>
            <a:endParaRPr lang="en-US" dirty="0"/>
          </a:p>
        </p:txBody>
      </p:sp>
      <p:sp>
        <p:nvSpPr>
          <p:cNvPr id="4" name="Slide Number Placeholder 3"/>
          <p:cNvSpPr>
            <a:spLocks noGrp="1"/>
          </p:cNvSpPr>
          <p:nvPr>
            <p:ph type="sldNum" sz="quarter" idx="10"/>
          </p:nvPr>
        </p:nvSpPr>
        <p:spPr/>
        <p:txBody>
          <a:bodyPr/>
          <a:lstStyle/>
          <a:p>
            <a:fld id="{D2AB3FA7-300A-6843-AE45-969C10D54218}" type="slidenum">
              <a:rPr lang="en-US" smtClean="0"/>
              <a:t>4</a:t>
            </a:fld>
            <a:endParaRPr lang="en-US"/>
          </a:p>
        </p:txBody>
      </p:sp>
    </p:spTree>
    <p:extLst>
      <p:ext uri="{BB962C8B-B14F-4D97-AF65-F5344CB8AC3E}">
        <p14:creationId xmlns:p14="http://schemas.microsoft.com/office/powerpoint/2010/main" val="37975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B3FA7-300A-6843-AE45-969C10D54218}" type="slidenum">
              <a:rPr lang="en-US" smtClean="0"/>
              <a:t>5</a:t>
            </a:fld>
            <a:endParaRPr lang="en-US"/>
          </a:p>
        </p:txBody>
      </p:sp>
    </p:spTree>
    <p:extLst>
      <p:ext uri="{BB962C8B-B14F-4D97-AF65-F5344CB8AC3E}">
        <p14:creationId xmlns:p14="http://schemas.microsoft.com/office/powerpoint/2010/main" val="176706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Soviet a-bomb test 1949; </a:t>
            </a:r>
            <a:r>
              <a:rPr lang="en-US" dirty="0" err="1" smtClean="0"/>
              <a:t>h-bomb</a:t>
            </a:r>
            <a:r>
              <a:rPr lang="en-US" dirty="0" smtClean="0"/>
              <a:t> test 1953</a:t>
            </a:r>
            <a:endParaRPr lang="en-US" dirty="0"/>
          </a:p>
        </p:txBody>
      </p:sp>
      <p:sp>
        <p:nvSpPr>
          <p:cNvPr id="4" name="Slide Number Placeholder 3"/>
          <p:cNvSpPr>
            <a:spLocks noGrp="1"/>
          </p:cNvSpPr>
          <p:nvPr>
            <p:ph type="sldNum" sz="quarter" idx="10"/>
          </p:nvPr>
        </p:nvSpPr>
        <p:spPr/>
        <p:txBody>
          <a:bodyPr/>
          <a:lstStyle/>
          <a:p>
            <a:fld id="{D2AB3FA7-300A-6843-AE45-969C10D54218}" type="slidenum">
              <a:rPr lang="en-US" smtClean="0"/>
              <a:t>7</a:t>
            </a:fld>
            <a:endParaRPr lang="en-US"/>
          </a:p>
        </p:txBody>
      </p:sp>
    </p:spTree>
    <p:extLst>
      <p:ext uri="{BB962C8B-B14F-4D97-AF65-F5344CB8AC3E}">
        <p14:creationId xmlns:p14="http://schemas.microsoft.com/office/powerpoint/2010/main" val="206583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1949</a:t>
            </a:r>
            <a:endParaRPr lang="en-US" dirty="0"/>
          </a:p>
        </p:txBody>
      </p:sp>
      <p:sp>
        <p:nvSpPr>
          <p:cNvPr id="4" name="Slide Number Placeholder 3"/>
          <p:cNvSpPr>
            <a:spLocks noGrp="1"/>
          </p:cNvSpPr>
          <p:nvPr>
            <p:ph type="sldNum" sz="quarter" idx="10"/>
          </p:nvPr>
        </p:nvSpPr>
        <p:spPr/>
        <p:txBody>
          <a:bodyPr/>
          <a:lstStyle/>
          <a:p>
            <a:fld id="{D2AB3FA7-300A-6843-AE45-969C10D54218}" type="slidenum">
              <a:rPr lang="en-US" smtClean="0"/>
              <a:t>8</a:t>
            </a:fld>
            <a:endParaRPr lang="en-US"/>
          </a:p>
        </p:txBody>
      </p:sp>
    </p:spTree>
    <p:extLst>
      <p:ext uri="{BB962C8B-B14F-4D97-AF65-F5344CB8AC3E}">
        <p14:creationId xmlns:p14="http://schemas.microsoft.com/office/powerpoint/2010/main" val="18862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Hiss:</a:t>
            </a:r>
            <a:r>
              <a:rPr lang="en-US" baseline="0" dirty="0" smtClean="0"/>
              <a:t> Chambers testifies before HUAC, names Hiss in 1948</a:t>
            </a:r>
          </a:p>
          <a:p>
            <a:r>
              <a:rPr lang="en-US" dirty="0" smtClean="0"/>
              <a:t>Hiss convicted of perjury (thanks</a:t>
            </a:r>
            <a:r>
              <a:rPr lang="en-US" baseline="0" dirty="0" smtClean="0"/>
              <a:t> to Nixon’s dogged pursuit) in 1950</a:t>
            </a:r>
          </a:p>
          <a:p>
            <a:endParaRPr lang="en-US" baseline="0" dirty="0" smtClean="0"/>
          </a:p>
          <a:p>
            <a:r>
              <a:rPr lang="en-US" baseline="0" dirty="0" err="1" smtClean="0"/>
              <a:t>Rosenbergs</a:t>
            </a:r>
            <a:r>
              <a:rPr lang="en-US" baseline="0" dirty="0" smtClean="0"/>
              <a:t> – arrested for espionage in 1950, executed 1953</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Otherwise known as the McCarran-Walter Act, the Immigration and Nationality Act of 1952 was meant to exclude certain immigrants from immigrating to America, post World War II and in the early Cold War. The McCarran-Walter Act moved away from excluding immigrants based simply upon country of origin. Instead it focused upon denying immigrants who were unlawful, immoral, diseased in any way, politically radical etc. and accepting those who were willing and able to assimilate into the US economic, social, and political structures, which restructured how immigration law was handled. Furthermore, the most notable exclusions were anyone even remotely associated with communism which in the early days of the Cold War was seen as a serious threat to US democracy. The main objective of this was to block any spread of communism from outside post WWII countries, as well as deny any enemies of the US during WWII such as Japan and favor “good Asian” countries such as China. The McCarran-Walter Act was a strong reinforcement in immigration selection, which was labeled the best way to preserve national security and national interests. President Truman originally vetoed the law, deeming it discriminatory; however there was enough support in Congress for the law to pass. (http://</a:t>
            </a:r>
            <a:r>
              <a:rPr lang="en-US" sz="1200" kern="1200" dirty="0" err="1" smtClean="0">
                <a:solidFill>
                  <a:schemeClr val="tx1"/>
                </a:solidFill>
                <a:effectLst/>
                <a:latin typeface="+mn-lt"/>
                <a:ea typeface="+mn-ea"/>
                <a:cs typeface="+mn-cs"/>
              </a:rPr>
              <a:t>library.uwb.edu</a:t>
            </a:r>
            <a:r>
              <a:rPr lang="en-US" sz="1200" kern="1200" dirty="0" smtClean="0">
                <a:solidFill>
                  <a:schemeClr val="tx1"/>
                </a:solidFill>
                <a:effectLst/>
                <a:latin typeface="+mn-lt"/>
                <a:ea typeface="+mn-ea"/>
                <a:cs typeface="+mn-cs"/>
              </a:rPr>
              <a:t>/Static/</a:t>
            </a:r>
            <a:r>
              <a:rPr lang="en-US" sz="1200" kern="1200" dirty="0" err="1" smtClean="0">
                <a:solidFill>
                  <a:schemeClr val="tx1"/>
                </a:solidFill>
                <a:effectLst/>
                <a:latin typeface="+mn-lt"/>
                <a:ea typeface="+mn-ea"/>
                <a:cs typeface="+mn-cs"/>
              </a:rPr>
              <a:t>USimmigration</a:t>
            </a:r>
            <a:r>
              <a:rPr lang="en-US" sz="1200" kern="1200" dirty="0" smtClean="0">
                <a:solidFill>
                  <a:schemeClr val="tx1"/>
                </a:solidFill>
                <a:effectLst/>
                <a:latin typeface="+mn-lt"/>
                <a:ea typeface="+mn-ea"/>
                <a:cs typeface="+mn-cs"/>
              </a:rPr>
              <a:t>/1952_immigration_and_nationality_act.html)</a:t>
            </a:r>
          </a:p>
          <a:p>
            <a:endParaRPr lang="en-US" dirty="0"/>
          </a:p>
        </p:txBody>
      </p:sp>
      <p:sp>
        <p:nvSpPr>
          <p:cNvPr id="4" name="Slide Number Placeholder 3"/>
          <p:cNvSpPr>
            <a:spLocks noGrp="1"/>
          </p:cNvSpPr>
          <p:nvPr>
            <p:ph type="sldNum" sz="quarter" idx="10"/>
          </p:nvPr>
        </p:nvSpPr>
        <p:spPr/>
        <p:txBody>
          <a:bodyPr/>
          <a:lstStyle/>
          <a:p>
            <a:fld id="{D2AB3FA7-300A-6843-AE45-969C10D54218}" type="slidenum">
              <a:rPr lang="en-US" smtClean="0"/>
              <a:t>9</a:t>
            </a:fld>
            <a:endParaRPr lang="en-US"/>
          </a:p>
        </p:txBody>
      </p:sp>
    </p:spTree>
    <p:extLst>
      <p:ext uri="{BB962C8B-B14F-4D97-AF65-F5344CB8AC3E}">
        <p14:creationId xmlns:p14="http://schemas.microsoft.com/office/powerpoint/2010/main" val="572525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800" dirty="0" smtClean="0"/>
              <a:t>Those accused were sent in front of the Loyalty Review Board.</a:t>
            </a:r>
          </a:p>
          <a:p>
            <a:pPr lvl="1">
              <a:lnSpc>
                <a:spcPct val="90000"/>
              </a:lnSpc>
            </a:pPr>
            <a:r>
              <a:rPr lang="en-US" sz="2400" dirty="0" smtClean="0"/>
              <a:t>Violated rights of privacy and freedom to associate.</a:t>
            </a:r>
          </a:p>
          <a:p>
            <a:pPr lvl="1">
              <a:lnSpc>
                <a:spcPct val="90000"/>
              </a:lnSpc>
            </a:pPr>
            <a:r>
              <a:rPr lang="en-US" sz="2400" dirty="0" smtClean="0"/>
              <a:t>Considered guilty until proven innocent.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Truman’s Loyalty Program has its origins in World War II, particularly in the Hatch Act (1939), which forbade anyone who “advocated the overthrow of our constitutional form of government in the United States” to work in government agencies. After the war, tensions between the U.S. and the Soviet Union grew, as did suspicion of workers in every government department. Several advisors, including Attorney General Tom Clark, urged Truman to form a loyalty program to safeguard against communist infiltration in the government. Initially, Truman was reluctant to form such a program, fearing it could threaten civil liberties of government workers. However, several factors shaped his decision to institute such a policy. Fear of communism was growing rapidly at home, and in the 1946 midterm election, Republicans gained control of Congress for the first time since 1931. To examine the issue, in November 1946 Truman created the Temporary Commission on Employee Loyalty, which stated, “there are many conditions called to the Committee’s attention that cannot be remedied by mere changes in techniques… Adequate protective measures must be adopted to see that persons of questioned loyalty are not permitted to enter into the federal service.” In March 1947, Truman signed Executive Order 9835, “prescribing procedures for the administration of an employees loyalty program in the executive branch of the government.”</a:t>
            </a:r>
          </a:p>
          <a:p>
            <a:r>
              <a:rPr lang="en-US" sz="1200" kern="1200" dirty="0" smtClean="0">
                <a:solidFill>
                  <a:schemeClr val="tx1"/>
                </a:solidFill>
                <a:effectLst/>
                <a:latin typeface="+mn-lt"/>
                <a:ea typeface="+mn-ea"/>
                <a:cs typeface="+mn-cs"/>
              </a:rPr>
              <a:t>The Loyalty Program has been criticized as a weapon of hysteria attacking law-abiding citizens. The Attorney General’s office compiled lists of “subversive” organizations, and prior involvement in protests or labor strikes could be grounds for investigation. As the Cold War intensified, investigations grew more frequent and far-reaching. As noted in Civil Liberties and the Legacy of Harry S. Truman, edited by Richard S. </a:t>
            </a:r>
            <a:r>
              <a:rPr lang="en-US" sz="1200" kern="1200" dirty="0" err="1" smtClean="0">
                <a:solidFill>
                  <a:schemeClr val="tx1"/>
                </a:solidFill>
                <a:effectLst/>
                <a:latin typeface="+mn-lt"/>
                <a:ea typeface="+mn-ea"/>
                <a:cs typeface="+mn-cs"/>
              </a:rPr>
              <a:t>Kirkendall</a:t>
            </a:r>
            <a:r>
              <a:rPr lang="en-US" sz="1200" kern="1200" dirty="0" smtClean="0">
                <a:solidFill>
                  <a:schemeClr val="tx1"/>
                </a:solidFill>
                <a:effectLst/>
                <a:latin typeface="+mn-lt"/>
                <a:ea typeface="+mn-ea"/>
                <a:cs typeface="+mn-cs"/>
              </a:rPr>
              <a:t>, “During the loyalty-security program’s peak years from 1947 to 1956, over five million federal workers underwent screening, resulting in an estimated 2,700 dismissals and 12,000 resignations… the program exerted its chilling effect on a far larger number of employees than those who were dismissed” (70).</a:t>
            </a:r>
          </a:p>
          <a:p>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www.trumanlibrary.org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dbq</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loyaltyprogram.php</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Cold War fears during the Truman Administration justify the institution of the government Employee Loyalty Program in a democratic society?</a:t>
            </a:r>
            <a:r>
              <a:rPr lang="en-US" dirty="0" smtClean="0">
                <a:effectLst/>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B3FA7-300A-6843-AE45-969C10D54218}" type="slidenum">
              <a:rPr lang="en-US" smtClean="0"/>
              <a:t>10</a:t>
            </a:fld>
            <a:endParaRPr lang="en-US"/>
          </a:p>
        </p:txBody>
      </p:sp>
    </p:spTree>
    <p:extLst>
      <p:ext uri="{BB962C8B-B14F-4D97-AF65-F5344CB8AC3E}">
        <p14:creationId xmlns:p14="http://schemas.microsoft.com/office/powerpoint/2010/main" val="239709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Image: https://</a:t>
            </a:r>
            <a:r>
              <a:rPr lang="en-US" sz="1200" kern="1200" dirty="0" err="1" smtClean="0">
                <a:solidFill>
                  <a:schemeClr val="tx1"/>
                </a:solidFill>
                <a:effectLst/>
                <a:latin typeface="+mn-lt"/>
                <a:ea typeface="+mn-ea"/>
                <a:cs typeface="+mn-cs"/>
              </a:rPr>
              <a:t>en.wikipedia.org</a:t>
            </a:r>
            <a:r>
              <a:rPr lang="en-US" sz="1200" kern="1200" dirty="0" smtClean="0">
                <a:solidFill>
                  <a:schemeClr val="tx1"/>
                </a:solidFill>
                <a:effectLst/>
                <a:latin typeface="+mn-lt"/>
                <a:ea typeface="+mn-ea"/>
                <a:cs typeface="+mn-cs"/>
              </a:rPr>
              <a:t>/wiki/</a:t>
            </a:r>
            <a:r>
              <a:rPr lang="en-US" sz="1200" kern="1200" dirty="0" err="1" smtClean="0">
                <a:solidFill>
                  <a:schemeClr val="tx1"/>
                </a:solidFill>
                <a:effectLst/>
                <a:latin typeface="+mn-lt"/>
                <a:ea typeface="+mn-ea"/>
                <a:cs typeface="+mn-cs"/>
              </a:rPr>
              <a:t>Hollywood_blacklist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October 1947 -- 10 members of Hollywood film industry </a:t>
            </a:r>
          </a:p>
          <a:p>
            <a:r>
              <a:rPr lang="en-US" sz="1200" kern="1200" dirty="0" smtClean="0">
                <a:solidFill>
                  <a:schemeClr val="tx1"/>
                </a:solidFill>
                <a:effectLst/>
                <a:latin typeface="+mn-lt"/>
                <a:ea typeface="+mn-ea"/>
                <a:cs typeface="+mn-cs"/>
              </a:rPr>
              <a:t>HUAC = investigative committee of the U.S. House of Representatives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probed alleged communist influence in the American motion picture business.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10 prominent screenwriters and directors, who became known as the Hollywood Ten, publicly denounced the tactics employed by HUAC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received jail sentences and were banned from working for the major Hollywood studios.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Their defiant stands placed them at the center of a national controversy about the anti-communist crackdown that swept through the United States in the late 1940s and early 1950s.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Besides the Hollywood Ten, other members of the film industry with alleged communist ties were later banned from working for the big movie studios. </a:t>
            </a:r>
          </a:p>
          <a:p>
            <a:endParaRPr lang="en-US" sz="1200" dirty="0" smtClean="0"/>
          </a:p>
          <a:p>
            <a:r>
              <a:rPr lang="en-US" sz="1200" dirty="0" smtClean="0"/>
              <a:t>Anyone with associations with the Hollywood Ten were afraid of being called Communist.</a:t>
            </a:r>
          </a:p>
          <a:p>
            <a:r>
              <a:rPr lang="en-US" sz="1200" dirty="0" smtClean="0"/>
              <a:t>Backed off on films dealing with racism and anti-Semitism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Hollywood blacklist came to an end in the 1960s.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2AB3FA7-300A-6843-AE45-969C10D54218}" type="slidenum">
              <a:rPr lang="en-US" smtClean="0"/>
              <a:t>15</a:t>
            </a:fld>
            <a:endParaRPr lang="en-US"/>
          </a:p>
        </p:txBody>
      </p:sp>
    </p:spTree>
    <p:extLst>
      <p:ext uri="{BB962C8B-B14F-4D97-AF65-F5344CB8AC3E}">
        <p14:creationId xmlns:p14="http://schemas.microsoft.com/office/powerpoint/2010/main" val="4798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2DB4E6-C598-6A49-AE65-2F7E77866CCA}"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B16C-0119-5F42-819F-DF6DD803BC4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DB4E6-C598-6A49-AE65-2F7E77866CCA}"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B16C-0119-5F42-819F-DF6DD803BC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DB4E6-C598-6A49-AE65-2F7E77866CCA}"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B16C-0119-5F42-819F-DF6DD803BC4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5163" y="63674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03563" y="63674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32563" y="6367463"/>
            <a:ext cx="1905000" cy="457200"/>
          </a:xfrm>
        </p:spPr>
        <p:txBody>
          <a:bodyPr/>
          <a:lstStyle>
            <a:lvl1pPr>
              <a:defRPr/>
            </a:lvl1pPr>
          </a:lstStyle>
          <a:p>
            <a:fld id="{B6CF9682-CBFB-CF4D-A8C5-CFAAA4CFB006}" type="slidenum">
              <a:rPr lang="en-US"/>
              <a:pPr/>
              <a:t>‹#›</a:t>
            </a:fld>
            <a:endParaRPr lang="en-US"/>
          </a:p>
        </p:txBody>
      </p:sp>
    </p:spTree>
    <p:extLst>
      <p:ext uri="{BB962C8B-B14F-4D97-AF65-F5344CB8AC3E}">
        <p14:creationId xmlns:p14="http://schemas.microsoft.com/office/powerpoint/2010/main" val="653026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65163" y="63674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03563" y="63674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32563" y="6367463"/>
            <a:ext cx="1905000" cy="457200"/>
          </a:xfrm>
        </p:spPr>
        <p:txBody>
          <a:bodyPr/>
          <a:lstStyle>
            <a:lvl1pPr>
              <a:defRPr/>
            </a:lvl1pPr>
          </a:lstStyle>
          <a:p>
            <a:fld id="{DE46581B-2E47-9440-9D53-BEA747FD86DA}" type="slidenum">
              <a:rPr lang="en-US"/>
              <a:pPr/>
              <a:t>‹#›</a:t>
            </a:fld>
            <a:endParaRPr lang="en-US"/>
          </a:p>
        </p:txBody>
      </p:sp>
    </p:spTree>
    <p:extLst>
      <p:ext uri="{BB962C8B-B14F-4D97-AF65-F5344CB8AC3E}">
        <p14:creationId xmlns:p14="http://schemas.microsoft.com/office/powerpoint/2010/main" val="29327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DB4E6-C598-6A49-AE65-2F7E77866CCA}"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B16C-0119-5F42-819F-DF6DD803BC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2DB4E6-C598-6A49-AE65-2F7E77866CCA}"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B16C-0119-5F42-819F-DF6DD803BC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2DB4E6-C598-6A49-AE65-2F7E77866CCA}"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B16C-0119-5F42-819F-DF6DD803BC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2DB4E6-C598-6A49-AE65-2F7E77866CCA}" type="datetimeFigureOut">
              <a:rPr lang="en-US" smtClean="0"/>
              <a:t>9/17/17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5B16C-0119-5F42-819F-DF6DD803BC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2DB4E6-C598-6A49-AE65-2F7E77866CCA}" type="datetimeFigureOut">
              <a:rPr lang="en-US" smtClean="0"/>
              <a:t>9/17/17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5B16C-0119-5F42-819F-DF6DD803BC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DB4E6-C598-6A49-AE65-2F7E77866CCA}" type="datetimeFigureOut">
              <a:rPr lang="en-US" smtClean="0"/>
              <a:t>9/17/17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5B16C-0119-5F42-819F-DF6DD803BC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DB4E6-C598-6A49-AE65-2F7E77866CCA}"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B16C-0119-5F42-819F-DF6DD803BC4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52DB4E6-C598-6A49-AE65-2F7E77866CCA}" type="datetimeFigureOut">
              <a:rPr lang="en-US" smtClean="0"/>
              <a:t>9/17/17</a:t>
            </a:fld>
            <a:endParaRPr lang="en-US"/>
          </a:p>
        </p:txBody>
      </p:sp>
      <p:sp>
        <p:nvSpPr>
          <p:cNvPr id="9" name="Slide Number Placeholder 8"/>
          <p:cNvSpPr>
            <a:spLocks noGrp="1"/>
          </p:cNvSpPr>
          <p:nvPr>
            <p:ph type="sldNum" sz="quarter" idx="11"/>
          </p:nvPr>
        </p:nvSpPr>
        <p:spPr/>
        <p:txBody>
          <a:bodyPr/>
          <a:lstStyle/>
          <a:p>
            <a:fld id="{1AB5B16C-0119-5F42-819F-DF6DD803BC4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AB5B16C-0119-5F42-819F-DF6DD803BC4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52DB4E6-C598-6A49-AE65-2F7E77866CCA}" type="datetimeFigureOut">
              <a:rPr lang="en-US" smtClean="0"/>
              <a:t>9/17/17</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en.wikipedia.org/wiki/Hollywood_Ten"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Anti-Communism in Cold War America</a:t>
            </a:r>
            <a:endParaRPr lang="en-US" dirty="0"/>
          </a:p>
        </p:txBody>
      </p:sp>
    </p:spTree>
    <p:extLst>
      <p:ext uri="{BB962C8B-B14F-4D97-AF65-F5344CB8AC3E}">
        <p14:creationId xmlns:p14="http://schemas.microsoft.com/office/powerpoint/2010/main" val="154772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4222433" y="382438"/>
            <a:ext cx="4235767" cy="1143000"/>
          </a:xfrm>
        </p:spPr>
        <p:txBody>
          <a:bodyPr>
            <a:noAutofit/>
          </a:bodyPr>
          <a:lstStyle/>
          <a:p>
            <a:r>
              <a:rPr lang="en-US" sz="3100" dirty="0" smtClean="0"/>
              <a:t>Truman’s Federal </a:t>
            </a:r>
            <a:r>
              <a:rPr lang="en-US" sz="3100" dirty="0"/>
              <a:t>Loyalty </a:t>
            </a:r>
            <a:r>
              <a:rPr lang="en-US" sz="3100" dirty="0" smtClean="0"/>
              <a:t/>
            </a:r>
            <a:br>
              <a:rPr lang="en-US" sz="3100" dirty="0" smtClean="0"/>
            </a:br>
            <a:r>
              <a:rPr lang="en-US" sz="3100" dirty="0" smtClean="0"/>
              <a:t>Program, 1947</a:t>
            </a:r>
            <a:endParaRPr lang="en-US" sz="3100" dirty="0"/>
          </a:p>
        </p:txBody>
      </p:sp>
      <p:sp>
        <p:nvSpPr>
          <p:cNvPr id="572420" name="Rectangle 4"/>
          <p:cNvSpPr>
            <a:spLocks noGrp="1" noChangeArrowheads="1"/>
          </p:cNvSpPr>
          <p:nvPr>
            <p:ph type="body" sz="half" idx="2"/>
          </p:nvPr>
        </p:nvSpPr>
        <p:spPr/>
        <p:txBody>
          <a:bodyPr>
            <a:normAutofit/>
          </a:bodyPr>
          <a:lstStyle/>
          <a:p>
            <a:r>
              <a:rPr lang="en-US" dirty="0" smtClean="0"/>
              <a:t>Background </a:t>
            </a:r>
            <a:r>
              <a:rPr lang="en-US" dirty="0"/>
              <a:t>checks on all federal workers done by FBI</a:t>
            </a:r>
          </a:p>
          <a:p>
            <a:r>
              <a:rPr lang="en-US" dirty="0"/>
              <a:t>Anyone </a:t>
            </a:r>
            <a:r>
              <a:rPr lang="en-US" dirty="0" err="1" smtClean="0"/>
              <a:t>withquestionable</a:t>
            </a:r>
            <a:r>
              <a:rPr lang="ja-JP" altLang="en-US" dirty="0">
                <a:latin typeface="Times New Roman"/>
              </a:rPr>
              <a:t>”</a:t>
            </a:r>
            <a:r>
              <a:rPr lang="en-US" dirty="0"/>
              <a:t> activities were accused of disloyalty</a:t>
            </a:r>
          </a:p>
        </p:txBody>
      </p:sp>
      <p:pic>
        <p:nvPicPr>
          <p:cNvPr id="3" name="Picture 2"/>
          <p:cNvPicPr>
            <a:picLocks noChangeAspect="1"/>
          </p:cNvPicPr>
          <p:nvPr/>
        </p:nvPicPr>
        <p:blipFill>
          <a:blip r:embed="rId3"/>
          <a:stretch>
            <a:fillRect/>
          </a:stretch>
        </p:blipFill>
        <p:spPr>
          <a:xfrm>
            <a:off x="0" y="382438"/>
            <a:ext cx="4222433" cy="6130973"/>
          </a:xfrm>
          <a:prstGeom prst="rect">
            <a:avLst/>
          </a:prstGeom>
        </p:spPr>
      </p:pic>
    </p:spTree>
    <p:extLst>
      <p:ext uri="{BB962C8B-B14F-4D97-AF65-F5344CB8AC3E}">
        <p14:creationId xmlns:p14="http://schemas.microsoft.com/office/powerpoint/2010/main" val="244202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685800" y="461665"/>
            <a:ext cx="7772400" cy="613369"/>
          </a:xfrm>
        </p:spPr>
        <p:txBody>
          <a:bodyPr>
            <a:normAutofit fontScale="90000"/>
          </a:bodyPr>
          <a:lstStyle/>
          <a:p>
            <a:r>
              <a:rPr lang="en-US" dirty="0"/>
              <a:t>The Loyalty Program</a:t>
            </a:r>
          </a:p>
        </p:txBody>
      </p:sp>
      <p:sp>
        <p:nvSpPr>
          <p:cNvPr id="574468" name="Rectangle 4"/>
          <p:cNvSpPr>
            <a:spLocks noGrp="1" noChangeArrowheads="1"/>
          </p:cNvSpPr>
          <p:nvPr>
            <p:ph type="body" sz="half" idx="2"/>
          </p:nvPr>
        </p:nvSpPr>
        <p:spPr>
          <a:xfrm>
            <a:off x="1282700" y="4282944"/>
            <a:ext cx="7175500" cy="1813056"/>
          </a:xfrm>
        </p:spPr>
        <p:txBody>
          <a:bodyPr>
            <a:normAutofit lnSpcReduction="10000"/>
          </a:bodyPr>
          <a:lstStyle/>
          <a:p>
            <a:r>
              <a:rPr lang="en-US" sz="2800" dirty="0" smtClean="0"/>
              <a:t>Millions investigated</a:t>
            </a:r>
            <a:endParaRPr lang="en-US" sz="2800" dirty="0"/>
          </a:p>
          <a:p>
            <a:r>
              <a:rPr lang="en-US" sz="2800" dirty="0"/>
              <a:t>Few hundred  removed from </a:t>
            </a:r>
            <a:r>
              <a:rPr lang="en-US" sz="2800" dirty="0" smtClean="0"/>
              <a:t>jobs</a:t>
            </a:r>
            <a:endParaRPr lang="en-US" sz="2800" dirty="0"/>
          </a:p>
          <a:p>
            <a:r>
              <a:rPr lang="en-US" sz="2800" dirty="0"/>
              <a:t>Added to the climate of suspicion in the </a:t>
            </a:r>
            <a:r>
              <a:rPr lang="en-US" sz="2800" dirty="0" smtClean="0"/>
              <a:t>nation</a:t>
            </a:r>
            <a:endParaRPr lang="en-US" sz="2800" dirty="0"/>
          </a:p>
        </p:txBody>
      </p:sp>
      <p:pic>
        <p:nvPicPr>
          <p:cNvPr id="3" name="Picture 2"/>
          <p:cNvPicPr>
            <a:picLocks noChangeAspect="1"/>
          </p:cNvPicPr>
          <p:nvPr/>
        </p:nvPicPr>
        <p:blipFill>
          <a:blip r:embed="rId2"/>
          <a:stretch>
            <a:fillRect/>
          </a:stretch>
        </p:blipFill>
        <p:spPr>
          <a:xfrm>
            <a:off x="1282700" y="1514344"/>
            <a:ext cx="6578600" cy="2768600"/>
          </a:xfrm>
          <a:prstGeom prst="rect">
            <a:avLst/>
          </a:prstGeom>
        </p:spPr>
      </p:pic>
    </p:spTree>
    <p:extLst>
      <p:ext uri="{BB962C8B-B14F-4D97-AF65-F5344CB8AC3E}">
        <p14:creationId xmlns:p14="http://schemas.microsoft.com/office/powerpoint/2010/main" val="190246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a:t>HUAC</a:t>
            </a:r>
          </a:p>
        </p:txBody>
      </p:sp>
      <p:pic>
        <p:nvPicPr>
          <p:cNvPr id="575495" name="Picture 7" descr="http://www.got.net/~mmills/blacklist/first.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533400" y="2413000"/>
            <a:ext cx="3810000" cy="309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75492" name="Rectangle 4"/>
          <p:cNvSpPr>
            <a:spLocks noGrp="1" noChangeArrowheads="1"/>
          </p:cNvSpPr>
          <p:nvPr>
            <p:ph type="body" sz="half" idx="2"/>
          </p:nvPr>
        </p:nvSpPr>
        <p:spPr/>
        <p:txBody>
          <a:bodyPr/>
          <a:lstStyle/>
          <a:p>
            <a:r>
              <a:rPr lang="en-US" sz="2800" dirty="0"/>
              <a:t>House Un-American Activities Committee</a:t>
            </a:r>
          </a:p>
          <a:p>
            <a:r>
              <a:rPr lang="en-US" sz="2800" dirty="0"/>
              <a:t>Congressional committee to find Communists</a:t>
            </a:r>
            <a:r>
              <a:rPr lang="en-US" sz="2800" dirty="0" smtClean="0"/>
              <a:t>.</a:t>
            </a:r>
          </a:p>
          <a:p>
            <a:r>
              <a:rPr lang="en-US" sz="2800" dirty="0" smtClean="0"/>
              <a:t>Focused partly on Hollywood</a:t>
            </a:r>
            <a:endParaRPr lang="en-US" sz="2800" dirty="0"/>
          </a:p>
          <a:p>
            <a:pPr lvl="1">
              <a:buFontTx/>
              <a:buNone/>
            </a:pPr>
            <a:endParaRPr lang="en-US" sz="2400" dirty="0"/>
          </a:p>
        </p:txBody>
      </p:sp>
    </p:spTree>
    <p:extLst>
      <p:ext uri="{BB962C8B-B14F-4D97-AF65-F5344CB8AC3E}">
        <p14:creationId xmlns:p14="http://schemas.microsoft.com/office/powerpoint/2010/main" val="153196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a:t>Hollywood in the 1950s</a:t>
            </a:r>
          </a:p>
        </p:txBody>
      </p:sp>
      <p:pic>
        <p:nvPicPr>
          <p:cNvPr id="576519" name="Picture 7" descr="http://www.all-film-posters.com/images/hollywood.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l="19136" r="19136"/>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76516" name="Rectangle 4"/>
          <p:cNvSpPr>
            <a:spLocks noGrp="1" noChangeArrowheads="1"/>
          </p:cNvSpPr>
          <p:nvPr>
            <p:ph type="body" sz="half" idx="2"/>
          </p:nvPr>
        </p:nvSpPr>
        <p:spPr/>
        <p:txBody>
          <a:bodyPr/>
          <a:lstStyle/>
          <a:p>
            <a:pPr>
              <a:lnSpc>
                <a:spcPct val="90000"/>
              </a:lnSpc>
            </a:pPr>
            <a:r>
              <a:rPr lang="en-US" sz="2400" dirty="0" smtClean="0"/>
              <a:t>Many </a:t>
            </a:r>
            <a:r>
              <a:rPr lang="en-US" sz="2400" dirty="0"/>
              <a:t>Communists in the </a:t>
            </a:r>
            <a:r>
              <a:rPr lang="en-US" sz="2400" dirty="0" smtClean="0"/>
              <a:t>1930s</a:t>
            </a:r>
            <a:endParaRPr lang="en-US" sz="2400" dirty="0"/>
          </a:p>
          <a:p>
            <a:pPr>
              <a:lnSpc>
                <a:spcPct val="90000"/>
              </a:lnSpc>
            </a:pPr>
            <a:r>
              <a:rPr lang="en-US" sz="2400" dirty="0" smtClean="0"/>
              <a:t>US </a:t>
            </a:r>
            <a:r>
              <a:rPr lang="en-US" sz="2400" dirty="0"/>
              <a:t>govt. had encouraged films  that were pro-Soviet during WWII.</a:t>
            </a:r>
          </a:p>
          <a:p>
            <a:pPr>
              <a:lnSpc>
                <a:spcPct val="90000"/>
              </a:lnSpc>
            </a:pPr>
            <a:r>
              <a:rPr lang="en-US" sz="2400" dirty="0"/>
              <a:t>Now they were out for the actors / writers / directors of </a:t>
            </a:r>
            <a:r>
              <a:rPr lang="en-US" sz="2400" dirty="0" smtClean="0">
                <a:latin typeface="Times New Roman"/>
              </a:rPr>
              <a:t>“</a:t>
            </a:r>
            <a:r>
              <a:rPr lang="en-US" sz="2400" dirty="0" smtClean="0"/>
              <a:t>un</a:t>
            </a:r>
            <a:r>
              <a:rPr lang="en-US" sz="2400" dirty="0"/>
              <a:t>-</a:t>
            </a:r>
            <a:r>
              <a:rPr lang="en-US" sz="2400" dirty="0" smtClean="0"/>
              <a:t>American</a:t>
            </a:r>
            <a:r>
              <a:rPr lang="en-US" sz="2400" dirty="0" smtClean="0">
                <a:latin typeface="Times New Roman"/>
              </a:rPr>
              <a:t>” </a:t>
            </a:r>
            <a:r>
              <a:rPr lang="en-US" sz="2400" dirty="0" smtClean="0"/>
              <a:t>shows</a:t>
            </a:r>
            <a:r>
              <a:rPr lang="en-US" sz="2400" dirty="0"/>
              <a:t>.</a:t>
            </a:r>
          </a:p>
        </p:txBody>
      </p:sp>
    </p:spTree>
    <p:extLst>
      <p:ext uri="{BB962C8B-B14F-4D97-AF65-F5344CB8AC3E}">
        <p14:creationId xmlns:p14="http://schemas.microsoft.com/office/powerpoint/2010/main" val="35125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a:t>The Hollywood Ten</a:t>
            </a:r>
          </a:p>
        </p:txBody>
      </p:sp>
      <p:sp>
        <p:nvSpPr>
          <p:cNvPr id="577540" name="Rectangle 4"/>
          <p:cNvSpPr>
            <a:spLocks noGrp="1" noChangeArrowheads="1"/>
          </p:cNvSpPr>
          <p:nvPr>
            <p:ph type="body" sz="half" idx="2"/>
          </p:nvPr>
        </p:nvSpPr>
        <p:spPr>
          <a:xfrm>
            <a:off x="4242314" y="1981200"/>
            <a:ext cx="4215886" cy="4114800"/>
          </a:xfrm>
        </p:spPr>
        <p:txBody>
          <a:bodyPr/>
          <a:lstStyle/>
          <a:p>
            <a:pPr>
              <a:lnSpc>
                <a:spcPct val="90000"/>
              </a:lnSpc>
            </a:pPr>
            <a:r>
              <a:rPr lang="en-US" sz="2800" dirty="0"/>
              <a:t>Celebrities accused of having </a:t>
            </a:r>
            <a:r>
              <a:rPr lang="ja-JP" altLang="en-US" sz="2800" dirty="0">
                <a:latin typeface="Times New Roman"/>
              </a:rPr>
              <a:t>“</a:t>
            </a:r>
            <a:r>
              <a:rPr lang="en-US" sz="2800" dirty="0"/>
              <a:t>radical</a:t>
            </a:r>
            <a:r>
              <a:rPr lang="ja-JP" altLang="en-US" sz="2800" dirty="0">
                <a:latin typeface="Times New Roman"/>
              </a:rPr>
              <a:t>”</a:t>
            </a:r>
            <a:r>
              <a:rPr lang="en-US" sz="2800" dirty="0"/>
              <a:t> politics.</a:t>
            </a:r>
          </a:p>
          <a:p>
            <a:pPr>
              <a:lnSpc>
                <a:spcPct val="90000"/>
              </a:lnSpc>
            </a:pPr>
            <a:r>
              <a:rPr lang="en-US" sz="2800" dirty="0"/>
              <a:t>Witnesses against the actors / directors / writers used flimsy evidence and rumors.</a:t>
            </a:r>
          </a:p>
          <a:p>
            <a:pPr>
              <a:lnSpc>
                <a:spcPct val="90000"/>
              </a:lnSpc>
            </a:pPr>
            <a:r>
              <a:rPr lang="en-US" sz="2800" dirty="0"/>
              <a:t>Then they would call the accused.</a:t>
            </a:r>
          </a:p>
        </p:txBody>
      </p:sp>
      <p:pic>
        <p:nvPicPr>
          <p:cNvPr id="3" name="Picture 2"/>
          <p:cNvPicPr>
            <a:picLocks noChangeAspect="1"/>
          </p:cNvPicPr>
          <p:nvPr/>
        </p:nvPicPr>
        <p:blipFill>
          <a:blip r:embed="rId2"/>
          <a:stretch>
            <a:fillRect/>
          </a:stretch>
        </p:blipFill>
        <p:spPr>
          <a:xfrm>
            <a:off x="1117600" y="2362200"/>
            <a:ext cx="2730500" cy="3136900"/>
          </a:xfrm>
          <a:prstGeom prst="rect">
            <a:avLst/>
          </a:prstGeom>
        </p:spPr>
      </p:pic>
    </p:spTree>
    <p:extLst>
      <p:ext uri="{BB962C8B-B14F-4D97-AF65-F5344CB8AC3E}">
        <p14:creationId xmlns:p14="http://schemas.microsoft.com/office/powerpoint/2010/main" val="4103044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t>The Hollywood Ten</a:t>
            </a:r>
          </a:p>
        </p:txBody>
      </p:sp>
      <p:sp>
        <p:nvSpPr>
          <p:cNvPr id="578564" name="Rectangle 4"/>
          <p:cNvSpPr>
            <a:spLocks noGrp="1" noChangeArrowheads="1"/>
          </p:cNvSpPr>
          <p:nvPr>
            <p:ph type="body" sz="half" idx="2"/>
          </p:nvPr>
        </p:nvSpPr>
        <p:spPr/>
        <p:txBody>
          <a:bodyPr/>
          <a:lstStyle/>
          <a:p>
            <a:pPr marL="0" indent="0">
              <a:lnSpc>
                <a:spcPct val="90000"/>
              </a:lnSpc>
              <a:buNone/>
            </a:pPr>
            <a:r>
              <a:rPr lang="en-US" sz="2400" dirty="0" smtClean="0"/>
              <a:t>Are </a:t>
            </a:r>
            <a:r>
              <a:rPr lang="en-US" sz="2400" dirty="0"/>
              <a:t>you now or have you ever been a member of the Communist Party?</a:t>
            </a:r>
            <a:r>
              <a:rPr lang="ja-JP" altLang="en-US" sz="2400" dirty="0">
                <a:latin typeface="Times New Roman"/>
              </a:rPr>
              <a:t>”</a:t>
            </a:r>
            <a:endParaRPr lang="en-US" sz="2400" dirty="0"/>
          </a:p>
          <a:p>
            <a:pPr marL="457200" lvl="1" indent="0">
              <a:lnSpc>
                <a:spcPct val="90000"/>
              </a:lnSpc>
              <a:buNone/>
            </a:pPr>
            <a:r>
              <a:rPr lang="en-US" sz="2000" dirty="0" smtClean="0"/>
              <a:t>When </a:t>
            </a:r>
            <a:r>
              <a:rPr lang="en-US" sz="2000" dirty="0"/>
              <a:t>some tried to answer </a:t>
            </a:r>
            <a:r>
              <a:rPr lang="en-US" sz="2000" dirty="0">
                <a:latin typeface="Times New Roman"/>
              </a:rPr>
              <a:t>–</a:t>
            </a:r>
            <a:r>
              <a:rPr lang="en-US" sz="2000" dirty="0"/>
              <a:t> they were denied the right to respond.</a:t>
            </a:r>
          </a:p>
          <a:p>
            <a:pPr lvl="1">
              <a:lnSpc>
                <a:spcPct val="90000"/>
              </a:lnSpc>
            </a:pPr>
            <a:r>
              <a:rPr lang="en-US" sz="2000" dirty="0"/>
              <a:t>Not responding </a:t>
            </a:r>
            <a:r>
              <a:rPr lang="en-US" sz="2000" dirty="0">
                <a:latin typeface="Times New Roman"/>
              </a:rPr>
              <a:t>–</a:t>
            </a:r>
            <a:r>
              <a:rPr lang="en-US" sz="2000" dirty="0"/>
              <a:t> cited for contempt of Congress.</a:t>
            </a:r>
          </a:p>
        </p:txBody>
      </p:sp>
      <p:pic>
        <p:nvPicPr>
          <p:cNvPr id="4" name="Picture 3"/>
          <p:cNvPicPr>
            <a:picLocks noChangeAspect="1"/>
          </p:cNvPicPr>
          <p:nvPr/>
        </p:nvPicPr>
        <p:blipFill>
          <a:blip r:embed="rId3"/>
          <a:stretch>
            <a:fillRect/>
          </a:stretch>
        </p:blipFill>
        <p:spPr>
          <a:xfrm>
            <a:off x="304800" y="1841500"/>
            <a:ext cx="4267200" cy="3175000"/>
          </a:xfrm>
          <a:prstGeom prst="rect">
            <a:avLst/>
          </a:prstGeom>
        </p:spPr>
      </p:pic>
      <p:sp>
        <p:nvSpPr>
          <p:cNvPr id="5" name="TextBox 4"/>
          <p:cNvSpPr txBox="1"/>
          <p:nvPr/>
        </p:nvSpPr>
        <p:spPr>
          <a:xfrm>
            <a:off x="304800" y="5016500"/>
            <a:ext cx="4343400" cy="1200329"/>
          </a:xfrm>
          <a:prstGeom prst="rect">
            <a:avLst/>
          </a:prstGeom>
          <a:noFill/>
        </p:spPr>
        <p:txBody>
          <a:bodyPr wrap="square" rtlCol="0">
            <a:spAutoFit/>
          </a:bodyPr>
          <a:lstStyle/>
          <a:p>
            <a:r>
              <a:rPr lang="en-US" dirty="0"/>
              <a:t>Members of the </a:t>
            </a:r>
            <a:r>
              <a:rPr lang="en-US" dirty="0">
                <a:hlinkClick r:id="rId4" tooltip="Hollywood Ten"/>
              </a:rPr>
              <a:t>Hollywood Ten</a:t>
            </a:r>
            <a:r>
              <a:rPr lang="en-US" dirty="0"/>
              <a:t> and their families in 1950, protesting the impending incarceration of the ten</a:t>
            </a:r>
          </a:p>
          <a:p>
            <a:endParaRPr lang="en-US" dirty="0"/>
          </a:p>
        </p:txBody>
      </p:sp>
    </p:spTree>
    <p:extLst>
      <p:ext uri="{BB962C8B-B14F-4D97-AF65-F5344CB8AC3E}">
        <p14:creationId xmlns:p14="http://schemas.microsoft.com/office/powerpoint/2010/main" val="185359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en-US" dirty="0"/>
              <a:t>The McCarran-Walter </a:t>
            </a:r>
            <a:r>
              <a:rPr lang="en-US" dirty="0" smtClean="0"/>
              <a:t>Act, 1952</a:t>
            </a:r>
            <a:endParaRPr lang="en-US" dirty="0"/>
          </a:p>
        </p:txBody>
      </p:sp>
      <p:sp>
        <p:nvSpPr>
          <p:cNvPr id="580611" name="Rectangle 3"/>
          <p:cNvSpPr>
            <a:spLocks noGrp="1" noChangeArrowheads="1"/>
          </p:cNvSpPr>
          <p:nvPr>
            <p:ph type="body" sz="half" idx="1"/>
          </p:nvPr>
        </p:nvSpPr>
        <p:spPr/>
        <p:txBody>
          <a:bodyPr>
            <a:normAutofit lnSpcReduction="10000"/>
          </a:bodyPr>
          <a:lstStyle/>
          <a:p>
            <a:pPr>
              <a:lnSpc>
                <a:spcPct val="90000"/>
              </a:lnSpc>
            </a:pPr>
            <a:r>
              <a:rPr lang="en-US" sz="2400" dirty="0"/>
              <a:t>Senator McCarran thought all Communists were immigrants from Communist areas of the world.</a:t>
            </a:r>
          </a:p>
          <a:p>
            <a:pPr>
              <a:lnSpc>
                <a:spcPct val="90000"/>
              </a:lnSpc>
            </a:pPr>
            <a:r>
              <a:rPr lang="en-US" sz="2400" dirty="0"/>
              <a:t>Passed a law reestablishing the 1924 quotas on immigration.</a:t>
            </a:r>
          </a:p>
          <a:p>
            <a:pPr lvl="1">
              <a:lnSpc>
                <a:spcPct val="90000"/>
              </a:lnSpc>
            </a:pPr>
            <a:r>
              <a:rPr lang="en-US" sz="2000" dirty="0"/>
              <a:t>Vetoed by Truman </a:t>
            </a:r>
            <a:r>
              <a:rPr lang="en-US" sz="2000" dirty="0" smtClean="0"/>
              <a:t>as</a:t>
            </a:r>
            <a:r>
              <a:rPr lang="en-US" dirty="0">
                <a:latin typeface="Times New Roman"/>
              </a:rPr>
              <a:t> </a:t>
            </a:r>
            <a:r>
              <a:rPr lang="en-US" dirty="0" smtClean="0">
                <a:latin typeface="Times New Roman"/>
              </a:rPr>
              <a:t>“</a:t>
            </a:r>
            <a:r>
              <a:rPr lang="en-US" sz="2000" dirty="0" smtClean="0"/>
              <a:t>most </a:t>
            </a:r>
            <a:r>
              <a:rPr lang="en-US" sz="2000" dirty="0"/>
              <a:t>Un-American law </a:t>
            </a:r>
            <a:r>
              <a:rPr lang="en-US" sz="2000" dirty="0" smtClean="0"/>
              <a:t>I</a:t>
            </a:r>
            <a:r>
              <a:rPr lang="en-US" dirty="0" smtClean="0">
                <a:latin typeface="Times New Roman"/>
              </a:rPr>
              <a:t>’</a:t>
            </a:r>
            <a:r>
              <a:rPr lang="en-US" sz="2000" dirty="0" smtClean="0"/>
              <a:t>ve </a:t>
            </a:r>
            <a:r>
              <a:rPr lang="en-US" sz="2000" dirty="0"/>
              <a:t>ever seen.</a:t>
            </a:r>
            <a:r>
              <a:rPr lang="ja-JP" altLang="en-US" sz="2000" dirty="0">
                <a:latin typeface="Times New Roman"/>
              </a:rPr>
              <a:t>”</a:t>
            </a:r>
            <a:endParaRPr lang="en-US" sz="2000" dirty="0"/>
          </a:p>
          <a:p>
            <a:pPr lvl="1">
              <a:lnSpc>
                <a:spcPct val="90000"/>
              </a:lnSpc>
            </a:pPr>
            <a:r>
              <a:rPr lang="en-US" sz="2000" dirty="0"/>
              <a:t>Congress overrode his veto and made the law.</a:t>
            </a:r>
          </a:p>
        </p:txBody>
      </p:sp>
      <p:pic>
        <p:nvPicPr>
          <p:cNvPr id="580615" name="Picture 7" descr="http://www.kurtzandblum.com/images/StatueOfLiberty.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17653" r="17653"/>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67743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dirty="0"/>
              <a:t>Senator Joe McCarthy</a:t>
            </a:r>
          </a:p>
        </p:txBody>
      </p:sp>
      <p:sp>
        <p:nvSpPr>
          <p:cNvPr id="583683" name="Rectangle 3"/>
          <p:cNvSpPr>
            <a:spLocks noGrp="1" noChangeArrowheads="1"/>
          </p:cNvSpPr>
          <p:nvPr>
            <p:ph type="body" sz="half" idx="1"/>
          </p:nvPr>
        </p:nvSpPr>
        <p:spPr/>
        <p:txBody>
          <a:bodyPr/>
          <a:lstStyle/>
          <a:p>
            <a:r>
              <a:rPr lang="en-US" sz="2800"/>
              <a:t>1950- Wisconsin senator in trouble for his upcoming re-election.</a:t>
            </a:r>
          </a:p>
          <a:p>
            <a:pPr lvl="1"/>
            <a:r>
              <a:rPr lang="en-US" sz="2400"/>
              <a:t>Needed an issue to keep people from looking at the lies about himself.</a:t>
            </a:r>
          </a:p>
          <a:p>
            <a:pPr lvl="1">
              <a:buFontTx/>
              <a:buNone/>
            </a:pPr>
            <a:endParaRPr lang="en-US" sz="2400"/>
          </a:p>
        </p:txBody>
      </p:sp>
      <p:pic>
        <p:nvPicPr>
          <p:cNvPr id="583687" name="Picture 7" descr="http://www.senate.gov/artandhistory/history/resources/graphic/small/JoeMcCarthy2.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16125" r="16125"/>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684817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a:t>The McCarthy Era</a:t>
            </a:r>
          </a:p>
        </p:txBody>
      </p:sp>
      <p:sp>
        <p:nvSpPr>
          <p:cNvPr id="581635" name="Rectangle 3"/>
          <p:cNvSpPr>
            <a:spLocks noGrp="1" noChangeArrowheads="1"/>
          </p:cNvSpPr>
          <p:nvPr>
            <p:ph type="body" sz="half" idx="1"/>
          </p:nvPr>
        </p:nvSpPr>
        <p:spPr/>
        <p:txBody>
          <a:bodyPr/>
          <a:lstStyle/>
          <a:p>
            <a:pPr marL="114300" indent="0">
              <a:lnSpc>
                <a:spcPct val="90000"/>
              </a:lnSpc>
              <a:buNone/>
            </a:pPr>
            <a:r>
              <a:rPr lang="en-US" sz="2400" dirty="0" smtClean="0">
                <a:latin typeface="Times New Roman"/>
              </a:rPr>
              <a:t>“</a:t>
            </a:r>
            <a:r>
              <a:rPr lang="en-US" sz="2400" dirty="0" smtClean="0"/>
              <a:t>I </a:t>
            </a:r>
            <a:r>
              <a:rPr lang="en-US" sz="2400" dirty="0"/>
              <a:t>hold in my hand a list of 205 people who were known to the Secretary of State as being members of the Communist Party and who, nevertheless, are still working and shaping policy at the State Department.</a:t>
            </a:r>
            <a:r>
              <a:rPr lang="ja-JP" altLang="en-US" sz="2400" dirty="0">
                <a:latin typeface="Times New Roman"/>
              </a:rPr>
              <a:t>”</a:t>
            </a:r>
            <a:endParaRPr lang="en-US" sz="2400" dirty="0"/>
          </a:p>
          <a:p>
            <a:pPr lvl="1">
              <a:lnSpc>
                <a:spcPct val="90000"/>
              </a:lnSpc>
            </a:pPr>
            <a:r>
              <a:rPr lang="en-US" sz="2000" dirty="0"/>
              <a:t>Senator Joe McCarthy (1950)</a:t>
            </a:r>
          </a:p>
        </p:txBody>
      </p:sp>
      <p:pic>
        <p:nvPicPr>
          <p:cNvPr id="581639" name="Picture 7" descr="http://www.learnhistory.org.uk/usa/mccarthy.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t="5589" b="5589"/>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26173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33400"/>
            <a:ext cx="38100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795" name="Text Box 3"/>
          <p:cNvSpPr txBox="1">
            <a:spLocks noChangeArrowheads="1"/>
          </p:cNvSpPr>
          <p:nvPr/>
        </p:nvSpPr>
        <p:spPr bwMode="auto">
          <a:xfrm>
            <a:off x="609600" y="6858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b="1"/>
              <a:t>Margaret Chase Smith</a:t>
            </a:r>
          </a:p>
          <a:p>
            <a:r>
              <a:rPr lang="en-US"/>
              <a:t>           1897-1995</a:t>
            </a:r>
          </a:p>
        </p:txBody>
      </p:sp>
      <p:sp>
        <p:nvSpPr>
          <p:cNvPr id="33796" name="Text Box 4"/>
          <p:cNvSpPr txBox="1">
            <a:spLocks noChangeArrowheads="1"/>
          </p:cNvSpPr>
          <p:nvPr/>
        </p:nvSpPr>
        <p:spPr bwMode="auto">
          <a:xfrm>
            <a:off x="288925" y="2398713"/>
            <a:ext cx="3880915" cy="286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First woman elected to both US House</a:t>
            </a:r>
          </a:p>
          <a:p>
            <a:r>
              <a:rPr lang="en-US" dirty="0"/>
              <a:t>and Senate; House 1940; Senate 1948</a:t>
            </a:r>
          </a:p>
          <a:p>
            <a:r>
              <a:rPr lang="en-US" dirty="0"/>
              <a:t>until 1972</a:t>
            </a:r>
          </a:p>
          <a:p>
            <a:endParaRPr lang="en-US" dirty="0"/>
          </a:p>
          <a:p>
            <a:r>
              <a:rPr lang="en-US" dirty="0"/>
              <a:t>Delivered </a:t>
            </a:r>
            <a:r>
              <a:rPr lang="en-US" dirty="0" smtClean="0">
                <a:latin typeface="Arial"/>
              </a:rPr>
              <a:t>“</a:t>
            </a:r>
            <a:r>
              <a:rPr lang="en-US" dirty="0" smtClean="0"/>
              <a:t>Declaration </a:t>
            </a:r>
            <a:r>
              <a:rPr lang="en-US" dirty="0"/>
              <a:t>of Conscience</a:t>
            </a:r>
            <a:r>
              <a:rPr lang="ja-JP" altLang="en-US" dirty="0">
                <a:latin typeface="Arial"/>
              </a:rPr>
              <a:t>”</a:t>
            </a:r>
            <a:endParaRPr lang="en-US" dirty="0"/>
          </a:p>
          <a:p>
            <a:r>
              <a:rPr lang="en-US" dirty="0" smtClean="0"/>
              <a:t>Speech</a:t>
            </a:r>
            <a:r>
              <a:rPr lang="en-US" dirty="0" smtClean="0">
                <a:latin typeface="Arial"/>
              </a:rPr>
              <a:t>”</a:t>
            </a:r>
            <a:r>
              <a:rPr lang="en-US" dirty="0" smtClean="0"/>
              <a:t> </a:t>
            </a:r>
            <a:r>
              <a:rPr lang="en-US" dirty="0"/>
              <a:t>against Senator McCarthy</a:t>
            </a:r>
          </a:p>
          <a:p>
            <a:r>
              <a:rPr lang="en-US" dirty="0"/>
              <a:t>in 1950</a:t>
            </a:r>
          </a:p>
          <a:p>
            <a:endParaRPr lang="en-US" dirty="0"/>
          </a:p>
          <a:p>
            <a:r>
              <a:rPr lang="en-US" dirty="0"/>
              <a:t> </a:t>
            </a:r>
          </a:p>
          <a:p>
            <a:endParaRPr lang="en-US" dirty="0"/>
          </a:p>
        </p:txBody>
      </p:sp>
    </p:spTree>
    <p:extLst>
      <p:ext uri="{BB962C8B-B14F-4D97-AF65-F5344CB8AC3E}">
        <p14:creationId xmlns:p14="http://schemas.microsoft.com/office/powerpoint/2010/main" val="303107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76724"/>
          </a:xfrm>
        </p:spPr>
        <p:txBody>
          <a:bodyPr/>
          <a:lstStyle/>
          <a:p>
            <a:r>
              <a:rPr lang="en-US" dirty="0" smtClean="0"/>
              <a:t>Anti-Communist Ideology</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79164" y="1074670"/>
            <a:ext cx="5916911" cy="5783330"/>
          </a:xfrm>
          <a:prstGeom prst="rect">
            <a:avLst/>
          </a:prstGeom>
          <a:noFill/>
          <a:ln>
            <a:noFill/>
          </a:ln>
        </p:spPr>
      </p:pic>
    </p:spTree>
    <p:extLst>
      <p:ext uri="{BB962C8B-B14F-4D97-AF65-F5344CB8AC3E}">
        <p14:creationId xmlns:p14="http://schemas.microsoft.com/office/powerpoint/2010/main" val="2991058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US"/>
              <a:t>McCarthyism</a:t>
            </a:r>
          </a:p>
        </p:txBody>
      </p:sp>
      <p:sp>
        <p:nvSpPr>
          <p:cNvPr id="584707" name="Rectangle 3"/>
          <p:cNvSpPr>
            <a:spLocks noGrp="1" noChangeArrowheads="1"/>
          </p:cNvSpPr>
          <p:nvPr>
            <p:ph type="body" sz="half" idx="1"/>
          </p:nvPr>
        </p:nvSpPr>
        <p:spPr/>
        <p:txBody>
          <a:bodyPr/>
          <a:lstStyle/>
          <a:p>
            <a:r>
              <a:rPr lang="en-US" sz="2400" dirty="0"/>
              <a:t>Used innuendo and wild accusations against increasingly </a:t>
            </a:r>
            <a:r>
              <a:rPr lang="en-US" sz="2400" dirty="0" smtClean="0">
                <a:latin typeface="Times New Roman"/>
              </a:rPr>
              <a:t>“</a:t>
            </a:r>
            <a:r>
              <a:rPr lang="en-US" sz="2400" dirty="0" smtClean="0"/>
              <a:t>big</a:t>
            </a:r>
            <a:r>
              <a:rPr lang="en-US" sz="2400" dirty="0" smtClean="0">
                <a:latin typeface="Times New Roman"/>
              </a:rPr>
              <a:t>” </a:t>
            </a:r>
            <a:r>
              <a:rPr lang="en-US" sz="2400" dirty="0" smtClean="0"/>
              <a:t>targets</a:t>
            </a:r>
            <a:r>
              <a:rPr lang="en-US" sz="2400" dirty="0"/>
              <a:t>.</a:t>
            </a:r>
          </a:p>
          <a:p>
            <a:pPr lvl="1"/>
            <a:r>
              <a:rPr lang="en-US" sz="2000" dirty="0"/>
              <a:t>The Army</a:t>
            </a:r>
          </a:p>
          <a:p>
            <a:pPr lvl="1"/>
            <a:r>
              <a:rPr lang="en-US" sz="2000" dirty="0"/>
              <a:t>Former General Marshall and then Secretary of State</a:t>
            </a:r>
          </a:p>
          <a:p>
            <a:pPr lvl="1"/>
            <a:r>
              <a:rPr lang="en-US" sz="2000" dirty="0"/>
              <a:t>Journalist Edward R. Murrow</a:t>
            </a:r>
          </a:p>
          <a:p>
            <a:pPr lvl="1"/>
            <a:r>
              <a:rPr lang="en-US" sz="2000" dirty="0"/>
              <a:t>President </a:t>
            </a:r>
            <a:r>
              <a:rPr lang="en-US" sz="2000" dirty="0" smtClean="0"/>
              <a:t>Eisenhower</a:t>
            </a:r>
            <a:endParaRPr lang="en-US" sz="2000" dirty="0"/>
          </a:p>
        </p:txBody>
      </p:sp>
      <p:pic>
        <p:nvPicPr>
          <p:cNvPr id="584711" name="Picture 7" descr="http://members.aol.com/rantpage/mccarthy.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1852" r="1852"/>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92981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r>
              <a:rPr lang="en-US"/>
              <a:t>McCarthyism</a:t>
            </a:r>
          </a:p>
        </p:txBody>
      </p:sp>
      <p:sp>
        <p:nvSpPr>
          <p:cNvPr id="585731" name="Rectangle 3"/>
          <p:cNvSpPr>
            <a:spLocks noGrp="1" noChangeArrowheads="1"/>
          </p:cNvSpPr>
          <p:nvPr>
            <p:ph type="body" sz="half" idx="1"/>
          </p:nvPr>
        </p:nvSpPr>
        <p:spPr/>
        <p:txBody>
          <a:bodyPr/>
          <a:lstStyle/>
          <a:p>
            <a:r>
              <a:rPr lang="en-US" sz="2800" dirty="0"/>
              <a:t>Hundreds were accused.</a:t>
            </a:r>
          </a:p>
          <a:p>
            <a:pPr lvl="1"/>
            <a:r>
              <a:rPr lang="en-US" sz="2400" dirty="0"/>
              <a:t>Lost jobs, lost families, ruined reputations.</a:t>
            </a:r>
          </a:p>
          <a:p>
            <a:pPr lvl="1"/>
            <a:r>
              <a:rPr lang="en-US" sz="2400" dirty="0" smtClean="0"/>
              <a:t>No charges ever filed against anyone.</a:t>
            </a:r>
            <a:endParaRPr lang="en-US" sz="2400" dirty="0"/>
          </a:p>
        </p:txBody>
      </p:sp>
      <p:pic>
        <p:nvPicPr>
          <p:cNvPr id="585735" name="Picture 7" descr="http://www.foxvalleyhistory.org/mccarthy/images/lookingup.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t="9160" b="9160"/>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35889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US" dirty="0" smtClean="0"/>
              <a:t>McCarthy</a:t>
            </a:r>
            <a:r>
              <a:rPr lang="en-US" dirty="0" smtClean="0">
                <a:latin typeface="Times New Roman"/>
              </a:rPr>
              <a:t>’</a:t>
            </a:r>
            <a:r>
              <a:rPr lang="en-US" dirty="0" smtClean="0"/>
              <a:t>s </a:t>
            </a:r>
            <a:r>
              <a:rPr lang="en-US" dirty="0"/>
              <a:t>Fall</a:t>
            </a:r>
          </a:p>
        </p:txBody>
      </p:sp>
      <p:sp>
        <p:nvSpPr>
          <p:cNvPr id="586755" name="Rectangle 3"/>
          <p:cNvSpPr>
            <a:spLocks noGrp="1" noChangeArrowheads="1"/>
          </p:cNvSpPr>
          <p:nvPr>
            <p:ph type="body" sz="half" idx="1"/>
          </p:nvPr>
        </p:nvSpPr>
        <p:spPr/>
        <p:txBody>
          <a:bodyPr/>
          <a:lstStyle/>
          <a:p>
            <a:r>
              <a:rPr lang="en-US" sz="2800"/>
              <a:t>1954</a:t>
            </a:r>
          </a:p>
          <a:p>
            <a:pPr lvl="1"/>
            <a:r>
              <a:rPr lang="en-US" sz="2400"/>
              <a:t>Accusations of trying to keep an assistant from being drafted.</a:t>
            </a:r>
          </a:p>
          <a:p>
            <a:pPr lvl="1"/>
            <a:r>
              <a:rPr lang="en-US" sz="2400"/>
              <a:t>Accusations of homosexuality.</a:t>
            </a:r>
          </a:p>
          <a:p>
            <a:pPr lvl="1"/>
            <a:r>
              <a:rPr lang="en-US" sz="2400"/>
              <a:t>Accusations against people that the public respected.</a:t>
            </a:r>
          </a:p>
        </p:txBody>
      </p:sp>
      <p:pic>
        <p:nvPicPr>
          <p:cNvPr id="586759" name="Picture 7" descr="http://www.politicalgateway.com/allimages/history/mccarthycohn.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16931" r="16931"/>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775574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r>
              <a:rPr lang="en-US" dirty="0" smtClean="0"/>
              <a:t>McCarthy</a:t>
            </a:r>
            <a:r>
              <a:rPr lang="en-US" dirty="0" smtClean="0">
                <a:latin typeface="Times New Roman"/>
              </a:rPr>
              <a:t>’</a:t>
            </a:r>
            <a:r>
              <a:rPr lang="en-US" dirty="0" smtClean="0"/>
              <a:t>s </a:t>
            </a:r>
            <a:r>
              <a:rPr lang="en-US" dirty="0"/>
              <a:t>Fall</a:t>
            </a:r>
          </a:p>
        </p:txBody>
      </p:sp>
      <p:sp>
        <p:nvSpPr>
          <p:cNvPr id="587779" name="Rectangle 3"/>
          <p:cNvSpPr>
            <a:spLocks noGrp="1" noChangeArrowheads="1"/>
          </p:cNvSpPr>
          <p:nvPr>
            <p:ph type="body" sz="half" idx="1"/>
          </p:nvPr>
        </p:nvSpPr>
        <p:spPr/>
        <p:txBody>
          <a:bodyPr/>
          <a:lstStyle/>
          <a:p>
            <a:r>
              <a:rPr lang="en-US" sz="2800"/>
              <a:t>1954 </a:t>
            </a:r>
            <a:r>
              <a:rPr lang="en-US" sz="2800">
                <a:latin typeface="Times New Roman"/>
              </a:rPr>
              <a:t>–</a:t>
            </a:r>
            <a:r>
              <a:rPr lang="en-US" sz="2800"/>
              <a:t> censured by the Senate.</a:t>
            </a:r>
          </a:p>
          <a:p>
            <a:r>
              <a:rPr lang="en-US" sz="2800"/>
              <a:t>Lost credibility and respect.</a:t>
            </a:r>
          </a:p>
          <a:p>
            <a:r>
              <a:rPr lang="en-US" sz="2800"/>
              <a:t>No power.</a:t>
            </a:r>
          </a:p>
          <a:p>
            <a:r>
              <a:rPr lang="en-US" sz="2800"/>
              <a:t>Died of alcoholism in 1957.</a:t>
            </a:r>
          </a:p>
        </p:txBody>
      </p:sp>
      <p:pic>
        <p:nvPicPr>
          <p:cNvPr id="587783" name="Picture 7" descr="http://www.atin.org/ALMANAK/images/1950/McCarthyism.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t="3668" b="3668"/>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5814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32668" y="293093"/>
            <a:ext cx="6949580" cy="6085144"/>
          </a:xfrm>
          <a:prstGeom prst="rect">
            <a:avLst/>
          </a:prstGeom>
          <a:noFill/>
          <a:ln>
            <a:noFill/>
          </a:ln>
        </p:spPr>
      </p:pic>
    </p:spTree>
    <p:extLst>
      <p:ext uri="{BB962C8B-B14F-4D97-AF65-F5344CB8AC3E}">
        <p14:creationId xmlns:p14="http://schemas.microsoft.com/office/powerpoint/2010/main" val="23643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390739" y="1172368"/>
            <a:ext cx="7745014" cy="4005588"/>
          </a:xfrm>
          <a:prstGeom prst="rect">
            <a:avLst/>
          </a:prstGeom>
          <a:noFill/>
          <a:ln>
            <a:noFill/>
          </a:ln>
        </p:spPr>
      </p:pic>
    </p:spTree>
    <p:extLst>
      <p:ext uri="{BB962C8B-B14F-4D97-AF65-F5344CB8AC3E}">
        <p14:creationId xmlns:p14="http://schemas.microsoft.com/office/powerpoint/2010/main" val="212550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823344" y="404746"/>
            <a:ext cx="7270544" cy="5903707"/>
          </a:xfrm>
          <a:prstGeom prst="rect">
            <a:avLst/>
          </a:prstGeom>
          <a:noFill/>
          <a:ln>
            <a:noFill/>
          </a:ln>
        </p:spPr>
      </p:pic>
    </p:spTree>
    <p:extLst>
      <p:ext uri="{BB962C8B-B14F-4D97-AF65-F5344CB8AC3E}">
        <p14:creationId xmlns:p14="http://schemas.microsoft.com/office/powerpoint/2010/main" val="239130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14019" y="474530"/>
            <a:ext cx="7410094" cy="5945577"/>
          </a:xfrm>
          <a:prstGeom prst="rect">
            <a:avLst/>
          </a:prstGeom>
          <a:noFill/>
          <a:ln>
            <a:noFill/>
          </a:ln>
        </p:spPr>
      </p:pic>
    </p:spTree>
    <p:extLst>
      <p:ext uri="{BB962C8B-B14F-4D97-AF65-F5344CB8AC3E}">
        <p14:creationId xmlns:p14="http://schemas.microsoft.com/office/powerpoint/2010/main" val="378456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Contexts for Second Red Scare</a:t>
            </a:r>
            <a:endParaRPr lang="en-US" dirty="0"/>
          </a:p>
        </p:txBody>
      </p:sp>
      <p:sp>
        <p:nvSpPr>
          <p:cNvPr id="3" name="Content Placeholder 2"/>
          <p:cNvSpPr>
            <a:spLocks noGrp="1"/>
          </p:cNvSpPr>
          <p:nvPr>
            <p:ph idx="1"/>
          </p:nvPr>
        </p:nvSpPr>
        <p:spPr>
          <a:xfrm>
            <a:off x="5702300" y="1676400"/>
            <a:ext cx="3213100" cy="4525963"/>
          </a:xfrm>
        </p:spPr>
        <p:txBody>
          <a:bodyPr/>
          <a:lstStyle/>
          <a:p>
            <a:r>
              <a:rPr lang="en-US" dirty="0" smtClean="0"/>
              <a:t>Soviet </a:t>
            </a:r>
            <a:r>
              <a:rPr lang="en-US" dirty="0"/>
              <a:t>nuclear </a:t>
            </a:r>
            <a:r>
              <a:rPr lang="en-US" dirty="0" smtClean="0"/>
              <a:t>capability</a:t>
            </a:r>
          </a:p>
          <a:p>
            <a:r>
              <a:rPr lang="en-US" dirty="0" smtClean="0"/>
              <a:t>Espionage cases</a:t>
            </a:r>
          </a:p>
          <a:p>
            <a:r>
              <a:rPr lang="en-US" dirty="0" smtClean="0"/>
              <a:t>Communist China, 1949</a:t>
            </a:r>
          </a:p>
          <a:p>
            <a:r>
              <a:rPr lang="en-US" dirty="0" smtClean="0"/>
              <a:t>Korean War, 1950-1953 </a:t>
            </a:r>
          </a:p>
          <a:p>
            <a:endParaRPr lang="en-US" dirty="0"/>
          </a:p>
        </p:txBody>
      </p:sp>
      <p:pic>
        <p:nvPicPr>
          <p:cNvPr id="4" name="Picture 3"/>
          <p:cNvPicPr>
            <a:picLocks noChangeAspect="1"/>
          </p:cNvPicPr>
          <p:nvPr/>
        </p:nvPicPr>
        <p:blipFill>
          <a:blip r:embed="rId3"/>
          <a:stretch>
            <a:fillRect/>
          </a:stretch>
        </p:blipFill>
        <p:spPr>
          <a:xfrm>
            <a:off x="177800" y="1417638"/>
            <a:ext cx="5524500" cy="4978400"/>
          </a:xfrm>
          <a:prstGeom prst="rect">
            <a:avLst/>
          </a:prstGeom>
        </p:spPr>
      </p:pic>
    </p:spTree>
    <p:extLst>
      <p:ext uri="{BB962C8B-B14F-4D97-AF65-F5344CB8AC3E}">
        <p14:creationId xmlns:p14="http://schemas.microsoft.com/office/powerpoint/2010/main" val="141910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93074" y="1377134"/>
            <a:ext cx="4050926" cy="5037146"/>
          </a:xfrm>
          <a:prstGeom prst="rect">
            <a:avLst/>
          </a:prstGeom>
        </p:spPr>
      </p:pic>
      <p:pic>
        <p:nvPicPr>
          <p:cNvPr id="6" name="Picture 5"/>
          <p:cNvPicPr>
            <a:picLocks noChangeAspect="1"/>
          </p:cNvPicPr>
          <p:nvPr/>
        </p:nvPicPr>
        <p:blipFill>
          <a:blip r:embed="rId4"/>
          <a:stretch>
            <a:fillRect/>
          </a:stretch>
        </p:blipFill>
        <p:spPr>
          <a:xfrm>
            <a:off x="0" y="403701"/>
            <a:ext cx="5511800" cy="3086607"/>
          </a:xfrm>
          <a:prstGeom prst="rect">
            <a:avLst/>
          </a:prstGeom>
        </p:spPr>
      </p:pic>
    </p:spTree>
    <p:extLst>
      <p:ext uri="{BB962C8B-B14F-4D97-AF65-F5344CB8AC3E}">
        <p14:creationId xmlns:p14="http://schemas.microsoft.com/office/powerpoint/2010/main" val="215384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685800" y="1047486"/>
            <a:ext cx="7772400" cy="1143000"/>
          </a:xfrm>
        </p:spPr>
        <p:txBody>
          <a:bodyPr>
            <a:normAutofit/>
          </a:bodyPr>
          <a:lstStyle/>
          <a:p>
            <a:r>
              <a:rPr lang="en-US" dirty="0" smtClean="0"/>
              <a:t>Anti-Subversion </a:t>
            </a:r>
            <a:endParaRPr lang="en-US" dirty="0"/>
          </a:p>
        </p:txBody>
      </p:sp>
      <p:sp>
        <p:nvSpPr>
          <p:cNvPr id="571396" name="Rectangle 4"/>
          <p:cNvSpPr>
            <a:spLocks noGrp="1" noChangeArrowheads="1"/>
          </p:cNvSpPr>
          <p:nvPr>
            <p:ph type="body" sz="half" idx="2"/>
          </p:nvPr>
        </p:nvSpPr>
        <p:spPr/>
        <p:txBody>
          <a:bodyPr>
            <a:normAutofit fontScale="85000" lnSpcReduction="20000"/>
          </a:bodyPr>
          <a:lstStyle/>
          <a:p>
            <a:endParaRPr lang="en-US" sz="2800" dirty="0" smtClean="0"/>
          </a:p>
          <a:p>
            <a:r>
              <a:rPr lang="en-US" sz="2800" dirty="0" smtClean="0"/>
              <a:t>Smith Act, 1940</a:t>
            </a:r>
          </a:p>
          <a:p>
            <a:r>
              <a:rPr lang="en-US" sz="2800" dirty="0" smtClean="0"/>
              <a:t>Federal </a:t>
            </a:r>
            <a:r>
              <a:rPr lang="en-US" sz="2800" dirty="0"/>
              <a:t>Loyalty </a:t>
            </a:r>
            <a:r>
              <a:rPr lang="en-US" sz="2800" dirty="0" smtClean="0"/>
              <a:t>Program, 1947</a:t>
            </a:r>
            <a:endParaRPr lang="en-US" sz="2800" dirty="0"/>
          </a:p>
          <a:p>
            <a:r>
              <a:rPr lang="en-US" sz="2800" dirty="0" smtClean="0"/>
              <a:t>HUAC </a:t>
            </a:r>
          </a:p>
          <a:p>
            <a:r>
              <a:rPr lang="en-US" sz="2800" dirty="0" smtClean="0"/>
              <a:t>The </a:t>
            </a:r>
            <a:r>
              <a:rPr lang="en-US" sz="2800" dirty="0"/>
              <a:t>Hollywood </a:t>
            </a:r>
            <a:r>
              <a:rPr lang="en-US" sz="2800" dirty="0" smtClean="0"/>
              <a:t>Ten, 1947</a:t>
            </a:r>
          </a:p>
          <a:p>
            <a:r>
              <a:rPr lang="en-US" sz="2800" dirty="0" smtClean="0"/>
              <a:t>Hiss case, 1948, 1950</a:t>
            </a:r>
          </a:p>
          <a:p>
            <a:r>
              <a:rPr lang="en-US" sz="2800" dirty="0" smtClean="0"/>
              <a:t>Rosenberg trial and executions, 1950-53</a:t>
            </a:r>
            <a:endParaRPr lang="en-US" sz="2800" dirty="0"/>
          </a:p>
          <a:p>
            <a:r>
              <a:rPr lang="en-US" sz="2800" dirty="0"/>
              <a:t>McCarran-Walter </a:t>
            </a:r>
            <a:r>
              <a:rPr lang="en-US" sz="2800" dirty="0" smtClean="0"/>
              <a:t>Act, 1952</a:t>
            </a:r>
            <a:endParaRPr lang="en-US" sz="2800" dirty="0"/>
          </a:p>
        </p:txBody>
      </p:sp>
      <p:pic>
        <p:nvPicPr>
          <p:cNvPr id="6" name="Picture 5"/>
          <p:cNvPicPr>
            <a:picLocks noChangeAspect="1"/>
          </p:cNvPicPr>
          <p:nvPr/>
        </p:nvPicPr>
        <p:blipFill>
          <a:blip r:embed="rId3"/>
          <a:stretch>
            <a:fillRect/>
          </a:stretch>
        </p:blipFill>
        <p:spPr>
          <a:xfrm>
            <a:off x="442290" y="2540129"/>
            <a:ext cx="3942835" cy="2276479"/>
          </a:xfrm>
          <a:prstGeom prst="rect">
            <a:avLst/>
          </a:prstGeom>
        </p:spPr>
      </p:pic>
    </p:spTree>
    <p:extLst>
      <p:ext uri="{BB962C8B-B14F-4D97-AF65-F5344CB8AC3E}">
        <p14:creationId xmlns:p14="http://schemas.microsoft.com/office/powerpoint/2010/main" val="2578576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7">
      <a:dk1>
        <a:srgbClr val="000000"/>
      </a:dk1>
      <a:lt1>
        <a:srgbClr val="FFFFFF"/>
      </a:lt1>
      <a:dk2>
        <a:srgbClr val="3E0303"/>
      </a:dk2>
      <a:lt2>
        <a:srgbClr val="1B2160"/>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995</TotalTime>
  <Words>1296</Words>
  <Application>Microsoft Macintosh PowerPoint</Application>
  <PresentationFormat>On-screen Show (4:3)</PresentationFormat>
  <Paragraphs>129</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Anti-Communism in Cold War America</vt:lpstr>
      <vt:lpstr>Anti-Communist Ideology</vt:lpstr>
      <vt:lpstr>PowerPoint Presentation</vt:lpstr>
      <vt:lpstr>PowerPoint Presentation</vt:lpstr>
      <vt:lpstr>PowerPoint Presentation</vt:lpstr>
      <vt:lpstr>PowerPoint Presentation</vt:lpstr>
      <vt:lpstr>Contexts for Second Red Scare</vt:lpstr>
      <vt:lpstr>PowerPoint Presentation</vt:lpstr>
      <vt:lpstr>Anti-Subversion </vt:lpstr>
      <vt:lpstr>Truman’s Federal Loyalty  Program, 1947</vt:lpstr>
      <vt:lpstr>The Loyalty Program</vt:lpstr>
      <vt:lpstr>HUAC</vt:lpstr>
      <vt:lpstr>Hollywood in the 1950s</vt:lpstr>
      <vt:lpstr>The Hollywood Ten</vt:lpstr>
      <vt:lpstr>The Hollywood Ten</vt:lpstr>
      <vt:lpstr>The McCarran-Walter Act, 1952</vt:lpstr>
      <vt:lpstr>Senator Joe McCarthy</vt:lpstr>
      <vt:lpstr>The McCarthy Era</vt:lpstr>
      <vt:lpstr>PowerPoint Presentation</vt:lpstr>
      <vt:lpstr>McCarthyism</vt:lpstr>
      <vt:lpstr>McCarthyism</vt:lpstr>
      <vt:lpstr>McCarthy’s Fall</vt:lpstr>
      <vt:lpstr>McCarthy’s Fall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cp:lastModifiedBy>
  <cp:revision>10</cp:revision>
  <dcterms:created xsi:type="dcterms:W3CDTF">2017-09-17T23:05:25Z</dcterms:created>
  <dcterms:modified xsi:type="dcterms:W3CDTF">2017-09-18T15:40:39Z</dcterms:modified>
</cp:coreProperties>
</file>