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74" r:id="rId3"/>
    <p:sldId id="257" r:id="rId4"/>
    <p:sldId id="260"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6" r:id="rId21"/>
    <p:sldId id="277" r:id="rId22"/>
    <p:sldId id="27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6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FF3ECC-741E-D443-A5A6-A3CE79541643}" type="datetimeFigureOut">
              <a:rPr lang="en-US" smtClean="0"/>
              <a:t>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B016A8-0829-4145-BBA8-5D8D8654BB8F}" type="slidenum">
              <a:rPr lang="en-US" smtClean="0"/>
              <a:t>‹#›</a:t>
            </a:fld>
            <a:endParaRPr lang="en-US"/>
          </a:p>
        </p:txBody>
      </p:sp>
    </p:spTree>
    <p:extLst>
      <p:ext uri="{BB962C8B-B14F-4D97-AF65-F5344CB8AC3E}">
        <p14:creationId xmlns:p14="http://schemas.microsoft.com/office/powerpoint/2010/main" val="12349004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Aziz: “</a:t>
            </a:r>
            <a:r>
              <a:rPr lang="en-US" sz="1200" kern="1200" dirty="0" smtClean="0">
                <a:solidFill>
                  <a:schemeClr val="tx1"/>
                </a:solidFill>
                <a:effectLst/>
                <a:latin typeface="+mn-lt"/>
                <a:ea typeface="+mn-ea"/>
                <a:cs typeface="+mn-cs"/>
              </a:rPr>
              <a:t>Arthur Miller’s </a:t>
            </a:r>
            <a:r>
              <a:rPr lang="en-US" sz="1200" i="1" kern="1200" dirty="0" smtClean="0">
                <a:solidFill>
                  <a:schemeClr val="tx1"/>
                </a:solidFill>
                <a:effectLst/>
                <a:latin typeface="+mn-lt"/>
                <a:ea typeface="+mn-ea"/>
                <a:cs typeface="+mn-cs"/>
              </a:rPr>
              <a:t>The Crucible </a:t>
            </a:r>
            <a:r>
              <a:rPr lang="en-US" sz="1200" kern="1200" dirty="0" smtClean="0">
                <a:solidFill>
                  <a:schemeClr val="tx1"/>
                </a:solidFill>
                <a:effectLst/>
                <a:latin typeface="+mn-lt"/>
                <a:ea typeface="+mn-ea"/>
                <a:cs typeface="+mn-cs"/>
              </a:rPr>
              <a:t>is a willful and purposeful theatrical response to” to HUAC.  Miller “highlights the theatricality of the [HUAC] trials</a:t>
            </a:r>
            <a:r>
              <a:rPr lang="is-I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He uses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his play theatrically to unhinge the machinations of McCarthyism and the seemingly unassailable frame of an American democracy defending itself against Communist subversion” (169).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EB016A8-0829-4145-BBA8-5D8D8654BB8F}" type="slidenum">
              <a:rPr lang="en-US" smtClean="0"/>
              <a:t>1</a:t>
            </a:fld>
            <a:endParaRPr lang="en-US"/>
          </a:p>
        </p:txBody>
      </p:sp>
    </p:spTree>
    <p:extLst>
      <p:ext uri="{BB962C8B-B14F-4D97-AF65-F5344CB8AC3E}">
        <p14:creationId xmlns:p14="http://schemas.microsoft.com/office/powerpoint/2010/main" val="203242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HUAC hearings, the defendants were denied the protection of the First and Fifth Amendments, which enshrine the right to free speech and protection against self-incrimination respectively.” (Aziz, 173)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“Those defendants who refused to cooperate with Congress or Senate committees by invoking the Fifth Amendment were still considered guilty and labeled ‘Fifth Amendment Communists’.” (Aziz, 174)</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EB016A8-0829-4145-BBA8-5D8D8654BB8F}" type="slidenum">
              <a:rPr lang="en-US" smtClean="0"/>
              <a:t>11</a:t>
            </a:fld>
            <a:endParaRPr lang="en-US"/>
          </a:p>
        </p:txBody>
      </p:sp>
    </p:spTree>
    <p:extLst>
      <p:ext uri="{BB962C8B-B14F-4D97-AF65-F5344CB8AC3E}">
        <p14:creationId xmlns:p14="http://schemas.microsoft.com/office/powerpoint/2010/main" val="51951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“Miller dramatizes this practice of confessing, accusing, and sacrificing others to save one’s own life in </a:t>
            </a:r>
            <a:r>
              <a:rPr lang="en-US" sz="1200" i="1" kern="1200" dirty="0" smtClean="0">
                <a:solidFill>
                  <a:schemeClr val="tx1"/>
                </a:solidFill>
                <a:effectLst/>
                <a:latin typeface="+mn-lt"/>
                <a:ea typeface="+mn-ea"/>
                <a:cs typeface="+mn-cs"/>
              </a:rPr>
              <a:t>The Crucible</a:t>
            </a:r>
            <a:r>
              <a:rPr lang="en-US" sz="1200" kern="1200" dirty="0" smtClean="0">
                <a:solidFill>
                  <a:schemeClr val="tx1"/>
                </a:solidFill>
                <a:effectLst/>
                <a:latin typeface="+mn-lt"/>
                <a:ea typeface="+mn-ea"/>
                <a:cs typeface="+mn-cs"/>
              </a:rPr>
              <a:t>. John Proctor exposes the processes at play in such trials when he condemns Reverend </a:t>
            </a:r>
            <a:r>
              <a:rPr lang="en-US" sz="1200" kern="1200" dirty="0" err="1" smtClean="0">
                <a:solidFill>
                  <a:schemeClr val="tx1"/>
                </a:solidFill>
                <a:effectLst/>
                <a:latin typeface="+mn-lt"/>
                <a:ea typeface="+mn-ea"/>
                <a:cs typeface="+mn-cs"/>
              </a:rPr>
              <a:t>Hale’s</a:t>
            </a:r>
            <a:r>
              <a:rPr lang="en-US" sz="1200" kern="1200" dirty="0" smtClean="0">
                <a:solidFill>
                  <a:schemeClr val="tx1"/>
                </a:solidFill>
                <a:effectLst/>
                <a:latin typeface="+mn-lt"/>
                <a:ea typeface="+mn-ea"/>
                <a:cs typeface="+mn-cs"/>
              </a:rPr>
              <a:t> bigoted reliance on the confessions and testimonies of the accused: ‘And why not, if they must hang for </a:t>
            </a:r>
            <a:r>
              <a:rPr lang="en-US" sz="1200" kern="1200" dirty="0" err="1" smtClean="0">
                <a:solidFill>
                  <a:schemeClr val="tx1"/>
                </a:solidFill>
                <a:effectLst/>
                <a:latin typeface="+mn-lt"/>
                <a:ea typeface="+mn-ea"/>
                <a:cs typeface="+mn-cs"/>
              </a:rPr>
              <a:t>denyin</a:t>
            </a:r>
            <a:r>
              <a:rPr lang="en-US" sz="1200" kern="1200" dirty="0" smtClean="0">
                <a:solidFill>
                  <a:schemeClr val="tx1"/>
                </a:solidFill>
                <a:effectLst/>
                <a:latin typeface="+mn-lt"/>
                <a:ea typeface="+mn-ea"/>
                <a:cs typeface="+mn-cs"/>
              </a:rPr>
              <a:t>’ it? There are them that will swear to anything before they’ll hang; have you never thought of that?’40” (Aziz, 174)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EB016A8-0829-4145-BBA8-5D8D8654BB8F}" type="slidenum">
              <a:rPr lang="en-US" smtClean="0"/>
              <a:t>12</a:t>
            </a:fld>
            <a:endParaRPr lang="en-US"/>
          </a:p>
        </p:txBody>
      </p:sp>
    </p:spTree>
    <p:extLst>
      <p:ext uri="{BB962C8B-B14F-4D97-AF65-F5344CB8AC3E}">
        <p14:creationId xmlns:p14="http://schemas.microsoft.com/office/powerpoint/2010/main" val="2612597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judges and the ministers in Salem who persecuted the people were under the impression that they were defending God’s holy law against an attack from the Devil’s mercenaries in occult forms. They were thus able to execute any deviant without impunity. </a:t>
            </a:r>
            <a:endParaRPr lang="en-US" dirty="0" smtClean="0">
              <a:effectLst/>
            </a:endParaRPr>
          </a:p>
          <a:p>
            <a:r>
              <a:rPr lang="en-US" sz="1200" kern="1200" dirty="0" smtClean="0">
                <a:solidFill>
                  <a:schemeClr val="tx1"/>
                </a:solidFill>
                <a:effectLst/>
                <a:latin typeface="+mn-lt"/>
                <a:ea typeface="+mn-ea"/>
                <a:cs typeface="+mn-cs"/>
              </a:rPr>
              <a:t>Likewise, McCarthy and his associates launched a national purification initiative in the 1950s against Communist spies, leading Miller to observe, as noted earlier, that the state had by now replaced God. The state could now freely suppress people’s liberties through stringent congressional statutes and the politics of legislation that gave their investigations a constitutional cover.46 The Alien Registration Act or Smith Act (1940), the Magnuson Act (1950), the McCarran Internal Security Act (1950), the McCarran- Walter Act (1952), and the Communist Con- </a:t>
            </a:r>
            <a:r>
              <a:rPr lang="en-US" sz="1200" kern="1200" dirty="0" err="1" smtClean="0">
                <a:solidFill>
                  <a:schemeClr val="tx1"/>
                </a:solidFill>
                <a:effectLst/>
                <a:latin typeface="+mn-lt"/>
                <a:ea typeface="+mn-ea"/>
                <a:cs typeface="+mn-cs"/>
              </a:rPr>
              <a:t>trol</a:t>
            </a:r>
            <a:r>
              <a:rPr lang="en-US" sz="1200" kern="1200" dirty="0" smtClean="0">
                <a:solidFill>
                  <a:schemeClr val="tx1"/>
                </a:solidFill>
                <a:effectLst/>
                <a:latin typeface="+mn-lt"/>
                <a:ea typeface="+mn-ea"/>
                <a:cs typeface="+mn-cs"/>
              </a:rPr>
              <a:t> Act (1954) were part of the legislative process that contributed to the fully-fledged anti-Communist rage in the country.47” (Aziz, 174)</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EB016A8-0829-4145-BBA8-5D8D8654BB8F}" type="slidenum">
              <a:rPr lang="en-US" smtClean="0"/>
              <a:t>13</a:t>
            </a:fld>
            <a:endParaRPr lang="en-US"/>
          </a:p>
        </p:txBody>
      </p:sp>
    </p:spTree>
    <p:extLst>
      <p:ext uri="{BB962C8B-B14F-4D97-AF65-F5344CB8AC3E}">
        <p14:creationId xmlns:p14="http://schemas.microsoft.com/office/powerpoint/2010/main" val="789814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“Against the backdrop of right-wing supremacy, </a:t>
            </a:r>
            <a:r>
              <a:rPr lang="en-US" sz="1200" i="1" kern="1200" dirty="0" smtClean="0">
                <a:solidFill>
                  <a:schemeClr val="tx1"/>
                </a:solidFill>
                <a:effectLst/>
                <a:latin typeface="+mn-lt"/>
                <a:ea typeface="+mn-ea"/>
                <a:cs typeface="+mn-cs"/>
              </a:rPr>
              <a:t>The Crucible </a:t>
            </a:r>
            <a:r>
              <a:rPr lang="en-US" sz="1200" kern="1200" dirty="0" smtClean="0">
                <a:solidFill>
                  <a:schemeClr val="tx1"/>
                </a:solidFill>
                <a:effectLst/>
                <a:latin typeface="+mn-lt"/>
                <a:ea typeface="+mn-ea"/>
                <a:cs typeface="+mn-cs"/>
              </a:rPr>
              <a:t>acted as a conscious and purposeful theatrical response to the spectacular operations of McCarthy and his </a:t>
            </a:r>
            <a:r>
              <a:rPr lang="nb-NO" sz="1200" kern="1200" dirty="0" smtClean="0">
                <a:solidFill>
                  <a:schemeClr val="tx1"/>
                </a:solidFill>
                <a:effectLst/>
                <a:latin typeface="+mn-lt"/>
                <a:ea typeface="+mn-ea"/>
                <a:cs typeface="+mn-cs"/>
              </a:rPr>
              <a:t>men.” (Aziz,</a:t>
            </a:r>
            <a:r>
              <a:rPr lang="nb-NO" sz="1200" kern="1200" baseline="0" dirty="0" smtClean="0">
                <a:solidFill>
                  <a:schemeClr val="tx1"/>
                </a:solidFill>
                <a:effectLst/>
                <a:latin typeface="+mn-lt"/>
                <a:ea typeface="+mn-ea"/>
                <a:cs typeface="+mn-cs"/>
              </a:rPr>
              <a:t> 175)</a:t>
            </a:r>
            <a:r>
              <a:rPr lang="nb-NO" sz="1200" kern="1200" dirty="0" smtClean="0">
                <a:solidFill>
                  <a:schemeClr val="tx1"/>
                </a:solidFill>
                <a:effectLst/>
                <a:latin typeface="+mn-lt"/>
                <a:ea typeface="+mn-ea"/>
                <a:cs typeface="+mn-cs"/>
              </a:rPr>
              <a:t> </a:t>
            </a:r>
            <a:endParaRPr lang="nb-NO"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EB016A8-0829-4145-BBA8-5D8D8654BB8F}" type="slidenum">
              <a:rPr lang="en-US" smtClean="0"/>
              <a:t>14</a:t>
            </a:fld>
            <a:endParaRPr lang="en-US"/>
          </a:p>
        </p:txBody>
      </p:sp>
    </p:spTree>
    <p:extLst>
      <p:ext uri="{BB962C8B-B14F-4D97-AF65-F5344CB8AC3E}">
        <p14:creationId xmlns:p14="http://schemas.microsoft.com/office/powerpoint/2010/main" val="355557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many ways, John Proctor acts as Miller’s mouthpiece, condemning the spectacle. In Act Two, he vociferously marks his position </a:t>
            </a:r>
            <a:r>
              <a:rPr lang="en-US" sz="1200" i="1" kern="1200" dirty="0" err="1" smtClean="0">
                <a:solidFill>
                  <a:schemeClr val="tx1"/>
                </a:solidFill>
                <a:effectLst/>
                <a:latin typeface="+mn-lt"/>
                <a:ea typeface="+mn-ea"/>
                <a:cs typeface="+mn-cs"/>
              </a:rPr>
              <a:t>vis</a:t>
            </a:r>
            <a:r>
              <a:rPr lang="en-US" sz="1200" i="1" kern="1200" dirty="0" smtClean="0">
                <a:solidFill>
                  <a:schemeClr val="tx1"/>
                </a:solidFill>
                <a:effectLst/>
                <a:latin typeface="+mn-lt"/>
                <a:ea typeface="+mn-ea"/>
                <a:cs typeface="+mn-cs"/>
              </a:rPr>
              <a:t>-à-</a:t>
            </a:r>
            <a:r>
              <a:rPr lang="en-US" sz="1200" i="1" kern="1200" dirty="0" err="1" smtClean="0">
                <a:solidFill>
                  <a:schemeClr val="tx1"/>
                </a:solidFill>
                <a:effectLst/>
                <a:latin typeface="+mn-lt"/>
                <a:ea typeface="+mn-ea"/>
                <a:cs typeface="+mn-cs"/>
              </a:rPr>
              <a:t>vis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accusers in the village when he asks Reverend Hale: ‘If she is innocent! Why do you never wonder if Parris be innocent, or Abigail? Is the accuser always holy now? Were they born this morning as clean as God’s fingers?’ Miller is here also questioning the legitimacy of the congressional committees and their summary trials in the 1950s.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EB016A8-0829-4145-BBA8-5D8D8654BB8F}" type="slidenum">
              <a:rPr lang="en-US" smtClean="0"/>
              <a:t>16</a:t>
            </a:fld>
            <a:endParaRPr lang="en-US"/>
          </a:p>
        </p:txBody>
      </p:sp>
    </p:spTree>
    <p:extLst>
      <p:ext uri="{BB962C8B-B14F-4D97-AF65-F5344CB8AC3E}">
        <p14:creationId xmlns:p14="http://schemas.microsoft.com/office/powerpoint/2010/main" val="3833643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“Miller faced this brutality himself on 21 June 1956, when the House Un-American </a:t>
            </a:r>
            <a:r>
              <a:rPr lang="en-US" sz="1200" kern="1200" dirty="0" err="1" smtClean="0">
                <a:solidFill>
                  <a:schemeClr val="tx1"/>
                </a:solidFill>
                <a:effectLst/>
                <a:latin typeface="+mn-lt"/>
                <a:ea typeface="+mn-ea"/>
                <a:cs typeface="+mn-cs"/>
              </a:rPr>
              <a:t>Activi</a:t>
            </a:r>
            <a:r>
              <a:rPr lang="en-US" sz="1200" kern="1200" dirty="0" smtClean="0">
                <a:solidFill>
                  <a:schemeClr val="tx1"/>
                </a:solidFill>
                <a:effectLst/>
                <a:latin typeface="+mn-lt"/>
                <a:ea typeface="+mn-ea"/>
                <a:cs typeface="+mn-cs"/>
              </a:rPr>
              <a:t>- ties Committee subpoenaed him, two years after he had tried to renew his passport in order to travel to Belgium to attend a pro- </a:t>
            </a:r>
            <a:r>
              <a:rPr lang="en-US" sz="1200" kern="1200" dirty="0" err="1" smtClean="0">
                <a:solidFill>
                  <a:schemeClr val="tx1"/>
                </a:solidFill>
                <a:effectLst/>
                <a:latin typeface="+mn-lt"/>
                <a:ea typeface="+mn-ea"/>
                <a:cs typeface="+mn-cs"/>
              </a:rPr>
              <a:t>duction</a:t>
            </a:r>
            <a:r>
              <a:rPr lang="en-US" sz="1200" kern="1200" dirty="0" smtClean="0">
                <a:solidFill>
                  <a:schemeClr val="tx1"/>
                </a:solidFill>
                <a:effectLst/>
                <a:latin typeface="+mn-lt"/>
                <a:ea typeface="+mn-ea"/>
                <a:cs typeface="+mn-cs"/>
              </a:rPr>
              <a:t> of </a:t>
            </a:r>
            <a:r>
              <a:rPr lang="en-US" sz="1200" i="1" kern="1200" dirty="0" smtClean="0">
                <a:solidFill>
                  <a:schemeClr val="tx1"/>
                </a:solidFill>
                <a:effectLst/>
                <a:latin typeface="+mn-lt"/>
                <a:ea typeface="+mn-ea"/>
                <a:cs typeface="+mn-cs"/>
              </a:rPr>
              <a:t>The Crucible</a:t>
            </a:r>
            <a:r>
              <a:rPr lang="en-US" sz="1200" kern="1200" dirty="0" smtClean="0">
                <a:solidFill>
                  <a:schemeClr val="tx1"/>
                </a:solidFill>
                <a:effectLst/>
                <a:latin typeface="+mn-lt"/>
                <a:ea typeface="+mn-ea"/>
                <a:cs typeface="+mn-cs"/>
              </a:rPr>
              <a:t>. His application was turned down on account of his so-called support of global Communist activities that could undermine and endanger American national security” (Aziz, 176).</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 did express regret about having been a Communist sympathizer in the past, having witnessed the Soviet leadership’s persecutions of their own citizens and </a:t>
            </a:r>
            <a:r>
              <a:rPr lang="en-US" sz="1200" kern="1200" dirty="0" err="1" smtClean="0">
                <a:solidFill>
                  <a:schemeClr val="tx1"/>
                </a:solidFill>
                <a:effectLst/>
                <a:latin typeface="+mn-lt"/>
                <a:ea typeface="+mn-ea"/>
                <a:cs typeface="+mn-cs"/>
              </a:rPr>
              <a:t>intel</a:t>
            </a:r>
            <a:r>
              <a:rPr lang="en-US" sz="1200" kern="1200" dirty="0" smtClean="0">
                <a:solidFill>
                  <a:schemeClr val="tx1"/>
                </a:solidFill>
                <a:effectLst/>
                <a:latin typeface="+mn-lt"/>
                <a:ea typeface="+mn-ea"/>
                <a:cs typeface="+mn-cs"/>
              </a:rPr>
              <a:t>- lectuals.55 But he refused to betray others. His defiance was such that he was charged with contempt of Congress and was forced to pay $40,000 in lawyer’s fees, a $500 fine, and he received a one-year suspended sentence.” (Aziz, </a:t>
            </a:r>
            <a:r>
              <a:rPr lang="en-US" sz="1200" kern="1200" smtClean="0">
                <a:solidFill>
                  <a:schemeClr val="tx1"/>
                </a:solidFill>
                <a:effectLst/>
                <a:latin typeface="+mn-lt"/>
                <a:ea typeface="+mn-ea"/>
                <a:cs typeface="+mn-cs"/>
              </a:rPr>
              <a:t>176)</a:t>
            </a:r>
          </a:p>
          <a:p>
            <a:endParaRPr lang="en-US" dirty="0">
              <a:effectLst/>
            </a:endParaRPr>
          </a:p>
        </p:txBody>
      </p:sp>
      <p:sp>
        <p:nvSpPr>
          <p:cNvPr id="4" name="Slide Number Placeholder 3"/>
          <p:cNvSpPr>
            <a:spLocks noGrp="1"/>
          </p:cNvSpPr>
          <p:nvPr>
            <p:ph type="sldNum" sz="quarter" idx="10"/>
          </p:nvPr>
        </p:nvSpPr>
        <p:spPr/>
        <p:txBody>
          <a:bodyPr/>
          <a:lstStyle/>
          <a:p>
            <a:fld id="{4EB016A8-0829-4145-BBA8-5D8D8654BB8F}" type="slidenum">
              <a:rPr lang="en-US" smtClean="0"/>
              <a:t>17</a:t>
            </a:fld>
            <a:endParaRPr lang="en-US"/>
          </a:p>
        </p:txBody>
      </p:sp>
    </p:spTree>
    <p:extLst>
      <p:ext uri="{BB962C8B-B14F-4D97-AF65-F5344CB8AC3E}">
        <p14:creationId xmlns:p14="http://schemas.microsoft.com/office/powerpoint/2010/main" val="2255374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Image: HUAC hearing May 6, 1953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Richard </a:t>
            </a:r>
            <a:r>
              <a:rPr lang="en-US" sz="1200" kern="1200" dirty="0" err="1" smtClean="0">
                <a:solidFill>
                  <a:schemeClr val="tx1"/>
                </a:solidFill>
                <a:effectLst/>
                <a:latin typeface="+mn-lt"/>
                <a:ea typeface="+mn-ea"/>
                <a:cs typeface="+mn-cs"/>
              </a:rPr>
              <a:t>Arens</a:t>
            </a:r>
            <a:r>
              <a:rPr lang="en-US" sz="1200" kern="1200" dirty="0" smtClean="0">
                <a:solidFill>
                  <a:schemeClr val="tx1"/>
                </a:solidFill>
                <a:effectLst/>
                <a:latin typeface="+mn-lt"/>
                <a:ea typeface="+mn-ea"/>
                <a:cs typeface="+mn-cs"/>
              </a:rPr>
              <a:t>, Donald L. Jackson, and Gordon H. Scherer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theatrical aspect of the McCarthy hearings thus lay in the fact that the accused were supposed to produce confessions, name their past affiliates, and vow to have renewed pacts of allegiance to the state and its official ideas through a public expression of remorse. Those who did so were amicably granted the status of decent citizen, whereas the dissidents, in line with the Salem Witch trials, were subjected to persecution and public vilification.” (Aziz,</a:t>
            </a:r>
            <a:r>
              <a:rPr lang="en-US" sz="1200" kern="1200" baseline="0" dirty="0" smtClean="0">
                <a:solidFill>
                  <a:schemeClr val="tx1"/>
                </a:solidFill>
                <a:effectLst/>
                <a:latin typeface="+mn-lt"/>
                <a:ea typeface="+mn-ea"/>
                <a:cs typeface="+mn-cs"/>
              </a:rPr>
              <a:t> 177)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the HUAC </a:t>
            </a:r>
            <a:r>
              <a:rPr lang="en-US" sz="1200" kern="1200" dirty="0" smtClean="0">
                <a:solidFill>
                  <a:schemeClr val="tx1"/>
                </a:solidFill>
                <a:effectLst/>
                <a:latin typeface="+mn-lt"/>
                <a:ea typeface="+mn-ea"/>
                <a:cs typeface="+mn-cs"/>
              </a:rPr>
              <a:t>hearings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American society became hostage to the Red Scare, fabricated through public trials, enforced confessions, and televised displays of people’s alleged betrayal of, and disloyalty, to the official national creeds.” (Aziz, 178)</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EB016A8-0829-4145-BBA8-5D8D8654BB8F}" type="slidenum">
              <a:rPr lang="en-US" smtClean="0"/>
              <a:t>18</a:t>
            </a:fld>
            <a:endParaRPr lang="en-US"/>
          </a:p>
        </p:txBody>
      </p:sp>
    </p:spTree>
    <p:extLst>
      <p:ext uri="{BB962C8B-B14F-4D97-AF65-F5344CB8AC3E}">
        <p14:creationId xmlns:p14="http://schemas.microsoft.com/office/powerpoint/2010/main" val="54557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Arthur Miller, ‘</a:t>
            </a:r>
            <a:r>
              <a:rPr lang="en-US" sz="1200" i="1" kern="1200" dirty="0" smtClean="0">
                <a:solidFill>
                  <a:schemeClr val="tx1"/>
                </a:solidFill>
                <a:effectLst/>
                <a:latin typeface="+mn-lt"/>
                <a:ea typeface="+mn-ea"/>
                <a:cs typeface="+mn-cs"/>
              </a:rPr>
              <a:t>The Crucible </a:t>
            </a:r>
            <a:r>
              <a:rPr lang="en-US" sz="1200" kern="1200" dirty="0" smtClean="0">
                <a:solidFill>
                  <a:schemeClr val="tx1"/>
                </a:solidFill>
                <a:effectLst/>
                <a:latin typeface="+mn-lt"/>
                <a:ea typeface="+mn-ea"/>
                <a:cs typeface="+mn-cs"/>
              </a:rPr>
              <a:t>in History. The Massey Lecture, Harvard University’, in </a:t>
            </a:r>
            <a:r>
              <a:rPr lang="en-US" sz="1200" i="1" kern="1200" dirty="0" smtClean="0">
                <a:solidFill>
                  <a:schemeClr val="tx1"/>
                </a:solidFill>
                <a:effectLst/>
                <a:latin typeface="+mn-lt"/>
                <a:ea typeface="+mn-ea"/>
                <a:cs typeface="+mn-cs"/>
              </a:rPr>
              <a:t>Arthur Miller’s The Crucible: Bloom’s Modern Critical Interpretations</a:t>
            </a:r>
            <a:r>
              <a:rPr lang="en-US" sz="1200" kern="1200" dirty="0" smtClean="0">
                <a:solidFill>
                  <a:schemeClr val="tx1"/>
                </a:solidFill>
                <a:effectLst/>
                <a:latin typeface="+mn-lt"/>
                <a:ea typeface="+mn-ea"/>
                <a:cs typeface="+mn-cs"/>
              </a:rPr>
              <a:t>, ed. Harold Bloom (New York: </a:t>
            </a:r>
            <a:r>
              <a:rPr lang="en-US" sz="1200" kern="1200" dirty="0" err="1" smtClean="0">
                <a:solidFill>
                  <a:schemeClr val="tx1"/>
                </a:solidFill>
                <a:effectLst/>
                <a:latin typeface="+mn-lt"/>
                <a:ea typeface="+mn-ea"/>
                <a:cs typeface="+mn-cs"/>
              </a:rPr>
              <a:t>Infobase</a:t>
            </a:r>
            <a:r>
              <a:rPr lang="en-US" sz="1200" kern="1200" dirty="0" smtClean="0">
                <a:solidFill>
                  <a:schemeClr val="tx1"/>
                </a:solidFill>
                <a:effectLst/>
                <a:latin typeface="+mn-lt"/>
                <a:ea typeface="+mn-ea"/>
                <a:cs typeface="+mn-cs"/>
              </a:rPr>
              <a:t>, 2008), p. 86. </a:t>
            </a:r>
            <a:endParaRPr lang="en-US" dirty="0" smtClean="0">
              <a:effectLst/>
            </a:endParaRPr>
          </a:p>
          <a:p>
            <a:r>
              <a:rPr lang="en-US" sz="1200" kern="1200" dirty="0" smtClean="0">
                <a:solidFill>
                  <a:schemeClr val="tx1"/>
                </a:solidFill>
                <a:effectLst/>
                <a:latin typeface="+mn-lt"/>
                <a:ea typeface="+mn-ea"/>
                <a:cs typeface="+mn-cs"/>
              </a:rPr>
              <a:t>3. Miller, </a:t>
            </a:r>
            <a:r>
              <a:rPr lang="en-US" sz="1200" i="1" kern="1200" dirty="0" err="1" smtClean="0">
                <a:solidFill>
                  <a:schemeClr val="tx1"/>
                </a:solidFill>
                <a:effectLst/>
                <a:latin typeface="+mn-lt"/>
                <a:ea typeface="+mn-ea"/>
                <a:cs typeface="+mn-cs"/>
              </a:rPr>
              <a:t>Timebends</a:t>
            </a:r>
            <a:r>
              <a:rPr lang="en-US" sz="1200" i="1" kern="1200" dirty="0" smtClean="0">
                <a:solidFill>
                  <a:schemeClr val="tx1"/>
                </a:solidFill>
                <a:effectLst/>
                <a:latin typeface="+mn-lt"/>
                <a:ea typeface="+mn-ea"/>
                <a:cs typeface="+mn-cs"/>
              </a:rPr>
              <a:t>: a Life </a:t>
            </a:r>
            <a:r>
              <a:rPr lang="en-US" sz="1200" kern="1200" dirty="0" smtClean="0">
                <a:solidFill>
                  <a:schemeClr val="tx1"/>
                </a:solidFill>
                <a:effectLst/>
                <a:latin typeface="+mn-lt"/>
                <a:ea typeface="+mn-ea"/>
                <a:cs typeface="+mn-cs"/>
              </a:rPr>
              <a:t>(London: Methuen, 1987)</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 333–4,</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cited in Aziz, 170.</a:t>
            </a:r>
          </a:p>
          <a:p>
            <a:endParaRPr lang="en-US" sz="1200" b="1"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“Arthur Miller first learnt about the 1692 Salem episode in Marion Starkey’s 1949 book </a:t>
            </a:r>
            <a:r>
              <a:rPr lang="en-US" sz="1200" i="1" kern="1200" dirty="0" smtClean="0">
                <a:solidFill>
                  <a:schemeClr val="tx1"/>
                </a:solidFill>
                <a:effectLst/>
                <a:latin typeface="+mn-lt"/>
                <a:ea typeface="+mn-ea"/>
                <a:cs typeface="+mn-cs"/>
              </a:rPr>
              <a:t>The Devil in Massachusetts</a:t>
            </a:r>
            <a:r>
              <a:rPr lang="en-US" sz="1200" kern="1200" dirty="0" smtClean="0">
                <a:solidFill>
                  <a:schemeClr val="tx1"/>
                </a:solidFill>
                <a:effectLst/>
                <a:latin typeface="+mn-lt"/>
                <a:ea typeface="+mn-ea"/>
                <a:cs typeface="+mn-cs"/>
              </a:rPr>
              <a:t>.51 He saw a living connection between the ritualistic scene of the hearings in Washington and the proceed- </a:t>
            </a:r>
            <a:r>
              <a:rPr lang="en-US" sz="1200" kern="1200" dirty="0" err="1" smtClean="0">
                <a:solidFill>
                  <a:schemeClr val="tx1"/>
                </a:solidFill>
                <a:effectLst/>
                <a:latin typeface="+mn-lt"/>
                <a:ea typeface="+mn-ea"/>
                <a:cs typeface="+mn-cs"/>
              </a:rPr>
              <a:t>ings</a:t>
            </a:r>
            <a:r>
              <a:rPr lang="en-US" sz="1200" kern="1200" dirty="0" smtClean="0">
                <a:solidFill>
                  <a:schemeClr val="tx1"/>
                </a:solidFill>
                <a:effectLst/>
                <a:latin typeface="+mn-lt"/>
                <a:ea typeface="+mn-ea"/>
                <a:cs typeface="+mn-cs"/>
              </a:rPr>
              <a:t> in Salem. The former were ritualistic in that the Committee had already drawn its conclusions and its sole purpose was to ex- tract confessions from the witnesses accord- </a:t>
            </a:r>
            <a:r>
              <a:rPr lang="en-US" sz="1200" kern="1200" dirty="0" err="1"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to a pre-formulated verdict, much as in the Salem trials. Each hearing was characterized by this notion of purge through confession” (Aziz, 176)</a:t>
            </a:r>
            <a:endParaRPr lang="en-US" dirty="0" smtClean="0">
              <a:effectLst/>
            </a:endParaRPr>
          </a:p>
          <a:p>
            <a:endParaRPr lang="en-US" b="1" dirty="0" smtClean="0">
              <a:effectLst/>
            </a:endParaRPr>
          </a:p>
          <a:p>
            <a:endParaRPr lang="en-US" dirty="0"/>
          </a:p>
        </p:txBody>
      </p:sp>
      <p:sp>
        <p:nvSpPr>
          <p:cNvPr id="4" name="Slide Number Placeholder 3"/>
          <p:cNvSpPr>
            <a:spLocks noGrp="1"/>
          </p:cNvSpPr>
          <p:nvPr>
            <p:ph type="sldNum" sz="quarter" idx="10"/>
          </p:nvPr>
        </p:nvSpPr>
        <p:spPr/>
        <p:txBody>
          <a:bodyPr/>
          <a:lstStyle/>
          <a:p>
            <a:fld id="{4EB016A8-0829-4145-BBA8-5D8D8654BB8F}" type="slidenum">
              <a:rPr lang="en-US" smtClean="0"/>
              <a:t>3</a:t>
            </a:fld>
            <a:endParaRPr lang="en-US"/>
          </a:p>
        </p:txBody>
      </p:sp>
    </p:spTree>
    <p:extLst>
      <p:ext uri="{BB962C8B-B14F-4D97-AF65-F5344CB8AC3E}">
        <p14:creationId xmlns:p14="http://schemas.microsoft.com/office/powerpoint/2010/main" val="4029063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David </a:t>
            </a:r>
            <a:r>
              <a:rPr lang="en-US" sz="1200" kern="1200" dirty="0" err="1" smtClean="0">
                <a:solidFill>
                  <a:schemeClr val="tx1"/>
                </a:solidFill>
                <a:effectLst/>
                <a:latin typeface="+mn-lt"/>
                <a:ea typeface="+mn-ea"/>
                <a:cs typeface="+mn-cs"/>
              </a:rPr>
              <a:t>Caute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Great Fear: the Anti-Communist Purge under Truman and Eisenhower </a:t>
            </a:r>
            <a:r>
              <a:rPr lang="en-US" sz="1200" kern="1200" dirty="0" smtClean="0">
                <a:solidFill>
                  <a:schemeClr val="tx1"/>
                </a:solidFill>
                <a:effectLst/>
                <a:latin typeface="+mn-lt"/>
                <a:ea typeface="+mn-ea"/>
                <a:cs typeface="+mn-cs"/>
              </a:rPr>
              <a:t>(New York: Simon and Schuster, 1979), p. 88–9.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EB016A8-0829-4145-BBA8-5D8D8654BB8F}" type="slidenum">
              <a:rPr lang="en-US" smtClean="0"/>
              <a:t>4</a:t>
            </a:fld>
            <a:endParaRPr lang="en-US"/>
          </a:p>
        </p:txBody>
      </p:sp>
    </p:spTree>
    <p:extLst>
      <p:ext uri="{BB962C8B-B14F-4D97-AF65-F5344CB8AC3E}">
        <p14:creationId xmlns:p14="http://schemas.microsoft.com/office/powerpoint/2010/main" val="2051849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Political movements are always trying to position themselves as shields against the unknown - vote for me and you're safe. The difference during witch hunts is that you are being made safe from a malign, debauched, evil, irreligious, wife-swapping, deceitful, immoral, stinking conspiracy stemming from the very bowels of hell. In Wisconsin in the early 50's, a reporter went door to door asking residents if they agreed with certain propositions, 10 in number, and discovered that very few people did, and that most thought the first 10 amendments to the United States Constitution, unnamed of course in the inquiry, were Communistic. To propose that we should be free to express any idea at all was frightening to a lot of people</a:t>
            </a:r>
            <a:r>
              <a:rPr lang="en-US" dirty="0" smtClean="0">
                <a:effectLst/>
              </a:rPr>
              <a:t> –Miller, 1989</a:t>
            </a:r>
            <a:endParaRPr lang="en-US" dirty="0"/>
          </a:p>
        </p:txBody>
      </p:sp>
      <p:sp>
        <p:nvSpPr>
          <p:cNvPr id="4" name="Slide Number Placeholder 3"/>
          <p:cNvSpPr>
            <a:spLocks noGrp="1"/>
          </p:cNvSpPr>
          <p:nvPr>
            <p:ph type="sldNum" sz="quarter" idx="10"/>
          </p:nvPr>
        </p:nvSpPr>
        <p:spPr/>
        <p:txBody>
          <a:bodyPr/>
          <a:lstStyle/>
          <a:p>
            <a:fld id="{4EB016A8-0829-4145-BBA8-5D8D8654BB8F}" type="slidenum">
              <a:rPr lang="en-US" smtClean="0"/>
              <a:t>5</a:t>
            </a:fld>
            <a:endParaRPr lang="en-US"/>
          </a:p>
        </p:txBody>
      </p:sp>
    </p:spTree>
    <p:extLst>
      <p:ext uri="{BB962C8B-B14F-4D97-AF65-F5344CB8AC3E}">
        <p14:creationId xmlns:p14="http://schemas.microsoft.com/office/powerpoint/2010/main" val="212611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was a clear affinity between the arrogance of the prosecutors in both the Salem and McCarthy periods. Miller notes: ‘The same misplaced pride that had for so long prevented the original Salem court from admitting the truth before its eyes was still alive here. And that was good for the play too, it was in the mood.’8 (Aziz, 170)</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EB016A8-0829-4145-BBA8-5D8D8654BB8F}" type="slidenum">
              <a:rPr lang="en-US" smtClean="0"/>
              <a:t>6</a:t>
            </a:fld>
            <a:endParaRPr lang="en-US"/>
          </a:p>
        </p:txBody>
      </p:sp>
    </p:spTree>
    <p:extLst>
      <p:ext uri="{BB962C8B-B14F-4D97-AF65-F5344CB8AC3E}">
        <p14:creationId xmlns:p14="http://schemas.microsoft.com/office/powerpoint/2010/main" val="2601280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“Arthur Miller was subpoenaed by the HUAC on 21 June 1956, three years after the Broadway premiere of </a:t>
            </a:r>
            <a:r>
              <a:rPr lang="en-US" sz="1200" i="1" kern="1200" dirty="0" smtClean="0">
                <a:solidFill>
                  <a:schemeClr val="tx1"/>
                </a:solidFill>
                <a:effectLst/>
                <a:latin typeface="+mn-lt"/>
                <a:ea typeface="+mn-ea"/>
                <a:cs typeface="+mn-cs"/>
              </a:rPr>
              <a:t>The Crucible </a:t>
            </a:r>
            <a:r>
              <a:rPr lang="en-US" sz="1200" kern="1200" dirty="0" smtClean="0">
                <a:solidFill>
                  <a:schemeClr val="tx1"/>
                </a:solidFill>
                <a:effectLst/>
                <a:latin typeface="+mn-lt"/>
                <a:ea typeface="+mn-ea"/>
                <a:cs typeface="+mn-cs"/>
              </a:rPr>
              <a:t>and while he was under investigation for an allegedly unauthorized passport. The charges against him were: ‘Signing CRC statements against anti-Communist legislation and against HUAC itself; appealing on behalf of </a:t>
            </a:r>
            <a:r>
              <a:rPr lang="en-US" sz="1200" kern="1200" dirty="0" err="1" smtClean="0">
                <a:solidFill>
                  <a:schemeClr val="tx1"/>
                </a:solidFill>
                <a:effectLst/>
                <a:latin typeface="+mn-lt"/>
                <a:ea typeface="+mn-ea"/>
                <a:cs typeface="+mn-cs"/>
              </a:rPr>
              <a:t>Gerhart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Eisler</a:t>
            </a:r>
            <a:r>
              <a:rPr lang="en-US" sz="1200" kern="1200" dirty="0" smtClean="0">
                <a:solidFill>
                  <a:schemeClr val="tx1"/>
                </a:solidFill>
                <a:effectLst/>
                <a:latin typeface="+mn-lt"/>
                <a:ea typeface="+mn-ea"/>
                <a:cs typeface="+mn-cs"/>
              </a:rPr>
              <a:t> and Howard Fast, attending five or six meetings of Communist writers in 1947.’</a:t>
            </a:r>
            <a:r>
              <a:rPr lang="is-I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Miller only had to respond to the last of the charges in this instance. (Aziz 170)</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EB016A8-0829-4145-BBA8-5D8D8654BB8F}" type="slidenum">
              <a:rPr lang="en-US" smtClean="0"/>
              <a:t>7</a:t>
            </a:fld>
            <a:endParaRPr lang="en-US"/>
          </a:p>
        </p:txBody>
      </p:sp>
    </p:spTree>
    <p:extLst>
      <p:ext uri="{BB962C8B-B14F-4D97-AF65-F5344CB8AC3E}">
        <p14:creationId xmlns:p14="http://schemas.microsoft.com/office/powerpoint/2010/main" val="348749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his response to being framed by McCarthy and his affiliates was to produce his own frame, namely, a play in which he dramatized his- tory to comment on the present. Thus, the play became an artistic intervention in the public show on which the hearings relied. In </a:t>
            </a:r>
            <a:r>
              <a:rPr lang="en-US" sz="1200" i="1" kern="1200" dirty="0" smtClean="0">
                <a:solidFill>
                  <a:schemeClr val="tx1"/>
                </a:solidFill>
                <a:effectLst/>
                <a:latin typeface="+mn-lt"/>
                <a:ea typeface="+mn-ea"/>
                <a:cs typeface="+mn-cs"/>
              </a:rPr>
              <a:t>The Crucible </a:t>
            </a:r>
            <a:r>
              <a:rPr lang="en-US" sz="1200" kern="1200" dirty="0" smtClean="0">
                <a:solidFill>
                  <a:schemeClr val="tx1"/>
                </a:solidFill>
                <a:effectLst/>
                <a:latin typeface="+mn-lt"/>
                <a:ea typeface="+mn-ea"/>
                <a:cs typeface="+mn-cs"/>
              </a:rPr>
              <a:t>Miller used the famous Salem ritualistic witch trials of 1692 to expose the analogous nature of the McCarthy hearings in the 1950s. (Aziz, 170)</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EB016A8-0829-4145-BBA8-5D8D8654BB8F}" type="slidenum">
              <a:rPr lang="en-US" smtClean="0"/>
              <a:t>8</a:t>
            </a:fld>
            <a:endParaRPr lang="en-US"/>
          </a:p>
        </p:txBody>
      </p:sp>
    </p:spTree>
    <p:extLst>
      <p:ext uri="{BB962C8B-B14F-4D97-AF65-F5344CB8AC3E}">
        <p14:creationId xmlns:p14="http://schemas.microsoft.com/office/powerpoint/2010/main" val="2624450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t>
            </a:r>
            <a:r>
              <a:rPr lang="en-US" sz="1200" kern="1200" dirty="0" err="1" smtClean="0">
                <a:solidFill>
                  <a:schemeClr val="tx1"/>
                </a:solidFill>
                <a:effectLst/>
                <a:latin typeface="+mn-lt"/>
                <a:ea typeface="+mn-ea"/>
                <a:cs typeface="+mn-cs"/>
              </a:rPr>
              <a:t>eftist</a:t>
            </a:r>
            <a:r>
              <a:rPr lang="en-US" sz="1200" kern="1200" dirty="0" smtClean="0">
                <a:solidFill>
                  <a:schemeClr val="tx1"/>
                </a:solidFill>
                <a:effectLst/>
                <a:latin typeface="+mn-lt"/>
                <a:ea typeface="+mn-ea"/>
                <a:cs typeface="+mn-cs"/>
              </a:rPr>
              <a:t> radicals argued against Stalinism and the corruption of the global socialist ideal. Yet, </a:t>
            </a:r>
            <a:r>
              <a:rPr lang="en-US" sz="1200" kern="1200" dirty="0" err="1" smtClean="0">
                <a:solidFill>
                  <a:schemeClr val="tx1"/>
                </a:solidFill>
                <a:effectLst/>
                <a:latin typeface="+mn-lt"/>
                <a:ea typeface="+mn-ea"/>
                <a:cs typeface="+mn-cs"/>
              </a:rPr>
              <a:t>Schrecker</a:t>
            </a:r>
            <a:r>
              <a:rPr lang="en-US" sz="1200" kern="1200" dirty="0" smtClean="0">
                <a:solidFill>
                  <a:schemeClr val="tx1"/>
                </a:solidFill>
                <a:effectLst/>
                <a:latin typeface="+mn-lt"/>
                <a:ea typeface="+mn-ea"/>
                <a:cs typeface="+mn-cs"/>
              </a:rPr>
              <a:t> continues, the main anti-Communist group consisted of conservative Republican men, who furthered their political careers by manipulating the national environment of popular myths and stereotypes according to their own partisan concerns. Richard Nixon and Joseph McCarthy are prime examples of this, along with the FBI’s J. Edgar Hoover.” (Aziz, 172)</a:t>
            </a:r>
            <a:endParaRPr lang="en-US" dirty="0" smtClean="0">
              <a:effectLst/>
            </a:endParaRPr>
          </a:p>
        </p:txBody>
      </p:sp>
      <p:sp>
        <p:nvSpPr>
          <p:cNvPr id="4" name="Slide Number Placeholder 3"/>
          <p:cNvSpPr>
            <a:spLocks noGrp="1"/>
          </p:cNvSpPr>
          <p:nvPr>
            <p:ph type="sldNum" sz="quarter" idx="10"/>
          </p:nvPr>
        </p:nvSpPr>
        <p:spPr/>
        <p:txBody>
          <a:bodyPr/>
          <a:lstStyle/>
          <a:p>
            <a:fld id="{4EB016A8-0829-4145-BBA8-5D8D8654BB8F}" type="slidenum">
              <a:rPr lang="en-US" smtClean="0"/>
              <a:t>9</a:t>
            </a:fld>
            <a:endParaRPr lang="en-US"/>
          </a:p>
        </p:txBody>
      </p:sp>
    </p:spTree>
    <p:extLst>
      <p:ext uri="{BB962C8B-B14F-4D97-AF65-F5344CB8AC3E}">
        <p14:creationId xmlns:p14="http://schemas.microsoft.com/office/powerpoint/2010/main" val="255288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Opaque</a:t>
            </a:r>
            <a:r>
              <a:rPr lang="en-US" baseline="0" dirty="0" smtClean="0"/>
              <a:t> proceedings and circular logic; guilt by association, hearsay – used to challenge intellectuals and elites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“Statesman Alger Hiss, for instance, was convicted on the basis of former Communist Party member Whittaker Chamber’s accusation that he had been a Communist spy.” (Aziz, 173)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“Richard Hofstadter observes that in the post-industrial environment, when people’s economic fortunes were in a state of flux and the old rich classes of Americans were being replaced by middle- and lower-middle-class immigrant groups, McCarthy’s right-wing campaign against the Communists was received like a clarion call by his supporters.38 These people found in McCarthy’s politics an expression of their grievances. Griffith characterizes this as the anti-intellectual and anti-establishment mood of McCarthyism, which relied heavily on scorning liberals, diplomats, and young men born with good fortunes.39” (Aziz, 173)</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EB016A8-0829-4145-BBA8-5D8D8654BB8F}" type="slidenum">
              <a:rPr lang="en-US" smtClean="0"/>
              <a:t>10</a:t>
            </a:fld>
            <a:endParaRPr lang="en-US"/>
          </a:p>
        </p:txBody>
      </p:sp>
    </p:spTree>
    <p:extLst>
      <p:ext uri="{BB962C8B-B14F-4D97-AF65-F5344CB8AC3E}">
        <p14:creationId xmlns:p14="http://schemas.microsoft.com/office/powerpoint/2010/main" val="12120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FFE1E8-6E4D-5640-878E-1AA4B0EB0930}" type="datetimeFigureOut">
              <a:rPr lang="en-US" smtClean="0"/>
              <a:t>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1F1D1-D30A-CA43-853C-D19A5DD28D92}" type="slidenum">
              <a:rPr lang="en-US" smtClean="0"/>
              <a:t>‹#›</a:t>
            </a:fld>
            <a:endParaRPr lang="en-US"/>
          </a:p>
        </p:txBody>
      </p:sp>
    </p:spTree>
    <p:extLst>
      <p:ext uri="{BB962C8B-B14F-4D97-AF65-F5344CB8AC3E}">
        <p14:creationId xmlns:p14="http://schemas.microsoft.com/office/powerpoint/2010/main" val="1975385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FE1E8-6E4D-5640-878E-1AA4B0EB0930}" type="datetimeFigureOut">
              <a:rPr lang="en-US" smtClean="0"/>
              <a:t>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1F1D1-D30A-CA43-853C-D19A5DD28D92}" type="slidenum">
              <a:rPr lang="en-US" smtClean="0"/>
              <a:t>‹#›</a:t>
            </a:fld>
            <a:endParaRPr lang="en-US"/>
          </a:p>
        </p:txBody>
      </p:sp>
    </p:spTree>
    <p:extLst>
      <p:ext uri="{BB962C8B-B14F-4D97-AF65-F5344CB8AC3E}">
        <p14:creationId xmlns:p14="http://schemas.microsoft.com/office/powerpoint/2010/main" val="30517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FE1E8-6E4D-5640-878E-1AA4B0EB0930}" type="datetimeFigureOut">
              <a:rPr lang="en-US" smtClean="0"/>
              <a:t>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1F1D1-D30A-CA43-853C-D19A5DD28D92}" type="slidenum">
              <a:rPr lang="en-US" smtClean="0"/>
              <a:t>‹#›</a:t>
            </a:fld>
            <a:endParaRPr lang="en-US"/>
          </a:p>
        </p:txBody>
      </p:sp>
    </p:spTree>
    <p:extLst>
      <p:ext uri="{BB962C8B-B14F-4D97-AF65-F5344CB8AC3E}">
        <p14:creationId xmlns:p14="http://schemas.microsoft.com/office/powerpoint/2010/main" val="17262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FE1E8-6E4D-5640-878E-1AA4B0EB0930}" type="datetimeFigureOut">
              <a:rPr lang="en-US" smtClean="0"/>
              <a:t>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1F1D1-D30A-CA43-853C-D19A5DD28D92}" type="slidenum">
              <a:rPr lang="en-US" smtClean="0"/>
              <a:t>‹#›</a:t>
            </a:fld>
            <a:endParaRPr lang="en-US"/>
          </a:p>
        </p:txBody>
      </p:sp>
    </p:spTree>
    <p:extLst>
      <p:ext uri="{BB962C8B-B14F-4D97-AF65-F5344CB8AC3E}">
        <p14:creationId xmlns:p14="http://schemas.microsoft.com/office/powerpoint/2010/main" val="138331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FE1E8-6E4D-5640-878E-1AA4B0EB0930}" type="datetimeFigureOut">
              <a:rPr lang="en-US" smtClean="0"/>
              <a:t>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1F1D1-D30A-CA43-853C-D19A5DD28D92}" type="slidenum">
              <a:rPr lang="en-US" smtClean="0"/>
              <a:t>‹#›</a:t>
            </a:fld>
            <a:endParaRPr lang="en-US"/>
          </a:p>
        </p:txBody>
      </p:sp>
    </p:spTree>
    <p:extLst>
      <p:ext uri="{BB962C8B-B14F-4D97-AF65-F5344CB8AC3E}">
        <p14:creationId xmlns:p14="http://schemas.microsoft.com/office/powerpoint/2010/main" val="186061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FFE1E8-6E4D-5640-878E-1AA4B0EB0930}" type="datetimeFigureOut">
              <a:rPr lang="en-US" smtClean="0"/>
              <a:t>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1F1D1-D30A-CA43-853C-D19A5DD28D92}" type="slidenum">
              <a:rPr lang="en-US" smtClean="0"/>
              <a:t>‹#›</a:t>
            </a:fld>
            <a:endParaRPr lang="en-US"/>
          </a:p>
        </p:txBody>
      </p:sp>
    </p:spTree>
    <p:extLst>
      <p:ext uri="{BB962C8B-B14F-4D97-AF65-F5344CB8AC3E}">
        <p14:creationId xmlns:p14="http://schemas.microsoft.com/office/powerpoint/2010/main" val="184619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FE1E8-6E4D-5640-878E-1AA4B0EB0930}" type="datetimeFigureOut">
              <a:rPr lang="en-US" smtClean="0"/>
              <a:t>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1F1D1-D30A-CA43-853C-D19A5DD28D92}" type="slidenum">
              <a:rPr lang="en-US" smtClean="0"/>
              <a:t>‹#›</a:t>
            </a:fld>
            <a:endParaRPr lang="en-US"/>
          </a:p>
        </p:txBody>
      </p:sp>
    </p:spTree>
    <p:extLst>
      <p:ext uri="{BB962C8B-B14F-4D97-AF65-F5344CB8AC3E}">
        <p14:creationId xmlns:p14="http://schemas.microsoft.com/office/powerpoint/2010/main" val="3625021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FE1E8-6E4D-5640-878E-1AA4B0EB0930}" type="datetimeFigureOut">
              <a:rPr lang="en-US" smtClean="0"/>
              <a:t>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1F1D1-D30A-CA43-853C-D19A5DD28D92}" type="slidenum">
              <a:rPr lang="en-US" smtClean="0"/>
              <a:t>‹#›</a:t>
            </a:fld>
            <a:endParaRPr lang="en-US"/>
          </a:p>
        </p:txBody>
      </p:sp>
    </p:spTree>
    <p:extLst>
      <p:ext uri="{BB962C8B-B14F-4D97-AF65-F5344CB8AC3E}">
        <p14:creationId xmlns:p14="http://schemas.microsoft.com/office/powerpoint/2010/main" val="212282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FE1E8-6E4D-5640-878E-1AA4B0EB0930}" type="datetimeFigureOut">
              <a:rPr lang="en-US" smtClean="0"/>
              <a:t>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1F1D1-D30A-CA43-853C-D19A5DD28D92}" type="slidenum">
              <a:rPr lang="en-US" smtClean="0"/>
              <a:t>‹#›</a:t>
            </a:fld>
            <a:endParaRPr lang="en-US"/>
          </a:p>
        </p:txBody>
      </p:sp>
    </p:spTree>
    <p:extLst>
      <p:ext uri="{BB962C8B-B14F-4D97-AF65-F5344CB8AC3E}">
        <p14:creationId xmlns:p14="http://schemas.microsoft.com/office/powerpoint/2010/main" val="296622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FE1E8-6E4D-5640-878E-1AA4B0EB0930}" type="datetimeFigureOut">
              <a:rPr lang="en-US" smtClean="0"/>
              <a:t>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1F1D1-D30A-CA43-853C-D19A5DD28D92}" type="slidenum">
              <a:rPr lang="en-US" smtClean="0"/>
              <a:t>‹#›</a:t>
            </a:fld>
            <a:endParaRPr lang="en-US"/>
          </a:p>
        </p:txBody>
      </p:sp>
    </p:spTree>
    <p:extLst>
      <p:ext uri="{BB962C8B-B14F-4D97-AF65-F5344CB8AC3E}">
        <p14:creationId xmlns:p14="http://schemas.microsoft.com/office/powerpoint/2010/main" val="1852006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FE1E8-6E4D-5640-878E-1AA4B0EB0930}" type="datetimeFigureOut">
              <a:rPr lang="en-US" smtClean="0"/>
              <a:t>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1F1D1-D30A-CA43-853C-D19A5DD28D92}" type="slidenum">
              <a:rPr lang="en-US" smtClean="0"/>
              <a:t>‹#›</a:t>
            </a:fld>
            <a:endParaRPr lang="en-US"/>
          </a:p>
        </p:txBody>
      </p:sp>
    </p:spTree>
    <p:extLst>
      <p:ext uri="{BB962C8B-B14F-4D97-AF65-F5344CB8AC3E}">
        <p14:creationId xmlns:p14="http://schemas.microsoft.com/office/powerpoint/2010/main" val="11596804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FE1E8-6E4D-5640-878E-1AA4B0EB0930}" type="datetimeFigureOut">
              <a:rPr lang="en-US" smtClean="0"/>
              <a:t>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1F1D1-D30A-CA43-853C-D19A5DD28D92}" type="slidenum">
              <a:rPr lang="en-US" smtClean="0"/>
              <a:t>‹#›</a:t>
            </a:fld>
            <a:endParaRPr lang="en-US"/>
          </a:p>
        </p:txBody>
      </p:sp>
    </p:spTree>
    <p:extLst>
      <p:ext uri="{BB962C8B-B14F-4D97-AF65-F5344CB8AC3E}">
        <p14:creationId xmlns:p14="http://schemas.microsoft.com/office/powerpoint/2010/main" val="4125896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hyperlink" Target="http://www.law.umkc.edu/faculty/projects/ftrials/salem/SALEM.HTM" TargetMode="External"/><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www.youtube.com/watch?v=z2byYOdN4ys" TargetMode="External"/><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5129"/>
            <a:ext cx="7772400" cy="973017"/>
          </a:xfrm>
        </p:spPr>
        <p:txBody>
          <a:bodyPr/>
          <a:lstStyle/>
          <a:p>
            <a:r>
              <a:rPr lang="en-US" dirty="0" smtClean="0"/>
              <a:t>Arthur Miller and HUAC</a:t>
            </a:r>
            <a:endParaRPr lang="en-US" dirty="0"/>
          </a:p>
        </p:txBody>
      </p:sp>
      <p:sp>
        <p:nvSpPr>
          <p:cNvPr id="6" name="Subtitle 5"/>
          <p:cNvSpPr>
            <a:spLocks noGrp="1"/>
          </p:cNvSpPr>
          <p:nvPr>
            <p:ph type="subTitle" idx="1"/>
          </p:nvPr>
        </p:nvSpPr>
        <p:spPr>
          <a:xfrm>
            <a:off x="272109" y="4581451"/>
            <a:ext cx="8639463" cy="2253870"/>
          </a:xfrm>
        </p:spPr>
        <p:txBody>
          <a:bodyPr>
            <a:normAutofit fontScale="70000" lnSpcReduction="20000"/>
          </a:bodyPr>
          <a:lstStyle/>
          <a:p>
            <a:r>
              <a:rPr lang="en-US" dirty="0" smtClean="0">
                <a:solidFill>
                  <a:schemeClr val="tx1"/>
                </a:solidFill>
              </a:rPr>
              <a:t>Arthur Miller, </a:t>
            </a:r>
            <a:r>
              <a:rPr lang="en-US" i="1" dirty="0" smtClean="0">
                <a:solidFill>
                  <a:schemeClr val="tx1"/>
                </a:solidFill>
              </a:rPr>
              <a:t>The Crucible, </a:t>
            </a:r>
            <a:r>
              <a:rPr lang="en-US" dirty="0" smtClean="0">
                <a:solidFill>
                  <a:schemeClr val="tx1"/>
                </a:solidFill>
              </a:rPr>
              <a:t>1953</a:t>
            </a:r>
          </a:p>
          <a:p>
            <a:r>
              <a:rPr lang="en-US" dirty="0" smtClean="0">
                <a:solidFill>
                  <a:schemeClr val="tx1"/>
                </a:solidFill>
              </a:rPr>
              <a:t>HUAC testimony of Paul Robeson, Lillian Hellman, Jack Warner, Louis Mayer, </a:t>
            </a:r>
            <a:r>
              <a:rPr lang="en-US" dirty="0" err="1" smtClean="0">
                <a:solidFill>
                  <a:schemeClr val="tx1"/>
                </a:solidFill>
              </a:rPr>
              <a:t>Ayn</a:t>
            </a:r>
            <a:r>
              <a:rPr lang="en-US" dirty="0" smtClean="0">
                <a:solidFill>
                  <a:schemeClr val="tx1"/>
                </a:solidFill>
              </a:rPr>
              <a:t> Rand, Ronald Reagan and Walt Disney</a:t>
            </a:r>
          </a:p>
          <a:p>
            <a:r>
              <a:rPr lang="en-US" dirty="0" smtClean="0">
                <a:solidFill>
                  <a:schemeClr val="tx1"/>
                </a:solidFill>
              </a:rPr>
              <a:t>Miller, “Why I Wrote </a:t>
            </a:r>
            <a:r>
              <a:rPr lang="en-US" i="1" dirty="0" smtClean="0">
                <a:solidFill>
                  <a:schemeClr val="tx1"/>
                </a:solidFill>
              </a:rPr>
              <a:t>The Crucible,” </a:t>
            </a:r>
            <a:r>
              <a:rPr lang="en-US" dirty="0" smtClean="0">
                <a:solidFill>
                  <a:schemeClr val="tx1"/>
                </a:solidFill>
              </a:rPr>
              <a:t>New Yorker, 1996</a:t>
            </a:r>
          </a:p>
          <a:p>
            <a:r>
              <a:rPr lang="en-US" dirty="0" err="1" smtClean="0">
                <a:solidFill>
                  <a:schemeClr val="tx1"/>
                </a:solidFill>
              </a:rPr>
              <a:t>Aamir</a:t>
            </a:r>
            <a:r>
              <a:rPr lang="en-US" dirty="0" smtClean="0">
                <a:solidFill>
                  <a:schemeClr val="tx1"/>
                </a:solidFill>
              </a:rPr>
              <a:t> Aziz, “Using the Past to Intervene in the Present: Spectacular Framing in Arthur Miller’s </a:t>
            </a:r>
            <a:r>
              <a:rPr lang="en-US" i="1" dirty="0" smtClean="0">
                <a:solidFill>
                  <a:schemeClr val="tx1"/>
                </a:solidFill>
              </a:rPr>
              <a:t>The Crucible,” New Theatre Quarterly</a:t>
            </a:r>
            <a:r>
              <a:rPr lang="en-US" dirty="0" smtClean="0">
                <a:solidFill>
                  <a:schemeClr val="tx1"/>
                </a:solidFill>
              </a:rPr>
              <a:t> 32:2(May 2016, 169-180.</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3151931" y="1604514"/>
            <a:ext cx="2811794" cy="2804986"/>
          </a:xfrm>
          <a:prstGeom prst="rect">
            <a:avLst/>
          </a:prstGeom>
        </p:spPr>
      </p:pic>
      <p:sp>
        <p:nvSpPr>
          <p:cNvPr id="8" name="TextBox 7"/>
          <p:cNvSpPr txBox="1"/>
          <p:nvPr/>
        </p:nvSpPr>
        <p:spPr>
          <a:xfrm>
            <a:off x="6190482" y="2154642"/>
            <a:ext cx="2267718" cy="1477328"/>
          </a:xfrm>
          <a:prstGeom prst="rect">
            <a:avLst/>
          </a:prstGeom>
          <a:noFill/>
        </p:spPr>
        <p:txBody>
          <a:bodyPr wrap="square" rtlCol="0">
            <a:spAutoFit/>
          </a:bodyPr>
          <a:lstStyle/>
          <a:p>
            <a:r>
              <a:rPr lang="en-US" dirty="0" err="1">
                <a:solidFill>
                  <a:srgbClr val="7F7F7F"/>
                </a:solidFill>
              </a:rPr>
              <a:t>Elia</a:t>
            </a:r>
            <a:r>
              <a:rPr lang="en-US" dirty="0">
                <a:solidFill>
                  <a:srgbClr val="7F7F7F"/>
                </a:solidFill>
              </a:rPr>
              <a:t> Kazan and Arthur Miller </a:t>
            </a:r>
            <a:r>
              <a:rPr lang="en-US" dirty="0" err="1">
                <a:solidFill>
                  <a:srgbClr val="7F7F7F"/>
                </a:solidFill>
              </a:rPr>
              <a:t>whileworking</a:t>
            </a:r>
            <a:r>
              <a:rPr lang="en-US" dirty="0">
                <a:solidFill>
                  <a:srgbClr val="7F7F7F"/>
                </a:solidFill>
              </a:rPr>
              <a:t> on Death of a Salesman (1949), Spartacus </a:t>
            </a:r>
            <a:r>
              <a:rPr lang="en-US" dirty="0" smtClean="0">
                <a:solidFill>
                  <a:srgbClr val="7F7F7F"/>
                </a:solidFill>
              </a:rPr>
              <a:t>Educational</a:t>
            </a:r>
            <a:endParaRPr lang="en-US" dirty="0">
              <a:solidFill>
                <a:srgbClr val="7F7F7F"/>
              </a:solidFill>
            </a:endParaRPr>
          </a:p>
        </p:txBody>
      </p:sp>
    </p:spTree>
    <p:extLst>
      <p:ext uri="{BB962C8B-B14F-4D97-AF65-F5344CB8AC3E}">
        <p14:creationId xmlns:p14="http://schemas.microsoft.com/office/powerpoint/2010/main" val="213286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3700" y="1079500"/>
            <a:ext cx="8356600" cy="4699000"/>
          </a:xfrm>
          <a:prstGeom prst="rect">
            <a:avLst/>
          </a:prstGeom>
        </p:spPr>
      </p:pic>
      <p:sp>
        <p:nvSpPr>
          <p:cNvPr id="5" name="TextBox 4"/>
          <p:cNvSpPr txBox="1"/>
          <p:nvPr/>
        </p:nvSpPr>
        <p:spPr>
          <a:xfrm>
            <a:off x="1313205" y="5778500"/>
            <a:ext cx="6522971" cy="646331"/>
          </a:xfrm>
          <a:prstGeom prst="rect">
            <a:avLst/>
          </a:prstGeom>
          <a:noFill/>
        </p:spPr>
        <p:txBody>
          <a:bodyPr wrap="square" rtlCol="0">
            <a:spAutoFit/>
          </a:bodyPr>
          <a:lstStyle/>
          <a:p>
            <a:pPr algn="ctr"/>
            <a:r>
              <a:rPr lang="en-US" dirty="0"/>
              <a:t>Support for the Hollywood artists blacklisted by </a:t>
            </a:r>
            <a:r>
              <a:rPr lang="en-US" dirty="0" smtClean="0"/>
              <a:t>HUAC</a:t>
            </a:r>
            <a:endParaRPr lang="en-US" dirty="0"/>
          </a:p>
          <a:p>
            <a:endParaRPr lang="en-US" dirty="0"/>
          </a:p>
        </p:txBody>
      </p:sp>
    </p:spTree>
    <p:extLst>
      <p:ext uri="{BB962C8B-B14F-4D97-AF65-F5344CB8AC3E}">
        <p14:creationId xmlns:p14="http://schemas.microsoft.com/office/powerpoint/2010/main" val="2342752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52600" y="177800"/>
            <a:ext cx="5638800" cy="6502400"/>
          </a:xfrm>
          <a:prstGeom prst="rect">
            <a:avLst/>
          </a:prstGeom>
        </p:spPr>
      </p:pic>
    </p:spTree>
    <p:extLst>
      <p:ext uri="{BB962C8B-B14F-4D97-AF65-F5344CB8AC3E}">
        <p14:creationId xmlns:p14="http://schemas.microsoft.com/office/powerpoint/2010/main" val="1611872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62957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40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82416" cy="5730484"/>
          </a:xfrm>
        </p:spPr>
        <p:txBody>
          <a:bodyPr>
            <a:normAutofit/>
          </a:bodyPr>
          <a:lstStyle/>
          <a:p>
            <a:r>
              <a:rPr lang="en-US" sz="3200" dirty="0" smtClean="0"/>
              <a:t>“</a:t>
            </a:r>
            <a:r>
              <a:rPr lang="en-US" sz="3200" dirty="0"/>
              <a:t>But what could a play achieve in the face of such a massive spectacle</a:t>
            </a:r>
            <a:r>
              <a:rPr lang="en-US" sz="3200" dirty="0" smtClean="0"/>
              <a:t>?” </a:t>
            </a:r>
            <a:br>
              <a:rPr lang="en-US" sz="3200" dirty="0" smtClean="0"/>
            </a:br>
            <a:r>
              <a:rPr lang="en-US" sz="3200" dirty="0" smtClean="0"/>
              <a:t>(Aziz, 175)</a:t>
            </a:r>
            <a:endParaRPr lang="en-US" sz="3200" dirty="0"/>
          </a:p>
        </p:txBody>
      </p:sp>
      <p:pic>
        <p:nvPicPr>
          <p:cNvPr id="5" name="Picture 4"/>
          <p:cNvPicPr>
            <a:picLocks noChangeAspect="1"/>
          </p:cNvPicPr>
          <p:nvPr/>
        </p:nvPicPr>
        <p:blipFill>
          <a:blip r:embed="rId3"/>
          <a:stretch>
            <a:fillRect/>
          </a:stretch>
        </p:blipFill>
        <p:spPr>
          <a:xfrm>
            <a:off x="3939616" y="0"/>
            <a:ext cx="4603604" cy="6858000"/>
          </a:xfrm>
          <a:prstGeom prst="rect">
            <a:avLst/>
          </a:prstGeom>
        </p:spPr>
      </p:pic>
    </p:spTree>
    <p:extLst>
      <p:ext uri="{BB962C8B-B14F-4D97-AF65-F5344CB8AC3E}">
        <p14:creationId xmlns:p14="http://schemas.microsoft.com/office/powerpoint/2010/main" val="3924322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a:t>
            </a:r>
            <a:r>
              <a:rPr lang="en-US" dirty="0" smtClean="0"/>
              <a:t>theatrical </a:t>
            </a:r>
            <a:r>
              <a:rPr lang="en-US" dirty="0"/>
              <a:t>form of ritual and the element of public </a:t>
            </a:r>
            <a:r>
              <a:rPr lang="en-US" dirty="0" smtClean="0"/>
              <a:t>confession </a:t>
            </a:r>
            <a:endParaRPr lang="en-US" dirty="0"/>
          </a:p>
        </p:txBody>
      </p:sp>
      <p:sp>
        <p:nvSpPr>
          <p:cNvPr id="3" name="Content Placeholder 2"/>
          <p:cNvSpPr>
            <a:spLocks noGrp="1"/>
          </p:cNvSpPr>
          <p:nvPr>
            <p:ph idx="1"/>
          </p:nvPr>
        </p:nvSpPr>
        <p:spPr>
          <a:xfrm>
            <a:off x="193752" y="5015030"/>
            <a:ext cx="8761878" cy="1670750"/>
          </a:xfrm>
        </p:spPr>
        <p:txBody>
          <a:bodyPr>
            <a:normAutofit fontScale="40000" lnSpcReduction="20000"/>
          </a:bodyPr>
          <a:lstStyle/>
          <a:p>
            <a:pPr marL="0" indent="0">
              <a:buNone/>
            </a:pPr>
            <a:r>
              <a:rPr lang="en-US" dirty="0"/>
              <a:t>But gradually, over weeks, a living connection between myself and Salem, and between Salem and Washington, was made in my mind – for whatever else they might be, I saw that the </a:t>
            </a:r>
            <a:r>
              <a:rPr lang="en-US" dirty="0" smtClean="0"/>
              <a:t>hearings </a:t>
            </a:r>
            <a:r>
              <a:rPr lang="en-US" dirty="0"/>
              <a:t>in Washington were profoundly and even avowedly ritualistic. After all, in almost every case the Committee knew in advance what they wanted the witness to give them: the names of his comrades in the Party. The FBI had long since infiltrated the Party, and informers had long ago identified the participants in various meetings. The main point of the hearings, precisely as in seventeenth-century Salem, was that the accused make public confession, damn his confederates as well as his Devil master, and guarantee his sterling new allegiance by breaking disgusting old vows – whereupon he was let loose to rejoin the society of extremely decent people. In other words, the same spiritual nugget lay folded </a:t>
            </a:r>
            <a:r>
              <a:rPr lang="en-US" dirty="0" smtClean="0"/>
              <a:t>within </a:t>
            </a:r>
            <a:r>
              <a:rPr lang="en-US" dirty="0"/>
              <a:t>both procedures – an act of contrition done not in solemn privacy but out in the public air. </a:t>
            </a:r>
            <a:r>
              <a:rPr lang="en-US" dirty="0" smtClean="0"/>
              <a:t> (</a:t>
            </a:r>
            <a:r>
              <a:rPr lang="en-US" dirty="0"/>
              <a:t>Miller, </a:t>
            </a:r>
            <a:r>
              <a:rPr lang="en-US" i="1" dirty="0" err="1"/>
              <a:t>Timebends</a:t>
            </a:r>
            <a:r>
              <a:rPr lang="en-US" i="1" dirty="0"/>
              <a:t>, </a:t>
            </a:r>
            <a:r>
              <a:rPr lang="en-US" dirty="0"/>
              <a:t>p. </a:t>
            </a:r>
            <a:r>
              <a:rPr lang="en-US" dirty="0" smtClean="0"/>
              <a:t>331, cited in Aziz, 175)</a:t>
            </a:r>
            <a:endParaRPr lang="en-US" dirty="0" smtClean="0">
              <a:effectLst/>
            </a:endParaRPr>
          </a:p>
          <a:p>
            <a:endParaRPr lang="en-US" dirty="0"/>
          </a:p>
        </p:txBody>
      </p:sp>
      <p:pic>
        <p:nvPicPr>
          <p:cNvPr id="5" name="Picture 4"/>
          <p:cNvPicPr>
            <a:picLocks noChangeAspect="1"/>
          </p:cNvPicPr>
          <p:nvPr/>
        </p:nvPicPr>
        <p:blipFill>
          <a:blip r:embed="rId2"/>
          <a:stretch>
            <a:fillRect/>
          </a:stretch>
        </p:blipFill>
        <p:spPr>
          <a:xfrm>
            <a:off x="2217380" y="1702397"/>
            <a:ext cx="4686900" cy="3118919"/>
          </a:xfrm>
          <a:prstGeom prst="rect">
            <a:avLst/>
          </a:prstGeom>
        </p:spPr>
      </p:pic>
    </p:spTree>
    <p:extLst>
      <p:ext uri="{BB962C8B-B14F-4D97-AF65-F5344CB8AC3E}">
        <p14:creationId xmlns:p14="http://schemas.microsoft.com/office/powerpoint/2010/main" val="1324223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Proctor – Miller’s mouthpiece</a:t>
            </a:r>
            <a:endParaRPr lang="en-US" dirty="0"/>
          </a:p>
        </p:txBody>
      </p:sp>
      <p:sp>
        <p:nvSpPr>
          <p:cNvPr id="3" name="Content Placeholder 2"/>
          <p:cNvSpPr>
            <a:spLocks noGrp="1"/>
          </p:cNvSpPr>
          <p:nvPr>
            <p:ph idx="1"/>
          </p:nvPr>
        </p:nvSpPr>
        <p:spPr>
          <a:xfrm>
            <a:off x="457200" y="4326271"/>
            <a:ext cx="8229600" cy="1799892"/>
          </a:xfrm>
        </p:spPr>
        <p:txBody>
          <a:bodyPr>
            <a:normAutofit fontScale="85000" lnSpcReduction="10000"/>
          </a:bodyPr>
          <a:lstStyle/>
          <a:p>
            <a:pPr marL="0" indent="0">
              <a:buNone/>
            </a:pPr>
            <a:r>
              <a:rPr lang="en-US" dirty="0"/>
              <a:t>‘If she is innocent! Why do you never wonder if Parris be innocent, or Abigail? Is the accuser always holy now? Were they born this morning as clean </a:t>
            </a:r>
            <a:r>
              <a:rPr lang="en-US" dirty="0" smtClean="0"/>
              <a:t>as </a:t>
            </a:r>
            <a:r>
              <a:rPr lang="en-US" dirty="0"/>
              <a:t>God’s fingers?’ </a:t>
            </a:r>
            <a:endParaRPr lang="en-US" dirty="0" smtClean="0"/>
          </a:p>
          <a:p>
            <a:pPr marL="0" indent="0" algn="r">
              <a:buNone/>
            </a:pPr>
            <a:r>
              <a:rPr lang="en-US" dirty="0" smtClean="0">
                <a:effectLst/>
              </a:rPr>
              <a:t>-John Proctor to Reverend Hale, Act Two</a:t>
            </a:r>
          </a:p>
        </p:txBody>
      </p:sp>
      <p:pic>
        <p:nvPicPr>
          <p:cNvPr id="4" name="Picture 3"/>
          <p:cNvPicPr>
            <a:picLocks noChangeAspect="1"/>
          </p:cNvPicPr>
          <p:nvPr/>
        </p:nvPicPr>
        <p:blipFill>
          <a:blip r:embed="rId3"/>
          <a:stretch>
            <a:fillRect/>
          </a:stretch>
        </p:blipFill>
        <p:spPr>
          <a:xfrm>
            <a:off x="2217379" y="1417638"/>
            <a:ext cx="4672838" cy="2803703"/>
          </a:xfrm>
          <a:prstGeom prst="rect">
            <a:avLst/>
          </a:prstGeom>
        </p:spPr>
      </p:pic>
    </p:spTree>
    <p:extLst>
      <p:ext uri="{BB962C8B-B14F-4D97-AF65-F5344CB8AC3E}">
        <p14:creationId xmlns:p14="http://schemas.microsoft.com/office/powerpoint/2010/main" val="3556128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1740"/>
          </a:xfrm>
        </p:spPr>
        <p:txBody>
          <a:bodyPr>
            <a:normAutofit fontScale="90000"/>
          </a:bodyPr>
          <a:lstStyle/>
          <a:p>
            <a:r>
              <a:rPr lang="en-US" dirty="0" smtClean="0"/>
              <a:t>Miller and HUAC</a:t>
            </a:r>
            <a:endParaRPr lang="en-US" dirty="0"/>
          </a:p>
        </p:txBody>
      </p:sp>
      <p:sp>
        <p:nvSpPr>
          <p:cNvPr id="3" name="Content Placeholder 2"/>
          <p:cNvSpPr>
            <a:spLocks noGrp="1"/>
          </p:cNvSpPr>
          <p:nvPr>
            <p:ph idx="1"/>
          </p:nvPr>
        </p:nvSpPr>
        <p:spPr>
          <a:xfrm>
            <a:off x="457200" y="6134294"/>
            <a:ext cx="8229600" cy="723706"/>
          </a:xfrm>
        </p:spPr>
        <p:txBody>
          <a:bodyPr>
            <a:normAutofit fontScale="55000" lnSpcReduction="20000"/>
          </a:bodyPr>
          <a:lstStyle/>
          <a:p>
            <a:endParaRPr lang="en-US" dirty="0" smtClean="0"/>
          </a:p>
          <a:p>
            <a:pPr marL="0" indent="0">
              <a:buNone/>
            </a:pPr>
            <a:r>
              <a:rPr lang="en-US" dirty="0" smtClean="0"/>
              <a:t>Miller was asked for names of writers </a:t>
            </a:r>
            <a:r>
              <a:rPr lang="en-US" dirty="0"/>
              <a:t>at </a:t>
            </a:r>
            <a:r>
              <a:rPr lang="en-US" dirty="0" smtClean="0"/>
              <a:t>meeting </a:t>
            </a:r>
            <a:r>
              <a:rPr lang="en-US" dirty="0"/>
              <a:t>of Communist authors </a:t>
            </a:r>
            <a:r>
              <a:rPr lang="en-US" dirty="0" smtClean="0"/>
              <a:t>in NYC, 1947.</a:t>
            </a:r>
            <a:endParaRPr lang="en-US" dirty="0" smtClean="0">
              <a:effectLst/>
            </a:endParaRPr>
          </a:p>
          <a:p>
            <a:endParaRPr lang="en-US" dirty="0"/>
          </a:p>
        </p:txBody>
      </p:sp>
      <p:pic>
        <p:nvPicPr>
          <p:cNvPr id="4" name="Picture 3"/>
          <p:cNvPicPr>
            <a:picLocks noChangeAspect="1"/>
          </p:cNvPicPr>
          <p:nvPr/>
        </p:nvPicPr>
        <p:blipFill>
          <a:blip r:embed="rId3"/>
          <a:stretch>
            <a:fillRect/>
          </a:stretch>
        </p:blipFill>
        <p:spPr>
          <a:xfrm>
            <a:off x="925703" y="962784"/>
            <a:ext cx="7271066" cy="5258451"/>
          </a:xfrm>
          <a:prstGeom prst="rect">
            <a:avLst/>
          </a:prstGeom>
        </p:spPr>
      </p:pic>
    </p:spTree>
    <p:extLst>
      <p:ext uri="{BB962C8B-B14F-4D97-AF65-F5344CB8AC3E}">
        <p14:creationId xmlns:p14="http://schemas.microsoft.com/office/powerpoint/2010/main" val="1550780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27228"/>
            <a:ext cx="8229600" cy="3659036"/>
          </a:xfrm>
        </p:spPr>
        <p:txBody>
          <a:bodyPr>
            <a:normAutofit fontScale="55000" lnSpcReduction="20000"/>
          </a:bodyPr>
          <a:lstStyle/>
          <a:p>
            <a:pPr marL="0" indent="0">
              <a:buNone/>
            </a:pPr>
            <a:r>
              <a:rPr lang="en-US" dirty="0" smtClean="0"/>
              <a:t>Mr. </a:t>
            </a:r>
            <a:r>
              <a:rPr lang="en-US" dirty="0" err="1" smtClean="0"/>
              <a:t>Arens</a:t>
            </a:r>
            <a:r>
              <a:rPr lang="en-US" dirty="0"/>
              <a:t>: Can you tell us who was there when you walked into the room? </a:t>
            </a:r>
            <a:endParaRPr lang="en-US" dirty="0" smtClean="0">
              <a:effectLst/>
            </a:endParaRPr>
          </a:p>
          <a:p>
            <a:pPr marL="0" indent="0">
              <a:buNone/>
            </a:pPr>
            <a:r>
              <a:rPr lang="en-US" dirty="0" smtClean="0"/>
              <a:t>Mr. Miller</a:t>
            </a:r>
            <a:r>
              <a:rPr lang="en-US" dirty="0"/>
              <a:t>: </a:t>
            </a:r>
            <a:r>
              <a:rPr lang="en-US" dirty="0" smtClean="0"/>
              <a:t>Mr. </a:t>
            </a:r>
            <a:r>
              <a:rPr lang="en-US" dirty="0"/>
              <a:t>Chairman, I understand the philosophy behind this question and I want you to understand mine. When I say this</a:t>
            </a:r>
            <a:r>
              <a:rPr lang="en-US" dirty="0" smtClean="0"/>
              <a:t>, I </a:t>
            </a:r>
            <a:r>
              <a:rPr lang="en-US" dirty="0"/>
              <a:t>want you to understand that I am not </a:t>
            </a:r>
            <a:r>
              <a:rPr lang="en-US" dirty="0" smtClean="0"/>
              <a:t>protecting </a:t>
            </a:r>
            <a:r>
              <a:rPr lang="en-US" dirty="0"/>
              <a:t>the Communists or the Communist Party. I am trying to, and I will, protect my sense of myself. I could not use the name of another person and bring trouble on him. These are writers, poets, as far as I could see, and the life of a writer, despite what it sometimes seems, is pretty tough. I wouldn’t make it any tougher for anybody. I ask you not to ask me that question. . . . </a:t>
            </a:r>
            <a:endParaRPr lang="en-US" dirty="0" smtClean="0">
              <a:effectLst/>
            </a:endParaRPr>
          </a:p>
          <a:p>
            <a:pPr marL="0" indent="0">
              <a:buNone/>
            </a:pPr>
            <a:r>
              <a:rPr lang="en-US" dirty="0" smtClean="0"/>
              <a:t>Mr. Jackson</a:t>
            </a:r>
            <a:r>
              <a:rPr lang="en-US" dirty="0"/>
              <a:t>: May I say that moral scruples, however laudable, do not constitute legal reason for refusing to answer the question. . . . </a:t>
            </a:r>
            <a:endParaRPr lang="en-US" dirty="0" smtClean="0">
              <a:effectLst/>
            </a:endParaRPr>
          </a:p>
          <a:p>
            <a:pPr marL="0" indent="0">
              <a:buNone/>
            </a:pPr>
            <a:r>
              <a:rPr lang="en-US" dirty="0" smtClean="0"/>
              <a:t>Mr. Scherer</a:t>
            </a:r>
            <a:r>
              <a:rPr lang="en-US" dirty="0"/>
              <a:t>: We do not accept the reason you gave for refusing to answer the question, and . . . if you do not answer . . . you are placing yourself in contempt. </a:t>
            </a:r>
            <a:endParaRPr lang="en-US" dirty="0" smtClean="0">
              <a:effectLst/>
            </a:endParaRPr>
          </a:p>
          <a:p>
            <a:pPr marL="0" indent="0">
              <a:buNone/>
            </a:pPr>
            <a:r>
              <a:rPr lang="en-US" dirty="0" smtClean="0"/>
              <a:t>Mr. Miller</a:t>
            </a:r>
            <a:r>
              <a:rPr lang="en-US" dirty="0"/>
              <a:t>: All I can say, sir, is that my </a:t>
            </a:r>
            <a:r>
              <a:rPr lang="en-US" dirty="0" smtClean="0"/>
              <a:t>conscience </a:t>
            </a:r>
            <a:r>
              <a:rPr lang="en-US" dirty="0"/>
              <a:t>will not permit me to use the name of another </a:t>
            </a:r>
            <a:r>
              <a:rPr lang="en-US" dirty="0" smtClean="0"/>
              <a:t>person.</a:t>
            </a:r>
          </a:p>
          <a:p>
            <a:pPr marL="400050" lvl="1" indent="0">
              <a:buNone/>
            </a:pPr>
            <a:r>
              <a:rPr lang="en-US" dirty="0" smtClean="0">
                <a:effectLst/>
              </a:rPr>
              <a:t>Excerpted in </a:t>
            </a:r>
            <a:r>
              <a:rPr lang="en-US" dirty="0"/>
              <a:t>James F. Childress, ‘Appeals to Conscience’, </a:t>
            </a:r>
            <a:r>
              <a:rPr lang="en-US" i="1" dirty="0"/>
              <a:t>Ethics</a:t>
            </a:r>
            <a:r>
              <a:rPr lang="en-US" dirty="0"/>
              <a:t>, LXXXIX, No. 4 (1979), p. 316–17. </a:t>
            </a:r>
            <a:endParaRPr lang="en-US" dirty="0" smtClean="0">
              <a:effectLst/>
            </a:endParaRPr>
          </a:p>
        </p:txBody>
      </p:sp>
      <p:pic>
        <p:nvPicPr>
          <p:cNvPr id="4" name="Picture 3"/>
          <p:cNvPicPr>
            <a:picLocks noChangeAspect="1"/>
          </p:cNvPicPr>
          <p:nvPr/>
        </p:nvPicPr>
        <p:blipFill>
          <a:blip r:embed="rId3"/>
          <a:stretch>
            <a:fillRect/>
          </a:stretch>
        </p:blipFill>
        <p:spPr>
          <a:xfrm>
            <a:off x="3100026" y="152400"/>
            <a:ext cx="4011974" cy="2587723"/>
          </a:xfrm>
          <a:prstGeom prst="rect">
            <a:avLst/>
          </a:prstGeom>
        </p:spPr>
      </p:pic>
    </p:spTree>
    <p:extLst>
      <p:ext uri="{BB962C8B-B14F-4D97-AF65-F5344CB8AC3E}">
        <p14:creationId xmlns:p14="http://schemas.microsoft.com/office/powerpoint/2010/main" val="186988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7678" y="322856"/>
            <a:ext cx="3929121" cy="6263407"/>
          </a:xfrm>
        </p:spPr>
        <p:txBody>
          <a:bodyPr>
            <a:normAutofit fontScale="62500" lnSpcReduction="20000"/>
          </a:bodyPr>
          <a:lstStyle/>
          <a:p>
            <a:pPr marL="0" indent="0">
              <a:buNone/>
            </a:pPr>
            <a:r>
              <a:rPr lang="en-US" dirty="0"/>
              <a:t>I have wondered if one of the reasons the play continues like this is its symbolic unleashing of the specter of order’s fragility. When certainties evaporate with each dawn, the unknowable is always around the corner. We know how much depends on mere trust and good faith and a certain respect for the human person, and how easily breached these are. And we know as well how close to the edge we live and how weak we really are and how quickly swept by fear the mass of us can become when our panic button is pushed. It is also, I suppose, that the play reaffirms the ultimate power of courage and clarity of mind whose ultimate fruit is liberty.</a:t>
            </a:r>
          </a:p>
          <a:p>
            <a:pPr marL="0" indent="0">
              <a:buNone/>
            </a:pPr>
            <a:r>
              <a:rPr lang="en-US" dirty="0"/>
              <a:t> </a:t>
            </a:r>
          </a:p>
          <a:p>
            <a:pPr marL="400050" lvl="1" indent="0" algn="r">
              <a:buNone/>
            </a:pPr>
            <a:r>
              <a:rPr lang="en-US" dirty="0"/>
              <a:t>ARTHUR MILLER, “Again They Drink From the Cup of Suspicion,” NYT, November 26, 1989</a:t>
            </a:r>
            <a:r>
              <a:rPr lang="en-US" dirty="0" smtClean="0">
                <a:effectLst/>
              </a:rPr>
              <a:t> </a:t>
            </a:r>
            <a:endParaRPr lang="en-US" dirty="0"/>
          </a:p>
        </p:txBody>
      </p:sp>
      <p:pic>
        <p:nvPicPr>
          <p:cNvPr id="4" name="Picture 3"/>
          <p:cNvPicPr>
            <a:picLocks noChangeAspect="1"/>
          </p:cNvPicPr>
          <p:nvPr/>
        </p:nvPicPr>
        <p:blipFill>
          <a:blip r:embed="rId2"/>
          <a:stretch>
            <a:fillRect/>
          </a:stretch>
        </p:blipFill>
        <p:spPr>
          <a:xfrm>
            <a:off x="297376" y="1140039"/>
            <a:ext cx="4072034" cy="4154799"/>
          </a:xfrm>
          <a:prstGeom prst="rect">
            <a:avLst/>
          </a:prstGeom>
        </p:spPr>
      </p:pic>
    </p:spTree>
    <p:extLst>
      <p:ext uri="{BB962C8B-B14F-4D97-AF65-F5344CB8AC3E}">
        <p14:creationId xmlns:p14="http://schemas.microsoft.com/office/powerpoint/2010/main" val="359531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48300"/>
            <a:ext cx="8229600" cy="1409700"/>
          </a:xfrm>
        </p:spPr>
        <p:txBody>
          <a:bodyPr>
            <a:normAutofit fontScale="47500" lnSpcReduction="20000"/>
          </a:bodyPr>
          <a:lstStyle/>
          <a:p>
            <a:pPr marL="0" indent="0">
              <a:buNone/>
            </a:pPr>
            <a:r>
              <a:rPr lang="en-US" dirty="0"/>
              <a:t>It was not only the rise of "McCarthyism" that moved me, but something which seemed much more weird and mysterious. It was the fact that a political, objective, knowledgeable campaign from the far Right was capable of creating not only a terror, but a new subjective reality, a veritable mystique which was gradually assuming even a holy resonance. . . . It was as though the whole country had been born anew, without a memory even of certain elemental decencies which a year or two earlier no one would have imagined could be altered, let alone forgotten.</a:t>
            </a:r>
          </a:p>
          <a:p>
            <a:pPr marL="800100" lvl="2" indent="0" algn="r">
              <a:buNone/>
            </a:pPr>
            <a:r>
              <a:rPr lang="en-US" dirty="0" smtClean="0"/>
              <a:t>Miller quoted in Harold </a:t>
            </a:r>
            <a:r>
              <a:rPr lang="en-US" dirty="0"/>
              <a:t>Bloom, ed., </a:t>
            </a:r>
            <a:r>
              <a:rPr lang="en-US" i="1" dirty="0"/>
              <a:t>Arthur Miller,</a:t>
            </a:r>
            <a:r>
              <a:rPr lang="en-US" dirty="0"/>
              <a:t> Chelsea House, 1987</a:t>
            </a:r>
            <a:r>
              <a:rPr lang="en-US" dirty="0" smtClean="0"/>
              <a:t>, 128</a:t>
            </a:r>
            <a:endParaRPr lang="en-US" dirty="0"/>
          </a:p>
          <a:p>
            <a:endParaRPr lang="en-US" dirty="0"/>
          </a:p>
        </p:txBody>
      </p:sp>
      <p:pic>
        <p:nvPicPr>
          <p:cNvPr id="4" name="Picture 3"/>
          <p:cNvPicPr>
            <a:picLocks noChangeAspect="1"/>
          </p:cNvPicPr>
          <p:nvPr/>
        </p:nvPicPr>
        <p:blipFill>
          <a:blip r:embed="rId2"/>
          <a:stretch>
            <a:fillRect/>
          </a:stretch>
        </p:blipFill>
        <p:spPr>
          <a:xfrm>
            <a:off x="1536700" y="441132"/>
            <a:ext cx="6070600" cy="4038600"/>
          </a:xfrm>
          <a:prstGeom prst="rect">
            <a:avLst/>
          </a:prstGeom>
        </p:spPr>
      </p:pic>
      <p:sp>
        <p:nvSpPr>
          <p:cNvPr id="5" name="TextBox 4"/>
          <p:cNvSpPr txBox="1"/>
          <p:nvPr/>
        </p:nvSpPr>
        <p:spPr>
          <a:xfrm>
            <a:off x="7381526" y="484179"/>
            <a:ext cx="1305274" cy="2862322"/>
          </a:xfrm>
          <a:prstGeom prst="rect">
            <a:avLst/>
          </a:prstGeom>
          <a:noFill/>
        </p:spPr>
        <p:txBody>
          <a:bodyPr wrap="square" rtlCol="0">
            <a:spAutoFit/>
          </a:bodyPr>
          <a:lstStyle/>
          <a:p>
            <a:r>
              <a:rPr lang="en-US" sz="1600" dirty="0">
                <a:solidFill>
                  <a:schemeClr val="bg1">
                    <a:lumMod val="50000"/>
                  </a:schemeClr>
                </a:solidFill>
              </a:rPr>
              <a:t>Laura </a:t>
            </a:r>
            <a:r>
              <a:rPr lang="en-US" sz="1600" dirty="0" err="1">
                <a:solidFill>
                  <a:schemeClr val="bg1">
                    <a:lumMod val="50000"/>
                  </a:schemeClr>
                </a:solidFill>
              </a:rPr>
              <a:t>Linney</a:t>
            </a:r>
            <a:r>
              <a:rPr lang="en-US" sz="1600" dirty="0">
                <a:solidFill>
                  <a:schemeClr val="bg1">
                    <a:lumMod val="50000"/>
                  </a:schemeClr>
                </a:solidFill>
              </a:rPr>
              <a:t> and Liam </a:t>
            </a:r>
            <a:r>
              <a:rPr lang="en-US" sz="1600" dirty="0" err="1">
                <a:solidFill>
                  <a:schemeClr val="bg1">
                    <a:lumMod val="50000"/>
                  </a:schemeClr>
                </a:solidFill>
              </a:rPr>
              <a:t>Neeson</a:t>
            </a:r>
            <a:r>
              <a:rPr lang="en-US" sz="1600" dirty="0">
                <a:solidFill>
                  <a:schemeClr val="bg1">
                    <a:lumMod val="50000"/>
                  </a:schemeClr>
                </a:solidFill>
              </a:rPr>
              <a:t> in a 2010 production of “The Crucible.”  Photo from </a:t>
            </a:r>
            <a:r>
              <a:rPr lang="en-US" sz="1600" i="1" dirty="0">
                <a:solidFill>
                  <a:schemeClr val="bg1">
                    <a:lumMod val="50000"/>
                  </a:schemeClr>
                </a:solidFill>
              </a:rPr>
              <a:t>The New York Times</a:t>
            </a:r>
            <a:r>
              <a:rPr lang="en-US" i="1" dirty="0"/>
              <a:t>.</a:t>
            </a:r>
            <a:endParaRPr lang="en-US" dirty="0"/>
          </a:p>
          <a:p>
            <a:endParaRPr lang="en-US" dirty="0"/>
          </a:p>
        </p:txBody>
      </p:sp>
      <p:pic>
        <p:nvPicPr>
          <p:cNvPr id="6" name="Picture 5"/>
          <p:cNvPicPr>
            <a:picLocks noChangeAspect="1"/>
          </p:cNvPicPr>
          <p:nvPr/>
        </p:nvPicPr>
        <p:blipFill>
          <a:blip r:embed="rId3"/>
          <a:stretch>
            <a:fillRect/>
          </a:stretch>
        </p:blipFill>
        <p:spPr>
          <a:xfrm>
            <a:off x="622300" y="0"/>
            <a:ext cx="8064500" cy="5448300"/>
          </a:xfrm>
          <a:prstGeom prst="rect">
            <a:avLst/>
          </a:prstGeom>
        </p:spPr>
      </p:pic>
    </p:spTree>
    <p:extLst>
      <p:ext uri="{BB962C8B-B14F-4D97-AF65-F5344CB8AC3E}">
        <p14:creationId xmlns:p14="http://schemas.microsoft.com/office/powerpoint/2010/main" val="1526859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	With </a:t>
            </a:r>
            <a:r>
              <a:rPr lang="en-US" dirty="0"/>
              <a:t>amazing speed McCarthy was convincing a lot of not unintelligent people that the incredible was really true, and that, say, General of the Army George Catlett Marshal was a Communist sympathizer, or that Senator Millard E. </a:t>
            </a:r>
            <a:r>
              <a:rPr lang="en-US" dirty="0" err="1"/>
              <a:t>Tydings</a:t>
            </a:r>
            <a:r>
              <a:rPr lang="en-US" dirty="0"/>
              <a:t> of Maryland was a buddy of Earl Browder, head of the American Communist Party. (A photo of both of them standing happily together would only much later be proved to have been a fake manufactured by Roy Cohn, McCarthy's right-hand </a:t>
            </a:r>
            <a:r>
              <a:rPr lang="en-US" dirty="0" err="1"/>
              <a:t>bandido</a:t>
            </a:r>
            <a:r>
              <a:rPr lang="en-US" dirty="0"/>
              <a:t>.) For a time it began to seem that Senator Joe was heading straight for the White House, the more so when the sheer incredibility of his claims appeared to be part proof that they were real; if the Communists were indeed hidden everywhere, it followed that they would certainly be found where common sense indicated they could not conceivably be.</a:t>
            </a:r>
          </a:p>
          <a:p>
            <a:pPr marL="0" indent="0">
              <a:buNone/>
            </a:pPr>
            <a:r>
              <a:rPr lang="en-US" dirty="0" smtClean="0"/>
              <a:t>	The </a:t>
            </a:r>
            <a:r>
              <a:rPr lang="en-US" dirty="0"/>
              <a:t>case being circular, it was finally all but unarguable. Worse yet, you could not rely on the too-trusting police, the naively legalistic courts or even the slow-moving F.B.I. to root out the conspiracy. As for the press, it was all but sold to Moscow, secretly, of course. Who then was absolutely reliable? McCarthy, naturally, and those who had his blessing.</a:t>
            </a:r>
          </a:p>
          <a:p>
            <a:pPr marL="0" indent="0">
              <a:buNone/>
            </a:pPr>
            <a:r>
              <a:rPr lang="en-US" dirty="0" smtClean="0"/>
              <a:t>	This </a:t>
            </a:r>
            <a:r>
              <a:rPr lang="en-US" dirty="0"/>
              <a:t>was colorful and fascinating stuff for the </a:t>
            </a:r>
            <a:r>
              <a:rPr lang="en-US" dirty="0" smtClean="0"/>
              <a:t>stage</a:t>
            </a:r>
            <a:r>
              <a:rPr lang="is-IS" dirty="0" smtClean="0"/>
              <a:t>….</a:t>
            </a:r>
          </a:p>
          <a:p>
            <a:pPr marL="0" lvl="1" indent="0" algn="r">
              <a:buNone/>
            </a:pPr>
            <a:r>
              <a:rPr lang="en-US" dirty="0" smtClean="0"/>
              <a:t>ARTHUR MILLER, “Again They Drink From the Cup of Suspicion,” NYT, November 26, 1989</a:t>
            </a:r>
            <a:r>
              <a:rPr lang="en-US" dirty="0" smtClean="0">
                <a:effectLst/>
              </a:rPr>
              <a:t> </a:t>
            </a:r>
            <a:endParaRPr lang="en-US" dirty="0" smtClean="0"/>
          </a:p>
          <a:p>
            <a:pPr marL="0" indent="0" algn="r">
              <a:buNone/>
            </a:pPr>
            <a:endParaRPr lang="en-US" dirty="0"/>
          </a:p>
          <a:p>
            <a:pPr marL="0" indent="0">
              <a:buNone/>
            </a:pPr>
            <a:r>
              <a:rPr lang="en-US" b="1" dirty="0"/>
              <a:t> </a:t>
            </a:r>
            <a:endParaRPr lang="en-US" dirty="0"/>
          </a:p>
          <a:p>
            <a:pPr marL="0" indent="0">
              <a:buNone/>
            </a:pPr>
            <a:endParaRPr lang="en-US" dirty="0"/>
          </a:p>
        </p:txBody>
      </p:sp>
    </p:spTree>
    <p:extLst>
      <p:ext uri="{BB962C8B-B14F-4D97-AF65-F5344CB8AC3E}">
        <p14:creationId xmlns:p14="http://schemas.microsoft.com/office/powerpoint/2010/main" val="1175456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dirty="0"/>
              <a:t>Political movements are always trying to position themselves as shields against the unknown - vote for me and you're safe. The difference during witch hunts is that you are being made safe from a malign, debauched, evil, irreligious, wife-swapping, deceitful, immoral, stinking conspiracy stemming from the very bowels of hell. In Wisconsin in the early 50's, a reporter went door to door asking residents if they agreed with certain propositions, 10 in number, and discovered that very few people did, and that most thought the first 10 amendments to the United States Constitution, unnamed of course in the inquiry, were Communistic. To propose that we should be free to express any idea at all was frightening to a lot of people</a:t>
            </a:r>
            <a:r>
              <a:rPr lang="en-US" dirty="0" smtClean="0"/>
              <a:t>.</a:t>
            </a:r>
            <a:endParaRPr lang="en-US" dirty="0"/>
          </a:p>
        </p:txBody>
      </p:sp>
    </p:spTree>
    <p:extLst>
      <p:ext uri="{BB962C8B-B14F-4D97-AF65-F5344CB8AC3E}">
        <p14:creationId xmlns:p14="http://schemas.microsoft.com/office/powerpoint/2010/main" val="2349647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a:t>
            </a:r>
            <a:r>
              <a:rPr lang="en-US" i="1" dirty="0" smtClean="0"/>
              <a:t>The Crucible</a:t>
            </a:r>
            <a:endParaRPr lang="en-US" dirty="0"/>
          </a:p>
        </p:txBody>
      </p:sp>
      <p:pic>
        <p:nvPicPr>
          <p:cNvPr id="4" name="Picture 3"/>
          <p:cNvPicPr>
            <a:picLocks noChangeAspect="1"/>
          </p:cNvPicPr>
          <p:nvPr/>
        </p:nvPicPr>
        <p:blipFill>
          <a:blip r:embed="rId2"/>
          <a:stretch>
            <a:fillRect/>
          </a:stretch>
        </p:blipFill>
        <p:spPr>
          <a:xfrm>
            <a:off x="863935" y="1722660"/>
            <a:ext cx="7406859" cy="4755983"/>
          </a:xfrm>
          <a:prstGeom prst="rect">
            <a:avLst/>
          </a:prstGeom>
        </p:spPr>
      </p:pic>
    </p:spTree>
    <p:extLst>
      <p:ext uri="{BB962C8B-B14F-4D97-AF65-F5344CB8AC3E}">
        <p14:creationId xmlns:p14="http://schemas.microsoft.com/office/powerpoint/2010/main" val="52432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Theatricality of HUAC Hearings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“We </a:t>
            </a:r>
            <a:r>
              <a:rPr lang="en-US" dirty="0"/>
              <a:t>were living in an art form, a metaphor that had no long history but had suddenly, incredibly enough, gripped the country</a:t>
            </a:r>
            <a:r>
              <a:rPr lang="en-US" dirty="0" smtClean="0"/>
              <a:t>.” –Miller</a:t>
            </a:r>
          </a:p>
          <a:p>
            <a:pPr marL="0" indent="0">
              <a:buNone/>
            </a:pPr>
            <a:endParaRPr lang="en-US" dirty="0"/>
          </a:p>
          <a:p>
            <a:pPr marL="0" indent="0">
              <a:buNone/>
            </a:pPr>
            <a:r>
              <a:rPr lang="en-US" dirty="0" smtClean="0"/>
              <a:t>“All </a:t>
            </a:r>
            <a:r>
              <a:rPr lang="en-US" dirty="0"/>
              <a:t>relationships had become relationships of </a:t>
            </a:r>
            <a:r>
              <a:rPr lang="en-US" dirty="0" smtClean="0"/>
              <a:t>advantage </a:t>
            </a:r>
            <a:r>
              <a:rPr lang="en-US" dirty="0"/>
              <a:t>or disadvantage. That this was what it all came down to anyway and there was nothing new here. That one stayed as long as it was useful to stay, believed as long as it was not too </a:t>
            </a:r>
            <a:r>
              <a:rPr lang="en-US" dirty="0" smtClean="0"/>
              <a:t>inconvenient</a:t>
            </a:r>
            <a:r>
              <a:rPr lang="en-US" dirty="0"/>
              <a:t>, and that we were fish in a tank cruising with </a:t>
            </a:r>
            <a:r>
              <a:rPr lang="en-US" dirty="0" err="1"/>
              <a:t>upslanted</a:t>
            </a:r>
            <a:r>
              <a:rPr lang="en-US" dirty="0"/>
              <a:t> gaze for the descending crumbs that kept us alive</a:t>
            </a:r>
            <a:r>
              <a:rPr lang="en-US" dirty="0" smtClean="0"/>
              <a:t>.”  -Miller</a:t>
            </a:r>
            <a:endParaRPr lang="en-US" dirty="0" smtClean="0">
              <a:effectLst/>
            </a:endParaRPr>
          </a:p>
          <a:p>
            <a:endParaRPr lang="en-US" dirty="0"/>
          </a:p>
        </p:txBody>
      </p:sp>
    </p:spTree>
    <p:extLst>
      <p:ext uri="{BB962C8B-B14F-4D97-AF65-F5344CB8AC3E}">
        <p14:creationId xmlns:p14="http://schemas.microsoft.com/office/powerpoint/2010/main" val="322537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HUAC’s Purpose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800" dirty="0" smtClean="0"/>
              <a:t>To subpoena and investigate:</a:t>
            </a:r>
          </a:p>
          <a:p>
            <a:pPr marL="0" indent="0">
              <a:buNone/>
            </a:pPr>
            <a:endParaRPr lang="en-US" sz="3800" dirty="0" smtClean="0"/>
          </a:p>
          <a:p>
            <a:pPr marL="514350" indent="-514350">
              <a:buAutoNum type="arabicParenR"/>
            </a:pPr>
            <a:r>
              <a:rPr lang="en-US" dirty="0" smtClean="0"/>
              <a:t>The </a:t>
            </a:r>
            <a:r>
              <a:rPr lang="en-US" dirty="0"/>
              <a:t>extent, character and objects of un</a:t>
            </a:r>
            <a:r>
              <a:rPr lang="en-US" dirty="0" smtClean="0"/>
              <a:t>-American </a:t>
            </a:r>
            <a:r>
              <a:rPr lang="en-US" dirty="0"/>
              <a:t>propaganda activities in the United States, </a:t>
            </a:r>
            <a:endParaRPr lang="en-US" dirty="0" smtClean="0"/>
          </a:p>
          <a:p>
            <a:pPr marL="514350" indent="-514350">
              <a:buAutoNum type="arabicParenR"/>
            </a:pPr>
            <a:r>
              <a:rPr lang="en-US" dirty="0" smtClean="0"/>
              <a:t>the </a:t>
            </a:r>
            <a:r>
              <a:rPr lang="en-US" dirty="0"/>
              <a:t>diffusion within the United States of subversive and un-American propaganda that is instigated from foreign countries or of a domestic origin and attacks the principle of the form of government as guaranteed by our Constitution, </a:t>
            </a:r>
            <a:r>
              <a:rPr lang="en-US" dirty="0" smtClean="0"/>
              <a:t>and</a:t>
            </a:r>
          </a:p>
          <a:p>
            <a:pPr marL="514350" indent="-514350">
              <a:buAutoNum type="arabicParenR"/>
            </a:pPr>
            <a:r>
              <a:rPr lang="en-US" dirty="0" smtClean="0"/>
              <a:t>all </a:t>
            </a:r>
            <a:r>
              <a:rPr lang="en-US" dirty="0"/>
              <a:t>other questions in relation thereto that would aid Congress in any remedial legislation. </a:t>
            </a:r>
            <a:endParaRPr lang="en-US" dirty="0" smtClean="0">
              <a:effectLst/>
            </a:endParaRPr>
          </a:p>
          <a:p>
            <a:endParaRPr lang="en-US" dirty="0"/>
          </a:p>
        </p:txBody>
      </p:sp>
    </p:spTree>
    <p:extLst>
      <p:ext uri="{BB962C8B-B14F-4D97-AF65-F5344CB8AC3E}">
        <p14:creationId xmlns:p14="http://schemas.microsoft.com/office/powerpoint/2010/main" val="254339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Parallels between Salem Witch Trials and the Second Red Scare</a:t>
            </a:r>
            <a:endParaRPr lang="en-US" dirty="0"/>
          </a:p>
        </p:txBody>
      </p:sp>
      <p:sp>
        <p:nvSpPr>
          <p:cNvPr id="3" name="Content Placeholder 2"/>
          <p:cNvSpPr>
            <a:spLocks noGrp="1"/>
          </p:cNvSpPr>
          <p:nvPr>
            <p:ph idx="1"/>
          </p:nvPr>
        </p:nvSpPr>
        <p:spPr>
          <a:xfrm>
            <a:off x="457200" y="5462978"/>
            <a:ext cx="8229600" cy="1326370"/>
          </a:xfrm>
        </p:spPr>
        <p:txBody>
          <a:bodyPr>
            <a:normAutofit fontScale="92500" lnSpcReduction="10000"/>
          </a:bodyPr>
          <a:lstStyle/>
          <a:p>
            <a:pPr marL="0" indent="0">
              <a:buNone/>
            </a:pPr>
            <a:r>
              <a:rPr lang="en-US" dirty="0" smtClean="0"/>
              <a:t>“[I]n </a:t>
            </a:r>
            <a:r>
              <a:rPr lang="en-US" i="1" dirty="0"/>
              <a:t>The Crucible</a:t>
            </a:r>
            <a:r>
              <a:rPr lang="en-US" dirty="0"/>
              <a:t>, Miller shows that the world is still gripped by the binary of right and wrong, good and evil, God and </a:t>
            </a:r>
            <a:r>
              <a:rPr lang="en-US" dirty="0" smtClean="0"/>
              <a:t>Lucifer” (Aziz, 171).</a:t>
            </a:r>
            <a:endParaRPr lang="en-US" dirty="0" smtClean="0">
              <a:effectLst/>
            </a:endParaRPr>
          </a:p>
          <a:p>
            <a:endParaRPr lang="en-US" dirty="0"/>
          </a:p>
        </p:txBody>
      </p:sp>
      <p:pic>
        <p:nvPicPr>
          <p:cNvPr id="4" name="Picture 10" descr="SAL_HA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664219" y="1762517"/>
            <a:ext cx="4009448" cy="34852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3716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739"/>
          </a:xfrm>
        </p:spPr>
        <p:txBody>
          <a:bodyPr/>
          <a:lstStyle/>
          <a:p>
            <a:r>
              <a:rPr lang="en-US" dirty="0" smtClean="0"/>
              <a:t>The Prosecutors</a:t>
            </a:r>
            <a:endParaRPr lang="en-US" dirty="0"/>
          </a:p>
        </p:txBody>
      </p:sp>
      <p:sp>
        <p:nvSpPr>
          <p:cNvPr id="3" name="Content Placeholder 2"/>
          <p:cNvSpPr>
            <a:spLocks noGrp="1"/>
          </p:cNvSpPr>
          <p:nvPr>
            <p:ph idx="1"/>
          </p:nvPr>
        </p:nvSpPr>
        <p:spPr>
          <a:xfrm>
            <a:off x="457200" y="4175605"/>
            <a:ext cx="8229600" cy="2410658"/>
          </a:xfrm>
        </p:spPr>
        <p:txBody>
          <a:bodyPr>
            <a:normAutofit fontScale="62500" lnSpcReduction="20000"/>
          </a:bodyPr>
          <a:lstStyle/>
          <a:p>
            <a:pPr marL="0" indent="0">
              <a:buNone/>
            </a:pPr>
            <a:r>
              <a:rPr lang="en-US" sz="4000" dirty="0" smtClean="0"/>
              <a:t>“The </a:t>
            </a:r>
            <a:r>
              <a:rPr lang="en-US" sz="4000" dirty="0"/>
              <a:t>same misplaced pride that had for so long prevented the original Salem court from admitting the truth before its eyes was still alive here</a:t>
            </a:r>
            <a:r>
              <a:rPr lang="en-US" sz="4000" dirty="0" smtClean="0"/>
              <a:t>.”  (</a:t>
            </a:r>
            <a:r>
              <a:rPr lang="en-US" sz="4000" dirty="0"/>
              <a:t>Miller, </a:t>
            </a:r>
            <a:r>
              <a:rPr lang="en-US" sz="4000" i="1" dirty="0" err="1"/>
              <a:t>Timebends</a:t>
            </a:r>
            <a:r>
              <a:rPr lang="en-US" sz="4000" i="1" dirty="0"/>
              <a:t>, </a:t>
            </a:r>
            <a:r>
              <a:rPr lang="en-US" sz="4000" dirty="0"/>
              <a:t>p. </a:t>
            </a:r>
            <a:r>
              <a:rPr lang="en-US" sz="4000" dirty="0" smtClean="0"/>
              <a:t>337) </a:t>
            </a:r>
          </a:p>
          <a:p>
            <a:endParaRPr lang="en-US" sz="4000" dirty="0" smtClean="0">
              <a:effectLst/>
            </a:endParaRPr>
          </a:p>
          <a:p>
            <a:pPr marL="0" indent="0">
              <a:buNone/>
            </a:pPr>
            <a:endParaRPr lang="en-US" dirty="0" smtClean="0">
              <a:effectLst/>
            </a:endParaRPr>
          </a:p>
          <a:p>
            <a:pPr marL="0" indent="0">
              <a:buNone/>
            </a:pPr>
            <a:r>
              <a:rPr lang="en-US" dirty="0" smtClean="0">
                <a:effectLst/>
              </a:rPr>
              <a:t>Photos from film adaptation of </a:t>
            </a:r>
            <a:r>
              <a:rPr lang="en-US" i="1" dirty="0" smtClean="0">
                <a:effectLst/>
              </a:rPr>
              <a:t>The Crucible </a:t>
            </a:r>
            <a:r>
              <a:rPr lang="en-US" dirty="0" smtClean="0">
                <a:effectLst/>
              </a:rPr>
              <a:t>(Nicholas </a:t>
            </a:r>
            <a:r>
              <a:rPr lang="en-US" dirty="0" err="1" smtClean="0">
                <a:effectLst/>
              </a:rPr>
              <a:t>Hytner</a:t>
            </a:r>
            <a:r>
              <a:rPr lang="en-US" dirty="0" smtClean="0">
                <a:effectLst/>
              </a:rPr>
              <a:t>, 1996)</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694105" y="1721899"/>
            <a:ext cx="3249884" cy="2076170"/>
          </a:xfrm>
          <a:prstGeom prst="rect">
            <a:avLst/>
          </a:prstGeom>
        </p:spPr>
      </p:pic>
      <p:pic>
        <p:nvPicPr>
          <p:cNvPr id="5" name="Picture 4"/>
          <p:cNvPicPr>
            <a:picLocks noChangeAspect="1"/>
          </p:cNvPicPr>
          <p:nvPr/>
        </p:nvPicPr>
        <p:blipFill>
          <a:blip r:embed="rId4"/>
          <a:stretch>
            <a:fillRect/>
          </a:stretch>
        </p:blipFill>
        <p:spPr>
          <a:xfrm>
            <a:off x="6725252" y="1721898"/>
            <a:ext cx="1776571" cy="2144625"/>
          </a:xfrm>
          <a:prstGeom prst="rect">
            <a:avLst/>
          </a:prstGeom>
        </p:spPr>
      </p:pic>
      <p:pic>
        <p:nvPicPr>
          <p:cNvPr id="6" name="Picture 5"/>
          <p:cNvPicPr>
            <a:picLocks noChangeAspect="1"/>
          </p:cNvPicPr>
          <p:nvPr/>
        </p:nvPicPr>
        <p:blipFill>
          <a:blip r:embed="rId5"/>
          <a:stretch>
            <a:fillRect/>
          </a:stretch>
        </p:blipFill>
        <p:spPr>
          <a:xfrm>
            <a:off x="4309365" y="1721899"/>
            <a:ext cx="2057034" cy="2076170"/>
          </a:xfrm>
          <a:prstGeom prst="rect">
            <a:avLst/>
          </a:prstGeom>
        </p:spPr>
      </p:pic>
    </p:spTree>
    <p:extLst>
      <p:ext uri="{BB962C8B-B14F-4D97-AF65-F5344CB8AC3E}">
        <p14:creationId xmlns:p14="http://schemas.microsoft.com/office/powerpoint/2010/main" val="158000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64805" y="774855"/>
            <a:ext cx="6486651" cy="5307260"/>
          </a:xfrm>
          <a:prstGeom prst="rect">
            <a:avLst/>
          </a:prstGeom>
        </p:spPr>
      </p:pic>
      <p:sp>
        <p:nvSpPr>
          <p:cNvPr id="5" name="TextBox 4"/>
          <p:cNvSpPr txBox="1"/>
          <p:nvPr/>
        </p:nvSpPr>
        <p:spPr>
          <a:xfrm>
            <a:off x="1937516" y="6082115"/>
            <a:ext cx="5618797" cy="369332"/>
          </a:xfrm>
          <a:prstGeom prst="rect">
            <a:avLst/>
          </a:prstGeom>
          <a:noFill/>
        </p:spPr>
        <p:txBody>
          <a:bodyPr wrap="square" rtlCol="0">
            <a:spAutoFit/>
          </a:bodyPr>
          <a:lstStyle/>
          <a:p>
            <a:pPr algn="ctr"/>
            <a:r>
              <a:rPr lang="en-US" dirty="0" smtClean="0"/>
              <a:t>Arthur Miller testified before HUAC, 1956</a:t>
            </a:r>
            <a:endParaRPr lang="en-US" dirty="0"/>
          </a:p>
        </p:txBody>
      </p:sp>
    </p:spTree>
    <p:extLst>
      <p:ext uri="{BB962C8B-B14F-4D97-AF65-F5344CB8AC3E}">
        <p14:creationId xmlns:p14="http://schemas.microsoft.com/office/powerpoint/2010/main" val="46933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32659" y="113923"/>
            <a:ext cx="4284064" cy="6625777"/>
          </a:xfrm>
          <a:prstGeom prst="rect">
            <a:avLst/>
          </a:prstGeom>
        </p:spPr>
      </p:pic>
    </p:spTree>
    <p:extLst>
      <p:ext uri="{BB962C8B-B14F-4D97-AF65-F5344CB8AC3E}">
        <p14:creationId xmlns:p14="http://schemas.microsoft.com/office/powerpoint/2010/main" val="1509561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85206" y="0"/>
            <a:ext cx="3509306" cy="3757313"/>
          </a:xfrm>
          <a:prstGeom prst="rect">
            <a:avLst/>
          </a:prstGeom>
        </p:spPr>
      </p:pic>
      <p:pic>
        <p:nvPicPr>
          <p:cNvPr id="5" name="Picture 4">
            <a:hlinkClick r:id="rId4"/>
          </p:cNvPr>
          <p:cNvPicPr>
            <a:picLocks noChangeAspect="1"/>
          </p:cNvPicPr>
          <p:nvPr/>
        </p:nvPicPr>
        <p:blipFill>
          <a:blip r:embed="rId5"/>
          <a:stretch>
            <a:fillRect/>
          </a:stretch>
        </p:blipFill>
        <p:spPr>
          <a:xfrm>
            <a:off x="657533" y="1895509"/>
            <a:ext cx="4401288" cy="3723607"/>
          </a:xfrm>
          <a:prstGeom prst="rect">
            <a:avLst/>
          </a:prstGeom>
        </p:spPr>
      </p:pic>
      <p:pic>
        <p:nvPicPr>
          <p:cNvPr id="6" name="Picture 5"/>
          <p:cNvPicPr>
            <a:picLocks noChangeAspect="1"/>
          </p:cNvPicPr>
          <p:nvPr/>
        </p:nvPicPr>
        <p:blipFill>
          <a:blip r:embed="rId6"/>
          <a:stretch>
            <a:fillRect/>
          </a:stretch>
        </p:blipFill>
        <p:spPr>
          <a:xfrm>
            <a:off x="5058821" y="3607030"/>
            <a:ext cx="3250970" cy="3250970"/>
          </a:xfrm>
          <a:prstGeom prst="rect">
            <a:avLst/>
          </a:prstGeom>
        </p:spPr>
      </p:pic>
    </p:spTree>
    <p:extLst>
      <p:ext uri="{BB962C8B-B14F-4D97-AF65-F5344CB8AC3E}">
        <p14:creationId xmlns:p14="http://schemas.microsoft.com/office/powerpoint/2010/main" val="2973479628"/>
      </p:ext>
    </p:extLst>
  </p:cSld>
  <p:clrMapOvr>
    <a:masterClrMapping/>
  </p:clrMapOvr>
</p:sld>
</file>

<file path=ppt/theme/theme1.xml><?xml version="1.0" encoding="utf-8"?>
<a:theme xmlns:a="http://schemas.openxmlformats.org/drawingml/2006/main" name="Office Theme">
  <a:themeElements>
    <a:clrScheme name="Custom 14">
      <a:dk1>
        <a:srgbClr val="2244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TotalTime>
  <Words>3121</Words>
  <Application>Microsoft Macintosh PowerPoint</Application>
  <PresentationFormat>On-screen Show (4:3)</PresentationFormat>
  <Paragraphs>106</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Arthur Miller and HUAC</vt:lpstr>
      <vt:lpstr>PowerPoint Presentation</vt:lpstr>
      <vt:lpstr>The Theatricality of HUAC Hearings</vt:lpstr>
      <vt:lpstr>HUAC’s Purpose</vt:lpstr>
      <vt:lpstr>Parallels between Salem Witch Trials and the Second Red Scare</vt:lpstr>
      <vt:lpstr>The Prosecutors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what could a play achieve in the face of such a massive spectacle?”  (Aziz, 175)</vt:lpstr>
      <vt:lpstr>The theatrical form of ritual and the element of public confession </vt:lpstr>
      <vt:lpstr>John Proctor – Miller’s mouthpiece</vt:lpstr>
      <vt:lpstr>Miller and HUAC</vt:lpstr>
      <vt:lpstr>PowerPoint Presentation</vt:lpstr>
      <vt:lpstr>PowerPoint Presentation</vt:lpstr>
      <vt:lpstr>PowerPoint Presentation</vt:lpstr>
      <vt:lpstr>PowerPoint Presentation</vt:lpstr>
      <vt:lpstr>Gender and The Crucible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Arthur Miller and HUAC</dc:title>
  <dc:creator>Holly</dc:creator>
  <cp:lastModifiedBy>Holly</cp:lastModifiedBy>
  <cp:revision>12</cp:revision>
  <dcterms:created xsi:type="dcterms:W3CDTF">2017-09-20T13:23:31Z</dcterms:created>
  <dcterms:modified xsi:type="dcterms:W3CDTF">2017-09-20T15:25:39Z</dcterms:modified>
</cp:coreProperties>
</file>