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7" r:id="rId2"/>
    <p:sldId id="313" r:id="rId3"/>
    <p:sldId id="314" r:id="rId4"/>
    <p:sldId id="299" r:id="rId5"/>
    <p:sldId id="300" r:id="rId6"/>
    <p:sldId id="315" r:id="rId7"/>
    <p:sldId id="316" r:id="rId8"/>
    <p:sldId id="317" r:id="rId9"/>
    <p:sldId id="321" r:id="rId10"/>
    <p:sldId id="324" r:id="rId11"/>
    <p:sldId id="322" r:id="rId12"/>
    <p:sldId id="323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07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43"/>
    <a:srgbClr val="0D385F"/>
    <a:srgbClr val="0D395F"/>
    <a:srgbClr val="5E7E2C"/>
    <a:srgbClr val="1F9F8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72763" autoAdjust="0"/>
  </p:normalViewPr>
  <p:slideViewPr>
    <p:cSldViewPr snapToGrid="0">
      <p:cViewPr varScale="1">
        <p:scale>
          <a:sx n="75" d="100"/>
          <a:sy n="75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01F19-633B-436D-B9DD-F03D701A54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5428DFC-AEBF-4FA7-A7C2-8E63B47FA15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/>
            <a:t>Fall 2022 &amp; </a:t>
          </a:r>
        </a:p>
        <a:p>
          <a:r>
            <a:rPr lang="en-US" sz="2000" b="1" dirty="0"/>
            <a:t>Winter 2023</a:t>
          </a:r>
        </a:p>
        <a:p>
          <a:r>
            <a:rPr lang="en-US" sz="1600" dirty="0"/>
            <a:t>Research firms and roles</a:t>
          </a:r>
        </a:p>
        <a:p>
          <a:r>
            <a:rPr lang="en-US" sz="1600" dirty="0"/>
            <a:t>Attend info sessions</a:t>
          </a:r>
        </a:p>
        <a:p>
          <a:r>
            <a:rPr lang="en-US" sz="1600" dirty="0"/>
            <a:t>Network with alumni</a:t>
          </a:r>
        </a:p>
        <a:p>
          <a:r>
            <a:rPr lang="en-US" sz="1600" dirty="0"/>
            <a:t>Fine-tune resume</a:t>
          </a:r>
        </a:p>
      </dgm:t>
    </dgm:pt>
    <dgm:pt modelId="{61B456A9-E71D-442A-B84E-75A57A9ABFEC}" type="parTrans" cxnId="{2B6FAE05-0181-4766-8D19-7B8522190409}">
      <dgm:prSet/>
      <dgm:spPr/>
      <dgm:t>
        <a:bodyPr/>
        <a:lstStyle/>
        <a:p>
          <a:endParaRPr lang="en-US"/>
        </a:p>
      </dgm:t>
    </dgm:pt>
    <dgm:pt modelId="{9ED33D0A-3525-4012-AD7B-AA58F2D875FE}" type="sibTrans" cxnId="{2B6FAE05-0181-4766-8D19-7B8522190409}">
      <dgm:prSet/>
      <dgm:spPr/>
      <dgm:t>
        <a:bodyPr/>
        <a:lstStyle/>
        <a:p>
          <a:endParaRPr lang="en-US"/>
        </a:p>
      </dgm:t>
    </dgm:pt>
    <dgm:pt modelId="{D221E25A-F124-4D4B-B250-F998F833AAA9}">
      <dgm:prSet phldrT="[Text]" custT="1"/>
      <dgm:spPr/>
      <dgm:t>
        <a:bodyPr/>
        <a:lstStyle/>
        <a:p>
          <a:r>
            <a:rPr lang="en-US" sz="2000" b="1" dirty="0"/>
            <a:t>Spring 2023</a:t>
          </a:r>
        </a:p>
        <a:p>
          <a:r>
            <a:rPr lang="en-US" sz="1600" dirty="0"/>
            <a:t>Begin applying now!</a:t>
          </a:r>
        </a:p>
        <a:p>
          <a:r>
            <a:rPr lang="en-US" sz="1600" dirty="0"/>
            <a:t>Many good opportunities will NOT be posted in Handshake</a:t>
          </a:r>
        </a:p>
        <a:p>
          <a:r>
            <a:rPr lang="en-US" sz="1600" dirty="0"/>
            <a:t>Complete first-round &amp; super day interviews</a:t>
          </a:r>
        </a:p>
      </dgm:t>
    </dgm:pt>
    <dgm:pt modelId="{0EB95E7D-0A7F-4816-9209-72231EE01C23}" type="parTrans" cxnId="{78BF60E1-969B-4317-8286-D92E4840C386}">
      <dgm:prSet/>
      <dgm:spPr/>
      <dgm:t>
        <a:bodyPr/>
        <a:lstStyle/>
        <a:p>
          <a:endParaRPr lang="en-US"/>
        </a:p>
      </dgm:t>
    </dgm:pt>
    <dgm:pt modelId="{2F73296C-ECC0-4F52-AEB1-B13144B6FDF1}" type="sibTrans" cxnId="{78BF60E1-969B-4317-8286-D92E4840C386}">
      <dgm:prSet/>
      <dgm:spPr/>
      <dgm:t>
        <a:bodyPr/>
        <a:lstStyle/>
        <a:p>
          <a:endParaRPr lang="en-US"/>
        </a:p>
      </dgm:t>
    </dgm:pt>
    <dgm:pt modelId="{D7C03E0C-FDFC-493F-8661-B4DE0E93D654}">
      <dgm:prSet phldrT="[Text]" custT="1"/>
      <dgm:spPr/>
      <dgm:t>
        <a:bodyPr/>
        <a:lstStyle/>
        <a:p>
          <a:r>
            <a:rPr lang="en-US" sz="2000" b="1" dirty="0"/>
            <a:t>Spring &amp; Summer 2023</a:t>
          </a:r>
        </a:p>
        <a:p>
          <a:r>
            <a:rPr lang="en-US" sz="1600" dirty="0"/>
            <a:t>Complete super day interviews</a:t>
          </a:r>
        </a:p>
        <a:p>
          <a:r>
            <a:rPr lang="en-US" sz="1600" dirty="0"/>
            <a:t>Evaluate offers</a:t>
          </a:r>
        </a:p>
        <a:p>
          <a:endParaRPr lang="en-US" sz="1200" dirty="0"/>
        </a:p>
      </dgm:t>
    </dgm:pt>
    <dgm:pt modelId="{15831E6D-FCC1-4B27-B389-E5C2FC72CB06}" type="parTrans" cxnId="{9D18B0B4-256E-4C88-AF86-74145FA9580C}">
      <dgm:prSet/>
      <dgm:spPr/>
      <dgm:t>
        <a:bodyPr/>
        <a:lstStyle/>
        <a:p>
          <a:endParaRPr lang="en-US"/>
        </a:p>
      </dgm:t>
    </dgm:pt>
    <dgm:pt modelId="{56434389-BFEA-44CE-9097-12E65C0D982D}" type="sibTrans" cxnId="{9D18B0B4-256E-4C88-AF86-74145FA9580C}">
      <dgm:prSet/>
      <dgm:spPr/>
      <dgm:t>
        <a:bodyPr/>
        <a:lstStyle/>
        <a:p>
          <a:endParaRPr lang="en-US"/>
        </a:p>
      </dgm:t>
    </dgm:pt>
    <dgm:pt modelId="{91404B86-FE6C-44FE-91A8-083905E7AF34}">
      <dgm:prSet custT="1"/>
      <dgm:spPr/>
      <dgm:t>
        <a:bodyPr/>
        <a:lstStyle/>
        <a:p>
          <a:r>
            <a:rPr lang="en-US" sz="2000" b="1" dirty="0"/>
            <a:t>Summer 2024</a:t>
          </a:r>
        </a:p>
        <a:p>
          <a:r>
            <a:rPr lang="en-US" sz="1600" dirty="0"/>
            <a:t>Begin summer internship</a:t>
          </a:r>
        </a:p>
      </dgm:t>
    </dgm:pt>
    <dgm:pt modelId="{7652938C-F14F-4EC9-892F-A820EA8DD1D5}" type="parTrans" cxnId="{09561FC3-1E9F-4EE1-A4B4-873B8C217335}">
      <dgm:prSet/>
      <dgm:spPr/>
      <dgm:t>
        <a:bodyPr/>
        <a:lstStyle/>
        <a:p>
          <a:endParaRPr lang="en-US"/>
        </a:p>
      </dgm:t>
    </dgm:pt>
    <dgm:pt modelId="{065E4867-8075-4FC5-95AA-C47CF508AC4C}" type="sibTrans" cxnId="{09561FC3-1E9F-4EE1-A4B4-873B8C217335}">
      <dgm:prSet/>
      <dgm:spPr/>
      <dgm:t>
        <a:bodyPr/>
        <a:lstStyle/>
        <a:p>
          <a:endParaRPr lang="en-US"/>
        </a:p>
      </dgm:t>
    </dgm:pt>
    <dgm:pt modelId="{B0EDCF0A-ADED-4916-B497-346075F2D9B0}" type="pres">
      <dgm:prSet presAssocID="{6D701F19-633B-436D-B9DD-F03D701A545D}" presName="CompostProcess" presStyleCnt="0">
        <dgm:presLayoutVars>
          <dgm:dir/>
          <dgm:resizeHandles val="exact"/>
        </dgm:presLayoutVars>
      </dgm:prSet>
      <dgm:spPr/>
    </dgm:pt>
    <dgm:pt modelId="{28339B55-9E83-4BFF-A1E4-5EF3FF17B5C7}" type="pres">
      <dgm:prSet presAssocID="{6D701F19-633B-436D-B9DD-F03D701A545D}" presName="arrow" presStyleLbl="bgShp" presStyleIdx="0" presStyleCnt="1"/>
      <dgm:spPr/>
    </dgm:pt>
    <dgm:pt modelId="{4FC90F3F-4C95-413B-A8C6-88B439D15B73}" type="pres">
      <dgm:prSet presAssocID="{6D701F19-633B-436D-B9DD-F03D701A545D}" presName="linearProcess" presStyleCnt="0"/>
      <dgm:spPr/>
    </dgm:pt>
    <dgm:pt modelId="{E9FE7D87-130E-4D0B-B081-20F01AB32953}" type="pres">
      <dgm:prSet presAssocID="{E5428DFC-AEBF-4FA7-A7C2-8E63B47FA15B}" presName="textNode" presStyleLbl="node1" presStyleIdx="0" presStyleCnt="4" custScaleY="116566">
        <dgm:presLayoutVars>
          <dgm:bulletEnabled val="1"/>
        </dgm:presLayoutVars>
      </dgm:prSet>
      <dgm:spPr/>
    </dgm:pt>
    <dgm:pt modelId="{FD900385-5A89-4EB9-B8BE-17393AF579C5}" type="pres">
      <dgm:prSet presAssocID="{9ED33D0A-3525-4012-AD7B-AA58F2D875FE}" presName="sibTrans" presStyleCnt="0"/>
      <dgm:spPr/>
    </dgm:pt>
    <dgm:pt modelId="{0266B459-C2F3-4200-A61B-E919E44F4E38}" type="pres">
      <dgm:prSet presAssocID="{D221E25A-F124-4D4B-B250-F998F833AAA9}" presName="textNode" presStyleLbl="node1" presStyleIdx="1" presStyleCnt="4" custScaleY="116566">
        <dgm:presLayoutVars>
          <dgm:bulletEnabled val="1"/>
        </dgm:presLayoutVars>
      </dgm:prSet>
      <dgm:spPr/>
    </dgm:pt>
    <dgm:pt modelId="{83268FE8-EED5-4696-8F47-D01BA39435AD}" type="pres">
      <dgm:prSet presAssocID="{2F73296C-ECC0-4F52-AEB1-B13144B6FDF1}" presName="sibTrans" presStyleCnt="0"/>
      <dgm:spPr/>
    </dgm:pt>
    <dgm:pt modelId="{70FEEDF6-F51C-4291-A9E3-13EBBA63A377}" type="pres">
      <dgm:prSet presAssocID="{D7C03E0C-FDFC-493F-8661-B4DE0E93D654}" presName="textNode" presStyleLbl="node1" presStyleIdx="2" presStyleCnt="4" custScaleY="117909">
        <dgm:presLayoutVars>
          <dgm:bulletEnabled val="1"/>
        </dgm:presLayoutVars>
      </dgm:prSet>
      <dgm:spPr/>
    </dgm:pt>
    <dgm:pt modelId="{5385F7D2-B441-4CCD-8C66-F24698E2B468}" type="pres">
      <dgm:prSet presAssocID="{56434389-BFEA-44CE-9097-12E65C0D982D}" presName="sibTrans" presStyleCnt="0"/>
      <dgm:spPr/>
    </dgm:pt>
    <dgm:pt modelId="{5521CDF4-4CCA-466E-A4BC-78CC6751E5C2}" type="pres">
      <dgm:prSet presAssocID="{91404B86-FE6C-44FE-91A8-083905E7AF34}" presName="textNode" presStyleLbl="node1" presStyleIdx="3" presStyleCnt="4" custScaleY="120594">
        <dgm:presLayoutVars>
          <dgm:bulletEnabled val="1"/>
        </dgm:presLayoutVars>
      </dgm:prSet>
      <dgm:spPr/>
    </dgm:pt>
  </dgm:ptLst>
  <dgm:cxnLst>
    <dgm:cxn modelId="{2B6FAE05-0181-4766-8D19-7B8522190409}" srcId="{6D701F19-633B-436D-B9DD-F03D701A545D}" destId="{E5428DFC-AEBF-4FA7-A7C2-8E63B47FA15B}" srcOrd="0" destOrd="0" parTransId="{61B456A9-E71D-442A-B84E-75A57A9ABFEC}" sibTransId="{9ED33D0A-3525-4012-AD7B-AA58F2D875FE}"/>
    <dgm:cxn modelId="{7BF3F42E-8757-4613-8575-0FD04339AF75}" type="presOf" srcId="{91404B86-FE6C-44FE-91A8-083905E7AF34}" destId="{5521CDF4-4CCA-466E-A4BC-78CC6751E5C2}" srcOrd="0" destOrd="0" presId="urn:microsoft.com/office/officeart/2005/8/layout/hProcess9"/>
    <dgm:cxn modelId="{9D18B0B4-256E-4C88-AF86-74145FA9580C}" srcId="{6D701F19-633B-436D-B9DD-F03D701A545D}" destId="{D7C03E0C-FDFC-493F-8661-B4DE0E93D654}" srcOrd="2" destOrd="0" parTransId="{15831E6D-FCC1-4B27-B389-E5C2FC72CB06}" sibTransId="{56434389-BFEA-44CE-9097-12E65C0D982D}"/>
    <dgm:cxn modelId="{09561FC3-1E9F-4EE1-A4B4-873B8C217335}" srcId="{6D701F19-633B-436D-B9DD-F03D701A545D}" destId="{91404B86-FE6C-44FE-91A8-083905E7AF34}" srcOrd="3" destOrd="0" parTransId="{7652938C-F14F-4EC9-892F-A820EA8DD1D5}" sibTransId="{065E4867-8075-4FC5-95AA-C47CF508AC4C}"/>
    <dgm:cxn modelId="{040EDCD0-434A-4B20-AAC0-C0F3174C0022}" type="presOf" srcId="{D221E25A-F124-4D4B-B250-F998F833AAA9}" destId="{0266B459-C2F3-4200-A61B-E919E44F4E38}" srcOrd="0" destOrd="0" presId="urn:microsoft.com/office/officeart/2005/8/layout/hProcess9"/>
    <dgm:cxn modelId="{6DAFDDD4-805E-48A7-9C33-82E2F9D63A63}" type="presOf" srcId="{E5428DFC-AEBF-4FA7-A7C2-8E63B47FA15B}" destId="{E9FE7D87-130E-4D0B-B081-20F01AB32953}" srcOrd="0" destOrd="0" presId="urn:microsoft.com/office/officeart/2005/8/layout/hProcess9"/>
    <dgm:cxn modelId="{AC373CDF-222F-49A0-B643-D950AE71D0B6}" type="presOf" srcId="{6D701F19-633B-436D-B9DD-F03D701A545D}" destId="{B0EDCF0A-ADED-4916-B497-346075F2D9B0}" srcOrd="0" destOrd="0" presId="urn:microsoft.com/office/officeart/2005/8/layout/hProcess9"/>
    <dgm:cxn modelId="{78BF60E1-969B-4317-8286-D92E4840C386}" srcId="{6D701F19-633B-436D-B9DD-F03D701A545D}" destId="{D221E25A-F124-4D4B-B250-F998F833AAA9}" srcOrd="1" destOrd="0" parTransId="{0EB95E7D-0A7F-4816-9209-72231EE01C23}" sibTransId="{2F73296C-ECC0-4F52-AEB1-B13144B6FDF1}"/>
    <dgm:cxn modelId="{10D23DE7-119C-441F-958E-692FA41BD7C8}" type="presOf" srcId="{D7C03E0C-FDFC-493F-8661-B4DE0E93D654}" destId="{70FEEDF6-F51C-4291-A9E3-13EBBA63A377}" srcOrd="0" destOrd="0" presId="urn:microsoft.com/office/officeart/2005/8/layout/hProcess9"/>
    <dgm:cxn modelId="{ACE30F25-3FBD-43F6-9079-4FA43FF8B3A3}" type="presParOf" srcId="{B0EDCF0A-ADED-4916-B497-346075F2D9B0}" destId="{28339B55-9E83-4BFF-A1E4-5EF3FF17B5C7}" srcOrd="0" destOrd="0" presId="urn:microsoft.com/office/officeart/2005/8/layout/hProcess9"/>
    <dgm:cxn modelId="{FA77A0B6-E77C-40AD-86B5-00BC2C63372C}" type="presParOf" srcId="{B0EDCF0A-ADED-4916-B497-346075F2D9B0}" destId="{4FC90F3F-4C95-413B-A8C6-88B439D15B73}" srcOrd="1" destOrd="0" presId="urn:microsoft.com/office/officeart/2005/8/layout/hProcess9"/>
    <dgm:cxn modelId="{C2E2D0EB-2917-4257-A9EE-75DB1D0701AB}" type="presParOf" srcId="{4FC90F3F-4C95-413B-A8C6-88B439D15B73}" destId="{E9FE7D87-130E-4D0B-B081-20F01AB32953}" srcOrd="0" destOrd="0" presId="urn:microsoft.com/office/officeart/2005/8/layout/hProcess9"/>
    <dgm:cxn modelId="{AD63DBBE-2E7D-4568-BB13-40ED5C535400}" type="presParOf" srcId="{4FC90F3F-4C95-413B-A8C6-88B439D15B73}" destId="{FD900385-5A89-4EB9-B8BE-17393AF579C5}" srcOrd="1" destOrd="0" presId="urn:microsoft.com/office/officeart/2005/8/layout/hProcess9"/>
    <dgm:cxn modelId="{0DDFEB4D-B5EE-4B4A-B161-01CA082510CF}" type="presParOf" srcId="{4FC90F3F-4C95-413B-A8C6-88B439D15B73}" destId="{0266B459-C2F3-4200-A61B-E919E44F4E38}" srcOrd="2" destOrd="0" presId="urn:microsoft.com/office/officeart/2005/8/layout/hProcess9"/>
    <dgm:cxn modelId="{BE664ED4-EA45-4BA9-89B9-E83C1D1D1447}" type="presParOf" srcId="{4FC90F3F-4C95-413B-A8C6-88B439D15B73}" destId="{83268FE8-EED5-4696-8F47-D01BA39435AD}" srcOrd="3" destOrd="0" presId="urn:microsoft.com/office/officeart/2005/8/layout/hProcess9"/>
    <dgm:cxn modelId="{61590604-835F-427F-8B42-2E1927ED4F5B}" type="presParOf" srcId="{4FC90F3F-4C95-413B-A8C6-88B439D15B73}" destId="{70FEEDF6-F51C-4291-A9E3-13EBBA63A377}" srcOrd="4" destOrd="0" presId="urn:microsoft.com/office/officeart/2005/8/layout/hProcess9"/>
    <dgm:cxn modelId="{2BEA81E6-C7C2-4062-8A5C-1836874F6FD5}" type="presParOf" srcId="{4FC90F3F-4C95-413B-A8C6-88B439D15B73}" destId="{5385F7D2-B441-4CCD-8C66-F24698E2B468}" srcOrd="5" destOrd="0" presId="urn:microsoft.com/office/officeart/2005/8/layout/hProcess9"/>
    <dgm:cxn modelId="{093D9D8A-5F45-4854-A282-7A951A9867A9}" type="presParOf" srcId="{4FC90F3F-4C95-413B-A8C6-88B439D15B73}" destId="{5521CDF4-4CCA-466E-A4BC-78CC6751E5C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39B55-9E83-4BFF-A1E4-5EF3FF17B5C7}">
      <dsp:nvSpPr>
        <dsp:cNvPr id="0" name=""/>
        <dsp:cNvSpPr/>
      </dsp:nvSpPr>
      <dsp:spPr>
        <a:xfrm>
          <a:off x="803263" y="0"/>
          <a:ext cx="9103658" cy="47291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E7D87-130E-4D0B-B081-20F01AB32953}">
      <dsp:nvSpPr>
        <dsp:cNvPr id="0" name=""/>
        <dsp:cNvSpPr/>
      </dsp:nvSpPr>
      <dsp:spPr>
        <a:xfrm>
          <a:off x="2614" y="1262062"/>
          <a:ext cx="2396979" cy="220503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Fall 2022 &amp;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Winter 2023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firms and roles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Attend info sessions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Network with alumni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Fine-tune resume</a:t>
          </a:r>
        </a:p>
      </dsp:txBody>
      <dsp:txXfrm>
        <a:off x="110255" y="1369703"/>
        <a:ext cx="2181697" cy="1989755"/>
      </dsp:txXfrm>
    </dsp:sp>
    <dsp:sp modelId="{0266B459-C2F3-4200-A61B-E919E44F4E38}">
      <dsp:nvSpPr>
        <dsp:cNvPr id="0" name=""/>
        <dsp:cNvSpPr/>
      </dsp:nvSpPr>
      <dsp:spPr>
        <a:xfrm>
          <a:off x="2771940" y="1262062"/>
          <a:ext cx="2396979" cy="2205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Spring 2023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applying now!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Many good opportunities will NOT be posted in Handshake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first-round &amp; super day interviews</a:t>
          </a:r>
        </a:p>
      </dsp:txBody>
      <dsp:txXfrm>
        <a:off x="2879581" y="1369703"/>
        <a:ext cx="2181697" cy="1989755"/>
      </dsp:txXfrm>
    </dsp:sp>
    <dsp:sp modelId="{70FEEDF6-F51C-4291-A9E3-13EBBA63A377}">
      <dsp:nvSpPr>
        <dsp:cNvPr id="0" name=""/>
        <dsp:cNvSpPr/>
      </dsp:nvSpPr>
      <dsp:spPr>
        <a:xfrm>
          <a:off x="5541266" y="1249359"/>
          <a:ext cx="2396979" cy="2230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Spring &amp; Summer 2023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super day interviews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Evaluate offers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650147" y="1358240"/>
        <a:ext cx="2179217" cy="2012681"/>
      </dsp:txXfrm>
    </dsp:sp>
    <dsp:sp modelId="{5521CDF4-4CCA-466E-A4BC-78CC6751E5C2}">
      <dsp:nvSpPr>
        <dsp:cNvPr id="0" name=""/>
        <dsp:cNvSpPr/>
      </dsp:nvSpPr>
      <dsp:spPr>
        <a:xfrm>
          <a:off x="8310591" y="1223963"/>
          <a:ext cx="2396979" cy="2281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Summer 2024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summer internship</a:t>
          </a:r>
        </a:p>
      </dsp:txBody>
      <dsp:txXfrm>
        <a:off x="8421952" y="1335324"/>
        <a:ext cx="2174257" cy="2058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74BDC-FFBB-4F62-8EC0-E3836E963C5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48C24-87D7-4305-BB93-E8D0F05A8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14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4DBF96-029E-804A-BF6A-ECB59A1249E5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5980C7-D871-2140-87E0-9FE2ECD28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7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0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87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5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22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4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53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4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56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34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4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Companies</a:t>
            </a:r>
            <a:r>
              <a:rPr lang="en-US" b="0" baseline="0" dirty="0"/>
              <a:t> are inundated with resumes – e.g., Goldman Sachs receives over 50,000+ resumes in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At most firms Initial Screening is done by junior analysts and associates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72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10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4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6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92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5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1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While informal, the</a:t>
            </a:r>
            <a:r>
              <a:rPr lang="en-US" b="0" baseline="0" dirty="0"/>
              <a:t> alum will expect you to be prepared with excellent questions and to carry the conversation.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3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3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80C7-D871-2140-87E0-9FE2ECD286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8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072188"/>
            <a:ext cx="6096000" cy="785812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marL="0" indent="0">
              <a:buFontTx/>
              <a:buNone/>
              <a:defRPr sz="2800" b="1" i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go/website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0" y="3694111"/>
            <a:ext cx="6096000" cy="2301444"/>
          </a:xfrm>
        </p:spPr>
        <p:txBody>
          <a:bodyPr tIns="274320" rIns="4572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 marL="457200" indent="0">
              <a:lnSpc>
                <a:spcPct val="100000"/>
              </a:lnSpc>
              <a:buFontTx/>
              <a:buNone/>
              <a:defRPr sz="2000"/>
            </a:lvl2pPr>
            <a:lvl3pPr marL="914400" indent="0">
              <a:lnSpc>
                <a:spcPct val="100000"/>
              </a:lnSpc>
              <a:buFontTx/>
              <a:buNone/>
              <a:defRPr sz="2000"/>
            </a:lvl3pPr>
            <a:lvl4pPr marL="1371600" indent="0">
              <a:lnSpc>
                <a:spcPct val="100000"/>
              </a:lnSpc>
              <a:buFontTx/>
              <a:buNone/>
              <a:defRPr sz="2000"/>
            </a:lvl4pPr>
            <a:lvl5pPr marL="1828800" indent="0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817687"/>
            <a:ext cx="6096000" cy="1799791"/>
          </a:xfrm>
        </p:spPr>
        <p:txBody>
          <a:bodyPr tIns="27432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location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34950" y="1817321"/>
            <a:ext cx="5417705" cy="48069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1496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817687"/>
            <a:ext cx="6096000" cy="1799791"/>
          </a:xfrm>
        </p:spPr>
        <p:txBody>
          <a:bodyPr tIns="27432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location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0" y="3694111"/>
            <a:ext cx="6096000" cy="2301444"/>
          </a:xfrm>
        </p:spPr>
        <p:txBody>
          <a:bodyPr tIns="274320" rIns="4572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 marL="457200" indent="0">
              <a:lnSpc>
                <a:spcPct val="100000"/>
              </a:lnSpc>
              <a:buFontTx/>
              <a:buNone/>
              <a:defRPr sz="2000"/>
            </a:lvl2pPr>
            <a:lvl3pPr marL="914400" indent="0">
              <a:lnSpc>
                <a:spcPct val="100000"/>
              </a:lnSpc>
              <a:buFontTx/>
              <a:buNone/>
              <a:defRPr sz="2000"/>
            </a:lvl3pPr>
            <a:lvl4pPr marL="1371600" indent="0">
              <a:lnSpc>
                <a:spcPct val="100000"/>
              </a:lnSpc>
              <a:buFontTx/>
              <a:buNone/>
              <a:defRPr sz="2000"/>
            </a:lvl4pPr>
            <a:lvl5pPr marL="1828800" indent="0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072188"/>
            <a:ext cx="6096000" cy="785812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marL="0" indent="0">
              <a:buFontTx/>
              <a:buNone/>
              <a:defRPr sz="2800" b="1" i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go/website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34950" y="1817321"/>
            <a:ext cx="5417705" cy="48069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257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817687"/>
            <a:ext cx="6096000" cy="1799791"/>
          </a:xfrm>
        </p:spPr>
        <p:txBody>
          <a:bodyPr tIns="27432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location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0" y="3694111"/>
            <a:ext cx="6096000" cy="2301444"/>
          </a:xfrm>
        </p:spPr>
        <p:txBody>
          <a:bodyPr tIns="274320" rIns="4572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 marL="457200" indent="0">
              <a:lnSpc>
                <a:spcPct val="100000"/>
              </a:lnSpc>
              <a:buFontTx/>
              <a:buNone/>
              <a:defRPr sz="2000"/>
            </a:lvl2pPr>
            <a:lvl3pPr marL="914400" indent="0">
              <a:lnSpc>
                <a:spcPct val="100000"/>
              </a:lnSpc>
              <a:buFontTx/>
              <a:buNone/>
              <a:defRPr sz="2000"/>
            </a:lvl3pPr>
            <a:lvl4pPr marL="1371600" indent="0">
              <a:lnSpc>
                <a:spcPct val="100000"/>
              </a:lnSpc>
              <a:buFontTx/>
              <a:buNone/>
              <a:defRPr sz="2000"/>
            </a:lvl4pPr>
            <a:lvl5pPr marL="1828800" indent="0">
              <a:lnSpc>
                <a:spcPct val="100000"/>
              </a:lnSpc>
              <a:buFontTx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072188"/>
            <a:ext cx="6096000" cy="785812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marL="0" indent="0">
              <a:buFontTx/>
              <a:buNone/>
              <a:defRPr sz="2800" b="1" i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go/website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652655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176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81912"/>
            <a:ext cx="12192000" cy="5276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1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46237"/>
          </a:xfrm>
          <a:prstGeom prst="rect">
            <a:avLst/>
          </a:prstGeom>
          <a:solidFill>
            <a:schemeClr val="accent3"/>
          </a:solidFill>
        </p:spPr>
        <p:txBody>
          <a:bodyPr vert="horz" lIns="457200" tIns="45720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2C9D-E11F-C543-9723-9DB781BAAAC0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2DAE-5C17-9D40-A1B3-14454E5CEB1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2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bg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" y="0"/>
            <a:ext cx="12192002" cy="6723209"/>
          </a:xfrm>
          <a:prstGeom prst="rect">
            <a:avLst/>
          </a:prstGeom>
          <a:solidFill>
            <a:srgbClr val="0D385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3" y="945938"/>
            <a:ext cx="4223085" cy="11164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2459" y="2751337"/>
            <a:ext cx="53877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Finance Recruiting 101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for 2024 Summer Analyst Roles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house with a sign in front of it&#10;&#10;Description automatically generated with medium confidence">
            <a:extLst>
              <a:ext uri="{FF2B5EF4-FFF2-40B4-BE49-F238E27FC236}">
                <a16:creationId xmlns:a16="http://schemas.microsoft.com/office/drawing/2014/main" id="{54185561-EEB8-A0D1-929E-9A88E0D4A7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3" b="23518"/>
          <a:stretch/>
        </p:blipFill>
        <p:spPr>
          <a:xfrm>
            <a:off x="5670167" y="806450"/>
            <a:ext cx="6521833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2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Spring 2023 Check 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41313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Monitor firms’ careers webpages and Handshake: many exciting opportunities 	will </a:t>
            </a:r>
            <a:r>
              <a:rPr lang="en-US" sz="2400" b="1" dirty="0"/>
              <a:t>not</a:t>
            </a:r>
            <a:r>
              <a:rPr lang="en-US" sz="2400" dirty="0"/>
              <a:t> be posted on Handshake</a:t>
            </a:r>
          </a:p>
          <a:p>
            <a:pPr>
              <a:spcBef>
                <a:spcPts val="0"/>
              </a:spcBef>
              <a:tabLst>
                <a:tab pos="341313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Apply in advance of deadlines – most applications are reviewed on a rolling 	basis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7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Interview Preparation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“Coffee Chat” Informational Interviews </a:t>
            </a:r>
          </a:p>
          <a:p>
            <a:pPr marL="1146175" lvl="1" indent="-23177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</a:pPr>
            <a:r>
              <a:rPr lang="en-US" sz="2400" dirty="0"/>
              <a:t>First impressions matter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endParaRPr lang="en-US" sz="2400" dirty="0"/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First Round Screenings</a:t>
            </a:r>
          </a:p>
          <a:p>
            <a:pPr marL="1146175" lvl="1" indent="-23177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</a:pPr>
            <a:r>
              <a:rPr lang="en-US" sz="2400" dirty="0"/>
              <a:t>Video (</a:t>
            </a:r>
            <a:r>
              <a:rPr lang="en-US" sz="2400" dirty="0" err="1"/>
              <a:t>HireVue</a:t>
            </a:r>
            <a:r>
              <a:rPr lang="en-US" sz="2400" dirty="0"/>
              <a:t>), phone, or on-campus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endParaRPr lang="en-US" sz="2400" dirty="0"/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Super Days</a:t>
            </a:r>
          </a:p>
          <a:p>
            <a:pPr lvl="1"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9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Interview Preparation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Project enthusiasm for the industry and specific firm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Focus on:</a:t>
            </a:r>
          </a:p>
          <a:p>
            <a:pPr marL="1146175" lvl="1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Industry research</a:t>
            </a:r>
          </a:p>
          <a:p>
            <a:pPr marL="1146175" lvl="1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role of the analyst</a:t>
            </a:r>
          </a:p>
          <a:p>
            <a:pPr marL="1146175" lvl="1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firm’s culture</a:t>
            </a:r>
          </a:p>
          <a:p>
            <a:pPr marL="1146175" lvl="1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Developing sophisticated questions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2400" dirty="0">
                <a:latin typeface="+mn-lt"/>
              </a:rPr>
              <a:t>Understanding what the firm does 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latin typeface="+mn-lt"/>
              </a:rPr>
              <a:t>(particularly with the group you’re interviewing with), 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latin typeface="+mn-lt"/>
              </a:rPr>
              <a:t>its competitors, and how it distinguishes itself 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latin typeface="+mn-lt"/>
              </a:rPr>
              <a:t>is imperative for a successful interview 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Interviews (first 30 seconds)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Dress professionally (suits for men and women), bring extra copies of your resume, pen and padfolio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Develop a firm handshake and remember your interviewers’ names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Make strong eye contact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Wear a confident smile that conveys your interest and enthusiasm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Wait for the interviewer to ask you to be seated and do not remove your jacket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Let the interviewer lead the conversation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Relax and be natural</a:t>
            </a:r>
          </a:p>
          <a:p>
            <a:pPr lvl="1"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4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Interviews (next 25 minutes)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Interviewer asks questions</a:t>
            </a:r>
          </a:p>
          <a:p>
            <a:pPr marL="1597025" lvl="2" indent="-219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Attributes: technical ability, attitude, commitment, initiative, efficiency, attention to detail, communication, teamwork, ethics, integrity</a:t>
            </a:r>
          </a:p>
          <a:p>
            <a:pPr lvl="2">
              <a:spcBef>
                <a:spcPts val="0"/>
              </a:spcBef>
            </a:pP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Admit it if you do not know the answer to a question</a:t>
            </a:r>
          </a:p>
          <a:p>
            <a:pPr marL="1597025" lvl="2" indent="-219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Follow-up with the correct answer</a:t>
            </a:r>
          </a:p>
          <a:p>
            <a:pPr lvl="1"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Interview Questions to Expect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Tell me about yourself (walk me through your resume)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Why did you choose Middlebury/your major?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Why do you want to be in this role/firm/industry?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Are you interested in a specific group? (i.e. product vs. industry)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Tell me about a time you were a leader/worked on a team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What do you consider to be your greatest weakness?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If I asked your friends about you what would they say?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What sets you apart from your peers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What other banks/firms are you interviewing with?</a:t>
            </a:r>
          </a:p>
          <a:p>
            <a:pPr lvl="1"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4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Interview Questions to Expect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Depending on your year and experience, you will be asked a few finance-related questions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Tell me three macro events that you’ve been following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Do you follow a stock/industry?  If so, why and how is it currently doing?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What are the three financial statements and how do they work together?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Why would a company issue debt to raise money?  What about equity?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How do you value a company?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If interest rates go down, what happens to bond prices?</a:t>
            </a: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Interviews (final 5 minutes)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 fontScale="92500" lnSpcReduction="10000"/>
          </a:bodyPr>
          <a:lstStyle/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interviewer will ask for your questions – </a:t>
            </a:r>
            <a:r>
              <a:rPr lang="en-US" sz="2400" b="1" dirty="0"/>
              <a:t>this is your final chance to push your way above the competition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Tie questions to your research to show your preparation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Ask questions about firm’s culture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Use current events in the industry or firm to frame your questions (do not skew negative)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Reiterate your interest in the role and the firm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Let the interviewer lead, never end the interview early or look at your phone/ watch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Shake hands, thank the interviewer, ask for their card or email address, and be sure to send a thank you</a:t>
            </a: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9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Immediately following a day of interviews…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tabLst>
                <a:tab pos="804863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Email your thanks; make each unique as they are sometimes compared </a:t>
            </a:r>
          </a:p>
          <a:p>
            <a:pPr lvl="1">
              <a:spcBef>
                <a:spcPts val="0"/>
              </a:spcBef>
              <a:tabLst>
                <a:tab pos="804863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Interviewers and recruiters will meet to review all candidates to assign 	ratings (usually the same day!)</a:t>
            </a:r>
          </a:p>
          <a:p>
            <a:pPr lvl="1">
              <a:spcBef>
                <a:spcPts val="0"/>
              </a:spcBef>
              <a:tabLst>
                <a:tab pos="804863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Offer decisions are reviewed by recruiting team</a:t>
            </a:r>
          </a:p>
          <a:p>
            <a:pPr lvl="1">
              <a:spcBef>
                <a:spcPts val="0"/>
              </a:spcBef>
              <a:tabLst>
                <a:tab pos="804863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Offers are typically extended within a week of an interview</a:t>
            </a:r>
          </a:p>
          <a:p>
            <a:pPr lvl="1">
              <a:spcBef>
                <a:spcPts val="0"/>
              </a:spcBef>
              <a:tabLst>
                <a:tab pos="804863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Follow-up with the recruiter if you don’t hear back in the specified 	timeframe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0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>
            <a:normAutofit/>
          </a:bodyPr>
          <a:lstStyle/>
          <a:p>
            <a:r>
              <a:rPr lang="en-US" dirty="0"/>
              <a:t>Spring-Summer 2023 Check 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Wingdings 2" panose="05020102010507070707" pitchFamily="18" charset="2"/>
              <a:buChar char="P"/>
            </a:pPr>
            <a:r>
              <a:rPr lang="en-US" sz="2400" b="1" dirty="0"/>
              <a:t>Remember</a:t>
            </a:r>
            <a:r>
              <a:rPr lang="en-US" sz="2400" dirty="0"/>
              <a:t>, you’re being evaluated for a full-time offer</a:t>
            </a:r>
          </a:p>
          <a:p>
            <a:pPr marL="342900" indent="-342900">
              <a:spcBef>
                <a:spcPts val="0"/>
              </a:spcBef>
              <a:buFont typeface="Wingdings 2" panose="05020102010507070707" pitchFamily="18" charset="2"/>
              <a:buChar char="P"/>
            </a:pPr>
            <a:r>
              <a:rPr lang="en-US" sz="2400" dirty="0"/>
              <a:t>Maintain regular contact with your contacts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85F"/>
          </a:solidFill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Firms review applicants, internship and full-time offer acceptance rates for each school, as well as retention rates for those who accept full-time offers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Firms determine their analyst headcount needs one year ahead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First-year &amp; sophomore programs support firms recruitment goals – building the pipeline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18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>
            <a:normAutofit/>
          </a:bodyPr>
          <a:lstStyle/>
          <a:p>
            <a:r>
              <a:rPr lang="en-US" dirty="0"/>
              <a:t>REMINDER: Do this 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Fill in missing knowledge (e.g., terminology, tech skills, etc.)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Research firms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Attend ALL events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Use firms’ Careers webpages to learn about culture and opportunities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Most firms will begin posting Summer 2024 opportunities in Spring 2023 or sooner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Firms that post on Handshake will also require you to apply via their site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Use your network: Midd2Midd and LinkedIN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Practice your interview answers</a:t>
            </a:r>
          </a:p>
          <a:p>
            <a:pPr lvl="1">
              <a:spcBef>
                <a:spcPts val="0"/>
              </a:spcBef>
              <a:tabLst>
                <a:tab pos="7429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Keep up with financial news (e.g., WSJ, Financial Times, Barron’s, Robinhood 	Snacks, Morning Brew)</a:t>
            </a: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9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970352" cy="391443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en-US" sz="2400" b="1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2400" b="1">
                <a:latin typeface="+mn-lt"/>
              </a:rPr>
              <a:t>Resume </a:t>
            </a:r>
            <a:r>
              <a:rPr lang="en-US" sz="2400" b="1" dirty="0">
                <a:latin typeface="+mn-lt"/>
              </a:rPr>
              <a:t>Reviews/Quick Questions: </a:t>
            </a:r>
            <a:r>
              <a:rPr lang="en-US" sz="2400" dirty="0">
                <a:latin typeface="+mn-lt"/>
              </a:rPr>
              <a:t>GO/PCAS</a:t>
            </a:r>
          </a:p>
          <a:p>
            <a:pPr algn="ctr"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2400" b="1" dirty="0">
                <a:latin typeface="+mn-lt"/>
              </a:rPr>
              <a:t>Career Advisor Appointments</a:t>
            </a:r>
            <a:r>
              <a:rPr lang="en-US" sz="2400" dirty="0">
                <a:latin typeface="+mn-lt"/>
              </a:rPr>
              <a:t>:  GO/Handshake</a:t>
            </a:r>
          </a:p>
          <a:p>
            <a:pPr>
              <a:spcBef>
                <a:spcPts val="0"/>
              </a:spcBef>
              <a:tabLst>
                <a:tab pos="10174288" algn="r"/>
              </a:tabLst>
            </a:pP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tabLst>
                <a:tab pos="10174288" algn="r"/>
              </a:tabLst>
            </a:pPr>
            <a:endParaRPr lang="en-US" sz="1600" dirty="0">
              <a:latin typeface="+mn-lt"/>
            </a:endParaRPr>
          </a:p>
          <a:p>
            <a:pPr>
              <a:spcBef>
                <a:spcPts val="0"/>
              </a:spcBef>
              <a:tabLst>
                <a:tab pos="10174288" algn="r"/>
              </a:tabLst>
            </a:pPr>
            <a:endParaRPr lang="en-US" sz="1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85F"/>
          </a:solidFill>
        </p:spPr>
        <p:txBody>
          <a:bodyPr/>
          <a:lstStyle/>
          <a:p>
            <a:r>
              <a:rPr lang="en-US" dirty="0"/>
              <a:t>What is a core or target school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u="sng" dirty="0">
                <a:latin typeface="+mn-lt"/>
              </a:rPr>
              <a:t>Core/Target school </a:t>
            </a:r>
            <a:r>
              <a:rPr lang="en-US" sz="2400" dirty="0">
                <a:latin typeface="+mn-lt"/>
              </a:rPr>
              <a:t>- The firm recruits and may interview on-campus, has a recruitment budget and a set number of offers allocated, and must abide by school policies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u="sng" dirty="0">
                <a:latin typeface="+mn-lt"/>
              </a:rPr>
              <a:t>Non-Core school</a:t>
            </a:r>
            <a:r>
              <a:rPr lang="en-US" sz="2400" dirty="0">
                <a:latin typeface="+mn-lt"/>
              </a:rPr>
              <a:t> - The firm does not formally recruit on-campus, but may post jobs on Handshake and may or may not interview on-campus;  usually these efforts are alumni driven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2800" b="1" dirty="0">
                <a:latin typeface="+mn-lt"/>
              </a:rPr>
              <a:t>Increases in applicants, offer, and acceptance rates can vault a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latin typeface="+mn-lt"/>
              </a:rPr>
              <a:t>non-core school to core status over time</a:t>
            </a:r>
            <a:endParaRPr lang="en-US" sz="2800" b="1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1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Timeline for Summer 2024 opportunities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21665392"/>
              </p:ext>
            </p:extLst>
          </p:nvPr>
        </p:nvGraphicFramePr>
        <p:xfrm>
          <a:off x="650631" y="1646238"/>
          <a:ext cx="10710186" cy="47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301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Preparation is key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	</a:t>
            </a:r>
            <a:r>
              <a:rPr lang="en-US" sz="2400" dirty="0">
                <a:latin typeface="+mn-lt"/>
              </a:rPr>
              <a:t>Do your research!  Check out the firms’ career pages periodically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	</a:t>
            </a:r>
            <a:r>
              <a:rPr lang="en-US" sz="2400" dirty="0"/>
              <a:t>Talk to your peers who’ve interned previously</a:t>
            </a: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	</a:t>
            </a:r>
            <a:r>
              <a:rPr lang="en-US" sz="2400" dirty="0">
                <a:latin typeface="+mn-lt"/>
              </a:rPr>
              <a:t>Attend on-campus information sessions and events</a:t>
            </a:r>
          </a:p>
          <a:p>
            <a:pPr marL="914400" lvl="1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Don’t forget to sign-in!  Employers track student interest by their attendance at events</a:t>
            </a:r>
          </a:p>
          <a:p>
            <a:pPr marL="914400" lvl="1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Utilize recruiters for resume tips, program details, and contact information</a:t>
            </a:r>
          </a:p>
          <a:p>
            <a:pPr marL="914400" lvl="1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Collect alumni contact information at each session and follow-up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5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Network!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Focus on junior and senior peers, analyst and associate level team members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Don’t ask too few people…but don’t ask too many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Choose people in areas where you have an actual interest</a:t>
            </a:r>
          </a:p>
          <a:p>
            <a:pPr>
              <a:spcBef>
                <a:spcPts val="0"/>
              </a:spcBef>
              <a:tabLst>
                <a:tab pos="341313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Get to know all recruiting team members – they make interview/offer decisions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Keep in touch!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2400" b="1" dirty="0">
                <a:latin typeface="+mn-lt"/>
              </a:rPr>
              <a:t>Most team members who attend events are Middlebury alumni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latin typeface="+mn-lt"/>
              </a:rPr>
              <a:t>who want to keep in touch!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Informational Interviewing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Be prepared!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Know background on each firm; its strengths and challenges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Do your best to learn and understand finance terms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Have questions ready and tailor them to the person/area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Know your story…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Perfect your “elevator pitch”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Why finance?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What areas/desks interest you and why?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Why are you a good fit?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6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/>
          <a:lstStyle/>
          <a:p>
            <a:r>
              <a:rPr lang="en-US" dirty="0"/>
              <a:t>Avoid Networking Missteps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Alumni want to be able to anticipate who will be on their interview shortlist before applications are even received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Every point of contact leaves and impression - e</a:t>
            </a:r>
            <a:r>
              <a:rPr lang="en-US" sz="2400" dirty="0">
                <a:latin typeface="+mn-lt"/>
              </a:rPr>
              <a:t>mails, phone calls, in-person meetings are tracked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Recruiters maintain files on all candidates - the more you show up and the more positive feedback provided, the more likely you will secure an interview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Alumni will offer coaching – make sure you take advantage of this opportunity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395F"/>
          </a:solidFill>
        </p:spPr>
        <p:txBody>
          <a:bodyPr>
            <a:normAutofit/>
          </a:bodyPr>
          <a:lstStyle/>
          <a:p>
            <a:r>
              <a:rPr lang="en-US" dirty="0"/>
              <a:t>Fall 2022 &amp; Winter 2023 Check 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0630" y="1925053"/>
            <a:ext cx="10710187" cy="39144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I</a:t>
            </a:r>
            <a:r>
              <a:rPr lang="en-US" sz="2400" dirty="0"/>
              <a:t>f applicable, pursue diversity or other special interest events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/>
              <a:t>Refine your resume and target all cover letters for each opportunity/firm</a:t>
            </a:r>
          </a:p>
          <a:p>
            <a:pPr marL="682625" lvl="1" indent="-21907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</a:pPr>
            <a:r>
              <a:rPr lang="en-US" sz="2400" dirty="0"/>
              <a:t>Written representation of yourself – be able to speak in detail</a:t>
            </a:r>
          </a:p>
          <a:p>
            <a:pPr marL="682625" lvl="1" indent="-21907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63550" algn="l"/>
              </a:tabLst>
            </a:pPr>
            <a:r>
              <a:rPr lang="en-US" sz="2400" dirty="0"/>
              <a:t>Let the resume show the reader why you want the internship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Continue to refine your “elevator pitch”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400" dirty="0">
                <a:sym typeface="Wingdings 2" panose="05020102010507070707" pitchFamily="18" charset="2"/>
              </a:rPr>
              <a:t> </a:t>
            </a:r>
            <a:r>
              <a:rPr lang="en-US" sz="2400" dirty="0">
                <a:latin typeface="+mn-lt"/>
              </a:rPr>
              <a:t>Practice behavioral and technical questions, as well as brainteasers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58" y="5839492"/>
            <a:ext cx="3168803" cy="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27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I templ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D385F"/>
      </a:accent1>
      <a:accent2>
        <a:srgbClr val="006643"/>
      </a:accent2>
      <a:accent3>
        <a:srgbClr val="5E7E2C"/>
      </a:accent3>
      <a:accent4>
        <a:srgbClr val="8F9A17"/>
      </a:accent4>
      <a:accent5>
        <a:srgbClr val="1F9F8B"/>
      </a:accent5>
      <a:accent6>
        <a:srgbClr val="FFFFFF"/>
      </a:accent6>
      <a:hlink>
        <a:srgbClr val="000000"/>
      </a:hlink>
      <a:folHlink>
        <a:srgbClr val="8F9A1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ple_presentation" id="{90438C88-5B3A-904A-A4B2-5423BE533B8C}" vid="{A4B9DE6F-8D34-4B47-ADFE-D6CC65A393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CCI template (1)</Template>
  <TotalTime>5156</TotalTime>
  <Words>1410</Words>
  <Application>Microsoft Office PowerPoint</Application>
  <PresentationFormat>Widescreen</PresentationFormat>
  <Paragraphs>258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Wingdings 2</vt:lpstr>
      <vt:lpstr>Office Theme</vt:lpstr>
      <vt:lpstr>PowerPoint Presentation</vt:lpstr>
      <vt:lpstr>Background</vt:lpstr>
      <vt:lpstr>What is a core or target school</vt:lpstr>
      <vt:lpstr>Timeline for Summer 2024 opportunities</vt:lpstr>
      <vt:lpstr>Preparation is key</vt:lpstr>
      <vt:lpstr>Network!</vt:lpstr>
      <vt:lpstr>Informational Interviewing</vt:lpstr>
      <vt:lpstr>Avoid Networking Missteps</vt:lpstr>
      <vt:lpstr>Fall 2022 &amp; Winter 2023 Check List</vt:lpstr>
      <vt:lpstr>Spring 2023 Check List</vt:lpstr>
      <vt:lpstr>Interview Preparation</vt:lpstr>
      <vt:lpstr>Interview Preparation</vt:lpstr>
      <vt:lpstr>Interviews (first 30 seconds)</vt:lpstr>
      <vt:lpstr>Interviews (next 25 minutes)</vt:lpstr>
      <vt:lpstr>Interview Questions to Expect</vt:lpstr>
      <vt:lpstr>Interview Questions to Expect</vt:lpstr>
      <vt:lpstr>Interviews (final 5 minutes)</vt:lpstr>
      <vt:lpstr>Immediately following a day of interviews…</vt:lpstr>
      <vt:lpstr>Spring-Summer 2023 Check List</vt:lpstr>
      <vt:lpstr>REMINDER: Do this NOW</vt:lpstr>
      <vt:lpstr>Questions?</vt:lpstr>
    </vt:vector>
  </TitlesOfParts>
  <Company>Middlebury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CCI!</dc:title>
  <dc:creator>Haimes, Samantha G.</dc:creator>
  <cp:lastModifiedBy>Olender, Ursula</cp:lastModifiedBy>
  <cp:revision>157</cp:revision>
  <cp:lastPrinted>2018-02-13T21:06:31Z</cp:lastPrinted>
  <dcterms:created xsi:type="dcterms:W3CDTF">2017-03-31T13:01:07Z</dcterms:created>
  <dcterms:modified xsi:type="dcterms:W3CDTF">2022-05-24T21:41:08Z</dcterms:modified>
</cp:coreProperties>
</file>