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0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2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3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0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6A28-397D-8646-9794-4ACE76171214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854F-3B37-A649-ADB2-B4438ECB5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148" y="484568"/>
            <a:ext cx="8728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 </a:t>
            </a:r>
            <a:r>
              <a:rPr lang="en-US" sz="2400" i="1" dirty="0" err="1" smtClean="0">
                <a:latin typeface="Times"/>
                <a:cs typeface="Times"/>
              </a:rPr>
              <a:t>Nahda</a:t>
            </a:r>
            <a:r>
              <a:rPr lang="en-US" sz="2400" dirty="0" smtClean="0">
                <a:latin typeface="Times"/>
                <a:cs typeface="Times"/>
              </a:rPr>
              <a:t>: The “Awakening” or “The Arab Renaissance”</a:t>
            </a:r>
            <a:endParaRPr lang="en-US" sz="2400" dirty="0">
              <a:latin typeface="Times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310" y="1229501"/>
            <a:ext cx="8183993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it?</a:t>
            </a:r>
          </a:p>
          <a:p>
            <a:endParaRPr lang="en-US" dirty="0" smtClean="0"/>
          </a:p>
          <a:p>
            <a:r>
              <a:rPr lang="en-US" dirty="0" smtClean="0"/>
              <a:t>Time frame (“The Big Bang Theory”): 1798 CE (Napoleon’s invasion of Egypt) until…present time?  But in fact, reform movements were in the air much earlier…</a:t>
            </a:r>
          </a:p>
          <a:p>
            <a:endParaRPr lang="en-US" dirty="0"/>
          </a:p>
          <a:p>
            <a:r>
              <a:rPr lang="en-US" dirty="0" smtClean="0"/>
              <a:t>“Renewal and [adaptation] to the changing global circumstances of greater economic integration and intercultural influences” (Di-Capua, p. 55)</a:t>
            </a:r>
          </a:p>
          <a:p>
            <a:endParaRPr lang="en-US" dirty="0"/>
          </a:p>
          <a:p>
            <a:r>
              <a:rPr lang="en-US" dirty="0" smtClean="0"/>
              <a:t>Reform of local institutions (political, military, cultural, social, etc.) in line with “modern” institutions represented by colonial powers</a:t>
            </a:r>
          </a:p>
          <a:p>
            <a:endParaRPr lang="en-US" dirty="0"/>
          </a:p>
          <a:p>
            <a:r>
              <a:rPr lang="en-US" dirty="0" smtClean="0"/>
              <a:t>Intellectual component as well: to reform they way people </a:t>
            </a:r>
            <a:r>
              <a:rPr lang="en-US" i="1" dirty="0" smtClean="0"/>
              <a:t>think</a:t>
            </a:r>
            <a:r>
              <a:rPr lang="en-US" dirty="0" smtClean="0"/>
              <a:t> in a way that does service to indigenous epistemologies while enabling local competitiveness against non-local and/or colonial powers.</a:t>
            </a:r>
          </a:p>
          <a:p>
            <a:endParaRPr lang="en-US" dirty="0"/>
          </a:p>
          <a:p>
            <a:r>
              <a:rPr lang="en-US" dirty="0" smtClean="0"/>
              <a:t>Ultimate goal: to find the “secret” to progress,” to understand what lay behind Europe’s advancement and superiority” (</a:t>
            </a:r>
            <a:r>
              <a:rPr lang="en-US" dirty="0" err="1" smtClean="0"/>
              <a:t>Kassab</a:t>
            </a:r>
            <a:r>
              <a:rPr lang="en-US" dirty="0" smtClean="0"/>
              <a:t>, 2010, p. 21)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6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3784" y="483738"/>
            <a:ext cx="8345254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makes a civilization superior (adapted from </a:t>
            </a:r>
            <a:r>
              <a:rPr lang="en-US" dirty="0" err="1" smtClean="0"/>
              <a:t>Kassab</a:t>
            </a:r>
            <a:r>
              <a:rPr lang="en-US" dirty="0" smtClean="0"/>
              <a:t>, 2010, pp. 20-22)?  Five “thematic” responses: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“The </a:t>
            </a:r>
            <a:r>
              <a:rPr lang="en-US" dirty="0" smtClean="0"/>
              <a:t>Rise and </a:t>
            </a:r>
            <a:r>
              <a:rPr lang="en-US" dirty="0" smtClean="0"/>
              <a:t>Fall” </a:t>
            </a:r>
            <a:r>
              <a:rPr lang="en-US" dirty="0" smtClean="0"/>
              <a:t>model of </a:t>
            </a:r>
            <a:r>
              <a:rPr lang="en-US" dirty="0" smtClean="0"/>
              <a:t>civilizations (&lt;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Khaldun</a:t>
            </a:r>
            <a:r>
              <a:rPr lang="en-US" dirty="0" smtClean="0"/>
              <a:t>)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Political justice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Science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Religion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2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365" y="480474"/>
            <a:ext cx="8667776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these social themes relate to the emergence of the novel?</a:t>
            </a:r>
          </a:p>
          <a:p>
            <a:endParaRPr lang="en-US" dirty="0"/>
          </a:p>
          <a:p>
            <a:r>
              <a:rPr lang="en-US" dirty="0" smtClean="0"/>
              <a:t>Greater scope for individual expression</a:t>
            </a:r>
          </a:p>
          <a:p>
            <a:endParaRPr lang="en-US" dirty="0"/>
          </a:p>
          <a:p>
            <a:r>
              <a:rPr lang="en-US" dirty="0" smtClean="0"/>
              <a:t>Scientific empiricism</a:t>
            </a:r>
          </a:p>
          <a:p>
            <a:endParaRPr lang="en-US" dirty="0"/>
          </a:p>
          <a:p>
            <a:r>
              <a:rPr lang="en-US" dirty="0" smtClean="0"/>
              <a:t>Greater degree of literacy: </a:t>
            </a:r>
            <a:r>
              <a:rPr lang="en-US" dirty="0"/>
              <a:t> </a:t>
            </a:r>
            <a:r>
              <a:rPr lang="en-US" dirty="0" smtClean="0"/>
              <a:t>by 1880’s, “schools, libraries, daily and periodical presses, and theaters” in Syria/Lebanon (Di-Capua, p. 59)</a:t>
            </a:r>
          </a:p>
          <a:p>
            <a:endParaRPr lang="en-US" dirty="0"/>
          </a:p>
          <a:p>
            <a:r>
              <a:rPr lang="en-US" dirty="0" smtClean="0"/>
              <a:t>New class of Arab civil bureaucracy (Di-Capua, p. 57) = emergent middle class in Europe?</a:t>
            </a:r>
          </a:p>
          <a:p>
            <a:r>
              <a:rPr lang="en-US" dirty="0"/>
              <a:t>	</a:t>
            </a:r>
            <a:r>
              <a:rPr lang="en-US" dirty="0" smtClean="0"/>
              <a:t>- rise of civil bureaucrats comes at the expense of religious authorities</a:t>
            </a:r>
          </a:p>
          <a:p>
            <a:r>
              <a:rPr lang="en-US" dirty="0"/>
              <a:t>	</a:t>
            </a:r>
            <a:r>
              <a:rPr lang="en-US" dirty="0" smtClean="0"/>
              <a:t>- rise of a modern professional class in Egypt (the </a:t>
            </a:r>
            <a:r>
              <a:rPr lang="en-US" i="1" dirty="0" err="1" smtClean="0"/>
              <a:t>effendiyya</a:t>
            </a:r>
            <a:r>
              <a:rPr lang="en-US" i="1" dirty="0" smtClean="0"/>
              <a:t>)</a:t>
            </a:r>
            <a:r>
              <a:rPr lang="en-US" dirty="0" smtClean="0"/>
              <a:t>, 1882-1900 (Di-Capua, p. 63)</a:t>
            </a:r>
          </a:p>
          <a:p>
            <a:r>
              <a:rPr lang="en-US" dirty="0"/>
              <a:t>	</a:t>
            </a:r>
            <a:r>
              <a:rPr lang="en-US" dirty="0" smtClean="0"/>
              <a:t>- the emergence of the modern Arab intellectual, “a new type of activist thinker…speaking the new journalistic language of ‘public Arabic’” (Di-Capua, p. 64).</a:t>
            </a:r>
          </a:p>
          <a:p>
            <a:endParaRPr lang="en-US" dirty="0"/>
          </a:p>
          <a:p>
            <a:r>
              <a:rPr lang="en-US" dirty="0" smtClean="0"/>
              <a:t>Al-</a:t>
            </a:r>
            <a:r>
              <a:rPr lang="en-US" dirty="0" err="1" smtClean="0"/>
              <a:t>Tahtawi</a:t>
            </a:r>
            <a:r>
              <a:rPr lang="en-US" dirty="0" smtClean="0"/>
              <a:t>: “[Clarity] of language is a pre-condition for sound reasoning” (Di-Capua, p. 58)</a:t>
            </a:r>
          </a:p>
          <a:p>
            <a:r>
              <a:rPr lang="en-US" dirty="0"/>
              <a:t>	</a:t>
            </a:r>
            <a:r>
              <a:rPr lang="en-US" dirty="0" smtClean="0"/>
              <a:t>- effort to develop a “new journalistic language that was precise, clear, and free from the complexities of Classical Arabic” (Di-Capua, p. 59) </a:t>
            </a:r>
          </a:p>
          <a:p>
            <a:endParaRPr lang="en-US" dirty="0"/>
          </a:p>
          <a:p>
            <a:r>
              <a:rPr lang="en-US" dirty="0" smtClean="0"/>
              <a:t>Greater scope for public intellectual life for Arab women, including literary activity (Di-Capua, p. 66)…presumably written from a different perspective than that of their male counterparts.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994" y="604674"/>
            <a:ext cx="83049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“Whatever we might choose to call this yet nameless </a:t>
            </a:r>
            <a:r>
              <a:rPr lang="en-US" sz="2400" i="1" dirty="0" err="1" smtClean="0">
                <a:latin typeface="Times"/>
                <a:cs typeface="Times"/>
              </a:rPr>
              <a:t>Nahda</a:t>
            </a:r>
            <a:r>
              <a:rPr lang="en-US" sz="2400" dirty="0" smtClean="0">
                <a:latin typeface="Times"/>
                <a:cs typeface="Times"/>
              </a:rPr>
              <a:t> front, it was clearly committed to four fundamental traits of mid-nineteenth-century European thought: first, a belief in the idea o progress and its dependence on scientific and technological mindedness; second, an unflinching belief in the power of rationality and its positivist and empirical mindset; third, the adoption of a historicist habit of mind, or the realization that objects become intelligible only by grasping them as part of a causal process of development; and fourth, acceptance of the notion that ‘civilization” exists in two fundamental states: rise or decline” (Di-Capua, p. 61).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b="1" dirty="0" smtClean="0">
                <a:latin typeface="Times"/>
                <a:cs typeface="Times"/>
              </a:rPr>
              <a:t>How could these traits relate to the emergence of the Arabic novel?</a:t>
            </a:r>
            <a:endParaRPr lang="en-US" sz="24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5553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76" y="524049"/>
            <a:ext cx="864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Finally…</a:t>
            </a:r>
          </a:p>
          <a:p>
            <a:endParaRPr lang="en-US" dirty="0"/>
          </a:p>
          <a:p>
            <a:r>
              <a:rPr lang="en-US" dirty="0" smtClean="0"/>
              <a:t>“In sum, during this era Arabs established a space between the individual and the colonial state.  Within this space, public opinion was formed and processed into civic action.  By practice, if not by name, it was a secular sphere” (Di-Capua, p. 67).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How does this relate to the emergence of the Arabic novel?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77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508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Liebhaber, Samuel J.</dc:creator>
  <cp:lastModifiedBy>Liebhaber, Samuel J.</cp:lastModifiedBy>
  <cp:revision>17</cp:revision>
  <dcterms:created xsi:type="dcterms:W3CDTF">2015-09-28T15:03:20Z</dcterms:created>
  <dcterms:modified xsi:type="dcterms:W3CDTF">2015-09-28T17:57:15Z</dcterms:modified>
</cp:coreProperties>
</file>