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4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B8BD867-E197-604D-AB1C-727A8D856C2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392600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8BD867-E197-604D-AB1C-727A8D856C2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290734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8BD867-E197-604D-AB1C-727A8D856C2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333880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B8BD867-E197-604D-AB1C-727A8D856C2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406656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B8BD867-E197-604D-AB1C-727A8D856C2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138864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B8BD867-E197-604D-AB1C-727A8D856C21}"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283395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B8BD867-E197-604D-AB1C-727A8D856C21}" type="datetimeFigureOut">
              <a:rPr lang="en-US" smtClean="0"/>
              <a:t>10/21/15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102976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B8BD867-E197-604D-AB1C-727A8D856C21}" type="datetimeFigureOut">
              <a:rPr lang="en-US" smtClean="0"/>
              <a:t>10/21/15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77833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BD867-E197-604D-AB1C-727A8D856C21}" type="datetimeFigureOut">
              <a:rPr lang="en-US" smtClean="0"/>
              <a:t>10/21/15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39137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B8BD867-E197-604D-AB1C-727A8D856C21}"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398465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B8BD867-E197-604D-AB1C-727A8D856C21}"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5B785-1458-D142-9FDF-EF359BF1D0AF}" type="slidenum">
              <a:rPr lang="en-US" smtClean="0"/>
              <a:t>‹#›</a:t>
            </a:fld>
            <a:endParaRPr lang="en-US"/>
          </a:p>
        </p:txBody>
      </p:sp>
    </p:spTree>
    <p:extLst>
      <p:ext uri="{BB962C8B-B14F-4D97-AF65-F5344CB8AC3E}">
        <p14:creationId xmlns:p14="http://schemas.microsoft.com/office/powerpoint/2010/main" val="2422021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BD867-E197-604D-AB1C-727A8D856C21}" type="datetimeFigureOut">
              <a:rPr lang="en-US" smtClean="0"/>
              <a:t>10/21/15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5B785-1458-D142-9FDF-EF359BF1D0AF}" type="slidenum">
              <a:rPr lang="en-US" smtClean="0"/>
              <a:t>‹#›</a:t>
            </a:fld>
            <a:endParaRPr lang="en-US"/>
          </a:p>
        </p:txBody>
      </p:sp>
    </p:spTree>
    <p:extLst>
      <p:ext uri="{BB962C8B-B14F-4D97-AF65-F5344CB8AC3E}">
        <p14:creationId xmlns:p14="http://schemas.microsoft.com/office/powerpoint/2010/main" val="51546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8942" y="201947"/>
            <a:ext cx="7750340" cy="1015663"/>
          </a:xfrm>
          <a:prstGeom prst="rect">
            <a:avLst/>
          </a:prstGeom>
          <a:noFill/>
        </p:spPr>
        <p:txBody>
          <a:bodyPr wrap="square" rtlCol="0">
            <a:spAutoFit/>
          </a:bodyPr>
          <a:lstStyle/>
          <a:p>
            <a:pPr algn="ctr"/>
            <a:r>
              <a:rPr lang="en-US" sz="2400" dirty="0" smtClean="0">
                <a:latin typeface="Times"/>
                <a:cs typeface="Times"/>
              </a:rPr>
              <a:t>Socialist Realism</a:t>
            </a:r>
          </a:p>
          <a:p>
            <a:pPr algn="ctr"/>
            <a:endParaRPr lang="en-US" dirty="0"/>
          </a:p>
          <a:p>
            <a:pPr algn="ctr"/>
            <a:endParaRPr lang="en-US" dirty="0"/>
          </a:p>
        </p:txBody>
      </p:sp>
      <p:sp>
        <p:nvSpPr>
          <p:cNvPr id="5" name="Rectangle 4"/>
          <p:cNvSpPr/>
          <p:nvPr/>
        </p:nvSpPr>
        <p:spPr>
          <a:xfrm>
            <a:off x="298809" y="731172"/>
            <a:ext cx="8572062" cy="5940088"/>
          </a:xfrm>
          <a:prstGeom prst="rect">
            <a:avLst/>
          </a:prstGeom>
        </p:spPr>
        <p:txBody>
          <a:bodyPr wrap="square">
            <a:spAutoFit/>
          </a:bodyPr>
          <a:lstStyle/>
          <a:p>
            <a:pPr marL="342900" indent="-342900">
              <a:buFont typeface="Arial"/>
              <a:buChar char="•"/>
            </a:pPr>
            <a:r>
              <a:rPr lang="en-US" sz="2000" dirty="0" smtClean="0">
                <a:latin typeface="Times"/>
                <a:cs typeface="Times"/>
              </a:rPr>
              <a:t>A combination </a:t>
            </a:r>
            <a:r>
              <a:rPr lang="en-US" sz="2000" dirty="0">
                <a:latin typeface="Times"/>
                <a:cs typeface="Times"/>
              </a:rPr>
              <a:t>of realism and </a:t>
            </a:r>
            <a:r>
              <a:rPr lang="en-US" sz="2000" dirty="0" smtClean="0">
                <a:latin typeface="Times"/>
                <a:cs typeface="Times"/>
              </a:rPr>
              <a:t>socialist </a:t>
            </a:r>
            <a:r>
              <a:rPr lang="en-US" sz="2000" dirty="0">
                <a:latin typeface="Times"/>
                <a:cs typeface="Times"/>
              </a:rPr>
              <a:t>romanticism</a:t>
            </a:r>
          </a:p>
          <a:p>
            <a:pPr marL="342900" indent="-342900">
              <a:buFont typeface="Arial"/>
              <a:buChar char="•"/>
            </a:pPr>
            <a:r>
              <a:rPr lang="en-US" sz="2000" dirty="0" smtClean="0">
                <a:latin typeface="Times"/>
                <a:cs typeface="Times"/>
              </a:rPr>
              <a:t>Product </a:t>
            </a:r>
            <a:r>
              <a:rPr lang="en-US" sz="2000" dirty="0">
                <a:latin typeface="Times"/>
                <a:cs typeface="Times"/>
              </a:rPr>
              <a:t>of revolutionary fervor and </a:t>
            </a:r>
            <a:r>
              <a:rPr lang="en-US" sz="2000" dirty="0" smtClean="0">
                <a:latin typeface="Times"/>
                <a:cs typeface="Times"/>
              </a:rPr>
              <a:t>optimism; </a:t>
            </a:r>
            <a:r>
              <a:rPr lang="en-US" sz="2000" dirty="0">
                <a:latin typeface="Times"/>
                <a:cs typeface="Times"/>
              </a:rPr>
              <a:t>independence and change of regime </a:t>
            </a:r>
            <a:r>
              <a:rPr lang="en-US" sz="2000" dirty="0" smtClean="0">
                <a:latin typeface="Times"/>
                <a:cs typeface="Times"/>
              </a:rPr>
              <a:t>possible.</a:t>
            </a:r>
            <a:endParaRPr lang="en-US" sz="2000" dirty="0">
              <a:latin typeface="Times"/>
              <a:cs typeface="Times"/>
            </a:endParaRPr>
          </a:p>
          <a:p>
            <a:pPr marL="342900" indent="-342900">
              <a:buFont typeface="Arial"/>
              <a:buChar char="•"/>
            </a:pPr>
            <a:r>
              <a:rPr lang="en-US" sz="2000" dirty="0" smtClean="0">
                <a:latin typeface="Times"/>
                <a:cs typeface="Times"/>
              </a:rPr>
              <a:t>Dissemination </a:t>
            </a:r>
            <a:r>
              <a:rPr lang="en-US" sz="2000" dirty="0">
                <a:latin typeface="Times"/>
                <a:cs typeface="Times"/>
              </a:rPr>
              <a:t>of revolutionary ideas and is strongly associated with Marxist </a:t>
            </a:r>
            <a:r>
              <a:rPr lang="en-US" sz="2000" dirty="0" smtClean="0">
                <a:latin typeface="Times"/>
                <a:cs typeface="Times"/>
              </a:rPr>
              <a:t>ideology.</a:t>
            </a:r>
            <a:endParaRPr lang="en-US" sz="2000" dirty="0">
              <a:latin typeface="Times"/>
              <a:cs typeface="Times"/>
            </a:endParaRPr>
          </a:p>
          <a:p>
            <a:pPr marL="342900" indent="-342900">
              <a:buFont typeface="Arial"/>
              <a:buChar char="•"/>
            </a:pPr>
            <a:r>
              <a:rPr lang="en-US" sz="2000" dirty="0" smtClean="0">
                <a:latin typeface="Times"/>
                <a:cs typeface="Times"/>
              </a:rPr>
              <a:t>Writers </a:t>
            </a:r>
            <a:r>
              <a:rPr lang="en-US" sz="2000" dirty="0">
                <a:latin typeface="Times"/>
                <a:cs typeface="Times"/>
              </a:rPr>
              <a:t>in the “socialist realist” vein “conceived of the development of society in terms of a battle for the future through revolutionary class struggle, in which the writer, under the guidance of the party, becomes the artist in uniform.  So he is obliged to portray what is positive and </a:t>
            </a:r>
            <a:r>
              <a:rPr lang="en-US" sz="2000" dirty="0" smtClean="0">
                <a:latin typeface="Times"/>
                <a:cs typeface="Times"/>
              </a:rPr>
              <a:t>reveal </a:t>
            </a:r>
            <a:r>
              <a:rPr lang="en-US" sz="2000" dirty="0">
                <a:latin typeface="Times"/>
                <a:cs typeface="Times"/>
              </a:rPr>
              <a:t>and condemn the imperfections that hinder the forward march of society.</a:t>
            </a:r>
            <a:r>
              <a:rPr lang="en-US" sz="2000" dirty="0" smtClean="0">
                <a:latin typeface="Times"/>
                <a:cs typeface="Times"/>
              </a:rPr>
              <a:t>”</a:t>
            </a:r>
            <a:endParaRPr lang="en-US" sz="2000" dirty="0">
              <a:latin typeface="Times"/>
              <a:cs typeface="Times"/>
            </a:endParaRPr>
          </a:p>
          <a:p>
            <a:pPr marL="342900" indent="-342900">
              <a:buFont typeface="Arial"/>
              <a:buChar char="•"/>
            </a:pPr>
            <a:r>
              <a:rPr lang="en-US" sz="2000" dirty="0">
                <a:latin typeface="Times"/>
                <a:cs typeface="Times"/>
              </a:rPr>
              <a:t>Begins to fade in the 1960’s as it falls out of fashion as a new, more nuanced – and often contradictory - sensibility develops that is “more faithful to the complex and changing realities of the Arab world.</a:t>
            </a:r>
            <a:r>
              <a:rPr lang="en-US" sz="2000" dirty="0" smtClean="0">
                <a:latin typeface="Times"/>
                <a:cs typeface="Times"/>
              </a:rPr>
              <a:t>”</a:t>
            </a:r>
          </a:p>
          <a:p>
            <a:pPr marL="342900" indent="-342900">
              <a:buFont typeface="Arial"/>
              <a:buChar char="•"/>
            </a:pPr>
            <a:endParaRPr lang="en-US" sz="2000" dirty="0">
              <a:latin typeface="Times"/>
              <a:cs typeface="Times"/>
            </a:endParaRPr>
          </a:p>
          <a:p>
            <a:r>
              <a:rPr lang="en-US" sz="2000" dirty="0" err="1">
                <a:latin typeface="Times"/>
                <a:cs typeface="Times"/>
              </a:rPr>
              <a:t>Sabry</a:t>
            </a:r>
            <a:r>
              <a:rPr lang="en-US" sz="2000" dirty="0">
                <a:latin typeface="Times"/>
                <a:cs typeface="Times"/>
              </a:rPr>
              <a:t> Hafez, “The Modern Arabic Short Story” in </a:t>
            </a:r>
            <a:r>
              <a:rPr lang="en-US" sz="2000" i="1" dirty="0">
                <a:latin typeface="Times"/>
                <a:cs typeface="Times"/>
              </a:rPr>
              <a:t>Modern Arabic Literature</a:t>
            </a:r>
            <a:r>
              <a:rPr lang="en-US" sz="2000" dirty="0">
                <a:latin typeface="Times"/>
                <a:cs typeface="Times"/>
              </a:rPr>
              <a:t> ed. M.M. </a:t>
            </a:r>
            <a:r>
              <a:rPr lang="en-US" sz="2000" dirty="0" err="1">
                <a:latin typeface="Times"/>
                <a:cs typeface="Times"/>
              </a:rPr>
              <a:t>Badawi</a:t>
            </a:r>
            <a:r>
              <a:rPr lang="en-US" sz="2000" dirty="0">
                <a:latin typeface="Times"/>
                <a:cs typeface="Times"/>
              </a:rPr>
              <a:t>, p. 299-</a:t>
            </a:r>
            <a:r>
              <a:rPr lang="en-US" sz="2000" dirty="0" smtClean="0">
                <a:latin typeface="Times"/>
                <a:cs typeface="Times"/>
              </a:rPr>
              <a:t>301.</a:t>
            </a:r>
            <a:endParaRPr lang="en-US" sz="2000" dirty="0">
              <a:latin typeface="Times"/>
              <a:cs typeface="Times"/>
            </a:endParaRPr>
          </a:p>
          <a:p>
            <a:endParaRPr lang="en-US" sz="2000" dirty="0" smtClean="0">
              <a:latin typeface="Times"/>
              <a:cs typeface="Times"/>
            </a:endParaRPr>
          </a:p>
          <a:p>
            <a:r>
              <a:rPr lang="en-US" sz="2000" dirty="0" smtClean="0">
                <a:latin typeface="Times"/>
                <a:cs typeface="Times"/>
              </a:rPr>
              <a:t>As a literary ideology, it has very clear limits and is not taken very seriously by readers and critics alike.  However, it still has its proponents…. </a:t>
            </a:r>
            <a:endParaRPr lang="en-US" sz="2000" dirty="0">
              <a:latin typeface="Times"/>
              <a:cs typeface="Times"/>
            </a:endParaRPr>
          </a:p>
        </p:txBody>
      </p:sp>
    </p:spTree>
    <p:extLst>
      <p:ext uri="{BB962C8B-B14F-4D97-AF65-F5344CB8AC3E}">
        <p14:creationId xmlns:p14="http://schemas.microsoft.com/office/powerpoint/2010/main" val="34854298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4902" y="224086"/>
            <a:ext cx="4865898" cy="369332"/>
          </a:xfrm>
          <a:prstGeom prst="rect">
            <a:avLst/>
          </a:prstGeom>
          <a:noFill/>
        </p:spPr>
        <p:txBody>
          <a:bodyPr wrap="none" rtlCol="0">
            <a:spAutoFit/>
          </a:bodyPr>
          <a:lstStyle/>
          <a:p>
            <a:r>
              <a:rPr lang="en-US" dirty="0" err="1" smtClean="0"/>
              <a:t>Zabiba</a:t>
            </a:r>
            <a:r>
              <a:rPr lang="en-US" dirty="0" smtClean="0"/>
              <a:t> and the King (2000) by Saddam Hussein (?)</a:t>
            </a:r>
            <a:endParaRPr lang="en-US" dirty="0"/>
          </a:p>
        </p:txBody>
      </p:sp>
      <p:pic>
        <p:nvPicPr>
          <p:cNvPr id="5" name="Picture 4" descr="Screen Shot 2015-10-21 at 11.17.3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04" y="858115"/>
            <a:ext cx="8912791" cy="5248259"/>
          </a:xfrm>
          <a:prstGeom prst="rect">
            <a:avLst/>
          </a:prstGeom>
        </p:spPr>
      </p:pic>
    </p:spTree>
    <p:extLst>
      <p:ext uri="{BB962C8B-B14F-4D97-AF65-F5344CB8AC3E}">
        <p14:creationId xmlns:p14="http://schemas.microsoft.com/office/powerpoint/2010/main" val="4786031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dda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1925" y="186740"/>
            <a:ext cx="4650660" cy="6433719"/>
          </a:xfrm>
          <a:prstGeom prst="rect">
            <a:avLst/>
          </a:prstGeom>
        </p:spPr>
      </p:pic>
    </p:spTree>
    <p:extLst>
      <p:ext uri="{BB962C8B-B14F-4D97-AF65-F5344CB8AC3E}">
        <p14:creationId xmlns:p14="http://schemas.microsoft.com/office/powerpoint/2010/main" val="16160374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219</Words>
  <Application>Microsoft Macintosh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3</cp:revision>
  <dcterms:created xsi:type="dcterms:W3CDTF">2015-10-21T15:11:43Z</dcterms:created>
  <dcterms:modified xsi:type="dcterms:W3CDTF">2015-10-21T15:20:31Z</dcterms:modified>
</cp:coreProperties>
</file>