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7" r:id="rId4"/>
    <p:sldId id="25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6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05440B11-A6BA-FE4B-9A2E-6E1BF8EAADA6}" type="datetimeFigureOut">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358FB-BFB5-CF42-B297-87EC5E1A3E4E}" type="slidenum">
              <a:rPr lang="en-US" smtClean="0"/>
              <a:t>‹#›</a:t>
            </a:fld>
            <a:endParaRPr lang="en-US"/>
          </a:p>
        </p:txBody>
      </p:sp>
    </p:spTree>
    <p:extLst>
      <p:ext uri="{BB962C8B-B14F-4D97-AF65-F5344CB8AC3E}">
        <p14:creationId xmlns:p14="http://schemas.microsoft.com/office/powerpoint/2010/main" val="2258668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05440B11-A6BA-FE4B-9A2E-6E1BF8EAADA6}" type="datetimeFigureOut">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358FB-BFB5-CF42-B297-87EC5E1A3E4E}" type="slidenum">
              <a:rPr lang="en-US" smtClean="0"/>
              <a:t>‹#›</a:t>
            </a:fld>
            <a:endParaRPr lang="en-US"/>
          </a:p>
        </p:txBody>
      </p:sp>
    </p:spTree>
    <p:extLst>
      <p:ext uri="{BB962C8B-B14F-4D97-AF65-F5344CB8AC3E}">
        <p14:creationId xmlns:p14="http://schemas.microsoft.com/office/powerpoint/2010/main" val="2004840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05440B11-A6BA-FE4B-9A2E-6E1BF8EAADA6}" type="datetimeFigureOut">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358FB-BFB5-CF42-B297-87EC5E1A3E4E}" type="slidenum">
              <a:rPr lang="en-US" smtClean="0"/>
              <a:t>‹#›</a:t>
            </a:fld>
            <a:endParaRPr lang="en-US"/>
          </a:p>
        </p:txBody>
      </p:sp>
    </p:spTree>
    <p:extLst>
      <p:ext uri="{BB962C8B-B14F-4D97-AF65-F5344CB8AC3E}">
        <p14:creationId xmlns:p14="http://schemas.microsoft.com/office/powerpoint/2010/main" val="76471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05440B11-A6BA-FE4B-9A2E-6E1BF8EAADA6}" type="datetimeFigureOut">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358FB-BFB5-CF42-B297-87EC5E1A3E4E}" type="slidenum">
              <a:rPr lang="en-US" smtClean="0"/>
              <a:t>‹#›</a:t>
            </a:fld>
            <a:endParaRPr lang="en-US"/>
          </a:p>
        </p:txBody>
      </p:sp>
    </p:spTree>
    <p:extLst>
      <p:ext uri="{BB962C8B-B14F-4D97-AF65-F5344CB8AC3E}">
        <p14:creationId xmlns:p14="http://schemas.microsoft.com/office/powerpoint/2010/main" val="3558429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05440B11-A6BA-FE4B-9A2E-6E1BF8EAADA6}" type="datetimeFigureOut">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358FB-BFB5-CF42-B297-87EC5E1A3E4E}" type="slidenum">
              <a:rPr lang="en-US" smtClean="0"/>
              <a:t>‹#›</a:t>
            </a:fld>
            <a:endParaRPr lang="en-US"/>
          </a:p>
        </p:txBody>
      </p:sp>
    </p:spTree>
    <p:extLst>
      <p:ext uri="{BB962C8B-B14F-4D97-AF65-F5344CB8AC3E}">
        <p14:creationId xmlns:p14="http://schemas.microsoft.com/office/powerpoint/2010/main" val="259567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05440B11-A6BA-FE4B-9A2E-6E1BF8EAADA6}" type="datetimeFigureOut">
              <a:rPr lang="en-US" smtClean="0"/>
              <a:t>10/14/15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358FB-BFB5-CF42-B297-87EC5E1A3E4E}" type="slidenum">
              <a:rPr lang="en-US" smtClean="0"/>
              <a:t>‹#›</a:t>
            </a:fld>
            <a:endParaRPr lang="en-US"/>
          </a:p>
        </p:txBody>
      </p:sp>
    </p:spTree>
    <p:extLst>
      <p:ext uri="{BB962C8B-B14F-4D97-AF65-F5344CB8AC3E}">
        <p14:creationId xmlns:p14="http://schemas.microsoft.com/office/powerpoint/2010/main" val="1951947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05440B11-A6BA-FE4B-9A2E-6E1BF8EAADA6}" type="datetimeFigureOut">
              <a:rPr lang="en-US" smtClean="0"/>
              <a:t>10/14/15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1358FB-BFB5-CF42-B297-87EC5E1A3E4E}" type="slidenum">
              <a:rPr lang="en-US" smtClean="0"/>
              <a:t>‹#›</a:t>
            </a:fld>
            <a:endParaRPr lang="en-US"/>
          </a:p>
        </p:txBody>
      </p:sp>
    </p:spTree>
    <p:extLst>
      <p:ext uri="{BB962C8B-B14F-4D97-AF65-F5344CB8AC3E}">
        <p14:creationId xmlns:p14="http://schemas.microsoft.com/office/powerpoint/2010/main" val="1579905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05440B11-A6BA-FE4B-9A2E-6E1BF8EAADA6}" type="datetimeFigureOut">
              <a:rPr lang="en-US" smtClean="0"/>
              <a:t>10/14/15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1358FB-BFB5-CF42-B297-87EC5E1A3E4E}" type="slidenum">
              <a:rPr lang="en-US" smtClean="0"/>
              <a:t>‹#›</a:t>
            </a:fld>
            <a:endParaRPr lang="en-US"/>
          </a:p>
        </p:txBody>
      </p:sp>
    </p:spTree>
    <p:extLst>
      <p:ext uri="{BB962C8B-B14F-4D97-AF65-F5344CB8AC3E}">
        <p14:creationId xmlns:p14="http://schemas.microsoft.com/office/powerpoint/2010/main" val="2655368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440B11-A6BA-FE4B-9A2E-6E1BF8EAADA6}" type="datetimeFigureOut">
              <a:rPr lang="en-US" smtClean="0"/>
              <a:t>10/14/15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1358FB-BFB5-CF42-B297-87EC5E1A3E4E}" type="slidenum">
              <a:rPr lang="en-US" smtClean="0"/>
              <a:t>‹#›</a:t>
            </a:fld>
            <a:endParaRPr lang="en-US"/>
          </a:p>
        </p:txBody>
      </p:sp>
    </p:spTree>
    <p:extLst>
      <p:ext uri="{BB962C8B-B14F-4D97-AF65-F5344CB8AC3E}">
        <p14:creationId xmlns:p14="http://schemas.microsoft.com/office/powerpoint/2010/main" val="30129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05440B11-A6BA-FE4B-9A2E-6E1BF8EAADA6}" type="datetimeFigureOut">
              <a:rPr lang="en-US" smtClean="0"/>
              <a:t>10/14/15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358FB-BFB5-CF42-B297-87EC5E1A3E4E}" type="slidenum">
              <a:rPr lang="en-US" smtClean="0"/>
              <a:t>‹#›</a:t>
            </a:fld>
            <a:endParaRPr lang="en-US"/>
          </a:p>
        </p:txBody>
      </p:sp>
    </p:spTree>
    <p:extLst>
      <p:ext uri="{BB962C8B-B14F-4D97-AF65-F5344CB8AC3E}">
        <p14:creationId xmlns:p14="http://schemas.microsoft.com/office/powerpoint/2010/main" val="3696646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05440B11-A6BA-FE4B-9A2E-6E1BF8EAADA6}" type="datetimeFigureOut">
              <a:rPr lang="en-US" smtClean="0"/>
              <a:t>10/14/15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358FB-BFB5-CF42-B297-87EC5E1A3E4E}" type="slidenum">
              <a:rPr lang="en-US" smtClean="0"/>
              <a:t>‹#›</a:t>
            </a:fld>
            <a:endParaRPr lang="en-US"/>
          </a:p>
        </p:txBody>
      </p:sp>
    </p:spTree>
    <p:extLst>
      <p:ext uri="{BB962C8B-B14F-4D97-AF65-F5344CB8AC3E}">
        <p14:creationId xmlns:p14="http://schemas.microsoft.com/office/powerpoint/2010/main" val="36270275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440B11-A6BA-FE4B-9A2E-6E1BF8EAADA6}" type="datetimeFigureOut">
              <a:rPr lang="en-US" smtClean="0"/>
              <a:t>10/14/15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358FB-BFB5-CF42-B297-87EC5E1A3E4E}" type="slidenum">
              <a:rPr lang="en-US" smtClean="0"/>
              <a:t>‹#›</a:t>
            </a:fld>
            <a:endParaRPr lang="en-US"/>
          </a:p>
        </p:txBody>
      </p:sp>
    </p:spTree>
    <p:extLst>
      <p:ext uri="{BB962C8B-B14F-4D97-AF65-F5344CB8AC3E}">
        <p14:creationId xmlns:p14="http://schemas.microsoft.com/office/powerpoint/2010/main" val="1277341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rabwomenwriters.com/index.php/88-news/latest-news/316-100-most-powerful-arab-women-201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Leila </a:t>
            </a:r>
            <a:r>
              <a:rPr lang="en-US" dirty="0" err="1" smtClean="0"/>
              <a:t>Abouzeid’s</a:t>
            </a:r>
            <a:r>
              <a:rPr lang="en-US" dirty="0" smtClean="0"/>
              <a:t> </a:t>
            </a:r>
            <a:r>
              <a:rPr lang="en-US" i="1" dirty="0" smtClean="0"/>
              <a:t>Year of the Elephant:</a:t>
            </a:r>
            <a:endParaRPr lang="en-US" dirty="0"/>
          </a:p>
        </p:txBody>
      </p:sp>
      <p:sp>
        <p:nvSpPr>
          <p:cNvPr id="3" name="Subtitle 2"/>
          <p:cNvSpPr>
            <a:spLocks noGrp="1"/>
          </p:cNvSpPr>
          <p:nvPr>
            <p:ph type="subTitle" idx="1"/>
          </p:nvPr>
        </p:nvSpPr>
        <p:spPr/>
        <p:txBody>
          <a:bodyPr/>
          <a:lstStyle/>
          <a:p>
            <a:r>
              <a:rPr lang="en-US" dirty="0" smtClean="0"/>
              <a:t>Allegory or Autobiography or Something Else Entirely?</a:t>
            </a:r>
            <a:endParaRPr lang="en-US" dirty="0"/>
          </a:p>
        </p:txBody>
      </p:sp>
    </p:spTree>
    <p:extLst>
      <p:ext uri="{BB962C8B-B14F-4D97-AF65-F5344CB8AC3E}">
        <p14:creationId xmlns:p14="http://schemas.microsoft.com/office/powerpoint/2010/main" val="7283907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6504" y="374119"/>
            <a:ext cx="5655514" cy="584776"/>
          </a:xfrm>
          <a:prstGeom prst="rect">
            <a:avLst/>
          </a:prstGeom>
        </p:spPr>
        <p:txBody>
          <a:bodyPr wrap="none">
            <a:spAutoFit/>
          </a:bodyPr>
          <a:lstStyle/>
          <a:p>
            <a:r>
              <a:rPr lang="en-US" sz="3200" dirty="0" smtClean="0"/>
              <a:t>“Woman” </a:t>
            </a:r>
            <a:r>
              <a:rPr lang="en-US" sz="3200" dirty="0"/>
              <a:t>as a national </a:t>
            </a:r>
            <a:r>
              <a:rPr lang="en-US" sz="3200" dirty="0" smtClean="0"/>
              <a:t>allegory?</a:t>
            </a:r>
            <a:r>
              <a:rPr lang="en-US" dirty="0" smtClean="0"/>
              <a:t> </a:t>
            </a:r>
            <a:endParaRPr lang="en-US" dirty="0"/>
          </a:p>
        </p:txBody>
      </p:sp>
      <p:pic>
        <p:nvPicPr>
          <p:cNvPr id="6" name="Picture 5" descr="Macintosh HD:Users:slieb:Desktop:Screen Shot 2015-10-13 at 8.18.48 PM.png"/>
          <p:cNvPicPr/>
          <p:nvPr/>
        </p:nvPicPr>
        <p:blipFill>
          <a:blip r:embed="rId2">
            <a:extLst>
              <a:ext uri="{28A0092B-C50C-407E-A947-70E740481C1C}">
                <a14:useLocalDpi xmlns:a14="http://schemas.microsoft.com/office/drawing/2010/main" val="0"/>
              </a:ext>
            </a:extLst>
          </a:blip>
          <a:srcRect/>
          <a:stretch>
            <a:fillRect/>
          </a:stretch>
        </p:blipFill>
        <p:spPr bwMode="auto">
          <a:xfrm>
            <a:off x="638120" y="1081481"/>
            <a:ext cx="7892275" cy="3091877"/>
          </a:xfrm>
          <a:prstGeom prst="rect">
            <a:avLst/>
          </a:prstGeom>
          <a:noFill/>
          <a:ln>
            <a:noFill/>
          </a:ln>
        </p:spPr>
      </p:pic>
      <p:sp>
        <p:nvSpPr>
          <p:cNvPr id="7" name="TextBox 6"/>
          <p:cNvSpPr txBox="1"/>
          <p:nvPr/>
        </p:nvSpPr>
        <p:spPr>
          <a:xfrm>
            <a:off x="320269" y="4344969"/>
            <a:ext cx="8484747" cy="1200329"/>
          </a:xfrm>
          <a:prstGeom prst="rect">
            <a:avLst/>
          </a:prstGeom>
          <a:noFill/>
        </p:spPr>
        <p:txBody>
          <a:bodyPr wrap="square" rtlCol="0">
            <a:spAutoFit/>
          </a:bodyPr>
          <a:lstStyle/>
          <a:p>
            <a:r>
              <a:rPr lang="en-US" dirty="0"/>
              <a:t>from Salah </a:t>
            </a:r>
            <a:r>
              <a:rPr lang="en-US" dirty="0" err="1"/>
              <a:t>Moukhlis</a:t>
            </a:r>
            <a:r>
              <a:rPr lang="en-US" dirty="0"/>
              <a:t>, “A History of Hopes Postponed: Women’s Identity and the Postcolonial State in ‘Year of the Elephant’, </a:t>
            </a:r>
            <a:r>
              <a:rPr lang="en-US" i="1" dirty="0"/>
              <a:t>Research in African Literatures, </a:t>
            </a:r>
            <a:r>
              <a:rPr lang="en-US" dirty="0"/>
              <a:t>vol. 34 no. 3 (Autumn 2003), p. 71</a:t>
            </a:r>
          </a:p>
          <a:p>
            <a:endParaRPr lang="en-US" dirty="0"/>
          </a:p>
        </p:txBody>
      </p:sp>
      <p:sp>
        <p:nvSpPr>
          <p:cNvPr id="8" name="TextBox 7"/>
          <p:cNvSpPr txBox="1"/>
          <p:nvPr/>
        </p:nvSpPr>
        <p:spPr>
          <a:xfrm>
            <a:off x="343276" y="5800448"/>
            <a:ext cx="8461740" cy="646331"/>
          </a:xfrm>
          <a:prstGeom prst="rect">
            <a:avLst/>
          </a:prstGeom>
          <a:noFill/>
        </p:spPr>
        <p:txBody>
          <a:bodyPr wrap="square" rtlCol="0">
            <a:spAutoFit/>
          </a:bodyPr>
          <a:lstStyle/>
          <a:p>
            <a:r>
              <a:rPr lang="en-US" dirty="0" smtClean="0"/>
              <a:t>What do you make of this idea?  Can it be applied to </a:t>
            </a:r>
            <a:r>
              <a:rPr lang="en-US" dirty="0" err="1" smtClean="0"/>
              <a:t>Hamida</a:t>
            </a:r>
            <a:r>
              <a:rPr lang="en-US" dirty="0" smtClean="0"/>
              <a:t> from </a:t>
            </a:r>
            <a:r>
              <a:rPr lang="en-US" i="1" dirty="0" err="1" smtClean="0"/>
              <a:t>Midaq</a:t>
            </a:r>
            <a:r>
              <a:rPr lang="en-US" i="1" dirty="0" smtClean="0"/>
              <a:t> Alley </a:t>
            </a:r>
            <a:r>
              <a:rPr lang="en-US" dirty="0" smtClean="0"/>
              <a:t>with any success?</a:t>
            </a:r>
            <a:endParaRPr lang="en-US" dirty="0"/>
          </a:p>
        </p:txBody>
      </p:sp>
    </p:spTree>
    <p:extLst>
      <p:ext uri="{BB962C8B-B14F-4D97-AF65-F5344CB8AC3E}">
        <p14:creationId xmlns:p14="http://schemas.microsoft.com/office/powerpoint/2010/main" val="2114281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287" y="626828"/>
            <a:ext cx="8346091" cy="646331"/>
          </a:xfrm>
          <a:prstGeom prst="rect">
            <a:avLst/>
          </a:prstGeom>
          <a:noFill/>
        </p:spPr>
        <p:txBody>
          <a:bodyPr wrap="square" rtlCol="0">
            <a:spAutoFit/>
          </a:bodyPr>
          <a:lstStyle/>
          <a:p>
            <a:r>
              <a:rPr lang="en-US" dirty="0" smtClean="0"/>
              <a:t>What do you believe to be the relationship of Leila </a:t>
            </a:r>
            <a:r>
              <a:rPr lang="en-US" dirty="0" err="1" smtClean="0"/>
              <a:t>Abouzeid</a:t>
            </a:r>
            <a:r>
              <a:rPr lang="en-US" dirty="0" smtClean="0"/>
              <a:t> to Zahra in </a:t>
            </a:r>
            <a:r>
              <a:rPr lang="en-US" i="1" dirty="0" smtClean="0"/>
              <a:t>Year of the Elephant?</a:t>
            </a:r>
            <a:endParaRPr lang="en-US" dirty="0"/>
          </a:p>
        </p:txBody>
      </p:sp>
      <p:sp>
        <p:nvSpPr>
          <p:cNvPr id="5" name="TextBox 4"/>
          <p:cNvSpPr txBox="1"/>
          <p:nvPr/>
        </p:nvSpPr>
        <p:spPr>
          <a:xfrm>
            <a:off x="560805" y="1748521"/>
            <a:ext cx="8230630" cy="1200329"/>
          </a:xfrm>
          <a:prstGeom prst="rect">
            <a:avLst/>
          </a:prstGeom>
          <a:noFill/>
        </p:spPr>
        <p:txBody>
          <a:bodyPr wrap="square" rtlCol="0">
            <a:spAutoFit/>
          </a:bodyPr>
          <a:lstStyle/>
          <a:p>
            <a:r>
              <a:rPr lang="en-US" dirty="0" smtClean="0"/>
              <a:t>The fallacy:  Women novelists (esp. Arab women novelists) are equated with their female protagonists.</a:t>
            </a:r>
          </a:p>
          <a:p>
            <a:r>
              <a:rPr lang="en-US" dirty="0"/>
              <a:t>	</a:t>
            </a:r>
            <a:r>
              <a:rPr lang="en-US" dirty="0" smtClean="0"/>
              <a:t>- psychoanalysis brought to bear in the interpretation of women’s writings</a:t>
            </a:r>
          </a:p>
          <a:p>
            <a:r>
              <a:rPr lang="en-US" dirty="0"/>
              <a:t>	</a:t>
            </a:r>
            <a:r>
              <a:rPr lang="en-US" dirty="0" smtClean="0"/>
              <a:t>- imaginary prose interpreted as confessional autobiography </a:t>
            </a:r>
            <a:endParaRPr lang="en-US" dirty="0"/>
          </a:p>
        </p:txBody>
      </p:sp>
      <p:sp>
        <p:nvSpPr>
          <p:cNvPr id="6" name="TextBox 5"/>
          <p:cNvSpPr txBox="1"/>
          <p:nvPr/>
        </p:nvSpPr>
        <p:spPr>
          <a:xfrm>
            <a:off x="560805" y="3447556"/>
            <a:ext cx="8085934" cy="2585323"/>
          </a:xfrm>
          <a:prstGeom prst="rect">
            <a:avLst/>
          </a:prstGeom>
          <a:noFill/>
        </p:spPr>
        <p:txBody>
          <a:bodyPr wrap="square" rtlCol="0">
            <a:spAutoFit/>
          </a:bodyPr>
          <a:lstStyle/>
          <a:p>
            <a:r>
              <a:rPr lang="en-US" dirty="0"/>
              <a:t>From Joseph </a:t>
            </a:r>
            <a:r>
              <a:rPr lang="en-US" dirty="0" err="1"/>
              <a:t>Zeidan</a:t>
            </a:r>
            <a:r>
              <a:rPr lang="en-US" dirty="0"/>
              <a:t>, </a:t>
            </a:r>
            <a:r>
              <a:rPr lang="en-US" i="1" dirty="0"/>
              <a:t>Arab Women Novelists: The Formative Years and </a:t>
            </a:r>
            <a:r>
              <a:rPr lang="en-US" i="1" dirty="0" smtClean="0"/>
              <a:t>Beyond, (</a:t>
            </a:r>
            <a:r>
              <a:rPr lang="en-US" dirty="0" smtClean="0"/>
              <a:t>1992</a:t>
            </a:r>
            <a:r>
              <a:rPr lang="en-US" dirty="0"/>
              <a:t>), p. </a:t>
            </a:r>
            <a:r>
              <a:rPr lang="en-US" dirty="0" smtClean="0"/>
              <a:t>232:</a:t>
            </a:r>
          </a:p>
          <a:p>
            <a:endParaRPr lang="en-US" dirty="0">
              <a:effectLst/>
            </a:endParaRPr>
          </a:p>
          <a:p>
            <a:r>
              <a:rPr lang="en-US" dirty="0" smtClean="0"/>
              <a:t>“Even if women do prove their ability, there are still the problems of interpretation of their work and the belief that women should not write at all.  </a:t>
            </a:r>
            <a:r>
              <a:rPr lang="en-US" dirty="0" err="1" smtClean="0"/>
              <a:t>Ghādah</a:t>
            </a:r>
            <a:r>
              <a:rPr lang="en-US" dirty="0" smtClean="0"/>
              <a:t> al-</a:t>
            </a:r>
            <a:r>
              <a:rPr lang="en-US" dirty="0" err="1" smtClean="0"/>
              <a:t>Sammān</a:t>
            </a:r>
            <a:r>
              <a:rPr lang="en-US" dirty="0" smtClean="0"/>
              <a:t>, for example, complains that her critics confuse her with her fictional characters, ‘they argue with me about the conduct of the heroines of my stories to the extent that I was once afraid of being jailed because one of my heroines had committed a crime!’”</a:t>
            </a:r>
            <a:r>
              <a:rPr lang="en-US" dirty="0" smtClean="0">
                <a:effectLst/>
              </a:rPr>
              <a:t> </a:t>
            </a:r>
            <a:endParaRPr lang="en-US" dirty="0"/>
          </a:p>
        </p:txBody>
      </p:sp>
    </p:spTree>
    <p:extLst>
      <p:ext uri="{BB962C8B-B14F-4D97-AF65-F5344CB8AC3E}">
        <p14:creationId xmlns:p14="http://schemas.microsoft.com/office/powerpoint/2010/main" val="37048080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113"/>
            <a:ext cx="7822642" cy="641637"/>
          </a:xfrm>
        </p:spPr>
        <p:txBody>
          <a:bodyPr>
            <a:normAutofit/>
          </a:bodyPr>
          <a:lstStyle/>
          <a:p>
            <a:r>
              <a:rPr lang="en-US" sz="2400" dirty="0" smtClean="0"/>
              <a:t>Who is Leila </a:t>
            </a:r>
            <a:r>
              <a:rPr lang="en-US" sz="2400" dirty="0" err="1" smtClean="0"/>
              <a:t>Abouzeid</a:t>
            </a:r>
            <a:r>
              <a:rPr lang="en-US" sz="2400" dirty="0" smtClean="0"/>
              <a:t>?</a:t>
            </a:r>
            <a:endParaRPr lang="en-US" sz="2400" dirty="0"/>
          </a:p>
        </p:txBody>
      </p:sp>
      <p:sp>
        <p:nvSpPr>
          <p:cNvPr id="3" name="Content Placeholder 2"/>
          <p:cNvSpPr>
            <a:spLocks noGrp="1"/>
          </p:cNvSpPr>
          <p:nvPr>
            <p:ph idx="1"/>
          </p:nvPr>
        </p:nvSpPr>
        <p:spPr>
          <a:xfrm>
            <a:off x="209005" y="844676"/>
            <a:ext cx="8810394" cy="2740052"/>
          </a:xfrm>
        </p:spPr>
        <p:txBody>
          <a:bodyPr>
            <a:normAutofit/>
          </a:bodyPr>
          <a:lstStyle/>
          <a:p>
            <a:pPr marL="0" indent="0">
              <a:buNone/>
            </a:pPr>
            <a:r>
              <a:rPr lang="en-US" sz="1600" dirty="0" smtClean="0">
                <a:latin typeface="Times"/>
                <a:cs typeface="Times"/>
              </a:rPr>
              <a:t>“Leila </a:t>
            </a:r>
            <a:r>
              <a:rPr lang="en-US" sz="1600" dirty="0" err="1">
                <a:latin typeface="Times"/>
                <a:cs typeface="Times"/>
              </a:rPr>
              <a:t>Abouzeid</a:t>
            </a:r>
            <a:r>
              <a:rPr lang="en-US" sz="1600" dirty="0">
                <a:latin typeface="Times"/>
                <a:cs typeface="Times"/>
              </a:rPr>
              <a:t>, the first female Moroccan writer to be translated into English, is a trailblazer in that she writes in Arabic and not the French language preferred by her peers. She was born in 1950 and attended college in America before she began her career as a print and radio journalist, then segued into work as a press assistant in government ministries and the prime minister’s </a:t>
            </a:r>
            <a:r>
              <a:rPr lang="en-US" sz="1600" dirty="0" smtClean="0">
                <a:latin typeface="Times"/>
                <a:cs typeface="Times"/>
              </a:rPr>
              <a:t>office. She </a:t>
            </a:r>
            <a:r>
              <a:rPr lang="en-US" sz="1600" dirty="0">
                <a:latin typeface="Times"/>
                <a:cs typeface="Times"/>
              </a:rPr>
              <a:t>is a former fellow of the World Press Institute in St. Paul, Minnesota</a:t>
            </a:r>
            <a:r>
              <a:rPr lang="en-US" sz="1600" dirty="0" smtClean="0">
                <a:latin typeface="Times"/>
                <a:cs typeface="Times"/>
              </a:rPr>
              <a:t>.” </a:t>
            </a:r>
            <a:endParaRPr lang="en-US" sz="1600" dirty="0">
              <a:latin typeface="Times"/>
              <a:cs typeface="Times"/>
            </a:endParaRPr>
          </a:p>
          <a:p>
            <a:pPr marL="0" indent="0">
              <a:buNone/>
            </a:pPr>
            <a:r>
              <a:rPr lang="en-US" sz="1400" dirty="0" smtClean="0">
                <a:latin typeface="Times"/>
                <a:cs typeface="Times"/>
              </a:rPr>
              <a:t>From </a:t>
            </a:r>
            <a:r>
              <a:rPr lang="en-US" sz="1400" u="sng" dirty="0">
                <a:latin typeface="Times"/>
                <a:cs typeface="Times"/>
                <a:hlinkClick r:id="rId2"/>
              </a:rPr>
              <a:t>http://arabwomenwriters.com/index.php/88-news/latest-news/316-100-most-powerful-arab-women-2011</a:t>
            </a:r>
            <a:r>
              <a:rPr lang="en-US" sz="1400" dirty="0">
                <a:latin typeface="Times"/>
                <a:cs typeface="Times"/>
              </a:rPr>
              <a:t>, accessed 10/13/2015</a:t>
            </a:r>
          </a:p>
          <a:p>
            <a:endParaRPr lang="en-US" dirty="0"/>
          </a:p>
        </p:txBody>
      </p:sp>
      <p:sp>
        <p:nvSpPr>
          <p:cNvPr id="4" name="TextBox 3"/>
          <p:cNvSpPr txBox="1"/>
          <p:nvPr/>
        </p:nvSpPr>
        <p:spPr>
          <a:xfrm>
            <a:off x="209005" y="2829201"/>
            <a:ext cx="8810394" cy="4001095"/>
          </a:xfrm>
          <a:prstGeom prst="rect">
            <a:avLst/>
          </a:prstGeom>
          <a:noFill/>
        </p:spPr>
        <p:txBody>
          <a:bodyPr wrap="square" rtlCol="0">
            <a:spAutoFit/>
          </a:bodyPr>
          <a:lstStyle/>
          <a:p>
            <a:r>
              <a:rPr lang="en-US" sz="1600" dirty="0" smtClean="0">
                <a:latin typeface="Times"/>
                <a:cs typeface="Times"/>
              </a:rPr>
              <a:t>“For </a:t>
            </a:r>
            <a:r>
              <a:rPr lang="en-US" sz="1600" dirty="0" err="1">
                <a:latin typeface="Times"/>
                <a:cs typeface="Times"/>
              </a:rPr>
              <a:t>Abouzeid</a:t>
            </a:r>
            <a:r>
              <a:rPr lang="en-US" sz="1600" dirty="0">
                <a:latin typeface="Times"/>
                <a:cs typeface="Times"/>
              </a:rPr>
              <a:t>, English translation is not merely a means of international reception that circumvents French. It is also a device that forges a particular circuit of dialogue between America and the Arabic-literate world. The author entertains with America an intimate relationship that she developed while earning a degree in English at the University of Texas, Austin, and exposing herself to American literature. </a:t>
            </a:r>
            <a:r>
              <a:rPr lang="en-US" sz="1600" dirty="0" err="1">
                <a:latin typeface="Times"/>
                <a:cs typeface="Times"/>
              </a:rPr>
              <a:t>Abouzeid’s</a:t>
            </a:r>
            <a:r>
              <a:rPr lang="en-US" sz="1600" dirty="0">
                <a:latin typeface="Times"/>
                <a:cs typeface="Times"/>
              </a:rPr>
              <a:t> interest in introducing Arabic readers to the racial and religious complexities of American society and its points of intersection with the Arab world is most apparent in two titles: </a:t>
            </a:r>
            <a:r>
              <a:rPr lang="en-US" sz="1600" i="1" dirty="0" err="1">
                <a:latin typeface="Times"/>
                <a:cs typeface="Times"/>
              </a:rPr>
              <a:t>Malkum</a:t>
            </a:r>
            <a:r>
              <a:rPr lang="en-US" sz="1600" i="1" dirty="0">
                <a:latin typeface="Times"/>
                <a:cs typeface="Times"/>
              </a:rPr>
              <a:t> </a:t>
            </a:r>
            <a:r>
              <a:rPr lang="en-US" sz="1600" i="1" dirty="0" err="1">
                <a:latin typeface="Times"/>
                <a:cs typeface="Times"/>
              </a:rPr>
              <a:t>Iks</a:t>
            </a:r>
            <a:r>
              <a:rPr lang="en-US" sz="1600" dirty="0">
                <a:latin typeface="Times"/>
                <a:cs typeface="Times"/>
              </a:rPr>
              <a:t>, the author’s Arabic translation of Malcolm’s X’s autobiography with its exploration of the Nation of Islam in America, and </a:t>
            </a:r>
            <a:r>
              <a:rPr lang="en-US" sz="1600" i="1" dirty="0" err="1">
                <a:latin typeface="Times"/>
                <a:cs typeface="Times"/>
              </a:rPr>
              <a:t>Amrika</a:t>
            </a:r>
            <a:r>
              <a:rPr lang="en-US" sz="1600" i="1" dirty="0">
                <a:latin typeface="Times"/>
                <a:cs typeface="Times"/>
              </a:rPr>
              <a:t>: al-</a:t>
            </a:r>
            <a:r>
              <a:rPr lang="en-US" sz="1600" i="1" dirty="0" err="1">
                <a:latin typeface="Times"/>
                <a:cs typeface="Times"/>
              </a:rPr>
              <a:t>Wajh</a:t>
            </a:r>
            <a:r>
              <a:rPr lang="en-US" sz="1600" i="1" dirty="0">
                <a:latin typeface="Times"/>
                <a:cs typeface="Times"/>
              </a:rPr>
              <a:t> al-</a:t>
            </a:r>
            <a:r>
              <a:rPr lang="en-US" sz="1600" i="1" dirty="0" err="1">
                <a:latin typeface="Times"/>
                <a:cs typeface="Times"/>
              </a:rPr>
              <a:t>Akhar</a:t>
            </a:r>
            <a:r>
              <a:rPr lang="en-US" sz="1600" dirty="0">
                <a:latin typeface="Times"/>
                <a:cs typeface="Times"/>
              </a:rPr>
              <a:t>, which analyzes certain facets of the relations between America and Saudi Arabia. </a:t>
            </a:r>
            <a:r>
              <a:rPr lang="en-US" sz="1600" dirty="0" err="1">
                <a:latin typeface="Times"/>
                <a:cs typeface="Times"/>
              </a:rPr>
              <a:t>Abouzeid’s</a:t>
            </a:r>
            <a:r>
              <a:rPr lang="en-US" sz="1600" dirty="0">
                <a:latin typeface="Times"/>
                <a:cs typeface="Times"/>
              </a:rPr>
              <a:t> representation of America in Arabic texts ultimately returns to open a dialogue with American readers when </a:t>
            </a:r>
            <a:r>
              <a:rPr lang="en-US" sz="1600" dirty="0" err="1">
                <a:latin typeface="Times"/>
                <a:cs typeface="Times"/>
              </a:rPr>
              <a:t>Kamel</a:t>
            </a:r>
            <a:r>
              <a:rPr lang="en-US" sz="1600" dirty="0">
                <a:latin typeface="Times"/>
                <a:cs typeface="Times"/>
              </a:rPr>
              <a:t> </a:t>
            </a:r>
            <a:r>
              <a:rPr lang="en-US" sz="1600" dirty="0" err="1">
                <a:latin typeface="Times"/>
                <a:cs typeface="Times"/>
              </a:rPr>
              <a:t>Abdelmalek</a:t>
            </a:r>
            <a:r>
              <a:rPr lang="en-US" sz="1600" dirty="0">
                <a:latin typeface="Times"/>
                <a:cs typeface="Times"/>
              </a:rPr>
              <a:t> includes a translated excerpt of </a:t>
            </a:r>
            <a:r>
              <a:rPr lang="en-US" sz="1600" i="1" dirty="0" err="1">
                <a:latin typeface="Times"/>
                <a:cs typeface="Times"/>
              </a:rPr>
              <a:t>Amrika</a:t>
            </a:r>
            <a:r>
              <a:rPr lang="en-US" sz="1600" i="1" dirty="0">
                <a:latin typeface="Times"/>
                <a:cs typeface="Times"/>
              </a:rPr>
              <a:t>: al-</a:t>
            </a:r>
            <a:r>
              <a:rPr lang="en-US" sz="1600" i="1" dirty="0" err="1">
                <a:latin typeface="Times"/>
                <a:cs typeface="Times"/>
              </a:rPr>
              <a:t>Wajh</a:t>
            </a:r>
            <a:r>
              <a:rPr lang="en-US" sz="1600" i="1" dirty="0">
                <a:latin typeface="Times"/>
                <a:cs typeface="Times"/>
              </a:rPr>
              <a:t> al-</a:t>
            </a:r>
            <a:r>
              <a:rPr lang="en-US" sz="1600" i="1" dirty="0" err="1">
                <a:latin typeface="Times"/>
                <a:cs typeface="Times"/>
              </a:rPr>
              <a:t>Akhar</a:t>
            </a:r>
            <a:r>
              <a:rPr lang="en-US" sz="1600" i="1" dirty="0">
                <a:latin typeface="Times"/>
                <a:cs typeface="Times"/>
              </a:rPr>
              <a:t> </a:t>
            </a:r>
            <a:r>
              <a:rPr lang="en-US" sz="1600" dirty="0">
                <a:latin typeface="Times"/>
                <a:cs typeface="Times"/>
              </a:rPr>
              <a:t>in his anthology </a:t>
            </a:r>
            <a:r>
              <a:rPr lang="en-US" sz="1600" i="1" dirty="0">
                <a:latin typeface="Times"/>
                <a:cs typeface="Times"/>
              </a:rPr>
              <a:t>America in an Arab </a:t>
            </a:r>
            <a:r>
              <a:rPr lang="en-US" sz="1600" i="1" dirty="0" smtClean="0">
                <a:latin typeface="Times"/>
                <a:cs typeface="Times"/>
              </a:rPr>
              <a:t>Mirror.” </a:t>
            </a:r>
            <a:endParaRPr lang="en-US" sz="1600" dirty="0">
              <a:latin typeface="Times"/>
              <a:cs typeface="Times"/>
            </a:endParaRPr>
          </a:p>
          <a:p>
            <a:endParaRPr lang="en-US" sz="1600" dirty="0" smtClean="0">
              <a:latin typeface="Times"/>
              <a:cs typeface="Times"/>
            </a:endParaRPr>
          </a:p>
          <a:p>
            <a:r>
              <a:rPr lang="en-US" sz="1600" dirty="0" smtClean="0">
                <a:latin typeface="Times"/>
                <a:cs typeface="Times"/>
              </a:rPr>
              <a:t>From Marie</a:t>
            </a:r>
            <a:r>
              <a:rPr lang="en-US" sz="1600" dirty="0">
                <a:latin typeface="Times"/>
                <a:cs typeface="Times"/>
              </a:rPr>
              <a:t>-Therese Ellis-House, “Transcending the </a:t>
            </a:r>
            <a:r>
              <a:rPr lang="en-US" sz="1600" dirty="0" smtClean="0">
                <a:latin typeface="Times"/>
                <a:cs typeface="Times"/>
              </a:rPr>
              <a:t>Nation and the </a:t>
            </a:r>
            <a:r>
              <a:rPr lang="en-US" sz="1600" dirty="0">
                <a:latin typeface="Times"/>
                <a:cs typeface="Times"/>
              </a:rPr>
              <a:t>Francophone </a:t>
            </a:r>
            <a:r>
              <a:rPr lang="en-US" sz="1600" dirty="0" smtClean="0">
                <a:latin typeface="Times"/>
                <a:cs typeface="Times"/>
              </a:rPr>
              <a:t>Postcolonial</a:t>
            </a:r>
            <a:r>
              <a:rPr lang="en-US" sz="1600" dirty="0">
                <a:latin typeface="Times"/>
                <a:cs typeface="Times"/>
              </a:rPr>
              <a:t>: </a:t>
            </a:r>
            <a:r>
              <a:rPr lang="en-US" sz="1600" dirty="0" err="1">
                <a:latin typeface="Times"/>
                <a:cs typeface="Times"/>
              </a:rPr>
              <a:t>Abouzeid’s</a:t>
            </a:r>
            <a:r>
              <a:rPr lang="en-US" sz="1600" dirty="0">
                <a:latin typeface="Times"/>
                <a:cs typeface="Times"/>
              </a:rPr>
              <a:t> vectors of global reception for Moroccan Arabic literature” in </a:t>
            </a:r>
            <a:r>
              <a:rPr lang="en-US" sz="1600" i="1" dirty="0">
                <a:latin typeface="Times"/>
                <a:cs typeface="Times"/>
              </a:rPr>
              <a:t>International Journal of Francophone </a:t>
            </a:r>
            <a:r>
              <a:rPr lang="en-US" sz="1600" i="1" dirty="0" smtClean="0">
                <a:latin typeface="Times"/>
                <a:cs typeface="Times"/>
              </a:rPr>
              <a:t>Studies,</a:t>
            </a:r>
            <a:r>
              <a:rPr lang="en-US" sz="1600" dirty="0" smtClean="0">
                <a:latin typeface="Times"/>
                <a:cs typeface="Times"/>
              </a:rPr>
              <a:t> </a:t>
            </a:r>
            <a:r>
              <a:rPr lang="en-US" sz="1600" dirty="0">
                <a:latin typeface="Times"/>
                <a:cs typeface="Times"/>
              </a:rPr>
              <a:t>v</a:t>
            </a:r>
            <a:r>
              <a:rPr lang="en-US" sz="1600" dirty="0" smtClean="0">
                <a:latin typeface="Times"/>
                <a:cs typeface="Times"/>
              </a:rPr>
              <a:t>ol. </a:t>
            </a:r>
            <a:r>
              <a:rPr lang="en-US" sz="1600" dirty="0">
                <a:latin typeface="Times"/>
                <a:cs typeface="Times"/>
              </a:rPr>
              <a:t>14 </a:t>
            </a:r>
            <a:r>
              <a:rPr lang="en-US" sz="1600" dirty="0" smtClean="0">
                <a:latin typeface="Times"/>
                <a:cs typeface="Times"/>
              </a:rPr>
              <a:t>no. </a:t>
            </a:r>
            <a:r>
              <a:rPr lang="en-US" sz="1600" dirty="0">
                <a:latin typeface="Times"/>
                <a:cs typeface="Times"/>
              </a:rPr>
              <a:t>4 (2011</a:t>
            </a:r>
            <a:r>
              <a:rPr lang="en-US" sz="1600" dirty="0" smtClean="0">
                <a:latin typeface="Times"/>
                <a:cs typeface="Times"/>
              </a:rPr>
              <a:t>): </a:t>
            </a:r>
            <a:r>
              <a:rPr lang="en-US" sz="1600" dirty="0">
                <a:latin typeface="Times"/>
                <a:cs typeface="Times"/>
              </a:rPr>
              <a:t>pp. 460-61.</a:t>
            </a:r>
          </a:p>
          <a:p>
            <a:endParaRPr lang="en-US" sz="1400" dirty="0">
              <a:latin typeface="Times"/>
              <a:cs typeface="Times"/>
            </a:endParaRPr>
          </a:p>
        </p:txBody>
      </p:sp>
    </p:spTree>
    <p:extLst>
      <p:ext uri="{BB962C8B-B14F-4D97-AF65-F5344CB8AC3E}">
        <p14:creationId xmlns:p14="http://schemas.microsoft.com/office/powerpoint/2010/main" val="17536902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TotalTime>
  <Words>606</Words>
  <Application>Microsoft Macintosh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Leila Abouzeid’s Year of the Elephant:</vt:lpstr>
      <vt:lpstr>PowerPoint Presentation</vt:lpstr>
      <vt:lpstr>PowerPoint Presentation</vt:lpstr>
      <vt:lpstr>Who is Leila Abouzeid?</vt:lpstr>
    </vt:vector>
  </TitlesOfParts>
  <Company>Middlebury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Leila Abouzeid’s Year of the Elephant:</dc:title>
  <dc:creator>Liebhaber, Samuel J.</dc:creator>
  <cp:lastModifiedBy>Liebhaber, Samuel J.</cp:lastModifiedBy>
  <cp:revision>7</cp:revision>
  <dcterms:created xsi:type="dcterms:W3CDTF">2015-10-14T12:32:31Z</dcterms:created>
  <dcterms:modified xsi:type="dcterms:W3CDTF">2015-10-14T18:54:50Z</dcterms:modified>
</cp:coreProperties>
</file>