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2" r:id="rId4"/>
    <p:sldId id="259" r:id="rId5"/>
    <p:sldId id="261" r:id="rId6"/>
    <p:sldId id="264" r:id="rId7"/>
    <p:sldId id="260"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4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B906F26A-074E-004F-8909-37E8B1525CB2}"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1A522-9985-C748-92E1-FD02CDAF2F03}" type="slidenum">
              <a:rPr lang="en-US" smtClean="0"/>
              <a:t>‹#›</a:t>
            </a:fld>
            <a:endParaRPr lang="en-US"/>
          </a:p>
        </p:txBody>
      </p:sp>
    </p:spTree>
    <p:extLst>
      <p:ext uri="{BB962C8B-B14F-4D97-AF65-F5344CB8AC3E}">
        <p14:creationId xmlns:p14="http://schemas.microsoft.com/office/powerpoint/2010/main" val="297616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906F26A-074E-004F-8909-37E8B1525CB2}"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1A522-9985-C748-92E1-FD02CDAF2F03}" type="slidenum">
              <a:rPr lang="en-US" smtClean="0"/>
              <a:t>‹#›</a:t>
            </a:fld>
            <a:endParaRPr lang="en-US"/>
          </a:p>
        </p:txBody>
      </p:sp>
    </p:spTree>
    <p:extLst>
      <p:ext uri="{BB962C8B-B14F-4D97-AF65-F5344CB8AC3E}">
        <p14:creationId xmlns:p14="http://schemas.microsoft.com/office/powerpoint/2010/main" val="149246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906F26A-074E-004F-8909-37E8B1525CB2}"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1A522-9985-C748-92E1-FD02CDAF2F03}" type="slidenum">
              <a:rPr lang="en-US" smtClean="0"/>
              <a:t>‹#›</a:t>
            </a:fld>
            <a:endParaRPr lang="en-US"/>
          </a:p>
        </p:txBody>
      </p:sp>
    </p:spTree>
    <p:extLst>
      <p:ext uri="{BB962C8B-B14F-4D97-AF65-F5344CB8AC3E}">
        <p14:creationId xmlns:p14="http://schemas.microsoft.com/office/powerpoint/2010/main" val="4201640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B906F26A-074E-004F-8909-37E8B1525CB2}"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1A522-9985-C748-92E1-FD02CDAF2F03}" type="slidenum">
              <a:rPr lang="en-US" smtClean="0"/>
              <a:t>‹#›</a:t>
            </a:fld>
            <a:endParaRPr lang="en-US"/>
          </a:p>
        </p:txBody>
      </p:sp>
    </p:spTree>
    <p:extLst>
      <p:ext uri="{BB962C8B-B14F-4D97-AF65-F5344CB8AC3E}">
        <p14:creationId xmlns:p14="http://schemas.microsoft.com/office/powerpoint/2010/main" val="4075852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906F26A-074E-004F-8909-37E8B1525CB2}" type="datetimeFigureOut">
              <a:rPr lang="en-US" smtClean="0"/>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1A522-9985-C748-92E1-FD02CDAF2F03}" type="slidenum">
              <a:rPr lang="en-US" smtClean="0"/>
              <a:t>‹#›</a:t>
            </a:fld>
            <a:endParaRPr lang="en-US"/>
          </a:p>
        </p:txBody>
      </p:sp>
    </p:spTree>
    <p:extLst>
      <p:ext uri="{BB962C8B-B14F-4D97-AF65-F5344CB8AC3E}">
        <p14:creationId xmlns:p14="http://schemas.microsoft.com/office/powerpoint/2010/main" val="31035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B906F26A-074E-004F-8909-37E8B1525CB2}" type="datetimeFigureOut">
              <a:rPr lang="en-US" smtClean="0"/>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1A522-9985-C748-92E1-FD02CDAF2F03}" type="slidenum">
              <a:rPr lang="en-US" smtClean="0"/>
              <a:t>‹#›</a:t>
            </a:fld>
            <a:endParaRPr lang="en-US"/>
          </a:p>
        </p:txBody>
      </p:sp>
    </p:spTree>
    <p:extLst>
      <p:ext uri="{BB962C8B-B14F-4D97-AF65-F5344CB8AC3E}">
        <p14:creationId xmlns:p14="http://schemas.microsoft.com/office/powerpoint/2010/main" val="154151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B906F26A-074E-004F-8909-37E8B1525CB2}" type="datetimeFigureOut">
              <a:rPr lang="en-US" smtClean="0"/>
              <a:t>9/22/15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21A522-9985-C748-92E1-FD02CDAF2F03}" type="slidenum">
              <a:rPr lang="en-US" smtClean="0"/>
              <a:t>‹#›</a:t>
            </a:fld>
            <a:endParaRPr lang="en-US"/>
          </a:p>
        </p:txBody>
      </p:sp>
    </p:spTree>
    <p:extLst>
      <p:ext uri="{BB962C8B-B14F-4D97-AF65-F5344CB8AC3E}">
        <p14:creationId xmlns:p14="http://schemas.microsoft.com/office/powerpoint/2010/main" val="44314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B906F26A-074E-004F-8909-37E8B1525CB2}" type="datetimeFigureOut">
              <a:rPr lang="en-US" smtClean="0"/>
              <a:t>9/22/15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21A522-9985-C748-92E1-FD02CDAF2F03}" type="slidenum">
              <a:rPr lang="en-US" smtClean="0"/>
              <a:t>‹#›</a:t>
            </a:fld>
            <a:endParaRPr lang="en-US"/>
          </a:p>
        </p:txBody>
      </p:sp>
    </p:spTree>
    <p:extLst>
      <p:ext uri="{BB962C8B-B14F-4D97-AF65-F5344CB8AC3E}">
        <p14:creationId xmlns:p14="http://schemas.microsoft.com/office/powerpoint/2010/main" val="182658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6F26A-074E-004F-8909-37E8B1525CB2}" type="datetimeFigureOut">
              <a:rPr lang="en-US" smtClean="0"/>
              <a:t>9/22/15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21A522-9985-C748-92E1-FD02CDAF2F03}" type="slidenum">
              <a:rPr lang="en-US" smtClean="0"/>
              <a:t>‹#›</a:t>
            </a:fld>
            <a:endParaRPr lang="en-US"/>
          </a:p>
        </p:txBody>
      </p:sp>
    </p:spTree>
    <p:extLst>
      <p:ext uri="{BB962C8B-B14F-4D97-AF65-F5344CB8AC3E}">
        <p14:creationId xmlns:p14="http://schemas.microsoft.com/office/powerpoint/2010/main" val="145025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906F26A-074E-004F-8909-37E8B1525CB2}" type="datetimeFigureOut">
              <a:rPr lang="en-US" smtClean="0"/>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1A522-9985-C748-92E1-FD02CDAF2F03}" type="slidenum">
              <a:rPr lang="en-US" smtClean="0"/>
              <a:t>‹#›</a:t>
            </a:fld>
            <a:endParaRPr lang="en-US"/>
          </a:p>
        </p:txBody>
      </p:sp>
    </p:spTree>
    <p:extLst>
      <p:ext uri="{BB962C8B-B14F-4D97-AF65-F5344CB8AC3E}">
        <p14:creationId xmlns:p14="http://schemas.microsoft.com/office/powerpoint/2010/main" val="384898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906F26A-074E-004F-8909-37E8B1525CB2}" type="datetimeFigureOut">
              <a:rPr lang="en-US" smtClean="0"/>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1A522-9985-C748-92E1-FD02CDAF2F03}" type="slidenum">
              <a:rPr lang="en-US" smtClean="0"/>
              <a:t>‹#›</a:t>
            </a:fld>
            <a:endParaRPr lang="en-US"/>
          </a:p>
        </p:txBody>
      </p:sp>
    </p:spTree>
    <p:extLst>
      <p:ext uri="{BB962C8B-B14F-4D97-AF65-F5344CB8AC3E}">
        <p14:creationId xmlns:p14="http://schemas.microsoft.com/office/powerpoint/2010/main" val="21470866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6F26A-074E-004F-8909-37E8B1525CB2}" type="datetimeFigureOut">
              <a:rPr lang="en-US" smtClean="0"/>
              <a:t>9/22/15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1A522-9985-C748-92E1-FD02CDAF2F03}" type="slidenum">
              <a:rPr lang="en-US" smtClean="0"/>
              <a:t>‹#›</a:t>
            </a:fld>
            <a:endParaRPr lang="en-US"/>
          </a:p>
        </p:txBody>
      </p:sp>
    </p:spTree>
    <p:extLst>
      <p:ext uri="{BB962C8B-B14F-4D97-AF65-F5344CB8AC3E}">
        <p14:creationId xmlns:p14="http://schemas.microsoft.com/office/powerpoint/2010/main" val="3200004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15967" y="751080"/>
            <a:ext cx="6127799" cy="584776"/>
          </a:xfrm>
          <a:prstGeom prst="rect">
            <a:avLst/>
          </a:prstGeom>
          <a:noFill/>
        </p:spPr>
        <p:txBody>
          <a:bodyPr wrap="none" rtlCol="0">
            <a:spAutoFit/>
          </a:bodyPr>
          <a:lstStyle/>
          <a:p>
            <a:r>
              <a:rPr lang="en-US" sz="3200" dirty="0" smtClean="0">
                <a:latin typeface="Times"/>
                <a:cs typeface="Times"/>
              </a:rPr>
              <a:t>Pre-Modern Arabic Imaginary Prose</a:t>
            </a:r>
            <a:endParaRPr lang="en-US" sz="3200" dirty="0">
              <a:latin typeface="Times"/>
              <a:cs typeface="Times"/>
            </a:endParaRPr>
          </a:p>
        </p:txBody>
      </p:sp>
      <p:sp>
        <p:nvSpPr>
          <p:cNvPr id="2" name="TextBox 1"/>
          <p:cNvSpPr txBox="1"/>
          <p:nvPr/>
        </p:nvSpPr>
        <p:spPr>
          <a:xfrm>
            <a:off x="248792" y="1845735"/>
            <a:ext cx="8708941" cy="4247317"/>
          </a:xfrm>
          <a:prstGeom prst="rect">
            <a:avLst/>
          </a:prstGeom>
          <a:noFill/>
        </p:spPr>
        <p:txBody>
          <a:bodyPr wrap="square" rtlCol="0">
            <a:spAutoFit/>
          </a:bodyPr>
          <a:lstStyle/>
          <a:p>
            <a:r>
              <a:rPr lang="en-US" dirty="0" smtClean="0">
                <a:latin typeface="Times"/>
                <a:cs typeface="Times"/>
              </a:rPr>
              <a:t/>
            </a:r>
            <a:br>
              <a:rPr lang="en-US" dirty="0" smtClean="0">
                <a:latin typeface="Times"/>
                <a:cs typeface="Times"/>
              </a:rPr>
            </a:br>
            <a:r>
              <a:rPr lang="en-US" i="1" dirty="0" smtClean="0">
                <a:latin typeface="Times"/>
                <a:cs typeface="Times"/>
              </a:rPr>
              <a:t>What makes a long imaginative prose text “pre-modern”?</a:t>
            </a:r>
          </a:p>
          <a:p>
            <a:endParaRPr lang="en-US" dirty="0">
              <a:latin typeface="Times"/>
              <a:cs typeface="Times"/>
            </a:endParaRPr>
          </a:p>
          <a:p>
            <a:r>
              <a:rPr lang="en-US" dirty="0" smtClean="0">
                <a:latin typeface="Times"/>
                <a:cs typeface="Times"/>
              </a:rPr>
              <a:t>“What distinguishes the ‘modern’ novel from a pre-modern one is its content and intention.  Take </a:t>
            </a:r>
            <a:r>
              <a:rPr lang="en-US" dirty="0" err="1" smtClean="0">
                <a:latin typeface="Times"/>
                <a:cs typeface="Times"/>
              </a:rPr>
              <a:t>Jurji</a:t>
            </a:r>
            <a:r>
              <a:rPr lang="en-US" dirty="0" smtClean="0">
                <a:latin typeface="Times"/>
                <a:cs typeface="Times"/>
              </a:rPr>
              <a:t> </a:t>
            </a:r>
            <a:r>
              <a:rPr lang="en-US" dirty="0" err="1" smtClean="0">
                <a:latin typeface="Times"/>
                <a:cs typeface="Times"/>
              </a:rPr>
              <a:t>Zaydan’s</a:t>
            </a:r>
            <a:r>
              <a:rPr lang="en-US" dirty="0" smtClean="0">
                <a:latin typeface="Times"/>
                <a:cs typeface="Times"/>
              </a:rPr>
              <a:t> (1861-1914) long, historical novels…which describe the immense vista of Islamic civilization on which whole generations of Arab youths in the first half of the twentieth century were nurtured.  Despite their charm and immense popularity at the time, such novels were decidedly pre-modern.  They reflected a blanket culture, its collective personality, the predictable, well-attuned reactions and interactions of protagonists, the repetitive expectation of their behavior, the anticipated turn of their mind, the absolute purity of character delineation (where the protagonists come out clear and unmitigated in their goodness or evil), their momentous acts of chivalry; or their demeaning actions of cowardice, intrigue, greed, or treachery.  Everything was in place; everything was in harmony with well-known qualifications.”</a:t>
            </a:r>
          </a:p>
          <a:p>
            <a:r>
              <a:rPr lang="en-US" dirty="0" smtClean="0">
                <a:latin typeface="Times"/>
                <a:cs typeface="Times"/>
              </a:rPr>
              <a:t>										-</a:t>
            </a:r>
            <a:r>
              <a:rPr lang="en-US" dirty="0" err="1" smtClean="0">
                <a:latin typeface="Times"/>
                <a:cs typeface="Times"/>
              </a:rPr>
              <a:t>Jayyusi</a:t>
            </a:r>
            <a:r>
              <a:rPr lang="en-US" dirty="0" smtClean="0">
                <a:latin typeface="Times"/>
                <a:cs typeface="Times"/>
              </a:rPr>
              <a:t>, </a:t>
            </a:r>
            <a:r>
              <a:rPr lang="en-US" i="1" dirty="0" smtClean="0">
                <a:latin typeface="Times"/>
                <a:cs typeface="Times"/>
              </a:rPr>
              <a:t>Modern Arabic Literature, </a:t>
            </a:r>
            <a:r>
              <a:rPr lang="en-US" dirty="0" smtClean="0">
                <a:latin typeface="Times"/>
                <a:cs typeface="Times"/>
              </a:rPr>
              <a:t>p. 3</a:t>
            </a:r>
            <a:endParaRPr lang="en-US" dirty="0">
              <a:latin typeface="Times"/>
              <a:cs typeface="Times"/>
            </a:endParaRPr>
          </a:p>
        </p:txBody>
      </p:sp>
    </p:spTree>
    <p:extLst>
      <p:ext uri="{BB962C8B-B14F-4D97-AF65-F5344CB8AC3E}">
        <p14:creationId xmlns:p14="http://schemas.microsoft.com/office/powerpoint/2010/main" val="13514971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4132" y="524933"/>
            <a:ext cx="8111067" cy="6186310"/>
          </a:xfrm>
          <a:prstGeom prst="rect">
            <a:avLst/>
          </a:prstGeom>
          <a:noFill/>
        </p:spPr>
        <p:txBody>
          <a:bodyPr wrap="square" rtlCol="0">
            <a:spAutoFit/>
          </a:bodyPr>
          <a:lstStyle/>
          <a:p>
            <a:r>
              <a:rPr lang="ar-sa" b="1" dirty="0" smtClean="0">
                <a:latin typeface="Times"/>
                <a:cs typeface="Times"/>
              </a:rPr>
              <a:t>You’ve already encountered a “[Battle] Days of the Arabs” account:</a:t>
            </a:r>
          </a:p>
          <a:p>
            <a:endParaRPr lang="en-US" dirty="0">
              <a:latin typeface="Times"/>
              <a:cs typeface="Times"/>
            </a:endParaRPr>
          </a:p>
          <a:p>
            <a:r>
              <a:rPr lang="en-US" dirty="0">
                <a:latin typeface="Times"/>
                <a:cs typeface="Times"/>
              </a:rPr>
              <a:t>...al-</a:t>
            </a:r>
            <a:r>
              <a:rPr lang="en-US" dirty="0" err="1">
                <a:latin typeface="Times"/>
                <a:cs typeface="Times"/>
              </a:rPr>
              <a:t>Basus</a:t>
            </a:r>
            <a:r>
              <a:rPr lang="en-US" dirty="0">
                <a:latin typeface="Times"/>
                <a:cs typeface="Times"/>
              </a:rPr>
              <a:t> had a she-camel called </a:t>
            </a:r>
            <a:r>
              <a:rPr lang="en-US" dirty="0" err="1">
                <a:latin typeface="Times"/>
                <a:cs typeface="Times"/>
              </a:rPr>
              <a:t>Sarab</a:t>
            </a:r>
            <a:r>
              <a:rPr lang="en-US" dirty="0">
                <a:latin typeface="Times"/>
                <a:cs typeface="Times"/>
              </a:rPr>
              <a:t>. One day, </a:t>
            </a:r>
            <a:r>
              <a:rPr lang="en-US" dirty="0" err="1">
                <a:latin typeface="Times"/>
                <a:cs typeface="Times"/>
              </a:rPr>
              <a:t>Kulayb’s</a:t>
            </a:r>
            <a:r>
              <a:rPr lang="en-US" dirty="0">
                <a:latin typeface="Times"/>
                <a:cs typeface="Times"/>
              </a:rPr>
              <a:t> camel-herd passed by </a:t>
            </a:r>
            <a:r>
              <a:rPr lang="en-US" dirty="0" err="1">
                <a:latin typeface="Times"/>
                <a:cs typeface="Times"/>
              </a:rPr>
              <a:t>Sarab</a:t>
            </a:r>
            <a:r>
              <a:rPr lang="en-US" dirty="0">
                <a:latin typeface="Times"/>
                <a:cs typeface="Times"/>
              </a:rPr>
              <a:t>, who was tied in the backyard of </a:t>
            </a:r>
            <a:r>
              <a:rPr lang="en-US" dirty="0" err="1">
                <a:latin typeface="Times"/>
                <a:cs typeface="Times"/>
              </a:rPr>
              <a:t>Jassas</a:t>
            </a:r>
            <a:r>
              <a:rPr lang="en-US" dirty="0">
                <a:latin typeface="Times"/>
                <a:cs typeface="Times"/>
              </a:rPr>
              <a:t> b. </a:t>
            </a:r>
            <a:r>
              <a:rPr lang="en-US" dirty="0" err="1">
                <a:latin typeface="Times"/>
                <a:cs typeface="Times"/>
              </a:rPr>
              <a:t>Murrah</a:t>
            </a:r>
            <a:r>
              <a:rPr lang="en-US" dirty="0">
                <a:latin typeface="Times"/>
                <a:cs typeface="Times"/>
              </a:rPr>
              <a:t>. When </a:t>
            </a:r>
            <a:r>
              <a:rPr lang="en-US" dirty="0" err="1">
                <a:latin typeface="Times"/>
                <a:cs typeface="Times"/>
              </a:rPr>
              <a:t>Sarab</a:t>
            </a:r>
            <a:r>
              <a:rPr lang="en-US" dirty="0">
                <a:latin typeface="Times"/>
                <a:cs typeface="Times"/>
              </a:rPr>
              <a:t> saw the camels, she started to untie herself from the rope until it was cut off, and she followed the other camels and mingled with them. The herd reached </a:t>
            </a:r>
            <a:r>
              <a:rPr lang="en-US" dirty="0" err="1">
                <a:latin typeface="Times"/>
                <a:cs typeface="Times"/>
              </a:rPr>
              <a:t>Kulayb’s</a:t>
            </a:r>
            <a:r>
              <a:rPr lang="en-US" dirty="0">
                <a:latin typeface="Times"/>
                <a:cs typeface="Times"/>
              </a:rPr>
              <a:t> private precinct while he was at the watering place holding a bow and an arrow pouch. </a:t>
            </a:r>
            <a:r>
              <a:rPr lang="en-US" dirty="0" err="1">
                <a:latin typeface="Times"/>
                <a:cs typeface="Times"/>
              </a:rPr>
              <a:t>Kulayb</a:t>
            </a:r>
            <a:r>
              <a:rPr lang="en-US" dirty="0">
                <a:latin typeface="Times"/>
                <a:cs typeface="Times"/>
              </a:rPr>
              <a:t> saw </a:t>
            </a:r>
            <a:r>
              <a:rPr lang="en-US" dirty="0" err="1">
                <a:latin typeface="Times"/>
                <a:cs typeface="Times"/>
              </a:rPr>
              <a:t>Sarab</a:t>
            </a:r>
            <a:r>
              <a:rPr lang="en-US" dirty="0">
                <a:latin typeface="Times"/>
                <a:cs typeface="Times"/>
              </a:rPr>
              <a:t> but did not recognize her, so he grabbed an arrow and shot her and pierced her udder. The she-camel was startled and ran back slobbering, and when al-</a:t>
            </a:r>
            <a:r>
              <a:rPr lang="en-US" dirty="0" err="1">
                <a:latin typeface="Times"/>
                <a:cs typeface="Times"/>
              </a:rPr>
              <a:t>Basus</a:t>
            </a:r>
            <a:r>
              <a:rPr lang="en-US" dirty="0">
                <a:latin typeface="Times"/>
                <a:cs typeface="Times"/>
              </a:rPr>
              <a:t> saw her, she threw the veil off her head and cried: “</a:t>
            </a:r>
            <a:r>
              <a:rPr lang="en-US" dirty="0" err="1">
                <a:latin typeface="Times"/>
                <a:cs typeface="Times"/>
              </a:rPr>
              <a:t>wa</a:t>
            </a:r>
            <a:r>
              <a:rPr lang="en-US" dirty="0">
                <a:latin typeface="Times"/>
                <a:cs typeface="Times"/>
              </a:rPr>
              <a:t> </a:t>
            </a:r>
            <a:r>
              <a:rPr lang="en-US" dirty="0" err="1">
                <a:latin typeface="Times"/>
                <a:cs typeface="Times"/>
              </a:rPr>
              <a:t>dhullah</a:t>
            </a:r>
            <a:r>
              <a:rPr lang="en-US" dirty="0">
                <a:latin typeface="Times"/>
                <a:cs typeface="Times"/>
              </a:rPr>
              <a:t>, </a:t>
            </a:r>
            <a:r>
              <a:rPr lang="en-US" dirty="0" err="1">
                <a:latin typeface="Times"/>
                <a:cs typeface="Times"/>
              </a:rPr>
              <a:t>wa</a:t>
            </a:r>
            <a:r>
              <a:rPr lang="en-US" dirty="0">
                <a:latin typeface="Times"/>
                <a:cs typeface="Times"/>
              </a:rPr>
              <a:t> </a:t>
            </a:r>
            <a:r>
              <a:rPr lang="en-US" dirty="0" err="1">
                <a:latin typeface="Times"/>
                <a:cs typeface="Times"/>
              </a:rPr>
              <a:t>jarah</a:t>
            </a:r>
            <a:r>
              <a:rPr lang="en-US" dirty="0">
                <a:latin typeface="Times"/>
                <a:cs typeface="Times"/>
              </a:rPr>
              <a:t>” (O shame! O protector) and she went out. She incited </a:t>
            </a:r>
            <a:r>
              <a:rPr lang="en-US" dirty="0" err="1">
                <a:latin typeface="Times"/>
                <a:cs typeface="Times"/>
              </a:rPr>
              <a:t>Jassas</a:t>
            </a:r>
            <a:r>
              <a:rPr lang="en-US" dirty="0">
                <a:latin typeface="Times"/>
                <a:cs typeface="Times"/>
              </a:rPr>
              <a:t>, who rode his horse—and he was very proud of his horse—and took his weapon with him. </a:t>
            </a:r>
            <a:r>
              <a:rPr lang="en-US" dirty="0" err="1">
                <a:latin typeface="Times"/>
                <a:cs typeface="Times"/>
              </a:rPr>
              <a:t>ʿAmr</a:t>
            </a:r>
            <a:r>
              <a:rPr lang="en-US" dirty="0">
                <a:latin typeface="Times"/>
                <a:cs typeface="Times"/>
              </a:rPr>
              <a:t> b. </a:t>
            </a:r>
            <a:r>
              <a:rPr lang="en-US" dirty="0" err="1">
                <a:latin typeface="Times"/>
                <a:cs typeface="Times"/>
              </a:rPr>
              <a:t>al-Ḥarith</a:t>
            </a:r>
            <a:r>
              <a:rPr lang="en-US" dirty="0">
                <a:latin typeface="Times"/>
                <a:cs typeface="Times"/>
              </a:rPr>
              <a:t> b. </a:t>
            </a:r>
            <a:r>
              <a:rPr lang="en-US" dirty="0" err="1">
                <a:latin typeface="Times"/>
                <a:cs typeface="Times"/>
              </a:rPr>
              <a:t>Dhuhl</a:t>
            </a:r>
            <a:r>
              <a:rPr lang="en-US" dirty="0">
                <a:latin typeface="Times"/>
                <a:cs typeface="Times"/>
              </a:rPr>
              <a:t> b. </a:t>
            </a:r>
            <a:r>
              <a:rPr lang="en-US" dirty="0" err="1">
                <a:latin typeface="Times"/>
                <a:cs typeface="Times"/>
              </a:rPr>
              <a:t>Shayban</a:t>
            </a:r>
            <a:r>
              <a:rPr lang="en-US" dirty="0">
                <a:latin typeface="Times"/>
                <a:cs typeface="Times"/>
              </a:rPr>
              <a:t> followed him on his own horse carrying his spear, where they both entered </a:t>
            </a:r>
            <a:r>
              <a:rPr lang="en-US" dirty="0" err="1">
                <a:latin typeface="Times"/>
                <a:cs typeface="Times"/>
              </a:rPr>
              <a:t>Kulayb’s</a:t>
            </a:r>
            <a:r>
              <a:rPr lang="en-US" dirty="0">
                <a:latin typeface="Times"/>
                <a:cs typeface="Times"/>
              </a:rPr>
              <a:t> private precinct. </a:t>
            </a:r>
            <a:r>
              <a:rPr lang="en-US" dirty="0" err="1">
                <a:latin typeface="Times"/>
                <a:cs typeface="Times"/>
              </a:rPr>
              <a:t>Jassas</a:t>
            </a:r>
            <a:r>
              <a:rPr lang="en-US" dirty="0">
                <a:latin typeface="Times"/>
                <a:cs typeface="Times"/>
              </a:rPr>
              <a:t> said: “O Abu al-</a:t>
            </a:r>
            <a:r>
              <a:rPr lang="en-US" dirty="0" err="1">
                <a:latin typeface="Times"/>
                <a:cs typeface="Times"/>
              </a:rPr>
              <a:t>Majidah</a:t>
            </a:r>
            <a:r>
              <a:rPr lang="en-US" dirty="0">
                <a:latin typeface="Times"/>
                <a:cs typeface="Times"/>
              </a:rPr>
              <a:t>, you slaughtered the she-camel of my neighbor”. </a:t>
            </a:r>
            <a:r>
              <a:rPr lang="en-US" dirty="0" err="1">
                <a:latin typeface="Times"/>
                <a:cs typeface="Times"/>
              </a:rPr>
              <a:t>Kulayb</a:t>
            </a:r>
            <a:r>
              <a:rPr lang="en-US" dirty="0">
                <a:latin typeface="Times"/>
                <a:cs typeface="Times"/>
              </a:rPr>
              <a:t> responded “Why you! Do you intend to prevent me from protecting my private precinct?” And </a:t>
            </a:r>
            <a:r>
              <a:rPr lang="en-US" dirty="0" err="1">
                <a:latin typeface="Times"/>
                <a:cs typeface="Times"/>
              </a:rPr>
              <a:t>Jassas</a:t>
            </a:r>
            <a:r>
              <a:rPr lang="en-US" dirty="0">
                <a:latin typeface="Times"/>
                <a:cs typeface="Times"/>
              </a:rPr>
              <a:t> became so overwhelmed with anger that he stabbed </a:t>
            </a:r>
            <a:r>
              <a:rPr lang="en-US" dirty="0" err="1">
                <a:latin typeface="Times"/>
                <a:cs typeface="Times"/>
              </a:rPr>
              <a:t>Kulayb</a:t>
            </a:r>
            <a:r>
              <a:rPr lang="en-US" dirty="0">
                <a:latin typeface="Times"/>
                <a:cs typeface="Times"/>
              </a:rPr>
              <a:t> and broke his spinal chord, and </a:t>
            </a:r>
            <a:r>
              <a:rPr lang="en-US" dirty="0" err="1">
                <a:latin typeface="Times"/>
                <a:cs typeface="Times"/>
              </a:rPr>
              <a:t>ʿAmr</a:t>
            </a:r>
            <a:r>
              <a:rPr lang="en-US" dirty="0">
                <a:latin typeface="Times"/>
                <a:cs typeface="Times"/>
              </a:rPr>
              <a:t> b. </a:t>
            </a:r>
            <a:r>
              <a:rPr lang="en-US" dirty="0" err="1">
                <a:latin typeface="Times"/>
                <a:cs typeface="Times"/>
              </a:rPr>
              <a:t>al-Ḥarith</a:t>
            </a:r>
            <a:r>
              <a:rPr lang="en-US" dirty="0">
                <a:latin typeface="Times"/>
                <a:cs typeface="Times"/>
              </a:rPr>
              <a:t> stabbed him from behind and severed his lower back. </a:t>
            </a:r>
            <a:r>
              <a:rPr lang="en-US" dirty="0" err="1">
                <a:latin typeface="Times"/>
                <a:cs typeface="Times"/>
              </a:rPr>
              <a:t>Kulayb</a:t>
            </a:r>
            <a:r>
              <a:rPr lang="en-US" dirty="0">
                <a:latin typeface="Times"/>
                <a:cs typeface="Times"/>
              </a:rPr>
              <a:t> fell to the ground fidgeting and his two legs were twitching…</a:t>
            </a:r>
          </a:p>
          <a:p>
            <a:endParaRPr lang="en-US" dirty="0" smtClean="0">
              <a:latin typeface="Times"/>
              <a:cs typeface="Times"/>
            </a:endParaRPr>
          </a:p>
          <a:p>
            <a:r>
              <a:rPr lang="en-US" b="1" dirty="0" smtClean="0">
                <a:latin typeface="Times"/>
                <a:cs typeface="Times"/>
              </a:rPr>
              <a:t>How does this type of account differ from the other types of literature you read last night? </a:t>
            </a:r>
            <a:endParaRPr lang="en-US" b="1" dirty="0">
              <a:latin typeface="Times"/>
              <a:cs typeface="Times"/>
            </a:endParaRPr>
          </a:p>
        </p:txBody>
      </p:sp>
    </p:spTree>
    <p:extLst>
      <p:ext uri="{BB962C8B-B14F-4D97-AF65-F5344CB8AC3E}">
        <p14:creationId xmlns:p14="http://schemas.microsoft.com/office/powerpoint/2010/main" val="228444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72135" y="703777"/>
            <a:ext cx="1623161" cy="461665"/>
          </a:xfrm>
          <a:prstGeom prst="rect">
            <a:avLst/>
          </a:prstGeom>
          <a:noFill/>
        </p:spPr>
        <p:txBody>
          <a:bodyPr wrap="none" rtlCol="0">
            <a:spAutoFit/>
          </a:bodyPr>
          <a:lstStyle/>
          <a:p>
            <a:r>
              <a:rPr lang="en-US" sz="2400" dirty="0" smtClean="0">
                <a:latin typeface="Times"/>
                <a:cs typeface="Times"/>
              </a:rPr>
              <a:t>The Qur’an</a:t>
            </a:r>
            <a:endParaRPr lang="en-US" sz="2400" dirty="0">
              <a:latin typeface="Times"/>
              <a:cs typeface="Times"/>
            </a:endParaRPr>
          </a:p>
        </p:txBody>
      </p:sp>
      <p:sp>
        <p:nvSpPr>
          <p:cNvPr id="5" name="TextBox 4"/>
          <p:cNvSpPr txBox="1"/>
          <p:nvPr/>
        </p:nvSpPr>
        <p:spPr>
          <a:xfrm>
            <a:off x="336612" y="1529950"/>
            <a:ext cx="8614218" cy="3416320"/>
          </a:xfrm>
          <a:prstGeom prst="rect">
            <a:avLst/>
          </a:prstGeom>
          <a:noFill/>
        </p:spPr>
        <p:txBody>
          <a:bodyPr wrap="square" rtlCol="0">
            <a:spAutoFit/>
          </a:bodyPr>
          <a:lstStyle/>
          <a:p>
            <a:r>
              <a:rPr lang="en-US" dirty="0" smtClean="0">
                <a:latin typeface="Times"/>
                <a:cs typeface="Times"/>
              </a:rPr>
              <a:t>Is the Qur’an literature?  If so, what marks it as literary?</a:t>
            </a:r>
          </a:p>
          <a:p>
            <a:endParaRPr lang="en-US" dirty="0">
              <a:latin typeface="Times"/>
              <a:cs typeface="Times"/>
            </a:endParaRPr>
          </a:p>
          <a:p>
            <a:endParaRPr lang="en-US" dirty="0" smtClean="0">
              <a:latin typeface="Times"/>
              <a:cs typeface="Times"/>
            </a:endParaRPr>
          </a:p>
          <a:p>
            <a:r>
              <a:rPr lang="en-US" dirty="0" smtClean="0">
                <a:latin typeface="Times"/>
                <a:cs typeface="Times"/>
              </a:rPr>
              <a:t>In what ways is </a:t>
            </a:r>
            <a:r>
              <a:rPr lang="en-US" i="1" dirty="0" err="1" smtClean="0">
                <a:latin typeface="Times"/>
                <a:cs typeface="Times"/>
              </a:rPr>
              <a:t>Surat</a:t>
            </a:r>
            <a:r>
              <a:rPr lang="en-US" i="1" dirty="0" smtClean="0">
                <a:latin typeface="Times"/>
                <a:cs typeface="Times"/>
              </a:rPr>
              <a:t> Yusuf</a:t>
            </a:r>
            <a:r>
              <a:rPr lang="en-US" dirty="0" smtClean="0">
                <a:latin typeface="Times"/>
                <a:cs typeface="Times"/>
              </a:rPr>
              <a:t> “novelistic”?</a:t>
            </a:r>
          </a:p>
          <a:p>
            <a:endParaRPr lang="en-US" dirty="0" smtClean="0">
              <a:latin typeface="Times"/>
              <a:cs typeface="Times"/>
            </a:endParaRPr>
          </a:p>
          <a:p>
            <a:endParaRPr lang="en-US" dirty="0">
              <a:latin typeface="Times"/>
              <a:cs typeface="Times"/>
            </a:endParaRPr>
          </a:p>
          <a:p>
            <a:r>
              <a:rPr lang="en-US" dirty="0" smtClean="0">
                <a:latin typeface="Times"/>
                <a:cs typeface="Times"/>
              </a:rPr>
              <a:t>Types of speech within the Qur’an:</a:t>
            </a:r>
            <a:endParaRPr lang="en-US" dirty="0">
              <a:latin typeface="Times"/>
              <a:cs typeface="Times"/>
            </a:endParaRPr>
          </a:p>
          <a:p>
            <a:r>
              <a:rPr lang="en-US" dirty="0" smtClean="0">
                <a:latin typeface="Times"/>
                <a:cs typeface="Times"/>
              </a:rPr>
              <a:t>	a) Brief (often enigmatic) prophetic utterances (</a:t>
            </a:r>
            <a:r>
              <a:rPr lang="en-US" i="1" dirty="0" err="1" smtClean="0">
                <a:latin typeface="Times"/>
                <a:cs typeface="Times"/>
              </a:rPr>
              <a:t>sajʿ</a:t>
            </a:r>
            <a:r>
              <a:rPr lang="en-US" dirty="0" smtClean="0">
                <a:latin typeface="Times"/>
                <a:cs typeface="Times"/>
              </a:rPr>
              <a:t>)</a:t>
            </a:r>
          </a:p>
          <a:p>
            <a:r>
              <a:rPr lang="en-US" dirty="0" smtClean="0">
                <a:latin typeface="Times"/>
                <a:cs typeface="Times"/>
              </a:rPr>
              <a:t>	b) Stories and narratives</a:t>
            </a:r>
          </a:p>
          <a:p>
            <a:r>
              <a:rPr lang="en-US" dirty="0" smtClean="0">
                <a:latin typeface="Times"/>
                <a:cs typeface="Times"/>
              </a:rPr>
              <a:t>	c) Rules and regulations</a:t>
            </a:r>
          </a:p>
          <a:p>
            <a:endParaRPr lang="en-US" dirty="0">
              <a:latin typeface="Times"/>
              <a:cs typeface="Times"/>
            </a:endParaRPr>
          </a:p>
          <a:p>
            <a:r>
              <a:rPr lang="en-US" dirty="0" smtClean="0">
                <a:latin typeface="Times"/>
                <a:cs typeface="Times"/>
              </a:rPr>
              <a:t>Influence of the Qur’an on Arabic literature?</a:t>
            </a:r>
            <a:endParaRPr lang="en-US" dirty="0">
              <a:latin typeface="Times"/>
              <a:cs typeface="Times"/>
            </a:endParaRPr>
          </a:p>
        </p:txBody>
      </p:sp>
    </p:spTree>
    <p:extLst>
      <p:ext uri="{BB962C8B-B14F-4D97-AF65-F5344CB8AC3E}">
        <p14:creationId xmlns:p14="http://schemas.microsoft.com/office/powerpoint/2010/main" val="326292253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dirty="0" err="1" smtClean="0">
                <a:latin typeface="Times"/>
                <a:cs typeface="Times"/>
              </a:rPr>
              <a:t>Kalila</a:t>
            </a:r>
            <a:r>
              <a:rPr lang="en-US" sz="2800" i="1" dirty="0" smtClean="0">
                <a:latin typeface="Times"/>
                <a:cs typeface="Times"/>
              </a:rPr>
              <a:t> and </a:t>
            </a:r>
            <a:r>
              <a:rPr lang="en-US" sz="2800" i="1" dirty="0" err="1" smtClean="0">
                <a:latin typeface="Times"/>
                <a:cs typeface="Times"/>
              </a:rPr>
              <a:t>Dimna</a:t>
            </a:r>
            <a:endParaRPr lang="en-US" sz="2800" i="1" dirty="0">
              <a:latin typeface="Times"/>
              <a:cs typeface="Times"/>
            </a:endParaRPr>
          </a:p>
        </p:txBody>
      </p:sp>
      <p:sp>
        <p:nvSpPr>
          <p:cNvPr id="4" name="TextBox 3"/>
          <p:cNvSpPr txBox="1"/>
          <p:nvPr/>
        </p:nvSpPr>
        <p:spPr>
          <a:xfrm>
            <a:off x="290711" y="1667645"/>
            <a:ext cx="8583617" cy="4247317"/>
          </a:xfrm>
          <a:prstGeom prst="rect">
            <a:avLst/>
          </a:prstGeom>
          <a:noFill/>
        </p:spPr>
        <p:txBody>
          <a:bodyPr wrap="square" rtlCol="0">
            <a:spAutoFit/>
          </a:bodyPr>
          <a:lstStyle/>
          <a:p>
            <a:r>
              <a:rPr lang="en-US" dirty="0" smtClean="0">
                <a:latin typeface="Times"/>
                <a:cs typeface="Times"/>
              </a:rPr>
              <a:t>What marks this collection of stories as belonging to the realm of imaginary literature?</a:t>
            </a:r>
          </a:p>
          <a:p>
            <a:endParaRPr lang="en-US" dirty="0" smtClean="0">
              <a:latin typeface="Times"/>
              <a:cs typeface="Times"/>
            </a:endParaRPr>
          </a:p>
          <a:p>
            <a:endParaRPr lang="en-US" dirty="0">
              <a:latin typeface="Times"/>
              <a:cs typeface="Times"/>
            </a:endParaRPr>
          </a:p>
          <a:p>
            <a:r>
              <a:rPr lang="en-US" dirty="0" smtClean="0">
                <a:latin typeface="Times"/>
                <a:cs typeface="Times"/>
              </a:rPr>
              <a:t>What do these stories remind you of?</a:t>
            </a:r>
          </a:p>
          <a:p>
            <a:endParaRPr lang="en-US" dirty="0" smtClean="0">
              <a:latin typeface="Times"/>
              <a:cs typeface="Times"/>
            </a:endParaRPr>
          </a:p>
          <a:p>
            <a:endParaRPr lang="en-US" dirty="0">
              <a:latin typeface="Times"/>
              <a:cs typeface="Times"/>
            </a:endParaRPr>
          </a:p>
          <a:p>
            <a:r>
              <a:rPr lang="en-US" dirty="0" smtClean="0">
                <a:latin typeface="Times"/>
                <a:cs typeface="Times"/>
              </a:rPr>
              <a:t>What social and political service may these stories have played?</a:t>
            </a:r>
          </a:p>
          <a:p>
            <a:endParaRPr lang="en-US" dirty="0">
              <a:latin typeface="Times"/>
              <a:cs typeface="Times"/>
            </a:endParaRPr>
          </a:p>
          <a:p>
            <a:endParaRPr lang="en-US" dirty="0" smtClean="0">
              <a:latin typeface="Times"/>
              <a:cs typeface="Times"/>
            </a:endParaRPr>
          </a:p>
          <a:p>
            <a:r>
              <a:rPr lang="en-US" dirty="0" smtClean="0">
                <a:latin typeface="Times"/>
                <a:cs typeface="Times"/>
              </a:rPr>
              <a:t>Historical information:</a:t>
            </a:r>
          </a:p>
          <a:p>
            <a:endParaRPr lang="en-US" dirty="0">
              <a:latin typeface="Times"/>
              <a:cs typeface="Times"/>
            </a:endParaRPr>
          </a:p>
          <a:p>
            <a:r>
              <a:rPr lang="en-US" dirty="0" smtClean="0">
                <a:latin typeface="Times"/>
                <a:cs typeface="Times"/>
              </a:rPr>
              <a:t>Translated from Middle Persian into Arabic by </a:t>
            </a:r>
            <a:r>
              <a:rPr lang="en-US" dirty="0" err="1" smtClean="0">
                <a:latin typeface="Times"/>
                <a:cs typeface="Times"/>
              </a:rPr>
              <a:t>Ibn</a:t>
            </a:r>
            <a:r>
              <a:rPr lang="en-US" dirty="0" smtClean="0">
                <a:latin typeface="Times"/>
                <a:cs typeface="Times"/>
              </a:rPr>
              <a:t> al-</a:t>
            </a:r>
            <a:r>
              <a:rPr lang="en-US" dirty="0" err="1" smtClean="0">
                <a:latin typeface="Times"/>
                <a:cs typeface="Times"/>
              </a:rPr>
              <a:t>Muqaffa</a:t>
            </a:r>
            <a:r>
              <a:rPr lang="en-US" dirty="0" smtClean="0">
                <a:latin typeface="Times"/>
                <a:cs typeface="Times"/>
              </a:rPr>
              <a:t>’ </a:t>
            </a:r>
            <a:r>
              <a:rPr lang="en-US" dirty="0" smtClean="0">
                <a:latin typeface="Times"/>
                <a:cs typeface="Times"/>
              </a:rPr>
              <a:t>(d. 756 CE), a </a:t>
            </a:r>
            <a:r>
              <a:rPr lang="en-US" dirty="0" smtClean="0">
                <a:latin typeface="Times"/>
                <a:cs typeface="Times"/>
              </a:rPr>
              <a:t>native Persian </a:t>
            </a:r>
            <a:r>
              <a:rPr lang="en-US" dirty="0" smtClean="0">
                <a:latin typeface="Times"/>
                <a:cs typeface="Times"/>
              </a:rPr>
              <a:t>speaker.  </a:t>
            </a:r>
            <a:r>
              <a:rPr lang="en-US" dirty="0" smtClean="0">
                <a:latin typeface="Times"/>
                <a:cs typeface="Times"/>
              </a:rPr>
              <a:t>Stories originated in India from a collection of stories written in Sanskrit, known as the </a:t>
            </a:r>
            <a:r>
              <a:rPr lang="en-US" i="1" dirty="0" err="1" smtClean="0">
                <a:latin typeface="Times"/>
                <a:cs typeface="Times"/>
              </a:rPr>
              <a:t>Pachitantra</a:t>
            </a:r>
            <a:r>
              <a:rPr lang="en-US" dirty="0" smtClean="0">
                <a:latin typeface="Times"/>
                <a:cs typeface="Times"/>
              </a:rPr>
              <a:t> and attributed to the Hindu sage, Vishnu Sharma.</a:t>
            </a:r>
            <a:endParaRPr lang="en-US" dirty="0">
              <a:latin typeface="Times"/>
              <a:cs typeface="Times"/>
            </a:endParaRPr>
          </a:p>
          <a:p>
            <a:endParaRPr lang="en-US" dirty="0">
              <a:latin typeface="Times"/>
              <a:cs typeface="Times"/>
            </a:endParaRPr>
          </a:p>
        </p:txBody>
      </p:sp>
    </p:spTree>
    <p:extLst>
      <p:ext uri="{BB962C8B-B14F-4D97-AF65-F5344CB8AC3E}">
        <p14:creationId xmlns:p14="http://schemas.microsoft.com/office/powerpoint/2010/main" val="33831727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274638"/>
            <a:ext cx="8545274" cy="1143000"/>
          </a:xfrm>
        </p:spPr>
        <p:txBody>
          <a:bodyPr>
            <a:normAutofit fontScale="90000"/>
          </a:bodyPr>
          <a:lstStyle/>
          <a:p>
            <a:r>
              <a:rPr lang="en-US" sz="2400" i="1" dirty="0" smtClean="0">
                <a:latin typeface="Times"/>
                <a:cs typeface="Times"/>
              </a:rPr>
              <a:t>The Epistle of Forgiveness</a:t>
            </a:r>
            <a:r>
              <a:rPr lang="en-US" sz="2400" dirty="0" smtClean="0">
                <a:latin typeface="Times"/>
                <a:cs typeface="Times"/>
              </a:rPr>
              <a:t>, by al-</a:t>
            </a:r>
            <a:r>
              <a:rPr lang="en-US" sz="2400" dirty="0" err="1" smtClean="0">
                <a:latin typeface="Times"/>
                <a:cs typeface="Times"/>
              </a:rPr>
              <a:t>Ma’arri</a:t>
            </a:r>
            <a:r>
              <a:rPr lang="en-US" sz="2400" dirty="0" smtClean="0">
                <a:latin typeface="Times"/>
                <a:cs typeface="Times"/>
              </a:rPr>
              <a:t> (d. 1057 CE, and subsequently beheaded by Islamists militants in Aleppo [Syria] in 2013 CE) </a:t>
            </a:r>
            <a:endParaRPr lang="en-US" sz="2400" dirty="0">
              <a:latin typeface="Times"/>
              <a:cs typeface="Times"/>
            </a:endParaRPr>
          </a:p>
        </p:txBody>
      </p:sp>
      <p:sp>
        <p:nvSpPr>
          <p:cNvPr id="4" name="TextBox 3"/>
          <p:cNvSpPr txBox="1"/>
          <p:nvPr/>
        </p:nvSpPr>
        <p:spPr>
          <a:xfrm>
            <a:off x="457200" y="1481907"/>
            <a:ext cx="8308207" cy="5632312"/>
          </a:xfrm>
          <a:prstGeom prst="rect">
            <a:avLst/>
          </a:prstGeom>
          <a:noFill/>
        </p:spPr>
        <p:txBody>
          <a:bodyPr wrap="square" rtlCol="0">
            <a:spAutoFit/>
          </a:bodyPr>
          <a:lstStyle/>
          <a:p>
            <a:r>
              <a:rPr lang="en-US" dirty="0" smtClean="0">
                <a:latin typeface="Times"/>
                <a:cs typeface="Times"/>
              </a:rPr>
              <a:t>One of the earliest examples of extended imaginary prose; written, however, in conventional form as a letter (epistle</a:t>
            </a:r>
            <a:r>
              <a:rPr lang="en-US" dirty="0" smtClean="0">
                <a:latin typeface="Times"/>
                <a:cs typeface="Times"/>
              </a:rPr>
              <a:t>) in which al-</a:t>
            </a:r>
            <a:r>
              <a:rPr lang="en-US" dirty="0" err="1" smtClean="0">
                <a:latin typeface="Times"/>
                <a:cs typeface="Times"/>
              </a:rPr>
              <a:t>Ma’arri</a:t>
            </a:r>
            <a:r>
              <a:rPr lang="en-US" dirty="0" smtClean="0">
                <a:latin typeface="Times"/>
                <a:cs typeface="Times"/>
              </a:rPr>
              <a:t> adopts the tone of </a:t>
            </a:r>
            <a:r>
              <a:rPr lang="en-US" dirty="0" err="1" smtClean="0">
                <a:latin typeface="Times"/>
                <a:cs typeface="Times"/>
              </a:rPr>
              <a:t>Ibn</a:t>
            </a:r>
            <a:r>
              <a:rPr lang="en-US" dirty="0" smtClean="0">
                <a:latin typeface="Times"/>
                <a:cs typeface="Times"/>
              </a:rPr>
              <a:t> </a:t>
            </a:r>
            <a:r>
              <a:rPr lang="en-US" dirty="0" err="1" smtClean="0">
                <a:latin typeface="Times"/>
                <a:cs typeface="Times"/>
              </a:rPr>
              <a:t>Qarih</a:t>
            </a:r>
            <a:r>
              <a:rPr lang="en-US" dirty="0" smtClean="0">
                <a:latin typeface="Times"/>
                <a:cs typeface="Times"/>
              </a:rPr>
              <a:t> – pedantic, pompous, preening, pious, and obsessed with obscure lexical knowledge - who had earlier written a critique of al-</a:t>
            </a:r>
            <a:r>
              <a:rPr lang="en-US" dirty="0" err="1" smtClean="0">
                <a:latin typeface="Times"/>
                <a:cs typeface="Times"/>
              </a:rPr>
              <a:t>Ma’arri’s</a:t>
            </a:r>
            <a:r>
              <a:rPr lang="en-US" dirty="0" smtClean="0">
                <a:latin typeface="Times"/>
                <a:cs typeface="Times"/>
              </a:rPr>
              <a:t> poetry.  </a:t>
            </a:r>
            <a:r>
              <a:rPr lang="en-US" i="1" dirty="0" smtClean="0">
                <a:latin typeface="Times"/>
                <a:cs typeface="Times"/>
              </a:rPr>
              <a:t>The Epistle</a:t>
            </a:r>
            <a:r>
              <a:rPr lang="en-US" dirty="0" smtClean="0">
                <a:latin typeface="Times"/>
                <a:cs typeface="Times"/>
              </a:rPr>
              <a:t> is a sardonic take-down of the scholarly and religious orthodoxies of his era, as symbolized in his imagination by </a:t>
            </a:r>
            <a:r>
              <a:rPr lang="en-US" dirty="0" err="1" smtClean="0">
                <a:latin typeface="Times"/>
                <a:cs typeface="Times"/>
              </a:rPr>
              <a:t>Ibn</a:t>
            </a:r>
            <a:r>
              <a:rPr lang="en-US" dirty="0" smtClean="0">
                <a:latin typeface="Times"/>
                <a:cs typeface="Times"/>
              </a:rPr>
              <a:t> </a:t>
            </a:r>
            <a:r>
              <a:rPr lang="en-US" dirty="0" err="1" smtClean="0">
                <a:latin typeface="Times"/>
                <a:cs typeface="Times"/>
              </a:rPr>
              <a:t>Qarih</a:t>
            </a:r>
            <a:r>
              <a:rPr lang="en-US" dirty="0" smtClean="0">
                <a:latin typeface="Times"/>
                <a:cs typeface="Times"/>
              </a:rPr>
              <a:t>.</a:t>
            </a:r>
            <a:endParaRPr lang="en-US" dirty="0" smtClean="0">
              <a:latin typeface="Times"/>
              <a:cs typeface="Times"/>
            </a:endParaRPr>
          </a:p>
          <a:p>
            <a:endParaRPr lang="en-US" dirty="0">
              <a:latin typeface="Times"/>
              <a:cs typeface="Times"/>
            </a:endParaRPr>
          </a:p>
          <a:p>
            <a:r>
              <a:rPr lang="en-US" dirty="0" smtClean="0">
                <a:latin typeface="Times"/>
                <a:cs typeface="Times"/>
              </a:rPr>
              <a:t>Very sardonic; deeply critical of orthodox religious theologians and preening men-of-</a:t>
            </a:r>
            <a:r>
              <a:rPr lang="en-US" dirty="0" smtClean="0">
                <a:latin typeface="Times"/>
                <a:cs typeface="Times"/>
              </a:rPr>
              <a:t>letters, such </a:t>
            </a:r>
            <a:r>
              <a:rPr lang="en-US" dirty="0" smtClean="0">
                <a:latin typeface="Times"/>
                <a:cs typeface="Times"/>
              </a:rPr>
              <a:t>as </a:t>
            </a:r>
            <a:r>
              <a:rPr lang="en-US" dirty="0" err="1" smtClean="0">
                <a:latin typeface="Times"/>
                <a:cs typeface="Times"/>
              </a:rPr>
              <a:t>Ibn</a:t>
            </a:r>
            <a:r>
              <a:rPr lang="en-US" dirty="0" smtClean="0">
                <a:latin typeface="Times"/>
                <a:cs typeface="Times"/>
              </a:rPr>
              <a:t> al-</a:t>
            </a:r>
            <a:r>
              <a:rPr lang="en-US" dirty="0" err="1" smtClean="0">
                <a:latin typeface="Times"/>
                <a:cs typeface="Times"/>
              </a:rPr>
              <a:t>Qarih</a:t>
            </a:r>
            <a:r>
              <a:rPr lang="en-US" dirty="0" smtClean="0">
                <a:latin typeface="Times"/>
                <a:cs typeface="Times"/>
              </a:rPr>
              <a:t>, whose pretentions to great eloquence al-</a:t>
            </a:r>
            <a:r>
              <a:rPr lang="en-US" dirty="0" err="1" smtClean="0">
                <a:latin typeface="Times"/>
                <a:cs typeface="Times"/>
              </a:rPr>
              <a:t>Ma’arri</a:t>
            </a:r>
            <a:r>
              <a:rPr lang="en-US" dirty="0" smtClean="0">
                <a:latin typeface="Times"/>
                <a:cs typeface="Times"/>
              </a:rPr>
              <a:t> mocks </a:t>
            </a:r>
            <a:r>
              <a:rPr lang="en-US" dirty="0" smtClean="0">
                <a:latin typeface="Times"/>
                <a:cs typeface="Times"/>
              </a:rPr>
              <a:t>throughout.</a:t>
            </a:r>
            <a:endParaRPr lang="en-US" dirty="0" smtClean="0">
              <a:latin typeface="Times"/>
              <a:cs typeface="Times"/>
            </a:endParaRPr>
          </a:p>
          <a:p>
            <a:endParaRPr lang="en-US" dirty="0">
              <a:latin typeface="Times"/>
              <a:cs typeface="Times"/>
            </a:endParaRPr>
          </a:p>
          <a:p>
            <a:r>
              <a:rPr lang="en-US" dirty="0" smtClean="0">
                <a:latin typeface="Times"/>
                <a:cs typeface="Times"/>
              </a:rPr>
              <a:t>Depicts visit of </a:t>
            </a:r>
            <a:r>
              <a:rPr lang="en-US" dirty="0" err="1" smtClean="0">
                <a:latin typeface="Times"/>
                <a:cs typeface="Times"/>
              </a:rPr>
              <a:t>Ibn</a:t>
            </a:r>
            <a:r>
              <a:rPr lang="en-US" dirty="0" smtClean="0">
                <a:latin typeface="Times"/>
                <a:cs typeface="Times"/>
              </a:rPr>
              <a:t> </a:t>
            </a:r>
            <a:r>
              <a:rPr lang="en-US" dirty="0" err="1" smtClean="0">
                <a:latin typeface="Times"/>
                <a:cs typeface="Times"/>
              </a:rPr>
              <a:t>Qarih</a:t>
            </a:r>
            <a:r>
              <a:rPr lang="en-US" dirty="0" smtClean="0">
                <a:latin typeface="Times"/>
                <a:cs typeface="Times"/>
              </a:rPr>
              <a:t> to heaven, where he meets and interrogates a number of literary, religious, and cultural figures (including a number of pre-Islamic poets, famous for drinking ample quantities of wine).  In doing so, al-</a:t>
            </a:r>
            <a:r>
              <a:rPr lang="en-US" dirty="0" err="1" smtClean="0">
                <a:latin typeface="Times"/>
                <a:cs typeface="Times"/>
              </a:rPr>
              <a:t>Ma’arri</a:t>
            </a:r>
            <a:r>
              <a:rPr lang="en-US" dirty="0" smtClean="0">
                <a:latin typeface="Times"/>
                <a:cs typeface="Times"/>
              </a:rPr>
              <a:t> skewers the like of </a:t>
            </a:r>
            <a:r>
              <a:rPr lang="en-US" dirty="0" err="1" smtClean="0">
                <a:latin typeface="Times"/>
                <a:cs typeface="Times"/>
              </a:rPr>
              <a:t>Ibn</a:t>
            </a:r>
            <a:r>
              <a:rPr lang="en-US" dirty="0" smtClean="0">
                <a:latin typeface="Times"/>
                <a:cs typeface="Times"/>
              </a:rPr>
              <a:t> </a:t>
            </a:r>
            <a:r>
              <a:rPr lang="en-US" dirty="0" err="1" smtClean="0">
                <a:latin typeface="Times"/>
                <a:cs typeface="Times"/>
              </a:rPr>
              <a:t>Qarih</a:t>
            </a:r>
            <a:r>
              <a:rPr lang="en-US" dirty="0" smtClean="0">
                <a:latin typeface="Times"/>
                <a:cs typeface="Times"/>
              </a:rPr>
              <a:t> - who tries to bribe his way into heaven with some cliché poetry, amongst other things – and the self-righteous theologians of his age</a:t>
            </a:r>
            <a:r>
              <a:rPr lang="en-US" dirty="0" smtClean="0">
                <a:latin typeface="Times"/>
                <a:cs typeface="Times"/>
              </a:rPr>
              <a:t>.</a:t>
            </a:r>
          </a:p>
          <a:p>
            <a:endParaRPr lang="en-US" dirty="0">
              <a:latin typeface="Times"/>
              <a:cs typeface="Times"/>
            </a:endParaRPr>
          </a:p>
          <a:p>
            <a:r>
              <a:rPr lang="en-US" dirty="0">
                <a:latin typeface="Times"/>
                <a:cs typeface="Times"/>
              </a:rPr>
              <a:t>Prefigures Dante’s </a:t>
            </a:r>
            <a:r>
              <a:rPr lang="en-US" i="1" dirty="0">
                <a:latin typeface="Times"/>
                <a:cs typeface="Times"/>
              </a:rPr>
              <a:t>Inferno?</a:t>
            </a:r>
            <a:endParaRPr lang="en-US" dirty="0">
              <a:latin typeface="Times"/>
              <a:cs typeface="Times"/>
            </a:endParaRPr>
          </a:p>
          <a:p>
            <a:endParaRPr lang="en-US" dirty="0" smtClean="0">
              <a:latin typeface="Times"/>
              <a:cs typeface="Times"/>
            </a:endParaRPr>
          </a:p>
          <a:p>
            <a:endParaRPr lang="en-US" dirty="0">
              <a:latin typeface="Times"/>
              <a:cs typeface="Times"/>
            </a:endParaRPr>
          </a:p>
        </p:txBody>
      </p:sp>
    </p:spTree>
    <p:extLst>
      <p:ext uri="{BB962C8B-B14F-4D97-AF65-F5344CB8AC3E}">
        <p14:creationId xmlns:p14="http://schemas.microsoft.com/office/powerpoint/2010/main" val="22926122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7067" y="897463"/>
            <a:ext cx="8381999" cy="4678204"/>
          </a:xfrm>
          <a:prstGeom prst="rect">
            <a:avLst/>
          </a:prstGeom>
          <a:noFill/>
        </p:spPr>
        <p:txBody>
          <a:bodyPr wrap="square" rtlCol="0">
            <a:spAutoFit/>
          </a:bodyPr>
          <a:lstStyle/>
          <a:p>
            <a:pPr algn="ctr"/>
            <a:r>
              <a:rPr lang="en-US" sz="2800" i="1" dirty="0" err="1" smtClean="0">
                <a:latin typeface="Times"/>
                <a:cs typeface="Times"/>
              </a:rPr>
              <a:t>Hayy</a:t>
            </a:r>
            <a:r>
              <a:rPr lang="en-US" sz="2800" i="1" dirty="0" smtClean="0">
                <a:latin typeface="Times"/>
                <a:cs typeface="Times"/>
              </a:rPr>
              <a:t> </a:t>
            </a:r>
            <a:r>
              <a:rPr lang="en-US" sz="2800" i="1" dirty="0" err="1" smtClean="0">
                <a:latin typeface="Times"/>
                <a:cs typeface="Times"/>
              </a:rPr>
              <a:t>ibn</a:t>
            </a:r>
            <a:r>
              <a:rPr lang="en-US" sz="2800" i="1" dirty="0" smtClean="0">
                <a:latin typeface="Times"/>
                <a:cs typeface="Times"/>
              </a:rPr>
              <a:t> </a:t>
            </a:r>
            <a:r>
              <a:rPr lang="en-US" sz="2800" i="1" dirty="0" err="1" smtClean="0">
                <a:latin typeface="Times"/>
                <a:cs typeface="Times"/>
              </a:rPr>
              <a:t>Yaqzan</a:t>
            </a:r>
            <a:endParaRPr lang="en-US" sz="2800" i="1" dirty="0" smtClean="0">
              <a:latin typeface="Times"/>
              <a:cs typeface="Times"/>
            </a:endParaRPr>
          </a:p>
          <a:p>
            <a:pPr algn="ctr"/>
            <a:endParaRPr lang="en-US" dirty="0" smtClean="0">
              <a:latin typeface="Times"/>
              <a:cs typeface="Times"/>
            </a:endParaRPr>
          </a:p>
          <a:p>
            <a:pPr marL="285750" indent="-285750">
              <a:buFontTx/>
              <a:buChar char="-"/>
            </a:pPr>
            <a:r>
              <a:rPr lang="en-US" dirty="0" smtClean="0">
                <a:latin typeface="Times"/>
                <a:cs typeface="Times"/>
              </a:rPr>
              <a:t>Written by </a:t>
            </a:r>
            <a:r>
              <a:rPr lang="en-US" dirty="0" err="1" smtClean="0">
                <a:latin typeface="Times"/>
                <a:cs typeface="Times"/>
              </a:rPr>
              <a:t>Andalusi</a:t>
            </a:r>
            <a:r>
              <a:rPr lang="en-US" dirty="0" smtClean="0">
                <a:latin typeface="Times"/>
                <a:cs typeface="Times"/>
              </a:rPr>
              <a:t> </a:t>
            </a:r>
            <a:r>
              <a:rPr lang="en-US" dirty="0" err="1" smtClean="0">
                <a:latin typeface="Times"/>
                <a:cs typeface="Times"/>
              </a:rPr>
              <a:t>philsopher</a:t>
            </a:r>
            <a:r>
              <a:rPr lang="en-US" dirty="0" smtClean="0">
                <a:latin typeface="Times"/>
                <a:cs typeface="Times"/>
              </a:rPr>
              <a:t>, </a:t>
            </a:r>
            <a:r>
              <a:rPr lang="en-US" dirty="0" err="1" smtClean="0">
                <a:latin typeface="Times"/>
                <a:cs typeface="Times"/>
              </a:rPr>
              <a:t>Ibn</a:t>
            </a:r>
            <a:r>
              <a:rPr lang="en-US" dirty="0" smtClean="0">
                <a:latin typeface="Times"/>
                <a:cs typeface="Times"/>
              </a:rPr>
              <a:t> </a:t>
            </a:r>
            <a:r>
              <a:rPr lang="en-US" dirty="0" err="1" smtClean="0">
                <a:latin typeface="Times"/>
                <a:cs typeface="Times"/>
              </a:rPr>
              <a:t>Tufayl</a:t>
            </a:r>
            <a:r>
              <a:rPr lang="en-US" dirty="0" smtClean="0">
                <a:latin typeface="Times"/>
                <a:cs typeface="Times"/>
              </a:rPr>
              <a:t> (d. 1185 CE)</a:t>
            </a:r>
          </a:p>
          <a:p>
            <a:endParaRPr lang="en-US" dirty="0" smtClean="0">
              <a:latin typeface="Times"/>
              <a:cs typeface="Times"/>
            </a:endParaRPr>
          </a:p>
          <a:p>
            <a:pPr marL="285750" indent="-285750">
              <a:buFontTx/>
              <a:buChar char="-"/>
            </a:pPr>
            <a:r>
              <a:rPr lang="en-US" dirty="0" smtClean="0">
                <a:latin typeface="Times"/>
                <a:cs typeface="Times"/>
              </a:rPr>
              <a:t>A thought experiment: how awareness of God can be arrived at through the exercise of pure logic </a:t>
            </a:r>
          </a:p>
          <a:p>
            <a:pPr marL="285750" indent="-285750">
              <a:buFontTx/>
              <a:buChar char="-"/>
            </a:pPr>
            <a:endParaRPr lang="en-US" dirty="0">
              <a:latin typeface="Times"/>
              <a:cs typeface="Times"/>
            </a:endParaRPr>
          </a:p>
          <a:p>
            <a:pPr marL="285750" indent="-285750">
              <a:buFontTx/>
              <a:buChar char="-"/>
            </a:pPr>
            <a:r>
              <a:rPr lang="en-US" dirty="0" smtClean="0">
                <a:latin typeface="Times"/>
                <a:cs typeface="Times"/>
              </a:rPr>
              <a:t>The foundling, </a:t>
            </a:r>
            <a:r>
              <a:rPr lang="en-US" dirty="0" err="1" smtClean="0">
                <a:latin typeface="Times"/>
                <a:cs typeface="Times"/>
              </a:rPr>
              <a:t>Hayy</a:t>
            </a:r>
            <a:r>
              <a:rPr lang="en-US" dirty="0" smtClean="0">
                <a:latin typeface="Times"/>
                <a:cs typeface="Times"/>
              </a:rPr>
              <a:t> </a:t>
            </a:r>
            <a:r>
              <a:rPr lang="en-US" dirty="0" err="1" smtClean="0">
                <a:latin typeface="Times"/>
                <a:cs typeface="Times"/>
              </a:rPr>
              <a:t>ibn</a:t>
            </a:r>
            <a:r>
              <a:rPr lang="en-US" dirty="0" smtClean="0">
                <a:latin typeface="Times"/>
                <a:cs typeface="Times"/>
              </a:rPr>
              <a:t> </a:t>
            </a:r>
            <a:r>
              <a:rPr lang="en-US" dirty="0" err="1" smtClean="0">
                <a:latin typeface="Times"/>
                <a:cs typeface="Times"/>
              </a:rPr>
              <a:t>Yaqzan</a:t>
            </a:r>
            <a:r>
              <a:rPr lang="en-US" dirty="0" smtClean="0">
                <a:latin typeface="Times"/>
                <a:cs typeface="Times"/>
              </a:rPr>
              <a:t> (“Alive son of Awareness”), is raised by animals on an island.  Through observation of the natural world and by interrogating his own facilities, emotions, and inclinations, </a:t>
            </a:r>
            <a:r>
              <a:rPr lang="en-US" dirty="0" err="1" smtClean="0">
                <a:latin typeface="Times"/>
                <a:cs typeface="Times"/>
              </a:rPr>
              <a:t>Hayy</a:t>
            </a:r>
            <a:r>
              <a:rPr lang="en-US" dirty="0" smtClean="0">
                <a:latin typeface="Times"/>
                <a:cs typeface="Times"/>
              </a:rPr>
              <a:t> bin </a:t>
            </a:r>
            <a:r>
              <a:rPr lang="en-US" dirty="0" err="1" smtClean="0">
                <a:latin typeface="Times"/>
                <a:cs typeface="Times"/>
              </a:rPr>
              <a:t>Yaqzan</a:t>
            </a:r>
            <a:r>
              <a:rPr lang="en-US" dirty="0">
                <a:latin typeface="Times"/>
                <a:cs typeface="Times"/>
              </a:rPr>
              <a:t> </a:t>
            </a:r>
            <a:r>
              <a:rPr lang="en-US" dirty="0" smtClean="0">
                <a:latin typeface="Times"/>
                <a:cs typeface="Times"/>
              </a:rPr>
              <a:t>arrives at a philosophical recognition of the Supreme Being -  logic used in the service of faith</a:t>
            </a:r>
          </a:p>
          <a:p>
            <a:pPr marL="285750" indent="-285750">
              <a:buFontTx/>
              <a:buChar char="-"/>
            </a:pPr>
            <a:endParaRPr lang="en-US" dirty="0">
              <a:latin typeface="Times"/>
              <a:cs typeface="Times"/>
            </a:endParaRPr>
          </a:p>
          <a:p>
            <a:pPr marL="285750" indent="-285750">
              <a:buFontTx/>
              <a:buChar char="-"/>
            </a:pPr>
            <a:r>
              <a:rPr lang="en-US" dirty="0" err="1" smtClean="0">
                <a:latin typeface="Times"/>
                <a:cs typeface="Times"/>
              </a:rPr>
              <a:t>Mythopoetic</a:t>
            </a:r>
            <a:r>
              <a:rPr lang="en-US" dirty="0" smtClean="0">
                <a:latin typeface="Times"/>
                <a:cs typeface="Times"/>
              </a:rPr>
              <a:t> echoes in the western religious and literary canon (</a:t>
            </a:r>
            <a:r>
              <a:rPr lang="en-US" i="1" dirty="0" smtClean="0">
                <a:latin typeface="Times"/>
                <a:cs typeface="Times"/>
              </a:rPr>
              <a:t>Robinson Crusoe</a:t>
            </a:r>
            <a:r>
              <a:rPr lang="en-US" dirty="0" smtClean="0">
                <a:latin typeface="Times"/>
                <a:cs typeface="Times"/>
              </a:rPr>
              <a:t>?)</a:t>
            </a:r>
          </a:p>
          <a:p>
            <a:pPr marL="285750" indent="-285750">
              <a:buFontTx/>
              <a:buChar char="-"/>
            </a:pPr>
            <a:endParaRPr lang="en-US" dirty="0">
              <a:latin typeface="Times"/>
              <a:cs typeface="Times"/>
            </a:endParaRPr>
          </a:p>
          <a:p>
            <a:pPr marL="285750" indent="-285750">
              <a:buFontTx/>
              <a:buChar char="-"/>
            </a:pPr>
            <a:r>
              <a:rPr lang="en-US" dirty="0" smtClean="0">
                <a:latin typeface="Times"/>
                <a:cs typeface="Times"/>
              </a:rPr>
              <a:t>The linear narrative is strictly in service to a didactic purpose (reason and philosophy conclude in spiritual awareness)  </a:t>
            </a:r>
          </a:p>
        </p:txBody>
      </p:sp>
    </p:spTree>
    <p:extLst>
      <p:ext uri="{BB962C8B-B14F-4D97-AF65-F5344CB8AC3E}">
        <p14:creationId xmlns:p14="http://schemas.microsoft.com/office/powerpoint/2010/main" val="3158045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6938" y="411568"/>
            <a:ext cx="2106616" cy="523220"/>
          </a:xfrm>
          <a:prstGeom prst="rect">
            <a:avLst/>
          </a:prstGeom>
          <a:noFill/>
        </p:spPr>
        <p:txBody>
          <a:bodyPr wrap="none" rtlCol="0">
            <a:spAutoFit/>
          </a:bodyPr>
          <a:lstStyle/>
          <a:p>
            <a:r>
              <a:rPr lang="en-US" sz="2800" dirty="0" smtClean="0">
                <a:latin typeface="Times"/>
                <a:cs typeface="Times"/>
              </a:rPr>
              <a:t>The </a:t>
            </a:r>
            <a:r>
              <a:rPr lang="en-US" sz="2800" dirty="0" err="1" smtClean="0">
                <a:latin typeface="Times"/>
                <a:cs typeface="Times"/>
              </a:rPr>
              <a:t>Maqama</a:t>
            </a:r>
            <a:endParaRPr lang="en-US" sz="2800" dirty="0">
              <a:latin typeface="Times"/>
              <a:cs typeface="Times"/>
            </a:endParaRPr>
          </a:p>
        </p:txBody>
      </p:sp>
      <p:sp>
        <p:nvSpPr>
          <p:cNvPr id="5" name="TextBox 4"/>
          <p:cNvSpPr txBox="1"/>
          <p:nvPr/>
        </p:nvSpPr>
        <p:spPr>
          <a:xfrm>
            <a:off x="795629" y="1529950"/>
            <a:ext cx="7849190" cy="369332"/>
          </a:xfrm>
          <a:prstGeom prst="rect">
            <a:avLst/>
          </a:prstGeom>
          <a:noFill/>
        </p:spPr>
        <p:txBody>
          <a:bodyPr wrap="square" rtlCol="0">
            <a:spAutoFit/>
          </a:bodyPr>
          <a:lstStyle/>
          <a:p>
            <a:r>
              <a:rPr lang="en-US" dirty="0" smtClean="0"/>
              <a:t> </a:t>
            </a:r>
            <a:endParaRPr lang="en-US" dirty="0"/>
          </a:p>
        </p:txBody>
      </p:sp>
      <p:sp>
        <p:nvSpPr>
          <p:cNvPr id="6" name="TextBox 5"/>
          <p:cNvSpPr txBox="1"/>
          <p:nvPr/>
        </p:nvSpPr>
        <p:spPr>
          <a:xfrm>
            <a:off x="535519" y="1196398"/>
            <a:ext cx="8292907" cy="5078314"/>
          </a:xfrm>
          <a:prstGeom prst="rect">
            <a:avLst/>
          </a:prstGeom>
          <a:noFill/>
        </p:spPr>
        <p:txBody>
          <a:bodyPr wrap="square" rtlCol="0">
            <a:spAutoFit/>
          </a:bodyPr>
          <a:lstStyle/>
          <a:p>
            <a:r>
              <a:rPr lang="en-US" dirty="0" smtClean="0">
                <a:latin typeface="Times"/>
                <a:cs typeface="Times"/>
              </a:rPr>
              <a:t>One of the first unique and truly indigenous Arabic literary prose genres, first composed by Ahmad “</a:t>
            </a:r>
            <a:r>
              <a:rPr lang="en-US" dirty="0" err="1" smtClean="0">
                <a:latin typeface="Times"/>
                <a:cs typeface="Times"/>
              </a:rPr>
              <a:t>Badi</a:t>
            </a:r>
            <a:r>
              <a:rPr lang="en-US" dirty="0" smtClean="0">
                <a:latin typeface="Times"/>
                <a:cs typeface="Times"/>
              </a:rPr>
              <a:t>’ al-</a:t>
            </a:r>
            <a:r>
              <a:rPr lang="en-US" dirty="0" err="1" smtClean="0">
                <a:latin typeface="Times"/>
                <a:cs typeface="Times"/>
              </a:rPr>
              <a:t>Zaman</a:t>
            </a:r>
            <a:r>
              <a:rPr lang="en-US" dirty="0" smtClean="0">
                <a:latin typeface="Times"/>
                <a:cs typeface="Times"/>
              </a:rPr>
              <a:t>” al-</a:t>
            </a:r>
            <a:r>
              <a:rPr lang="en-US" dirty="0" err="1" smtClean="0">
                <a:latin typeface="Times"/>
                <a:cs typeface="Times"/>
              </a:rPr>
              <a:t>Hamadhani</a:t>
            </a:r>
            <a:r>
              <a:rPr lang="en-US" dirty="0" smtClean="0">
                <a:latin typeface="Times"/>
                <a:cs typeface="Times"/>
              </a:rPr>
              <a:t> (d. 1008).</a:t>
            </a:r>
          </a:p>
          <a:p>
            <a:endParaRPr lang="en-US" dirty="0">
              <a:latin typeface="Times"/>
              <a:cs typeface="Times"/>
            </a:endParaRPr>
          </a:p>
          <a:p>
            <a:r>
              <a:rPr lang="en-US" dirty="0" smtClean="0">
                <a:latin typeface="Times"/>
                <a:cs typeface="Times"/>
              </a:rPr>
              <a:t>Brief episodic or anecdotal texts set in the cities of the medieval Islamic world (Baghdad, Cairo, Basra, etc.) and typically featuring two stock characters: a gullible narrator/transmitter, Isa bin </a:t>
            </a:r>
            <a:r>
              <a:rPr lang="en-US" dirty="0" err="1" smtClean="0">
                <a:latin typeface="Times"/>
                <a:cs typeface="Times"/>
              </a:rPr>
              <a:t>Hisham</a:t>
            </a:r>
            <a:r>
              <a:rPr lang="en-US" dirty="0" smtClean="0">
                <a:latin typeface="Times"/>
                <a:cs typeface="Times"/>
              </a:rPr>
              <a:t>, and a wily swindler and hustler, Abu al-</a:t>
            </a:r>
            <a:r>
              <a:rPr lang="en-US" dirty="0" err="1" smtClean="0">
                <a:latin typeface="Times"/>
                <a:cs typeface="Times"/>
              </a:rPr>
              <a:t>Fath</a:t>
            </a:r>
            <a:r>
              <a:rPr lang="en-US" dirty="0" smtClean="0">
                <a:latin typeface="Times"/>
                <a:cs typeface="Times"/>
              </a:rPr>
              <a:t> al-</a:t>
            </a:r>
            <a:r>
              <a:rPr lang="en-US" dirty="0" err="1" smtClean="0">
                <a:latin typeface="Times"/>
                <a:cs typeface="Times"/>
              </a:rPr>
              <a:t>Iskandrani</a:t>
            </a:r>
            <a:r>
              <a:rPr lang="en-US" dirty="0" smtClean="0">
                <a:latin typeface="Times"/>
                <a:cs typeface="Times"/>
              </a:rPr>
              <a:t>.</a:t>
            </a:r>
          </a:p>
          <a:p>
            <a:endParaRPr lang="en-US" dirty="0">
              <a:latin typeface="Times"/>
              <a:cs typeface="Times"/>
            </a:endParaRPr>
          </a:p>
          <a:p>
            <a:r>
              <a:rPr lang="en-US" dirty="0" smtClean="0">
                <a:latin typeface="Times"/>
                <a:cs typeface="Times"/>
              </a:rPr>
              <a:t>Very florid, exceedingly eloquent prose style (including long sections </a:t>
            </a:r>
            <a:r>
              <a:rPr lang="en-US" dirty="0" smtClean="0">
                <a:latin typeface="Times"/>
                <a:cs typeface="Times"/>
              </a:rPr>
              <a:t>of rhymed prose or </a:t>
            </a:r>
            <a:r>
              <a:rPr lang="en-US" i="1" dirty="0" err="1" smtClean="0">
                <a:latin typeface="Times"/>
                <a:cs typeface="Times"/>
              </a:rPr>
              <a:t>saj</a:t>
            </a:r>
            <a:r>
              <a:rPr lang="en-US" i="1" dirty="0" smtClean="0">
                <a:latin typeface="Times"/>
                <a:cs typeface="Times"/>
              </a:rPr>
              <a:t>’</a:t>
            </a:r>
            <a:r>
              <a:rPr lang="en-US" dirty="0" smtClean="0">
                <a:latin typeface="Times"/>
                <a:cs typeface="Times"/>
              </a:rPr>
              <a:t>) – “verbal pyrotechnics” -  used in a humorous and </a:t>
            </a:r>
            <a:r>
              <a:rPr lang="en-US" dirty="0" err="1" smtClean="0">
                <a:latin typeface="Times"/>
                <a:cs typeface="Times"/>
              </a:rPr>
              <a:t>parodic</a:t>
            </a:r>
            <a:r>
              <a:rPr lang="en-US" dirty="0" smtClean="0">
                <a:latin typeface="Times"/>
                <a:cs typeface="Times"/>
              </a:rPr>
              <a:t> fashion, since the stories themselves describe the seedy underbelly of the medieval Islamic city, with its ethnic and linguistic hodge-podge of con artists, peasant rubes, hypocritical holy men, lazy students, and uncouth </a:t>
            </a:r>
            <a:r>
              <a:rPr lang="en-US" dirty="0" err="1" smtClean="0">
                <a:latin typeface="Times"/>
                <a:cs typeface="Times"/>
              </a:rPr>
              <a:t>bedouin</a:t>
            </a:r>
            <a:r>
              <a:rPr lang="en-US" dirty="0" smtClean="0">
                <a:latin typeface="Times"/>
                <a:cs typeface="Times"/>
              </a:rPr>
              <a:t>.</a:t>
            </a:r>
          </a:p>
          <a:p>
            <a:endParaRPr lang="en-US" dirty="0">
              <a:latin typeface="Times"/>
              <a:cs typeface="Times"/>
            </a:endParaRPr>
          </a:p>
          <a:p>
            <a:r>
              <a:rPr lang="en-US" dirty="0" smtClean="0">
                <a:latin typeface="Times"/>
                <a:cs typeface="Times"/>
              </a:rPr>
              <a:t>Vignettes, no character or plot to speak of; comic, socially realistic (but not linguistically so); no psychological depth or development – instead, stock </a:t>
            </a:r>
            <a:r>
              <a:rPr lang="en-US" dirty="0" smtClean="0">
                <a:latin typeface="Times"/>
                <a:cs typeface="Times"/>
              </a:rPr>
              <a:t>characters (grandiloquent dupe, trickster).</a:t>
            </a:r>
          </a:p>
          <a:p>
            <a:endParaRPr lang="en-US" dirty="0">
              <a:latin typeface="Times"/>
              <a:cs typeface="Times"/>
            </a:endParaRPr>
          </a:p>
        </p:txBody>
      </p:sp>
    </p:spTree>
    <p:extLst>
      <p:ext uri="{BB962C8B-B14F-4D97-AF65-F5344CB8AC3E}">
        <p14:creationId xmlns:p14="http://schemas.microsoft.com/office/powerpoint/2010/main" val="22935275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334" y="83826"/>
            <a:ext cx="8703732" cy="5878534"/>
          </a:xfrm>
          <a:prstGeom prst="rect">
            <a:avLst/>
          </a:prstGeom>
          <a:noFill/>
        </p:spPr>
        <p:txBody>
          <a:bodyPr wrap="square" rtlCol="0">
            <a:spAutoFit/>
          </a:bodyPr>
          <a:lstStyle/>
          <a:p>
            <a:pPr algn="ctr"/>
            <a:r>
              <a:rPr lang="en-US" sz="2400" i="1" dirty="0" smtClean="0">
                <a:latin typeface="Times"/>
                <a:cs typeface="Times"/>
              </a:rPr>
              <a:t>The Arabian Nights</a:t>
            </a:r>
          </a:p>
          <a:p>
            <a:endParaRPr lang="en-US" sz="1600" dirty="0">
              <a:latin typeface="Times"/>
              <a:cs typeface="Times"/>
            </a:endParaRPr>
          </a:p>
          <a:p>
            <a:r>
              <a:rPr lang="en-US" sz="1600" dirty="0" smtClean="0">
                <a:latin typeface="Times"/>
                <a:cs typeface="Times"/>
              </a:rPr>
              <a:t>No single text; a few manuscripts with different tales.  There is no “original: version of </a:t>
            </a:r>
            <a:r>
              <a:rPr lang="en-US" sz="1600" i="1" dirty="0" smtClean="0">
                <a:latin typeface="Times"/>
                <a:cs typeface="Times"/>
              </a:rPr>
              <a:t>The Arabian Nights.  </a:t>
            </a:r>
            <a:r>
              <a:rPr lang="en-US" sz="1600" dirty="0" smtClean="0">
                <a:latin typeface="Times"/>
                <a:cs typeface="Times"/>
              </a:rPr>
              <a:t>Indeed, the text of </a:t>
            </a:r>
            <a:r>
              <a:rPr lang="en-US" sz="1600" i="1" dirty="0" smtClean="0">
                <a:latin typeface="Times"/>
                <a:cs typeface="Times"/>
              </a:rPr>
              <a:t>The Arabian Nights </a:t>
            </a:r>
            <a:r>
              <a:rPr lang="en-US" sz="1600" dirty="0" smtClean="0">
                <a:latin typeface="Times"/>
                <a:cs typeface="Times"/>
              </a:rPr>
              <a:t>that we commonly encounter </a:t>
            </a:r>
            <a:r>
              <a:rPr lang="en-US" sz="1600" dirty="0" err="1" smtClean="0">
                <a:latin typeface="Times"/>
                <a:cs typeface="Times"/>
              </a:rPr>
              <a:t>isthe</a:t>
            </a:r>
            <a:r>
              <a:rPr lang="en-US" sz="1600" dirty="0" smtClean="0">
                <a:latin typeface="Times"/>
                <a:cs typeface="Times"/>
              </a:rPr>
              <a:t> product of Western scholarship and scholars who stitched together different Arabic manuscripts, collected stories from oral story tellers in the Arab world or from written fragments in libraries, and occasionally added their own stories (Ali Baba!).</a:t>
            </a:r>
          </a:p>
          <a:p>
            <a:endParaRPr lang="en-US" sz="1600" dirty="0">
              <a:latin typeface="Times"/>
              <a:cs typeface="Times"/>
            </a:endParaRPr>
          </a:p>
          <a:p>
            <a:r>
              <a:rPr lang="en-US" sz="1600" dirty="0" smtClean="0">
                <a:latin typeface="Times"/>
                <a:cs typeface="Times"/>
              </a:rPr>
              <a:t>Did not influence the formation of the pre-modern Arabic literary canon; not considered “literature” by Arab literary critics and historians in the pre-modern era (this is not the case in the modern era though).</a:t>
            </a:r>
          </a:p>
          <a:p>
            <a:endParaRPr lang="en-US" sz="1600" dirty="0">
              <a:latin typeface="Times"/>
              <a:cs typeface="Times"/>
            </a:endParaRPr>
          </a:p>
          <a:p>
            <a:r>
              <a:rPr lang="en-US" sz="1600" dirty="0" smtClean="0">
                <a:latin typeface="Times"/>
                <a:cs typeface="Times"/>
              </a:rPr>
              <a:t>Vernacular diction, depicts non-elites of medieval Cairo and Baghdad; socially realistic, yet with flights of fancy into the fabulous.</a:t>
            </a:r>
          </a:p>
          <a:p>
            <a:endParaRPr lang="en-US" sz="1600" dirty="0">
              <a:latin typeface="Times"/>
              <a:cs typeface="Times"/>
            </a:endParaRPr>
          </a:p>
          <a:p>
            <a:r>
              <a:rPr lang="en-US" sz="1600" dirty="0" smtClean="0">
                <a:latin typeface="Times"/>
                <a:cs typeface="Times"/>
              </a:rPr>
              <a:t>Staggeringly intricate series of frame stories encompassing other frame stories; no over arching narratives.</a:t>
            </a:r>
          </a:p>
          <a:p>
            <a:endParaRPr lang="en-US" sz="1600" dirty="0">
              <a:latin typeface="Times"/>
              <a:cs typeface="Times"/>
            </a:endParaRPr>
          </a:p>
          <a:p>
            <a:r>
              <a:rPr lang="en-US" sz="1600" dirty="0" smtClean="0">
                <a:latin typeface="Times"/>
                <a:cs typeface="Times"/>
              </a:rPr>
              <a:t>“In </a:t>
            </a:r>
            <a:r>
              <a:rPr lang="en-US" sz="1600" i="1" dirty="0" smtClean="0">
                <a:latin typeface="Times"/>
                <a:cs typeface="Times"/>
              </a:rPr>
              <a:t>Nights, </a:t>
            </a:r>
            <a:r>
              <a:rPr lang="en-US" sz="1600" dirty="0" smtClean="0">
                <a:latin typeface="Times"/>
                <a:cs typeface="Times"/>
              </a:rPr>
              <a:t>factuality, or what seems like factuality, is mixed with the wondrous and supernatural; </a:t>
            </a:r>
            <a:r>
              <a:rPr lang="en-US" sz="1600" dirty="0" err="1" smtClean="0">
                <a:latin typeface="Times"/>
                <a:cs typeface="Times"/>
              </a:rPr>
              <a:t>mundanity</a:t>
            </a:r>
            <a:r>
              <a:rPr lang="en-US" sz="1600" dirty="0" smtClean="0">
                <a:latin typeface="Times"/>
                <a:cs typeface="Times"/>
              </a:rPr>
              <a:t> is entwined with myth, human frailty with superhuman prowess.  And above all, there is adventure, whether set within the possible or thrust into the domains of the humanly unattainable.  There is no respite for the imagination; rather, a tireless soaring into spaces of an imagined and often unreachable world or into the realm of the senses with their incessant sensuality and </a:t>
            </a:r>
            <a:r>
              <a:rPr lang="en-US" sz="1600" smtClean="0">
                <a:latin typeface="Times"/>
                <a:cs typeface="Times"/>
              </a:rPr>
              <a:t>passionate urges” </a:t>
            </a:r>
            <a:r>
              <a:rPr lang="en-US" sz="1600" dirty="0" smtClean="0">
                <a:latin typeface="Times"/>
                <a:cs typeface="Times"/>
              </a:rPr>
              <a:t>(</a:t>
            </a:r>
            <a:r>
              <a:rPr lang="en-US" sz="1600" dirty="0" err="1" smtClean="0">
                <a:latin typeface="Times"/>
                <a:cs typeface="Times"/>
              </a:rPr>
              <a:t>Jayyusi</a:t>
            </a:r>
            <a:r>
              <a:rPr lang="en-US" sz="1600" dirty="0" smtClean="0">
                <a:latin typeface="Times"/>
                <a:cs typeface="Times"/>
              </a:rPr>
              <a:t>, </a:t>
            </a:r>
            <a:r>
              <a:rPr lang="en-US" sz="1600" i="1" dirty="0" smtClean="0">
                <a:latin typeface="Times"/>
                <a:cs typeface="Times"/>
              </a:rPr>
              <a:t>Modern Arabic Fiction</a:t>
            </a:r>
            <a:r>
              <a:rPr lang="en-US" sz="1600" dirty="0" smtClean="0">
                <a:latin typeface="Times"/>
                <a:cs typeface="Times"/>
              </a:rPr>
              <a:t>, p. 11).</a:t>
            </a:r>
            <a:endParaRPr lang="en-US" sz="1600" dirty="0">
              <a:latin typeface="Times"/>
              <a:cs typeface="Times"/>
            </a:endParaRPr>
          </a:p>
        </p:txBody>
      </p:sp>
    </p:spTree>
    <p:extLst>
      <p:ext uri="{BB962C8B-B14F-4D97-AF65-F5344CB8AC3E}">
        <p14:creationId xmlns:p14="http://schemas.microsoft.com/office/powerpoint/2010/main" val="3466186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207</TotalTime>
  <Words>1306</Words>
  <Application>Microsoft Macintosh PowerPoint</Application>
  <PresentationFormat>On-screen Show (4:3)</PresentationFormat>
  <Paragraphs>75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Kalila and Dimna</vt:lpstr>
      <vt:lpstr>The Epistle of Forgiveness, by al-Ma’arri (d. 1057 CE, and subsequently beheaded by Islamists militants in Aleppo [Syria] in 2013 CE)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Middlebury College</dc:creator>
  <cp:lastModifiedBy>Liebhaber, Samuel J.</cp:lastModifiedBy>
  <cp:revision>41</cp:revision>
  <dcterms:created xsi:type="dcterms:W3CDTF">2014-09-23T16:33:00Z</dcterms:created>
  <dcterms:modified xsi:type="dcterms:W3CDTF">2015-09-23T01:39:31Z</dcterms:modified>
</cp:coreProperties>
</file>