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8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6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0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4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2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2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1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7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6F232-B08A-7C4E-BBAA-BE48D74E7F8F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814F7-85BE-7344-89AB-8E18C7321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0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1986" y="466848"/>
            <a:ext cx="2933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Naguib</a:t>
            </a:r>
            <a:r>
              <a:rPr lang="en-US" dirty="0" smtClean="0"/>
              <a:t> Mahfouz (1911-2006)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7617" y="1188862"/>
            <a:ext cx="806056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Born in 1911 to a Muslim family of modest means in an older district within Cairo.  The milieu of his upbringing – </a:t>
            </a:r>
            <a:r>
              <a:rPr lang="en-US" dirty="0" smtClean="0"/>
              <a:t>a densely populated, </a:t>
            </a:r>
            <a:r>
              <a:rPr lang="en-US" dirty="0" smtClean="0"/>
              <a:t>traditional</a:t>
            </a:r>
            <a:r>
              <a:rPr lang="en-US" dirty="0" smtClean="0"/>
              <a:t>, and </a:t>
            </a:r>
            <a:r>
              <a:rPr lang="en-US" dirty="0" smtClean="0"/>
              <a:t>antique neighborhood of Cairo – forms the setting for most of his realist works.</a:t>
            </a:r>
          </a:p>
          <a:p>
            <a:endParaRPr lang="en-US" dirty="0"/>
          </a:p>
          <a:p>
            <a:r>
              <a:rPr lang="en-US" dirty="0" err="1" smtClean="0"/>
              <a:t>Naguib</a:t>
            </a:r>
            <a:r>
              <a:rPr lang="en-US" dirty="0" smtClean="0"/>
              <a:t> Mahfouz was extraordinarily prolific, writing 34 novels (and hundreds of short stories over his literary career (in addition to several screen plays and theatrical works).  Starting with a phase of historical novels, </a:t>
            </a:r>
            <a:r>
              <a:rPr lang="en-US" dirty="0" err="1" smtClean="0"/>
              <a:t>Naguib</a:t>
            </a:r>
            <a:r>
              <a:rPr lang="en-US" dirty="0" smtClean="0"/>
              <a:t> Mahfouz’s literary career encapsulates the evolution of the Arabic novel: historical novels, realism, </a:t>
            </a:r>
            <a:r>
              <a:rPr lang="en-US" dirty="0" smtClean="0"/>
              <a:t>symbolism, </a:t>
            </a:r>
            <a:r>
              <a:rPr lang="en-US" dirty="0" smtClean="0"/>
              <a:t>and finally, postmodern experimentation.</a:t>
            </a:r>
          </a:p>
          <a:p>
            <a:endParaRPr lang="en-US" dirty="0"/>
          </a:p>
          <a:p>
            <a:r>
              <a:rPr lang="en-US" dirty="0" err="1" smtClean="0"/>
              <a:t>Naguib</a:t>
            </a:r>
            <a:r>
              <a:rPr lang="en-US" dirty="0" smtClean="0"/>
              <a:t> Mahfouz’s literary idiom set the standard for novelistic writings: clear and unadorned, yet richly evocative.  The idiom is neither classical nor vernacular, but a marvelous middle ground that </a:t>
            </a:r>
            <a:r>
              <a:rPr lang="en-US" dirty="0" smtClean="0"/>
              <a:t>has since become the standard for literary prose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Naguib</a:t>
            </a:r>
            <a:r>
              <a:rPr lang="en-US" dirty="0" smtClean="0"/>
              <a:t> Mahfouz’ </a:t>
            </a:r>
            <a:r>
              <a:rPr lang="en-US" i="1" dirty="0" smtClean="0"/>
              <a:t>Cairo Trilogy</a:t>
            </a:r>
            <a:r>
              <a:rPr lang="en-US" dirty="0" smtClean="0"/>
              <a:t> is arguably one of the finest extended imaginary prose works in the Arabic language.  This work, and others by </a:t>
            </a:r>
            <a:r>
              <a:rPr lang="en-US" dirty="0" err="1" smtClean="0"/>
              <a:t>Naguib</a:t>
            </a:r>
            <a:r>
              <a:rPr lang="en-US" dirty="0" smtClean="0"/>
              <a:t> Mahfouz, established the novel as a co-equal to poetry in the esteem of Arab readers and literary critics.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8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1010" y="750506"/>
            <a:ext cx="8331093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Naguib</a:t>
            </a:r>
            <a:r>
              <a:rPr lang="en-US" dirty="0" smtClean="0"/>
              <a:t> Mahfouz’ life is – in its own way – thoroughly unremarkable, though filled in his own recollections with the warmth and love of his family.</a:t>
            </a:r>
          </a:p>
          <a:p>
            <a:endParaRPr lang="en-US" dirty="0"/>
          </a:p>
          <a:p>
            <a:r>
              <a:rPr lang="en-US" dirty="0" err="1" smtClean="0"/>
              <a:t>Naguib</a:t>
            </a:r>
            <a:r>
              <a:rPr lang="en-US" dirty="0" smtClean="0"/>
              <a:t> was never a “professional” writer or novelist.  He worked as a civil servant in the Ministry of Pious Endowments (</a:t>
            </a:r>
            <a:r>
              <a:rPr lang="en-US" i="1" dirty="0" err="1" smtClean="0"/>
              <a:t>waqf</a:t>
            </a:r>
            <a:r>
              <a:rPr lang="en-US" dirty="0" smtClean="0"/>
              <a:t>) for most of his life, and his life was one of modest means.</a:t>
            </a:r>
          </a:p>
          <a:p>
            <a:endParaRPr lang="en-US" dirty="0"/>
          </a:p>
          <a:p>
            <a:r>
              <a:rPr lang="en-US" dirty="0" err="1" smtClean="0"/>
              <a:t>Naguib</a:t>
            </a:r>
            <a:r>
              <a:rPr lang="en-US" dirty="0" smtClean="0"/>
              <a:t> Mahfouz was awarded a Nobel Prize for Literature in 1988, the first Arab writer to receive this honor.</a:t>
            </a:r>
          </a:p>
          <a:p>
            <a:endParaRPr lang="en-US" dirty="0"/>
          </a:p>
          <a:p>
            <a:r>
              <a:rPr lang="en-US" dirty="0" smtClean="0"/>
              <a:t>In addition to Arabic sources of literary inspiration (historical novels, detective novels, and the quasi-autobiographical works of his immediate </a:t>
            </a:r>
            <a:r>
              <a:rPr lang="en-US" dirty="0" smtClean="0"/>
              <a:t>antecedents) </a:t>
            </a:r>
            <a:r>
              <a:rPr lang="en-US" dirty="0" err="1" smtClean="0"/>
              <a:t>Naguib</a:t>
            </a:r>
            <a:r>
              <a:rPr lang="en-US" dirty="0" smtClean="0"/>
              <a:t> Mahfouz drew his inspiration from the English and French novelistic traditions (in the original languages and in Arabic translation). </a:t>
            </a:r>
          </a:p>
          <a:p>
            <a:endParaRPr lang="en-US" dirty="0"/>
          </a:p>
          <a:p>
            <a:r>
              <a:rPr lang="en-US" dirty="0" err="1" smtClean="0"/>
              <a:t>Naguib</a:t>
            </a:r>
            <a:r>
              <a:rPr lang="en-US" dirty="0" smtClean="0"/>
              <a:t> Mahfouz never deliberately courted controversy and, for the most part, maintained a low profile.  However, an attempt was made on his life in 1994 by a religious extremist who stabbed him in the neck.  The “offending” text was </a:t>
            </a:r>
            <a:r>
              <a:rPr lang="en-US" dirty="0" err="1" smtClean="0"/>
              <a:t>Naguib</a:t>
            </a:r>
            <a:r>
              <a:rPr lang="en-US" dirty="0" smtClean="0"/>
              <a:t> Mahfouz’ existentialist allegory, </a:t>
            </a:r>
            <a:r>
              <a:rPr lang="en-US" i="1" dirty="0" smtClean="0"/>
              <a:t>The Children of </a:t>
            </a:r>
            <a:r>
              <a:rPr lang="en-US" i="1" dirty="0" err="1" smtClean="0"/>
              <a:t>Gebelawi</a:t>
            </a:r>
            <a:r>
              <a:rPr lang="en-US" dirty="0" smtClean="0"/>
              <a:t>, which re-enacts stories from the Torah, Bible, and Quran, in the outskirts of a modern city.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9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606" y="1054705"/>
            <a:ext cx="869666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speaking of his own political awareness, </a:t>
            </a:r>
            <a:r>
              <a:rPr lang="en-US" dirty="0" err="1" smtClean="0"/>
              <a:t>Naguib</a:t>
            </a:r>
            <a:r>
              <a:rPr lang="en-US" dirty="0" smtClean="0"/>
              <a:t> Mahfouz cited the Egyptian Revolution </a:t>
            </a:r>
            <a:r>
              <a:rPr lang="en-US" dirty="0" smtClean="0"/>
              <a:t>of </a:t>
            </a:r>
            <a:r>
              <a:rPr lang="en-US" dirty="0" smtClean="0"/>
              <a:t>1919 against the British as one of the defining moments of his early life.  Although the uprising was violently suppressed by the British, Egypt obtained </a:t>
            </a:r>
            <a:r>
              <a:rPr lang="en-US" dirty="0" smtClean="0"/>
              <a:t>its nominal </a:t>
            </a:r>
            <a:r>
              <a:rPr lang="en-US" dirty="0" smtClean="0"/>
              <a:t>independence from the </a:t>
            </a:r>
            <a:r>
              <a:rPr lang="en-US" dirty="0" smtClean="0"/>
              <a:t>British, although </a:t>
            </a:r>
            <a:r>
              <a:rPr lang="en-US" dirty="0" smtClean="0"/>
              <a:t>it remained very much under British </a:t>
            </a:r>
            <a:r>
              <a:rPr lang="en-US" dirty="0" smtClean="0"/>
              <a:t>control.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Earlier stages in </a:t>
            </a:r>
            <a:r>
              <a:rPr lang="en-US" dirty="0" err="1" smtClean="0"/>
              <a:t>Naguib</a:t>
            </a:r>
            <a:r>
              <a:rPr lang="en-US" dirty="0" smtClean="0"/>
              <a:t> Mahfouz’ writing reflect a cautious optimism and unaffected love for his homeland.  </a:t>
            </a:r>
            <a:r>
              <a:rPr lang="en-US" dirty="0" err="1" smtClean="0"/>
              <a:t>Naguib</a:t>
            </a:r>
            <a:r>
              <a:rPr lang="en-US" dirty="0" smtClean="0"/>
              <a:t> Mahfouz, like many others, steadily grew disappointed with the state of political affairs after the excitement and optimism of the Free Officers Revolution in 1952 </a:t>
            </a:r>
            <a:r>
              <a:rPr lang="en-US" dirty="0" smtClean="0"/>
              <a:t>and the</a:t>
            </a:r>
            <a:r>
              <a:rPr lang="en-US" dirty="0" smtClean="0"/>
              <a:t> achievement of </a:t>
            </a:r>
            <a:r>
              <a:rPr lang="en-US" dirty="0" smtClean="0"/>
              <a:t>national sovereignty for Egypt under the charismatic leadership of </a:t>
            </a:r>
            <a:r>
              <a:rPr lang="en-US" dirty="0" err="1" smtClean="0"/>
              <a:t>Gamal</a:t>
            </a:r>
            <a:r>
              <a:rPr lang="en-US" dirty="0" smtClean="0"/>
              <a:t> Abdel Nasser.  Hope for a modern and democratic Egypt faded after decades of military rule and its </a:t>
            </a:r>
            <a:r>
              <a:rPr lang="en-US" dirty="0" smtClean="0"/>
              <a:t>partner ideologies </a:t>
            </a:r>
            <a:r>
              <a:rPr lang="en-US" dirty="0" smtClean="0"/>
              <a:t>of </a:t>
            </a:r>
            <a:r>
              <a:rPr lang="en-US" dirty="0" smtClean="0"/>
              <a:t>secular Arab </a:t>
            </a:r>
            <a:r>
              <a:rPr lang="en-US" dirty="0" smtClean="0"/>
              <a:t>Socialism and Arab Nationalism.</a:t>
            </a:r>
          </a:p>
          <a:p>
            <a:endParaRPr lang="en-US" dirty="0"/>
          </a:p>
          <a:p>
            <a:r>
              <a:rPr lang="en-US" dirty="0" err="1" smtClean="0"/>
              <a:t>Naguib</a:t>
            </a:r>
            <a:r>
              <a:rPr lang="en-US" dirty="0" smtClean="0"/>
              <a:t> Mahfouz’ own works begin to move into darker, more experimental territories as the social and political </a:t>
            </a:r>
            <a:r>
              <a:rPr lang="en-US" dirty="0" smtClean="0"/>
              <a:t>rhetoric </a:t>
            </a:r>
            <a:r>
              <a:rPr lang="en-US" dirty="0" smtClean="0"/>
              <a:t>of</a:t>
            </a:r>
            <a:r>
              <a:rPr lang="en-US" dirty="0" smtClean="0"/>
              <a:t> national unity against a common cause (</a:t>
            </a:r>
            <a:r>
              <a:rPr lang="en-US" dirty="0" smtClean="0"/>
              <a:t>colonization) </a:t>
            </a:r>
            <a:r>
              <a:rPr lang="en-US" dirty="0" smtClean="0"/>
              <a:t>fractured into darker, more conspiratorial, and frequently </a:t>
            </a:r>
            <a:r>
              <a:rPr lang="en-US" smtClean="0"/>
              <a:t>contradictory narratives.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9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614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Middlebury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Liebhaber, Samuel J.</dc:creator>
  <cp:lastModifiedBy>Liebhaber, Samuel J.</cp:lastModifiedBy>
  <cp:revision>9</cp:revision>
  <dcterms:created xsi:type="dcterms:W3CDTF">2015-10-05T15:00:27Z</dcterms:created>
  <dcterms:modified xsi:type="dcterms:W3CDTF">2015-10-06T16:30:00Z</dcterms:modified>
</cp:coreProperties>
</file>