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6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B02BF1E5-DD55-ED4C-8295-77454BF47512}"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385800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02BF1E5-DD55-ED4C-8295-77454BF47512}"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290728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02BF1E5-DD55-ED4C-8295-77454BF47512}"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153989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02BF1E5-DD55-ED4C-8295-77454BF47512}"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202696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2BF1E5-DD55-ED4C-8295-77454BF47512}"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3433196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B02BF1E5-DD55-ED4C-8295-77454BF47512}"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211953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B02BF1E5-DD55-ED4C-8295-77454BF47512}" type="datetimeFigureOut">
              <a:rPr lang="en-US" smtClean="0"/>
              <a:t>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240537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02BF1E5-DD55-ED4C-8295-77454BF47512}" type="datetimeFigureOut">
              <a:rPr lang="en-US" smtClean="0"/>
              <a:t>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300992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BF1E5-DD55-ED4C-8295-77454BF47512}" type="datetimeFigureOut">
              <a:rPr lang="en-US" smtClean="0"/>
              <a:t>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169458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2BF1E5-DD55-ED4C-8295-77454BF47512}"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3742493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2BF1E5-DD55-ED4C-8295-77454BF47512}"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65B43-CA01-E04C-ACCF-AF18C444E722}" type="slidenum">
              <a:rPr lang="en-US" smtClean="0"/>
              <a:t>‹#›</a:t>
            </a:fld>
            <a:endParaRPr lang="en-US"/>
          </a:p>
        </p:txBody>
      </p:sp>
    </p:spTree>
    <p:extLst>
      <p:ext uri="{BB962C8B-B14F-4D97-AF65-F5344CB8AC3E}">
        <p14:creationId xmlns:p14="http://schemas.microsoft.com/office/powerpoint/2010/main" val="41094911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BF1E5-DD55-ED4C-8295-77454BF47512}" type="datetimeFigureOut">
              <a:rPr lang="en-US" smtClean="0"/>
              <a:t>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65B43-CA01-E04C-ACCF-AF18C444E722}" type="slidenum">
              <a:rPr lang="en-US" smtClean="0"/>
              <a:t>‹#›</a:t>
            </a:fld>
            <a:endParaRPr lang="en-US"/>
          </a:p>
        </p:txBody>
      </p:sp>
    </p:spTree>
    <p:extLst>
      <p:ext uri="{BB962C8B-B14F-4D97-AF65-F5344CB8AC3E}">
        <p14:creationId xmlns:p14="http://schemas.microsoft.com/office/powerpoint/2010/main" val="110591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0210" y="942162"/>
            <a:ext cx="8889668" cy="3139321"/>
          </a:xfrm>
          <a:prstGeom prst="rect">
            <a:avLst/>
          </a:prstGeom>
          <a:noFill/>
        </p:spPr>
        <p:txBody>
          <a:bodyPr wrap="square" rtlCol="0">
            <a:spAutoFit/>
          </a:bodyPr>
          <a:lstStyle/>
          <a:p>
            <a:r>
              <a:rPr lang="en-US" dirty="0" smtClean="0"/>
              <a:t>Political, social, and economic roots?  </a:t>
            </a:r>
          </a:p>
          <a:p>
            <a:endParaRPr lang="en-US" dirty="0"/>
          </a:p>
          <a:p>
            <a:r>
              <a:rPr lang="en-US" dirty="0" smtClean="0"/>
              <a:t>“The changes [in creative activity in the Arab world] have coincided historically with what might be called ‘the crisis of ideology and authority’ in Arab cultural and political life.  The great ideological projects of the fifties and sixties reached a point at which they appeared to have lost their appeal to large sections of society; such dreams as the nationalist, socialist and secularist ones have been said to have failed to fulfill the great expectations which they had been thought to be capable of fulfilling; a sense of disillusionment and loss began to dominate Arabic discourse in its various forms” (Kamal Abu-</a:t>
            </a:r>
            <a:r>
              <a:rPr lang="en-US" dirty="0" err="1" smtClean="0"/>
              <a:t>Deeb</a:t>
            </a:r>
            <a:r>
              <a:rPr lang="en-US" dirty="0" smtClean="0"/>
              <a:t>, “The Collapse of Totalizing Discourse and the Rise of Marginalized/Minority Discourses”, in </a:t>
            </a:r>
            <a:r>
              <a:rPr lang="en-US" i="1" dirty="0" smtClean="0"/>
              <a:t>Tradition, Modernity, and Postmodernity in Arabic Literature </a:t>
            </a:r>
            <a:r>
              <a:rPr lang="en-US" dirty="0" smtClean="0"/>
              <a:t>[2000]: 335).</a:t>
            </a:r>
            <a:endParaRPr lang="en-US" dirty="0"/>
          </a:p>
        </p:txBody>
      </p:sp>
      <p:sp>
        <p:nvSpPr>
          <p:cNvPr id="8" name="TextBox 7"/>
          <p:cNvSpPr txBox="1"/>
          <p:nvPr/>
        </p:nvSpPr>
        <p:spPr>
          <a:xfrm>
            <a:off x="368696" y="4833712"/>
            <a:ext cx="4070383" cy="369332"/>
          </a:xfrm>
          <a:prstGeom prst="rect">
            <a:avLst/>
          </a:prstGeom>
          <a:noFill/>
        </p:spPr>
        <p:txBody>
          <a:bodyPr wrap="none" rtlCol="0">
            <a:spAutoFit/>
          </a:bodyPr>
          <a:lstStyle/>
          <a:p>
            <a:r>
              <a:rPr lang="en-US" dirty="0" smtClean="0"/>
              <a:t>Literary repercussions of disillusionment?</a:t>
            </a:r>
            <a:endParaRPr lang="en-US" dirty="0"/>
          </a:p>
        </p:txBody>
      </p:sp>
      <p:sp>
        <p:nvSpPr>
          <p:cNvPr id="2" name="TextBox 1"/>
          <p:cNvSpPr txBox="1"/>
          <p:nvPr/>
        </p:nvSpPr>
        <p:spPr>
          <a:xfrm>
            <a:off x="2929691" y="403115"/>
            <a:ext cx="3018775" cy="369332"/>
          </a:xfrm>
          <a:prstGeom prst="rect">
            <a:avLst/>
          </a:prstGeom>
          <a:noFill/>
        </p:spPr>
        <p:txBody>
          <a:bodyPr wrap="none" rtlCol="0">
            <a:spAutoFit/>
          </a:bodyPr>
          <a:lstStyle/>
          <a:p>
            <a:r>
              <a:rPr lang="en-US" dirty="0" smtClean="0"/>
              <a:t>End of the ‘Modernist’ Project</a:t>
            </a:r>
            <a:endParaRPr lang="en-US" dirty="0"/>
          </a:p>
        </p:txBody>
      </p:sp>
    </p:spTree>
    <p:extLst>
      <p:ext uri="{BB962C8B-B14F-4D97-AF65-F5344CB8AC3E}">
        <p14:creationId xmlns:p14="http://schemas.microsoft.com/office/powerpoint/2010/main" val="2032159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588" y="574128"/>
            <a:ext cx="8480006" cy="1477328"/>
          </a:xfrm>
          <a:prstGeom prst="rect">
            <a:avLst/>
          </a:prstGeom>
          <a:noFill/>
        </p:spPr>
        <p:txBody>
          <a:bodyPr wrap="square" rtlCol="0">
            <a:spAutoFit/>
          </a:bodyPr>
          <a:lstStyle/>
          <a:p>
            <a:r>
              <a:rPr lang="en-US" dirty="0" smtClean="0"/>
              <a:t>From late sixties onwards:</a:t>
            </a:r>
          </a:p>
          <a:p>
            <a:endParaRPr lang="en-US" dirty="0"/>
          </a:p>
          <a:p>
            <a:r>
              <a:rPr lang="en-US" dirty="0" smtClean="0"/>
              <a:t>“A more personal, anti-ideological or non-ideological art, an art evolving outside the space of consensus, has been taking shape and acquiring prominence” (Abu-</a:t>
            </a:r>
            <a:r>
              <a:rPr lang="en-US" dirty="0" err="1" smtClean="0"/>
              <a:t>Deeb</a:t>
            </a:r>
            <a:r>
              <a:rPr lang="en-US" dirty="0" smtClean="0"/>
              <a:t>, 2000: p. 336)</a:t>
            </a:r>
            <a:endParaRPr lang="en-US" dirty="0"/>
          </a:p>
        </p:txBody>
      </p:sp>
      <p:sp>
        <p:nvSpPr>
          <p:cNvPr id="5" name="TextBox 4"/>
          <p:cNvSpPr txBox="1"/>
          <p:nvPr/>
        </p:nvSpPr>
        <p:spPr>
          <a:xfrm>
            <a:off x="95588" y="2323925"/>
            <a:ext cx="8725804" cy="2585323"/>
          </a:xfrm>
          <a:prstGeom prst="rect">
            <a:avLst/>
          </a:prstGeom>
          <a:noFill/>
        </p:spPr>
        <p:txBody>
          <a:bodyPr wrap="square" rtlCol="0">
            <a:spAutoFit/>
          </a:bodyPr>
          <a:lstStyle/>
          <a:p>
            <a:r>
              <a:rPr lang="en-US" dirty="0" smtClean="0"/>
              <a:t>“Two possible ways of theorizing what has been happening [in postmodern Arabic literature] present themselves: to conceive of this as a process of fragmentation which will lead to the collapse of all notions of center, unity, cohesion, harmony as well as oneness and singularity; or to see it as an emergence of a spirit and vision of multiplicity and a renunciation of singularity and monotheistic ideologies…Furthermore, a rather fascinating theoretical possibility needs to be examined at length: that the collapse of totalizing ideologies and ‘grand narratives’…and the crumbling of unifying theories, both in the West and in the Arab world, are connected to the proliferation and coming to prominence of marginalized discourse and minority consciousness” (Abu-</a:t>
            </a:r>
            <a:r>
              <a:rPr lang="en-US" dirty="0" err="1" smtClean="0"/>
              <a:t>Deeb</a:t>
            </a:r>
            <a:r>
              <a:rPr lang="en-US" dirty="0" smtClean="0"/>
              <a:t>, 2000: p. 34). </a:t>
            </a:r>
            <a:endParaRPr lang="en-US" dirty="0"/>
          </a:p>
        </p:txBody>
      </p:sp>
    </p:spTree>
    <p:extLst>
      <p:ext uri="{BB962C8B-B14F-4D97-AF65-F5344CB8AC3E}">
        <p14:creationId xmlns:p14="http://schemas.microsoft.com/office/powerpoint/2010/main" val="36591710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108" y="332908"/>
            <a:ext cx="8720682" cy="646331"/>
          </a:xfrm>
          <a:prstGeom prst="rect">
            <a:avLst/>
          </a:prstGeom>
          <a:noFill/>
        </p:spPr>
        <p:txBody>
          <a:bodyPr wrap="square" rtlCol="0">
            <a:spAutoFit/>
          </a:bodyPr>
          <a:lstStyle/>
          <a:p>
            <a:r>
              <a:rPr lang="en-US" dirty="0" smtClean="0"/>
              <a:t>Meta-literary(?) example of fragmentation and multiplicity</a:t>
            </a:r>
            <a:r>
              <a:rPr lang="en-US" dirty="0"/>
              <a:t> </a:t>
            </a:r>
            <a:r>
              <a:rPr lang="en-US" dirty="0" smtClean="0"/>
              <a:t>(from </a:t>
            </a:r>
            <a:r>
              <a:rPr lang="en-US" dirty="0" err="1" smtClean="0"/>
              <a:t>Halim</a:t>
            </a:r>
            <a:r>
              <a:rPr lang="en-US" dirty="0" smtClean="0"/>
              <a:t> </a:t>
            </a:r>
            <a:r>
              <a:rPr lang="en-US" dirty="0" err="1" smtClean="0"/>
              <a:t>Barakat’s</a:t>
            </a:r>
            <a:r>
              <a:rPr lang="en-US" dirty="0" smtClean="0"/>
              <a:t> </a:t>
            </a:r>
            <a:r>
              <a:rPr lang="en-US" i="1" dirty="0" err="1" smtClean="0"/>
              <a:t>Inanna</a:t>
            </a:r>
            <a:r>
              <a:rPr lang="en-US" i="1" dirty="0" smtClean="0"/>
              <a:t> and the River</a:t>
            </a:r>
            <a:r>
              <a:rPr lang="en-US" dirty="0" smtClean="0"/>
              <a:t>, cited in Abu-</a:t>
            </a:r>
            <a:r>
              <a:rPr lang="en-US" dirty="0" err="1" smtClean="0"/>
              <a:t>Deeb</a:t>
            </a:r>
            <a:r>
              <a:rPr lang="en-US" dirty="0" smtClean="0"/>
              <a:t>, 2000: pp. 336-37)</a:t>
            </a:r>
            <a:endParaRPr lang="en-US" dirty="0"/>
          </a:p>
        </p:txBody>
      </p:sp>
      <p:sp>
        <p:nvSpPr>
          <p:cNvPr id="5" name="TextBox 4"/>
          <p:cNvSpPr txBox="1"/>
          <p:nvPr/>
        </p:nvSpPr>
        <p:spPr>
          <a:xfrm>
            <a:off x="273108" y="1347890"/>
            <a:ext cx="8870892" cy="4801315"/>
          </a:xfrm>
          <a:prstGeom prst="rect">
            <a:avLst/>
          </a:prstGeom>
          <a:noFill/>
        </p:spPr>
        <p:txBody>
          <a:bodyPr wrap="square" rtlCol="0">
            <a:spAutoFit/>
          </a:bodyPr>
          <a:lstStyle/>
          <a:p>
            <a:r>
              <a:rPr lang="en-US" dirty="0" smtClean="0"/>
              <a:t>‘In the past, the joyful celebration of the [festival of the Virgin] was a single, unified project. People would form a ring around a single group of dancers…women and men, old and young dancing to the rhythms of the drum, the flute and the double flute.  Anybody who wished to participate in the dancing and singing would do so; those who just wanted to look on would do so, all doing what they wanted without trouble or disturbances…Then death struck [the most famous and charismatic dancer] and the second [the most famous musician and poet] no longer showed up in the celebrations…After all these transformations, and when the two stars of the celebrations who used to unify the people of the village in a single, homogenous, solidly-cemented mass, had disappeared, the state of affairs grew increasingly worse year by year.  Each group now had its own party, drum, flute, heroes…and its own stars who would find more and more different ways of performing the [dancing] and singing.  Because of the proliferation of groups and the limited space within which the celebrations could take place, the various tunes began to get entangled and jumbled up, and to corrupt one another; so much so that it was no longer possible to dance to a single tune and a single rhythm; therefore they invented new dances which would to some extent fit the mixture and jumble of the tunes and rhythms.  A witty commentator, who took interest in politics, compared the state of affairs to that of the Arabs in these wretched times.”  </a:t>
            </a:r>
            <a:endParaRPr lang="en-US" dirty="0"/>
          </a:p>
        </p:txBody>
      </p:sp>
    </p:spTree>
    <p:extLst>
      <p:ext uri="{BB962C8B-B14F-4D97-AF65-F5344CB8AC3E}">
        <p14:creationId xmlns:p14="http://schemas.microsoft.com/office/powerpoint/2010/main" val="324852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486" y="518874"/>
            <a:ext cx="8753114" cy="5355313"/>
          </a:xfrm>
          <a:prstGeom prst="rect">
            <a:avLst/>
          </a:prstGeom>
          <a:noFill/>
        </p:spPr>
        <p:txBody>
          <a:bodyPr wrap="square" rtlCol="0">
            <a:spAutoFit/>
          </a:bodyPr>
          <a:lstStyle/>
          <a:p>
            <a:r>
              <a:rPr lang="en-US" dirty="0" smtClean="0"/>
              <a:t>Formal consequences of literary fragmentation and multiplicity:  </a:t>
            </a:r>
          </a:p>
          <a:p>
            <a:endParaRPr lang="en-US" dirty="0"/>
          </a:p>
          <a:p>
            <a:r>
              <a:rPr lang="en-US" dirty="0" smtClean="0"/>
              <a:t>“Not only [has] the enunciating ‘I,’ and the self of the subject generally, begun to fragment, but texts themselves [have] begun to show signs of fragmentation in their actual construction and design; a multiplicity of voices [has begun] to appear in poetic and fictional texts; a multiplicity of narrators [has also begun] to emerge…Its intensification together with the collapse of consensus and the sense of totality and organic wholeness would…lead to the emergence of new conditions within which writing will sever its intimate involvement in ideology and its close links with political authority and begin to explore wholly new spaces of human experience” (Abu-</a:t>
            </a:r>
            <a:r>
              <a:rPr lang="en-US" dirty="0" err="1" smtClean="0"/>
              <a:t>Deeb</a:t>
            </a:r>
            <a:r>
              <a:rPr lang="en-US" dirty="0" smtClean="0"/>
              <a:t>, 2000: p. 339). </a:t>
            </a:r>
          </a:p>
          <a:p>
            <a:endParaRPr lang="en-US" dirty="0"/>
          </a:p>
          <a:p>
            <a:r>
              <a:rPr lang="en-US" dirty="0" smtClean="0"/>
              <a:t>“The crisis of ideology…began to intensify in the mid-seventies; a state of doubt, anxiety and bewilderment began to replace the tone of utter certainty and faith that had dominated the earlier decades.  But the most significant transformation has been the collapse of totalizing discourses and the rise of marginalized/minority discourses.  In the previous decades, marginal identities were, or appeared to be, dissolved within a totalizing, larger, singular identity: Arab, socialist, anti-imperialist, secular, some would even say, revolutionary.  As this identity began to crumble, marginalized/minority voices began to make themselves heard” (Abu-</a:t>
            </a:r>
            <a:r>
              <a:rPr lang="en-US" dirty="0" err="1" smtClean="0"/>
              <a:t>Deeb</a:t>
            </a:r>
            <a:r>
              <a:rPr lang="en-US" dirty="0" smtClean="0"/>
              <a:t>, 2000: p. 348). </a:t>
            </a:r>
            <a:endParaRPr lang="en-US" dirty="0"/>
          </a:p>
        </p:txBody>
      </p:sp>
      <p:sp>
        <p:nvSpPr>
          <p:cNvPr id="5" name="TextBox 4"/>
          <p:cNvSpPr txBox="1"/>
          <p:nvPr/>
        </p:nvSpPr>
        <p:spPr>
          <a:xfrm>
            <a:off x="218486" y="6123739"/>
            <a:ext cx="8753114" cy="369332"/>
          </a:xfrm>
          <a:prstGeom prst="rect">
            <a:avLst/>
          </a:prstGeom>
          <a:noFill/>
        </p:spPr>
        <p:txBody>
          <a:bodyPr wrap="square" rtlCol="0">
            <a:spAutoFit/>
          </a:bodyPr>
          <a:lstStyle/>
          <a:p>
            <a:r>
              <a:rPr lang="en-US" b="1" dirty="0" smtClean="0"/>
              <a:t>Which marginalized voice would come to the fore most clearly in the post-modern era?  </a:t>
            </a:r>
            <a:endParaRPr lang="en-US" b="1" dirty="0"/>
          </a:p>
        </p:txBody>
      </p:sp>
    </p:spTree>
    <p:extLst>
      <p:ext uri="{BB962C8B-B14F-4D97-AF65-F5344CB8AC3E}">
        <p14:creationId xmlns:p14="http://schemas.microsoft.com/office/powerpoint/2010/main" val="317108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830" y="805618"/>
            <a:ext cx="8739460" cy="1754327"/>
          </a:xfrm>
          <a:prstGeom prst="rect">
            <a:avLst/>
          </a:prstGeom>
          <a:noFill/>
        </p:spPr>
        <p:txBody>
          <a:bodyPr wrap="square" rtlCol="0">
            <a:spAutoFit/>
          </a:bodyPr>
          <a:lstStyle/>
          <a:p>
            <a:r>
              <a:rPr lang="en-US" dirty="0" smtClean="0"/>
              <a:t>“Yet, the most significant aspect of the rise of feminist writing is undoubtedly the shift which has occurred within women’s discourse and the historical conjunction between this shift and the collapse of totalizing ideologies, the liberation of cultural activity – and literary production in particular – from the demands, constraints and values of ideology and authority, and the return of the subjective, personal tone or voice to Arabic writing” (Abu-</a:t>
            </a:r>
            <a:r>
              <a:rPr lang="en-US" dirty="0" err="1" smtClean="0"/>
              <a:t>Deeb</a:t>
            </a:r>
            <a:r>
              <a:rPr lang="en-US" dirty="0" smtClean="0"/>
              <a:t> [2000]: p. 350).</a:t>
            </a:r>
            <a:endParaRPr lang="en-US" dirty="0"/>
          </a:p>
        </p:txBody>
      </p:sp>
      <p:sp>
        <p:nvSpPr>
          <p:cNvPr id="5" name="TextBox 4"/>
          <p:cNvSpPr txBox="1"/>
          <p:nvPr/>
        </p:nvSpPr>
        <p:spPr>
          <a:xfrm>
            <a:off x="204830" y="2990347"/>
            <a:ext cx="8507317" cy="2308324"/>
          </a:xfrm>
          <a:prstGeom prst="rect">
            <a:avLst/>
          </a:prstGeom>
          <a:noFill/>
        </p:spPr>
        <p:txBody>
          <a:bodyPr wrap="square" rtlCol="0">
            <a:spAutoFit/>
          </a:bodyPr>
          <a:lstStyle/>
          <a:p>
            <a:r>
              <a:rPr lang="en-US" dirty="0" smtClean="0"/>
              <a:t>“It appears possible to situate the entire phenomenon of the rise of feminist discourse within </a:t>
            </a:r>
            <a:r>
              <a:rPr lang="en-US" smtClean="0"/>
              <a:t>an epistemological </a:t>
            </a:r>
            <a:r>
              <a:rPr lang="en-US" dirty="0" smtClean="0"/>
              <a:t>structure of loss and hope, of collapse and quest for revival, of agony and search for joy and of a shift in emphasis from the collective, ideological and cerebral to the individualistic, concrete and particular.  Is it perhaps this more than anything else that explains why the feminist-oriented discourse grows increasingly into a more concentrated and physical discourse, focusing not on the ideological level of the female’s quest but on concrete reality and, particularly, on the body” (Abu-</a:t>
            </a:r>
            <a:r>
              <a:rPr lang="en-US" dirty="0" err="1" smtClean="0"/>
              <a:t>Deeb</a:t>
            </a:r>
            <a:r>
              <a:rPr lang="en-US" dirty="0" smtClean="0"/>
              <a:t> [2000]: 359).</a:t>
            </a:r>
            <a:endParaRPr lang="en-US" dirty="0"/>
          </a:p>
        </p:txBody>
      </p:sp>
    </p:spTree>
    <p:extLst>
      <p:ext uri="{BB962C8B-B14F-4D97-AF65-F5344CB8AC3E}">
        <p14:creationId xmlns:p14="http://schemas.microsoft.com/office/powerpoint/2010/main" val="46379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1200</Words>
  <Application>Microsoft Macintosh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Liebhaber, Samuel J.</dc:creator>
  <cp:lastModifiedBy>Liebhaber, Samuel J.</cp:lastModifiedBy>
  <cp:revision>2</cp:revision>
  <dcterms:created xsi:type="dcterms:W3CDTF">2015-11-09T16:46:52Z</dcterms:created>
  <dcterms:modified xsi:type="dcterms:W3CDTF">2015-11-09T16:49:06Z</dcterms:modified>
</cp:coreProperties>
</file>