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3" r:id="rId3"/>
    <p:sldId id="256" r:id="rId4"/>
    <p:sldId id="260" r:id="rId5"/>
    <p:sldId id="261" r:id="rId6"/>
    <p:sldId id="258"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16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A9BDDF87-3AEC-DD4A-88BE-6B64D3573D3F}" type="datetimeFigureOut">
              <a:rPr lang="en-US" smtClean="0"/>
              <a:t>10/5/15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B0C53-93E4-EF48-935F-4923DCC11F52}" type="slidenum">
              <a:rPr lang="en-US" smtClean="0"/>
              <a:t>‹#›</a:t>
            </a:fld>
            <a:endParaRPr lang="en-US"/>
          </a:p>
        </p:txBody>
      </p:sp>
    </p:spTree>
    <p:extLst>
      <p:ext uri="{BB962C8B-B14F-4D97-AF65-F5344CB8AC3E}">
        <p14:creationId xmlns:p14="http://schemas.microsoft.com/office/powerpoint/2010/main" val="3388999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A9BDDF87-3AEC-DD4A-88BE-6B64D3573D3F}" type="datetimeFigureOut">
              <a:rPr lang="en-US" smtClean="0"/>
              <a:t>10/5/15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B0C53-93E4-EF48-935F-4923DCC11F52}" type="slidenum">
              <a:rPr lang="en-US" smtClean="0"/>
              <a:t>‹#›</a:t>
            </a:fld>
            <a:endParaRPr lang="en-US"/>
          </a:p>
        </p:txBody>
      </p:sp>
    </p:spTree>
    <p:extLst>
      <p:ext uri="{BB962C8B-B14F-4D97-AF65-F5344CB8AC3E}">
        <p14:creationId xmlns:p14="http://schemas.microsoft.com/office/powerpoint/2010/main" val="83433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A9BDDF87-3AEC-DD4A-88BE-6B64D3573D3F}" type="datetimeFigureOut">
              <a:rPr lang="en-US" smtClean="0"/>
              <a:t>10/5/15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B0C53-93E4-EF48-935F-4923DCC11F52}" type="slidenum">
              <a:rPr lang="en-US" smtClean="0"/>
              <a:t>‹#›</a:t>
            </a:fld>
            <a:endParaRPr lang="en-US"/>
          </a:p>
        </p:txBody>
      </p:sp>
    </p:spTree>
    <p:extLst>
      <p:ext uri="{BB962C8B-B14F-4D97-AF65-F5344CB8AC3E}">
        <p14:creationId xmlns:p14="http://schemas.microsoft.com/office/powerpoint/2010/main" val="4055079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A9BDDF87-3AEC-DD4A-88BE-6B64D3573D3F}" type="datetimeFigureOut">
              <a:rPr lang="en-US" smtClean="0"/>
              <a:t>10/5/15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B0C53-93E4-EF48-935F-4923DCC11F52}" type="slidenum">
              <a:rPr lang="en-US" smtClean="0"/>
              <a:t>‹#›</a:t>
            </a:fld>
            <a:endParaRPr lang="en-US"/>
          </a:p>
        </p:txBody>
      </p:sp>
    </p:spTree>
    <p:extLst>
      <p:ext uri="{BB962C8B-B14F-4D97-AF65-F5344CB8AC3E}">
        <p14:creationId xmlns:p14="http://schemas.microsoft.com/office/powerpoint/2010/main" val="1849891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A9BDDF87-3AEC-DD4A-88BE-6B64D3573D3F}" type="datetimeFigureOut">
              <a:rPr lang="en-US" smtClean="0"/>
              <a:t>10/5/15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B0C53-93E4-EF48-935F-4923DCC11F52}" type="slidenum">
              <a:rPr lang="en-US" smtClean="0"/>
              <a:t>‹#›</a:t>
            </a:fld>
            <a:endParaRPr lang="en-US"/>
          </a:p>
        </p:txBody>
      </p:sp>
    </p:spTree>
    <p:extLst>
      <p:ext uri="{BB962C8B-B14F-4D97-AF65-F5344CB8AC3E}">
        <p14:creationId xmlns:p14="http://schemas.microsoft.com/office/powerpoint/2010/main" val="2163295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A9BDDF87-3AEC-DD4A-88BE-6B64D3573D3F}" type="datetimeFigureOut">
              <a:rPr lang="en-US" smtClean="0"/>
              <a:t>10/5/15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B0C53-93E4-EF48-935F-4923DCC11F52}" type="slidenum">
              <a:rPr lang="en-US" smtClean="0"/>
              <a:t>‹#›</a:t>
            </a:fld>
            <a:endParaRPr lang="en-US"/>
          </a:p>
        </p:txBody>
      </p:sp>
    </p:spTree>
    <p:extLst>
      <p:ext uri="{BB962C8B-B14F-4D97-AF65-F5344CB8AC3E}">
        <p14:creationId xmlns:p14="http://schemas.microsoft.com/office/powerpoint/2010/main" val="1475510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A9BDDF87-3AEC-DD4A-88BE-6B64D3573D3F}" type="datetimeFigureOut">
              <a:rPr lang="en-US" smtClean="0"/>
              <a:t>10/5/15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2B0C53-93E4-EF48-935F-4923DCC11F52}" type="slidenum">
              <a:rPr lang="en-US" smtClean="0"/>
              <a:t>‹#›</a:t>
            </a:fld>
            <a:endParaRPr lang="en-US"/>
          </a:p>
        </p:txBody>
      </p:sp>
    </p:spTree>
    <p:extLst>
      <p:ext uri="{BB962C8B-B14F-4D97-AF65-F5344CB8AC3E}">
        <p14:creationId xmlns:p14="http://schemas.microsoft.com/office/powerpoint/2010/main" val="3117479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A9BDDF87-3AEC-DD4A-88BE-6B64D3573D3F}" type="datetimeFigureOut">
              <a:rPr lang="en-US" smtClean="0"/>
              <a:t>10/5/15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2B0C53-93E4-EF48-935F-4923DCC11F52}" type="slidenum">
              <a:rPr lang="en-US" smtClean="0"/>
              <a:t>‹#›</a:t>
            </a:fld>
            <a:endParaRPr lang="en-US"/>
          </a:p>
        </p:txBody>
      </p:sp>
    </p:spTree>
    <p:extLst>
      <p:ext uri="{BB962C8B-B14F-4D97-AF65-F5344CB8AC3E}">
        <p14:creationId xmlns:p14="http://schemas.microsoft.com/office/powerpoint/2010/main" val="1213448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BDDF87-3AEC-DD4A-88BE-6B64D3573D3F}" type="datetimeFigureOut">
              <a:rPr lang="en-US" smtClean="0"/>
              <a:t>10/5/15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2B0C53-93E4-EF48-935F-4923DCC11F52}" type="slidenum">
              <a:rPr lang="en-US" smtClean="0"/>
              <a:t>‹#›</a:t>
            </a:fld>
            <a:endParaRPr lang="en-US"/>
          </a:p>
        </p:txBody>
      </p:sp>
    </p:spTree>
    <p:extLst>
      <p:ext uri="{BB962C8B-B14F-4D97-AF65-F5344CB8AC3E}">
        <p14:creationId xmlns:p14="http://schemas.microsoft.com/office/powerpoint/2010/main" val="1292895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A9BDDF87-3AEC-DD4A-88BE-6B64D3573D3F}" type="datetimeFigureOut">
              <a:rPr lang="en-US" smtClean="0"/>
              <a:t>10/5/15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B0C53-93E4-EF48-935F-4923DCC11F52}" type="slidenum">
              <a:rPr lang="en-US" smtClean="0"/>
              <a:t>‹#›</a:t>
            </a:fld>
            <a:endParaRPr lang="en-US"/>
          </a:p>
        </p:txBody>
      </p:sp>
    </p:spTree>
    <p:extLst>
      <p:ext uri="{BB962C8B-B14F-4D97-AF65-F5344CB8AC3E}">
        <p14:creationId xmlns:p14="http://schemas.microsoft.com/office/powerpoint/2010/main" val="3919532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A9BDDF87-3AEC-DD4A-88BE-6B64D3573D3F}" type="datetimeFigureOut">
              <a:rPr lang="en-US" smtClean="0"/>
              <a:t>10/5/15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B0C53-93E4-EF48-935F-4923DCC11F52}" type="slidenum">
              <a:rPr lang="en-US" smtClean="0"/>
              <a:t>‹#›</a:t>
            </a:fld>
            <a:endParaRPr lang="en-US"/>
          </a:p>
        </p:txBody>
      </p:sp>
    </p:spTree>
    <p:extLst>
      <p:ext uri="{BB962C8B-B14F-4D97-AF65-F5344CB8AC3E}">
        <p14:creationId xmlns:p14="http://schemas.microsoft.com/office/powerpoint/2010/main" val="35206469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BDDF87-3AEC-DD4A-88BE-6B64D3573D3F}" type="datetimeFigureOut">
              <a:rPr lang="en-US" smtClean="0"/>
              <a:t>10/5/15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2B0C53-93E4-EF48-935F-4923DCC11F52}" type="slidenum">
              <a:rPr lang="en-US" smtClean="0"/>
              <a:t>‹#›</a:t>
            </a:fld>
            <a:endParaRPr lang="en-US"/>
          </a:p>
        </p:txBody>
      </p:sp>
    </p:spTree>
    <p:extLst>
      <p:ext uri="{BB962C8B-B14F-4D97-AF65-F5344CB8AC3E}">
        <p14:creationId xmlns:p14="http://schemas.microsoft.com/office/powerpoint/2010/main" val="3739034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6862"/>
            <a:ext cx="8229600" cy="1143000"/>
          </a:xfrm>
        </p:spPr>
        <p:txBody>
          <a:bodyPr>
            <a:normAutofit/>
          </a:bodyPr>
          <a:lstStyle/>
          <a:p>
            <a:r>
              <a:rPr lang="en-US" sz="2000" i="1" dirty="0" err="1" smtClean="0"/>
              <a:t>Zaynab</a:t>
            </a:r>
            <a:r>
              <a:rPr lang="en-US" sz="2000" dirty="0" smtClean="0"/>
              <a:t> (1913) by Muhammad </a:t>
            </a:r>
            <a:r>
              <a:rPr lang="en-US" sz="2000" dirty="0" err="1" smtClean="0"/>
              <a:t>Haykal</a:t>
            </a:r>
            <a:endParaRPr lang="en-US" sz="2000" i="1" dirty="0"/>
          </a:p>
        </p:txBody>
      </p:sp>
      <p:sp>
        <p:nvSpPr>
          <p:cNvPr id="4" name="TextBox 3"/>
          <p:cNvSpPr txBox="1"/>
          <p:nvPr/>
        </p:nvSpPr>
        <p:spPr>
          <a:xfrm>
            <a:off x="1122401" y="653636"/>
            <a:ext cx="6720109" cy="923330"/>
          </a:xfrm>
          <a:prstGeom prst="rect">
            <a:avLst/>
          </a:prstGeom>
          <a:noFill/>
        </p:spPr>
        <p:txBody>
          <a:bodyPr wrap="none" rtlCol="0">
            <a:spAutoFit/>
          </a:bodyPr>
          <a:lstStyle/>
          <a:p>
            <a:r>
              <a:rPr lang="en-US" dirty="0" smtClean="0"/>
              <a:t>Why is </a:t>
            </a:r>
            <a:r>
              <a:rPr lang="en-US" i="1" dirty="0" err="1" smtClean="0"/>
              <a:t>Zaynab</a:t>
            </a:r>
            <a:r>
              <a:rPr lang="en-US" i="1" dirty="0" smtClean="0"/>
              <a:t> </a:t>
            </a:r>
            <a:r>
              <a:rPr lang="en-US" dirty="0" smtClean="0"/>
              <a:t>called the first Arabic novel?</a:t>
            </a:r>
            <a:endParaRPr lang="en-US" dirty="0"/>
          </a:p>
          <a:p>
            <a:r>
              <a:rPr lang="en-US" dirty="0" smtClean="0"/>
              <a:t>What distinguishes it from previous extended imaginary prose forms?</a:t>
            </a:r>
            <a:endParaRPr lang="en-US" dirty="0"/>
          </a:p>
          <a:p>
            <a:r>
              <a:rPr lang="en-US" dirty="0" smtClean="0"/>
              <a:t>What are its shortcomings?  </a:t>
            </a:r>
            <a:endParaRPr lang="en-US" dirty="0"/>
          </a:p>
        </p:txBody>
      </p:sp>
      <p:sp>
        <p:nvSpPr>
          <p:cNvPr id="3" name="TextBox 2"/>
          <p:cNvSpPr txBox="1"/>
          <p:nvPr/>
        </p:nvSpPr>
        <p:spPr>
          <a:xfrm>
            <a:off x="141744" y="1677742"/>
            <a:ext cx="9002255" cy="5586144"/>
          </a:xfrm>
          <a:prstGeom prst="rect">
            <a:avLst/>
          </a:prstGeom>
          <a:noFill/>
        </p:spPr>
        <p:txBody>
          <a:bodyPr wrap="square" rtlCol="0">
            <a:spAutoFit/>
          </a:bodyPr>
          <a:lstStyle/>
          <a:p>
            <a:pPr marL="285750" indent="-285750">
              <a:buFont typeface="Arial"/>
              <a:buChar char="•"/>
            </a:pPr>
            <a:r>
              <a:rPr lang="en-US" sz="1700" dirty="0" smtClean="0"/>
              <a:t>Structurally and narratively incoherent – </a:t>
            </a:r>
            <a:r>
              <a:rPr lang="en-US" sz="1700" dirty="0" err="1" smtClean="0"/>
              <a:t>Zaynab</a:t>
            </a:r>
            <a:r>
              <a:rPr lang="en-US" sz="1700" dirty="0" smtClean="0"/>
              <a:t>, Hamid, Ibrahim, Hassan, Aziza…none of these threads actually end up woven together. </a:t>
            </a:r>
            <a:endParaRPr lang="en-US" sz="1700" dirty="0"/>
          </a:p>
          <a:p>
            <a:pPr marL="285750" indent="-285750">
              <a:buFont typeface="Arial"/>
              <a:buChar char="•"/>
            </a:pPr>
            <a:r>
              <a:rPr lang="en-US" sz="1700" dirty="0" smtClean="0"/>
              <a:t>Stock/</a:t>
            </a:r>
            <a:r>
              <a:rPr lang="en-US" sz="1700" dirty="0" err="1" smtClean="0"/>
              <a:t>unrealist</a:t>
            </a:r>
            <a:r>
              <a:rPr lang="en-US" sz="1700" dirty="0" smtClean="0"/>
              <a:t> characters?  See middle of p. 6.  Perhaps not the character but rather perhaps the narrator’s description of her is hyperbolic.  </a:t>
            </a:r>
            <a:r>
              <a:rPr lang="en-US" sz="1700" dirty="0" err="1" smtClean="0"/>
              <a:t>Zaynab</a:t>
            </a:r>
            <a:r>
              <a:rPr lang="en-US" sz="1700" dirty="0" smtClean="0"/>
              <a:t> in p. 7 is presented as an allegory of ideal, “natural”, and culturally “authentic” Egyptian woman; she’s the perfect rural subject.</a:t>
            </a:r>
            <a:endParaRPr lang="en-US" sz="1700" dirty="0"/>
          </a:p>
          <a:p>
            <a:pPr marL="285750" indent="-285750">
              <a:buFont typeface="Arial"/>
              <a:buChar char="•"/>
            </a:pPr>
            <a:r>
              <a:rPr lang="en-US" sz="1700" dirty="0" smtClean="0"/>
              <a:t>Seriously “romantic” undertones (see p. 6 again), not necessarily bad, but a little overdone…Love described in mystical terms (p. 8); </a:t>
            </a:r>
            <a:r>
              <a:rPr lang="en-US" sz="1700" dirty="0" err="1" smtClean="0"/>
              <a:t>Zaynab</a:t>
            </a:r>
            <a:r>
              <a:rPr lang="en-US" sz="1700" dirty="0" smtClean="0"/>
              <a:t> sounds as through she’s read Khalil </a:t>
            </a:r>
            <a:r>
              <a:rPr lang="en-US" sz="1700" dirty="0" err="1" smtClean="0"/>
              <a:t>Jibran</a:t>
            </a:r>
            <a:r>
              <a:rPr lang="en-US" sz="1700" dirty="0" smtClean="0"/>
              <a:t>…(see p. 31-32)</a:t>
            </a:r>
            <a:endParaRPr lang="en-US" sz="1700" dirty="0"/>
          </a:p>
          <a:p>
            <a:pPr marL="285750" indent="-285750">
              <a:buFont typeface="Arial"/>
              <a:buChar char="•"/>
            </a:pPr>
            <a:r>
              <a:rPr lang="en-US" sz="1700" dirty="0" smtClean="0"/>
              <a:t>Gap between narrator’s and author’s voice?  Not apparently.  The author’s voice has a tendency to suddenly intrude and offer pedantic commentary (see bottom of p. 8, middle of p. 13, bottom of p. 15, bottom of p. 31); “telling” rather than “showing” (top of p. 14; “showing” = mimesis, that is, a representation of reality; mimesis is the heartbeat of a novel)</a:t>
            </a:r>
            <a:endParaRPr lang="en-US" sz="1700" dirty="0"/>
          </a:p>
          <a:p>
            <a:pPr marL="285750" indent="-285750">
              <a:buFont typeface="Arial"/>
              <a:buChar char="•"/>
            </a:pPr>
            <a:r>
              <a:rPr lang="en-US" sz="1700" dirty="0" smtClean="0"/>
              <a:t>Nods to intellectual activity of the </a:t>
            </a:r>
            <a:r>
              <a:rPr lang="en-US" sz="1700" i="1" dirty="0" err="1" smtClean="0"/>
              <a:t>nahda</a:t>
            </a:r>
            <a:r>
              <a:rPr lang="en-US" sz="1700" dirty="0" smtClean="0"/>
              <a:t> (see middle of p. 11); sometimes, these gestures appear a little incongruous with text.</a:t>
            </a:r>
            <a:endParaRPr lang="en-US" sz="1700" dirty="0"/>
          </a:p>
          <a:p>
            <a:pPr marL="285750" indent="-285750">
              <a:buFont typeface="Arial"/>
              <a:buChar char="•"/>
            </a:pPr>
            <a:r>
              <a:rPr lang="en-US" sz="1700" dirty="0" smtClean="0"/>
              <a:t>Novels are about reading novels (a meta-literary genre): Aziza is enamored with reading romances which have warped her sense of reality (p. 14)</a:t>
            </a:r>
          </a:p>
          <a:p>
            <a:pPr marL="285750" indent="-285750">
              <a:buFont typeface="Arial"/>
              <a:buChar char="•"/>
            </a:pPr>
            <a:r>
              <a:rPr lang="en-US" sz="1700" dirty="0" smtClean="0"/>
              <a:t>The set up of finding her alone on the roof top sounds like one of the romances Aziza likes to read…(p. 21)</a:t>
            </a:r>
          </a:p>
          <a:p>
            <a:pPr marL="285750" indent="-285750">
              <a:buFont typeface="Arial"/>
              <a:buChar char="•"/>
            </a:pPr>
            <a:endParaRPr lang="en-US" sz="1700" dirty="0" smtClean="0"/>
          </a:p>
          <a:p>
            <a:endParaRPr lang="en-US" sz="1700" dirty="0"/>
          </a:p>
          <a:p>
            <a:endParaRPr lang="en-US" sz="1700" dirty="0"/>
          </a:p>
        </p:txBody>
      </p:sp>
    </p:spTree>
    <p:extLst>
      <p:ext uri="{BB962C8B-B14F-4D97-AF65-F5344CB8AC3E}">
        <p14:creationId xmlns:p14="http://schemas.microsoft.com/office/powerpoint/2010/main" val="311657021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2995" y="362803"/>
            <a:ext cx="8002575" cy="4801315"/>
          </a:xfrm>
          <a:prstGeom prst="rect">
            <a:avLst/>
          </a:prstGeom>
          <a:noFill/>
        </p:spPr>
        <p:txBody>
          <a:bodyPr wrap="square" rtlCol="0">
            <a:spAutoFit/>
          </a:bodyPr>
          <a:lstStyle/>
          <a:p>
            <a:r>
              <a:rPr lang="en-US" dirty="0" smtClean="0"/>
              <a:t>On </a:t>
            </a:r>
            <a:r>
              <a:rPr lang="en-US" i="1" dirty="0" err="1" smtClean="0"/>
              <a:t>Zaynab</a:t>
            </a:r>
            <a:r>
              <a:rPr lang="en-US" i="1" dirty="0" smtClean="0"/>
              <a:t>:</a:t>
            </a:r>
          </a:p>
          <a:p>
            <a:endParaRPr lang="en-US" i="1" dirty="0" smtClean="0"/>
          </a:p>
          <a:p>
            <a:endParaRPr lang="en-US" i="1" dirty="0"/>
          </a:p>
          <a:p>
            <a:r>
              <a:rPr lang="en-US" dirty="0" smtClean="0"/>
              <a:t>“[</a:t>
            </a:r>
            <a:r>
              <a:rPr lang="en-US" i="1" dirty="0" err="1" smtClean="0"/>
              <a:t>Zaynab</a:t>
            </a:r>
            <a:r>
              <a:rPr lang="en-US" i="1" dirty="0" smtClean="0"/>
              <a:t>]</a:t>
            </a:r>
            <a:r>
              <a:rPr lang="en-US" dirty="0" smtClean="0"/>
              <a:t> consists of all the classic elements of its European models: long sustained idylls about the Egyptian countryside, episodes of romantic passion, the struggle to adhere to the accepted patterns of social virtue as against following one’s natural, instinctive, inclinations” (</a:t>
            </a:r>
            <a:r>
              <a:rPr lang="en-US" dirty="0"/>
              <a:t>Robin </a:t>
            </a:r>
            <a:r>
              <a:rPr lang="en-US" dirty="0" err="1"/>
              <a:t>Ostle</a:t>
            </a:r>
            <a:r>
              <a:rPr lang="en-US" dirty="0"/>
              <a:t>, “The Arabic World” in</a:t>
            </a:r>
            <a:r>
              <a:rPr lang="en-US" i="1" dirty="0"/>
              <a:t> Modern Literature and the Near East: 1850-1970</a:t>
            </a:r>
            <a:r>
              <a:rPr lang="en-US" dirty="0"/>
              <a:t>, p. </a:t>
            </a:r>
            <a:r>
              <a:rPr lang="en-US" dirty="0" smtClean="0"/>
              <a:t>105).</a:t>
            </a:r>
          </a:p>
          <a:p>
            <a:endParaRPr lang="en-US" dirty="0"/>
          </a:p>
          <a:p>
            <a:r>
              <a:rPr lang="en-US" dirty="0" smtClean="0"/>
              <a:t>“[The] long sustained passages of idyllic description of scenes of the Egyptian countryside represent the author’s dream visions about his society.  The </a:t>
            </a:r>
            <a:r>
              <a:rPr lang="en-US" i="1" dirty="0" smtClean="0"/>
              <a:t>fellahin</a:t>
            </a:r>
            <a:r>
              <a:rPr lang="en-US" dirty="0" smtClean="0"/>
              <a:t>, the peasant characters including </a:t>
            </a:r>
            <a:r>
              <a:rPr lang="en-US" dirty="0" err="1" smtClean="0"/>
              <a:t>Zaynab</a:t>
            </a:r>
            <a:r>
              <a:rPr lang="en-US" dirty="0" smtClean="0"/>
              <a:t> herself, take on almost heroic dimensions.  At a time when </a:t>
            </a:r>
            <a:r>
              <a:rPr lang="en-US" dirty="0" err="1" smtClean="0"/>
              <a:t>Haykal</a:t>
            </a:r>
            <a:r>
              <a:rPr lang="en-US" dirty="0" smtClean="0"/>
              <a:t> and his generation were trying to create new political and social identities for the community, it was natural that they countryside should become a vital ideological necessity for the discourse of politics, and for the imagery of the new literature of national authenticity” (Robin </a:t>
            </a:r>
            <a:r>
              <a:rPr lang="en-US" dirty="0" err="1" smtClean="0"/>
              <a:t>Ostle</a:t>
            </a:r>
            <a:r>
              <a:rPr lang="en-US" dirty="0" smtClean="0"/>
              <a:t>, “The Arabic World” in</a:t>
            </a:r>
            <a:r>
              <a:rPr lang="en-US" i="1" dirty="0" smtClean="0"/>
              <a:t> Modern Literature and the Near East: 1850-1970</a:t>
            </a:r>
            <a:r>
              <a:rPr lang="en-US" dirty="0" smtClean="0"/>
              <a:t>, p. 105). </a:t>
            </a:r>
            <a:endParaRPr lang="en-US" dirty="0"/>
          </a:p>
        </p:txBody>
      </p:sp>
    </p:spTree>
    <p:extLst>
      <p:ext uri="{BB962C8B-B14F-4D97-AF65-F5344CB8AC3E}">
        <p14:creationId xmlns:p14="http://schemas.microsoft.com/office/powerpoint/2010/main" val="3706465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84571" y="563112"/>
            <a:ext cx="7841313" cy="5909311"/>
          </a:xfrm>
          <a:prstGeom prst="rect">
            <a:avLst/>
          </a:prstGeom>
          <a:noFill/>
        </p:spPr>
        <p:txBody>
          <a:bodyPr wrap="square" rtlCol="0">
            <a:spAutoFit/>
          </a:bodyPr>
          <a:lstStyle/>
          <a:p>
            <a:pPr algn="ctr"/>
            <a:r>
              <a:rPr lang="en-US" dirty="0" smtClean="0"/>
              <a:t>Early Modern Prose:  The Romantic Era</a:t>
            </a:r>
          </a:p>
          <a:p>
            <a:endParaRPr lang="en-US" dirty="0" smtClean="0"/>
          </a:p>
          <a:p>
            <a:endParaRPr lang="en-US" dirty="0"/>
          </a:p>
          <a:p>
            <a:r>
              <a:rPr lang="en-US" dirty="0" smtClean="0"/>
              <a:t>The </a:t>
            </a:r>
            <a:r>
              <a:rPr lang="en-US" i="1" dirty="0" smtClean="0"/>
              <a:t>romance</a:t>
            </a:r>
            <a:r>
              <a:rPr lang="en-US" dirty="0" smtClean="0"/>
              <a:t> vs. romantic-era literature (and music, art, etc.)</a:t>
            </a:r>
          </a:p>
          <a:p>
            <a:endParaRPr lang="en-US" dirty="0"/>
          </a:p>
          <a:p>
            <a:r>
              <a:rPr lang="en-US" dirty="0" smtClean="0"/>
              <a:t>Basic tenets:</a:t>
            </a:r>
          </a:p>
          <a:p>
            <a:pPr marL="285750" indent="-285750">
              <a:buFont typeface="Arial"/>
              <a:buChar char="•"/>
            </a:pPr>
            <a:r>
              <a:rPr lang="en-US" dirty="0" smtClean="0"/>
              <a:t>preoccupation with inner life, gaze inwards -&gt; emotional life more powerful, more significant, more relevant, than social conventions, decorum, or standards</a:t>
            </a:r>
          </a:p>
          <a:p>
            <a:pPr marL="285750" indent="-285750">
              <a:buFont typeface="Arial"/>
              <a:buChar char="•"/>
            </a:pPr>
            <a:r>
              <a:rPr lang="en-US" dirty="0" smtClean="0"/>
              <a:t>dissatisfaction with logic, reason, and empirical means for understanding reality -&gt; subjective as valid as objective</a:t>
            </a:r>
          </a:p>
          <a:p>
            <a:pPr marL="285750" indent="-285750">
              <a:buFont typeface="Arial"/>
              <a:buChar char="•"/>
            </a:pPr>
            <a:r>
              <a:rPr lang="en-US" dirty="0" smtClean="0"/>
              <a:t>belief in the cultural authenticity of the peasant and “folk” beliefs; rejection of elite knowledge and epistemologies</a:t>
            </a:r>
          </a:p>
          <a:p>
            <a:pPr marL="285750" indent="-285750">
              <a:buFont typeface="Arial"/>
              <a:buChar char="•"/>
            </a:pPr>
            <a:r>
              <a:rPr lang="en-US" dirty="0" smtClean="0"/>
              <a:t>Linked with incipient nationalism – a mystical bond between a “folk” and the land</a:t>
            </a:r>
          </a:p>
          <a:p>
            <a:pPr marL="285750" indent="-285750">
              <a:buFont typeface="Arial"/>
              <a:buChar char="•"/>
            </a:pPr>
            <a:r>
              <a:rPr lang="en-US" dirty="0" smtClean="0"/>
              <a:t>Rejection of bourgeois materialism, embrace of spiritualism (</a:t>
            </a:r>
            <a:r>
              <a:rPr lang="en-US" i="1" dirty="0" smtClean="0"/>
              <a:t>Sturm und </a:t>
            </a:r>
            <a:r>
              <a:rPr lang="en-US" i="1" dirty="0" err="1" smtClean="0"/>
              <a:t>Drang</a:t>
            </a:r>
            <a:r>
              <a:rPr lang="en-US" dirty="0" smtClean="0"/>
              <a:t>) </a:t>
            </a:r>
          </a:p>
          <a:p>
            <a:endParaRPr lang="en-US" dirty="0"/>
          </a:p>
          <a:p>
            <a:r>
              <a:rPr lang="en-US" dirty="0" smtClean="0"/>
              <a:t>Famous </a:t>
            </a:r>
            <a:r>
              <a:rPr lang="en-US" dirty="0"/>
              <a:t>romantic-era poets, novelists, composers, painters in West</a:t>
            </a:r>
            <a:r>
              <a:rPr lang="en-US" dirty="0" smtClean="0"/>
              <a:t>?</a:t>
            </a:r>
            <a:endParaRPr lang="en-US" dirty="0"/>
          </a:p>
          <a:p>
            <a:endParaRPr lang="en-US" dirty="0" smtClean="0"/>
          </a:p>
          <a:p>
            <a:r>
              <a:rPr lang="en-US" dirty="0" smtClean="0"/>
              <a:t>End of the romantic-era?</a:t>
            </a:r>
          </a:p>
          <a:p>
            <a:r>
              <a:rPr lang="en-US" dirty="0" smtClean="0"/>
              <a:t> </a:t>
            </a:r>
            <a:endParaRPr lang="en-US" dirty="0"/>
          </a:p>
        </p:txBody>
      </p:sp>
    </p:spTree>
    <p:extLst>
      <p:ext uri="{BB962C8B-B14F-4D97-AF65-F5344CB8AC3E}">
        <p14:creationId xmlns:p14="http://schemas.microsoft.com/office/powerpoint/2010/main" val="19470601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1418" y="587027"/>
            <a:ext cx="8598344" cy="6463309"/>
          </a:xfrm>
          <a:prstGeom prst="rect">
            <a:avLst/>
          </a:prstGeom>
          <a:noFill/>
        </p:spPr>
        <p:txBody>
          <a:bodyPr wrap="square" rtlCol="0">
            <a:spAutoFit/>
          </a:bodyPr>
          <a:lstStyle/>
          <a:p>
            <a:pPr marL="285750" indent="-285750">
              <a:buFont typeface="Arial"/>
              <a:buChar char="•"/>
            </a:pPr>
            <a:r>
              <a:rPr lang="en-US" dirty="0">
                <a:latin typeface="Times"/>
                <a:cs typeface="Times"/>
              </a:rPr>
              <a:t>Took root amongst Arab poets living abroad (in the US/NYC and South America</a:t>
            </a:r>
            <a:r>
              <a:rPr lang="en-US" dirty="0" smtClean="0">
                <a:latin typeface="Times"/>
                <a:cs typeface="Times"/>
              </a:rPr>
              <a:t>): </a:t>
            </a:r>
            <a:r>
              <a:rPr lang="en-US" dirty="0">
                <a:latin typeface="Times"/>
                <a:cs typeface="Times"/>
              </a:rPr>
              <a:t>the </a:t>
            </a:r>
            <a:r>
              <a:rPr lang="en-US" i="1" dirty="0" err="1">
                <a:latin typeface="Times"/>
                <a:cs typeface="Times"/>
              </a:rPr>
              <a:t>mahjar</a:t>
            </a:r>
            <a:r>
              <a:rPr lang="en-US" dirty="0">
                <a:latin typeface="Times"/>
                <a:cs typeface="Times"/>
              </a:rPr>
              <a:t> (“ex-pat community”)</a:t>
            </a:r>
          </a:p>
          <a:p>
            <a:pPr marL="285750" indent="-285750">
              <a:buFont typeface="Arial"/>
              <a:buChar char="•"/>
            </a:pPr>
            <a:r>
              <a:rPr lang="en-US" dirty="0">
                <a:latin typeface="Times"/>
                <a:cs typeface="Times"/>
              </a:rPr>
              <a:t>Khalil </a:t>
            </a:r>
            <a:r>
              <a:rPr lang="en-US" dirty="0" smtClean="0">
                <a:latin typeface="Times"/>
                <a:cs typeface="Times"/>
              </a:rPr>
              <a:t>Gibran (</a:t>
            </a:r>
            <a:r>
              <a:rPr lang="en-US" dirty="0" err="1" smtClean="0">
                <a:latin typeface="Times"/>
                <a:cs typeface="Times"/>
              </a:rPr>
              <a:t>Jibran</a:t>
            </a:r>
            <a:r>
              <a:rPr lang="en-US" dirty="0" smtClean="0">
                <a:latin typeface="Times"/>
                <a:cs typeface="Times"/>
              </a:rPr>
              <a:t>), </a:t>
            </a:r>
            <a:r>
              <a:rPr lang="en-US" dirty="0" err="1">
                <a:latin typeface="Times"/>
                <a:cs typeface="Times"/>
              </a:rPr>
              <a:t>Mikha’il</a:t>
            </a:r>
            <a:r>
              <a:rPr lang="en-US" dirty="0">
                <a:latin typeface="Times"/>
                <a:cs typeface="Times"/>
              </a:rPr>
              <a:t> </a:t>
            </a:r>
            <a:r>
              <a:rPr lang="en-US" dirty="0" err="1" smtClean="0">
                <a:latin typeface="Times"/>
                <a:cs typeface="Times"/>
              </a:rPr>
              <a:t>Na’ima</a:t>
            </a:r>
            <a:r>
              <a:rPr lang="en-US" dirty="0" smtClean="0">
                <a:latin typeface="Times"/>
                <a:cs typeface="Times"/>
              </a:rPr>
              <a:t> (</a:t>
            </a:r>
            <a:r>
              <a:rPr lang="en-US" dirty="0" err="1" smtClean="0">
                <a:latin typeface="Times"/>
                <a:cs typeface="Times"/>
              </a:rPr>
              <a:t>Naimy</a:t>
            </a:r>
            <a:r>
              <a:rPr lang="en-US" dirty="0" smtClean="0">
                <a:latin typeface="Times"/>
                <a:cs typeface="Times"/>
              </a:rPr>
              <a:t>), </a:t>
            </a:r>
            <a:r>
              <a:rPr lang="en-US" dirty="0">
                <a:latin typeface="Times"/>
                <a:cs typeface="Times"/>
              </a:rPr>
              <a:t>Amin al-</a:t>
            </a:r>
            <a:r>
              <a:rPr lang="en-US" dirty="0" err="1" smtClean="0">
                <a:latin typeface="Times"/>
                <a:cs typeface="Times"/>
              </a:rPr>
              <a:t>Rihani</a:t>
            </a:r>
            <a:r>
              <a:rPr lang="en-US" dirty="0" smtClean="0">
                <a:latin typeface="Times"/>
                <a:cs typeface="Times"/>
              </a:rPr>
              <a:t> (and others): </a:t>
            </a:r>
            <a:r>
              <a:rPr lang="en-US" dirty="0" smtClean="0">
                <a:latin typeface="Times"/>
                <a:cs typeface="Times"/>
              </a:rPr>
              <a:t>all </a:t>
            </a:r>
            <a:r>
              <a:rPr lang="en-US" dirty="0">
                <a:latin typeface="Times"/>
                <a:cs typeface="Times"/>
              </a:rPr>
              <a:t>based in NYC, originally from </a:t>
            </a:r>
            <a:r>
              <a:rPr lang="en-US" dirty="0" smtClean="0">
                <a:latin typeface="Times"/>
                <a:cs typeface="Times"/>
              </a:rPr>
              <a:t>Lebanon.  Gibran and </a:t>
            </a:r>
            <a:r>
              <a:rPr lang="en-US" dirty="0" err="1" smtClean="0">
                <a:latin typeface="Times"/>
                <a:cs typeface="Times"/>
              </a:rPr>
              <a:t>Na’ima</a:t>
            </a:r>
            <a:r>
              <a:rPr lang="en-US" dirty="0" smtClean="0">
                <a:latin typeface="Times"/>
                <a:cs typeface="Times"/>
              </a:rPr>
              <a:t> formed “The Pen League” in 1920, a collection of Arab writers and intellectuals based in </a:t>
            </a:r>
            <a:r>
              <a:rPr lang="en-US" dirty="0" smtClean="0">
                <a:latin typeface="Times"/>
                <a:cs typeface="Times"/>
              </a:rPr>
              <a:t>NYC </a:t>
            </a:r>
            <a:r>
              <a:rPr lang="en-US" dirty="0" smtClean="0">
                <a:latin typeface="Times"/>
                <a:cs typeface="Times"/>
              </a:rPr>
              <a:t>who were dedicated to “[lifting] Arabic literature form the quagmire of stagnation and imitation, </a:t>
            </a:r>
            <a:r>
              <a:rPr lang="en-US" dirty="0" smtClean="0">
                <a:latin typeface="Times"/>
                <a:cs typeface="Times"/>
              </a:rPr>
              <a:t>and [infusing] </a:t>
            </a:r>
            <a:r>
              <a:rPr lang="en-US" dirty="0" smtClean="0">
                <a:latin typeface="Times"/>
                <a:cs typeface="Times"/>
              </a:rPr>
              <a:t>a new life into its veins” (</a:t>
            </a:r>
            <a:r>
              <a:rPr lang="en-US" dirty="0" err="1">
                <a:latin typeface="Times"/>
                <a:cs typeface="Times"/>
              </a:rPr>
              <a:t>Nadeem</a:t>
            </a:r>
            <a:r>
              <a:rPr lang="en-US" dirty="0">
                <a:latin typeface="Times"/>
                <a:cs typeface="Times"/>
              </a:rPr>
              <a:t> </a:t>
            </a:r>
            <a:r>
              <a:rPr lang="en-US" dirty="0" err="1" smtClean="0">
                <a:latin typeface="Times"/>
                <a:cs typeface="Times"/>
              </a:rPr>
              <a:t>Naimy</a:t>
            </a:r>
            <a:r>
              <a:rPr lang="en-US" dirty="0" smtClean="0">
                <a:latin typeface="Times"/>
                <a:cs typeface="Times"/>
              </a:rPr>
              <a:t>, </a:t>
            </a:r>
            <a:r>
              <a:rPr lang="en-US" i="1" dirty="0" smtClean="0">
                <a:latin typeface="Times"/>
                <a:cs typeface="Times"/>
              </a:rPr>
              <a:t>The </a:t>
            </a:r>
            <a:r>
              <a:rPr lang="en-US" i="1" dirty="0">
                <a:latin typeface="Times"/>
                <a:cs typeface="Times"/>
              </a:rPr>
              <a:t>Lebanese Prophets of New </a:t>
            </a:r>
            <a:r>
              <a:rPr lang="en-US" i="1" dirty="0" smtClean="0">
                <a:latin typeface="Times"/>
                <a:cs typeface="Times"/>
              </a:rPr>
              <a:t>York</a:t>
            </a:r>
            <a:r>
              <a:rPr lang="en-US" dirty="0" smtClean="0">
                <a:latin typeface="Times"/>
                <a:cs typeface="Times"/>
              </a:rPr>
              <a:t>, </a:t>
            </a:r>
            <a:r>
              <a:rPr lang="en-US" dirty="0">
                <a:latin typeface="Times"/>
                <a:cs typeface="Times"/>
              </a:rPr>
              <a:t>p. </a:t>
            </a:r>
            <a:r>
              <a:rPr lang="en-US" dirty="0" smtClean="0">
                <a:latin typeface="Times"/>
                <a:cs typeface="Times"/>
              </a:rPr>
              <a:t>18).</a:t>
            </a:r>
            <a:endParaRPr lang="en-US" dirty="0">
              <a:latin typeface="Times"/>
              <a:cs typeface="Times"/>
            </a:endParaRPr>
          </a:p>
          <a:p>
            <a:pPr marL="285750" indent="-285750">
              <a:buFont typeface="Arial"/>
              <a:buChar char="•"/>
            </a:pPr>
            <a:r>
              <a:rPr lang="en-US" dirty="0" smtClean="0">
                <a:latin typeface="Times"/>
                <a:cs typeface="Times"/>
              </a:rPr>
              <a:t>Inspired </a:t>
            </a:r>
            <a:r>
              <a:rPr lang="en-US" dirty="0" smtClean="0">
                <a:latin typeface="Times"/>
                <a:cs typeface="Times"/>
              </a:rPr>
              <a:t>by Western </a:t>
            </a:r>
            <a:r>
              <a:rPr lang="en-US" dirty="0">
                <a:latin typeface="Times"/>
                <a:cs typeface="Times"/>
              </a:rPr>
              <a:t>romantic-era poetry and American </a:t>
            </a:r>
            <a:r>
              <a:rPr lang="en-US" dirty="0" smtClean="0">
                <a:latin typeface="Times"/>
                <a:cs typeface="Times"/>
              </a:rPr>
              <a:t>transcendentalism, Walt Whitman</a:t>
            </a:r>
            <a:r>
              <a:rPr lang="en-US" dirty="0">
                <a:latin typeface="Times"/>
                <a:cs typeface="Times"/>
              </a:rPr>
              <a:t> </a:t>
            </a:r>
            <a:r>
              <a:rPr lang="en-US" dirty="0" smtClean="0">
                <a:latin typeface="Times"/>
                <a:cs typeface="Times"/>
              </a:rPr>
              <a:t>in particular.  The literary efforts of The Pen League are credited with moving Arabic literature beyond the neo-classicism of the 19</a:t>
            </a:r>
            <a:r>
              <a:rPr lang="en-US" baseline="30000" dirty="0" smtClean="0">
                <a:latin typeface="Times"/>
                <a:cs typeface="Times"/>
              </a:rPr>
              <a:t>th</a:t>
            </a:r>
            <a:r>
              <a:rPr lang="en-US" dirty="0" smtClean="0">
                <a:latin typeface="Times"/>
                <a:cs typeface="Times"/>
              </a:rPr>
              <a:t> and early 20</a:t>
            </a:r>
            <a:r>
              <a:rPr lang="en-US" baseline="30000" dirty="0" smtClean="0">
                <a:latin typeface="Times"/>
                <a:cs typeface="Times"/>
              </a:rPr>
              <a:t>th</a:t>
            </a:r>
            <a:r>
              <a:rPr lang="en-US" dirty="0" smtClean="0">
                <a:latin typeface="Times"/>
                <a:cs typeface="Times"/>
              </a:rPr>
              <a:t> centuries, and thus serving as an intermediate phenomenon between neo-classicism and modern realism.</a:t>
            </a:r>
            <a:endParaRPr lang="en-US" dirty="0">
              <a:latin typeface="Times"/>
              <a:cs typeface="Times"/>
            </a:endParaRPr>
          </a:p>
          <a:p>
            <a:pPr marL="285750" indent="-285750">
              <a:buFont typeface="Arial"/>
              <a:buChar char="•"/>
            </a:pPr>
            <a:r>
              <a:rPr lang="en-US" dirty="0" smtClean="0">
                <a:latin typeface="Times"/>
                <a:cs typeface="Times"/>
              </a:rPr>
              <a:t>Dissatisfaction </a:t>
            </a:r>
            <a:r>
              <a:rPr lang="en-US" dirty="0">
                <a:latin typeface="Times"/>
                <a:cs typeface="Times"/>
              </a:rPr>
              <a:t>with conventional formal requirements of Arabic poetry (uniform meter, uniform rhyme, </a:t>
            </a:r>
            <a:r>
              <a:rPr lang="en-US" dirty="0" smtClean="0">
                <a:latin typeface="Times"/>
                <a:cs typeface="Times"/>
              </a:rPr>
              <a:t>uniform line </a:t>
            </a:r>
            <a:r>
              <a:rPr lang="en-US" dirty="0">
                <a:latin typeface="Times"/>
                <a:cs typeface="Times"/>
              </a:rPr>
              <a:t>structure); rejection of “sterile” and “moribund” </a:t>
            </a:r>
            <a:r>
              <a:rPr lang="en-US" dirty="0" smtClean="0">
                <a:latin typeface="Times"/>
                <a:cs typeface="Times"/>
              </a:rPr>
              <a:t>conventions.  Thus, initially a poetic phenomenon in Arabic </a:t>
            </a:r>
            <a:r>
              <a:rPr lang="en-US" dirty="0" smtClean="0">
                <a:latin typeface="Times"/>
                <a:cs typeface="Times"/>
              </a:rPr>
              <a:t>literature.</a:t>
            </a:r>
            <a:endParaRPr lang="en-US" dirty="0">
              <a:latin typeface="Times"/>
              <a:cs typeface="Times"/>
            </a:endParaRPr>
          </a:p>
          <a:p>
            <a:pPr marL="285750" indent="-285750">
              <a:buFont typeface="Arial"/>
              <a:buChar char="•"/>
            </a:pPr>
            <a:r>
              <a:rPr lang="en-US" dirty="0" smtClean="0">
                <a:latin typeface="Times"/>
                <a:cs typeface="Times"/>
              </a:rPr>
              <a:t>Imbued </a:t>
            </a:r>
            <a:r>
              <a:rPr lang="en-US" dirty="0">
                <a:latin typeface="Times"/>
                <a:cs typeface="Times"/>
              </a:rPr>
              <a:t>with spiritualism and contemplation, “Eastern spiritualism” vs. “Western materialism”; a yearning for spiritual transcendence, often expressed through the metaphoric language of the lover and beloved. Deeply sentimental, dealt with existential matters (often in a heavy-handed manner); unremittingly sincere and earnest </a:t>
            </a:r>
          </a:p>
          <a:p>
            <a:pPr marL="285750" indent="-285750">
              <a:buFont typeface="Arial"/>
              <a:buChar char="•"/>
            </a:pPr>
            <a:r>
              <a:rPr lang="en-US" dirty="0">
                <a:latin typeface="Times"/>
                <a:cs typeface="Times"/>
              </a:rPr>
              <a:t>Diction that is “modern, elegant, and original”; “imagery that was evocative and imbued with a healthy measure of </a:t>
            </a:r>
            <a:r>
              <a:rPr lang="en-US" dirty="0" smtClean="0">
                <a:latin typeface="Times"/>
                <a:cs typeface="Times"/>
              </a:rPr>
              <a:t>emotion” </a:t>
            </a:r>
            <a:r>
              <a:rPr lang="en-US" dirty="0">
                <a:latin typeface="Times"/>
                <a:cs typeface="Times"/>
              </a:rPr>
              <a:t>(</a:t>
            </a:r>
            <a:r>
              <a:rPr lang="en-US" dirty="0" err="1">
                <a:latin typeface="Times"/>
                <a:cs typeface="Times"/>
              </a:rPr>
              <a:t>Jayyusi</a:t>
            </a:r>
            <a:r>
              <a:rPr lang="en-US" dirty="0">
                <a:latin typeface="Times"/>
                <a:cs typeface="Times"/>
              </a:rPr>
              <a:t>, p. 5).</a:t>
            </a:r>
          </a:p>
          <a:p>
            <a:pPr marL="285750" indent="-285750">
              <a:buFont typeface="Arial"/>
              <a:buChar char="•"/>
            </a:pPr>
            <a:r>
              <a:rPr lang="en-US" dirty="0">
                <a:latin typeface="Times"/>
                <a:cs typeface="Times"/>
              </a:rPr>
              <a:t>Revolutionary in its confrontation of social taboos; not, however, overtly political.  Strong advocacy for women’s rights.</a:t>
            </a:r>
          </a:p>
          <a:p>
            <a:endParaRPr lang="en-US" dirty="0">
              <a:latin typeface="Times"/>
              <a:cs typeface="Times"/>
            </a:endParaRPr>
          </a:p>
        </p:txBody>
      </p:sp>
      <p:sp>
        <p:nvSpPr>
          <p:cNvPr id="7" name="TextBox 6"/>
          <p:cNvSpPr txBox="1"/>
          <p:nvPr/>
        </p:nvSpPr>
        <p:spPr>
          <a:xfrm>
            <a:off x="113634" y="39400"/>
            <a:ext cx="9275687" cy="646331"/>
          </a:xfrm>
          <a:prstGeom prst="rect">
            <a:avLst/>
          </a:prstGeom>
          <a:noFill/>
        </p:spPr>
        <p:txBody>
          <a:bodyPr wrap="square" rtlCol="0">
            <a:spAutoFit/>
          </a:bodyPr>
          <a:lstStyle/>
          <a:p>
            <a:r>
              <a:rPr lang="en-US" b="1" dirty="0">
                <a:latin typeface="Times"/>
                <a:cs typeface="Times"/>
              </a:rPr>
              <a:t>Romantic  Era </a:t>
            </a:r>
            <a:r>
              <a:rPr lang="en-US" b="1" dirty="0" smtClean="0">
                <a:latin typeface="Times"/>
                <a:cs typeface="Times"/>
              </a:rPr>
              <a:t>in Arabic Literature (</a:t>
            </a:r>
            <a:r>
              <a:rPr lang="en-US" b="1" dirty="0">
                <a:latin typeface="Times"/>
                <a:cs typeface="Times"/>
              </a:rPr>
              <a:t>late 19</a:t>
            </a:r>
            <a:r>
              <a:rPr lang="en-US" b="1" baseline="30000" dirty="0">
                <a:latin typeface="Times"/>
                <a:cs typeface="Times"/>
              </a:rPr>
              <a:t>th</a:t>
            </a:r>
            <a:r>
              <a:rPr lang="en-US" b="1" dirty="0">
                <a:latin typeface="Times"/>
                <a:cs typeface="Times"/>
              </a:rPr>
              <a:t> century through the first half of 20</a:t>
            </a:r>
            <a:r>
              <a:rPr lang="en-US" b="1" baseline="30000" dirty="0">
                <a:latin typeface="Times"/>
                <a:cs typeface="Times"/>
              </a:rPr>
              <a:t>th</a:t>
            </a:r>
            <a:r>
              <a:rPr lang="en-US" b="1" dirty="0">
                <a:latin typeface="Times"/>
                <a:cs typeface="Times"/>
              </a:rPr>
              <a:t> century)</a:t>
            </a:r>
            <a:br>
              <a:rPr lang="en-US" b="1" dirty="0">
                <a:latin typeface="Times"/>
                <a:cs typeface="Times"/>
              </a:rPr>
            </a:br>
            <a:endParaRPr lang="en-US" b="1" dirty="0">
              <a:latin typeface="Times"/>
              <a:cs typeface="Times"/>
            </a:endParaRPr>
          </a:p>
        </p:txBody>
      </p:sp>
    </p:spTree>
    <p:extLst>
      <p:ext uri="{BB962C8B-B14F-4D97-AF65-F5344CB8AC3E}">
        <p14:creationId xmlns:p14="http://schemas.microsoft.com/office/powerpoint/2010/main" val="425968161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1262" y="0"/>
            <a:ext cx="8982738" cy="2585323"/>
          </a:xfrm>
          <a:prstGeom prst="rect">
            <a:avLst/>
          </a:prstGeom>
          <a:noFill/>
        </p:spPr>
        <p:txBody>
          <a:bodyPr wrap="square" rtlCol="0">
            <a:spAutoFit/>
          </a:bodyPr>
          <a:lstStyle/>
          <a:p>
            <a:pPr algn="ctr"/>
            <a:r>
              <a:rPr lang="en-US" b="1" dirty="0" smtClean="0">
                <a:latin typeface="Times"/>
                <a:cs typeface="Times"/>
              </a:rPr>
              <a:t>Khalil </a:t>
            </a:r>
            <a:r>
              <a:rPr lang="en-US" b="1" dirty="0" err="1" smtClean="0">
                <a:latin typeface="Times"/>
                <a:cs typeface="Times"/>
              </a:rPr>
              <a:t>Jibran</a:t>
            </a:r>
            <a:r>
              <a:rPr lang="en-US" b="1" dirty="0" smtClean="0">
                <a:latin typeface="Times"/>
                <a:cs typeface="Times"/>
              </a:rPr>
              <a:t>/</a:t>
            </a:r>
            <a:r>
              <a:rPr lang="en-US" b="1" dirty="0" smtClean="0">
                <a:latin typeface="Times"/>
                <a:cs typeface="Times"/>
              </a:rPr>
              <a:t>Gibran (1883-1931)</a:t>
            </a:r>
            <a:endParaRPr lang="en-US" b="1" dirty="0">
              <a:latin typeface="Times"/>
              <a:cs typeface="Times"/>
            </a:endParaRPr>
          </a:p>
          <a:p>
            <a:pPr marL="285750" indent="-285750">
              <a:buFont typeface="Arial"/>
              <a:buChar char="•"/>
            </a:pPr>
            <a:r>
              <a:rPr lang="en-US" dirty="0" smtClean="0">
                <a:latin typeface="Times"/>
                <a:cs typeface="Times"/>
              </a:rPr>
              <a:t>“The third best selling poet of all time” after Shakespeare and Lao-tzu (“Prophet Motive”, </a:t>
            </a:r>
            <a:r>
              <a:rPr lang="en-US" i="1" dirty="0" smtClean="0">
                <a:latin typeface="Times"/>
                <a:cs typeface="Times"/>
              </a:rPr>
              <a:t>The New Yorker, </a:t>
            </a:r>
            <a:r>
              <a:rPr lang="en-US" dirty="0" smtClean="0">
                <a:latin typeface="Times"/>
                <a:cs typeface="Times"/>
              </a:rPr>
              <a:t>1/7/2008, </a:t>
            </a:r>
            <a:r>
              <a:rPr lang="en-US" dirty="0">
                <a:latin typeface="Times"/>
                <a:cs typeface="Times"/>
              </a:rPr>
              <a:t>accessed online 9/30/</a:t>
            </a:r>
            <a:r>
              <a:rPr lang="en-US" dirty="0" smtClean="0">
                <a:latin typeface="Times"/>
                <a:cs typeface="Times"/>
              </a:rPr>
              <a:t>2015</a:t>
            </a:r>
            <a:r>
              <a:rPr lang="en-US" dirty="0" smtClean="0">
                <a:latin typeface="Times"/>
                <a:cs typeface="Times"/>
              </a:rPr>
              <a:t>)</a:t>
            </a:r>
            <a:r>
              <a:rPr lang="en-US" i="1" dirty="0" smtClean="0">
                <a:latin typeface="Times"/>
                <a:cs typeface="Times"/>
              </a:rPr>
              <a:t>.</a:t>
            </a:r>
            <a:endParaRPr lang="en-US" i="1" dirty="0" smtClean="0">
              <a:latin typeface="Times"/>
              <a:cs typeface="Times"/>
            </a:endParaRPr>
          </a:p>
          <a:p>
            <a:pPr marL="285750" indent="-285750">
              <a:buFont typeface="Arial"/>
              <a:buChar char="•"/>
            </a:pPr>
            <a:r>
              <a:rPr lang="en-US" dirty="0" smtClean="0">
                <a:latin typeface="Times"/>
                <a:cs typeface="Times"/>
              </a:rPr>
              <a:t>Wrote </a:t>
            </a:r>
            <a:r>
              <a:rPr lang="en-US" i="1" dirty="0" smtClean="0">
                <a:latin typeface="Times"/>
                <a:cs typeface="Times"/>
              </a:rPr>
              <a:t>The Prophet, </a:t>
            </a:r>
            <a:r>
              <a:rPr lang="en-US" dirty="0" smtClean="0">
                <a:latin typeface="Times"/>
                <a:cs typeface="Times"/>
              </a:rPr>
              <a:t>an extended prose-poetry oration by a mystic saint from the East who preaches a doctrine of </a:t>
            </a:r>
            <a:r>
              <a:rPr lang="en-US" i="1" dirty="0" smtClean="0">
                <a:latin typeface="Times"/>
                <a:cs typeface="Times"/>
              </a:rPr>
              <a:t>carpe diem,</a:t>
            </a:r>
            <a:r>
              <a:rPr lang="en-US" dirty="0" smtClean="0">
                <a:latin typeface="Times"/>
                <a:cs typeface="Times"/>
              </a:rPr>
              <a:t> love, peace, contemplation, mindfulness, etc.  Essentially, an early work of New Age-y self-help and inspiration.</a:t>
            </a:r>
          </a:p>
          <a:p>
            <a:pPr marL="285750" indent="-285750">
              <a:buFont typeface="Arial"/>
              <a:buChar char="•"/>
            </a:pPr>
            <a:r>
              <a:rPr lang="en-US" dirty="0" smtClean="0">
                <a:latin typeface="Times"/>
                <a:cs typeface="Times"/>
              </a:rPr>
              <a:t>Initially wrote in English before turning to Arabic</a:t>
            </a:r>
            <a:endParaRPr lang="en-US" dirty="0">
              <a:latin typeface="Times"/>
              <a:cs typeface="Times"/>
            </a:endParaRPr>
          </a:p>
          <a:p>
            <a:pPr marL="285750" indent="-285750">
              <a:buFont typeface="Arial"/>
              <a:buChar char="•"/>
            </a:pPr>
            <a:r>
              <a:rPr lang="en-US" dirty="0" smtClean="0">
                <a:latin typeface="Times"/>
                <a:cs typeface="Times"/>
              </a:rPr>
              <a:t>More famous perhaps in the Occident (primarily the United States) than in the Arab World, although his contributions to Arabic literature have come to be reconsidered of late</a:t>
            </a:r>
            <a:r>
              <a:rPr lang="en-US" dirty="0" smtClean="0">
                <a:latin typeface="Times"/>
                <a:cs typeface="Times"/>
              </a:rPr>
              <a:t>.</a:t>
            </a:r>
          </a:p>
        </p:txBody>
      </p:sp>
      <p:pic>
        <p:nvPicPr>
          <p:cNvPr id="2" name="Picture 1"/>
          <p:cNvPicPr>
            <a:picLocks noChangeAspect="1"/>
          </p:cNvPicPr>
          <p:nvPr/>
        </p:nvPicPr>
        <p:blipFill>
          <a:blip r:embed="rId2"/>
          <a:stretch>
            <a:fillRect/>
          </a:stretch>
        </p:blipFill>
        <p:spPr>
          <a:xfrm>
            <a:off x="411387" y="2732617"/>
            <a:ext cx="2513705" cy="3759752"/>
          </a:xfrm>
          <a:prstGeom prst="rect">
            <a:avLst/>
          </a:prstGeom>
        </p:spPr>
      </p:pic>
      <p:sp>
        <p:nvSpPr>
          <p:cNvPr id="3" name="TextBox 2"/>
          <p:cNvSpPr txBox="1"/>
          <p:nvPr/>
        </p:nvSpPr>
        <p:spPr>
          <a:xfrm>
            <a:off x="3482513" y="2610683"/>
            <a:ext cx="5233389" cy="4247317"/>
          </a:xfrm>
          <a:prstGeom prst="rect">
            <a:avLst/>
          </a:prstGeom>
          <a:noFill/>
        </p:spPr>
        <p:txBody>
          <a:bodyPr wrap="square" rtlCol="0">
            <a:spAutoFit/>
          </a:bodyPr>
          <a:lstStyle/>
          <a:p>
            <a:r>
              <a:rPr lang="en-US" dirty="0" smtClean="0">
                <a:latin typeface="Times"/>
                <a:cs typeface="Times"/>
              </a:rPr>
              <a:t>From </a:t>
            </a:r>
            <a:r>
              <a:rPr lang="en-US" i="1" dirty="0" smtClean="0">
                <a:latin typeface="Times"/>
                <a:cs typeface="Times"/>
              </a:rPr>
              <a:t>The Prophet</a:t>
            </a:r>
          </a:p>
          <a:p>
            <a:r>
              <a:rPr lang="en-US" dirty="0" smtClean="0">
                <a:latin typeface="Times"/>
                <a:cs typeface="Times"/>
              </a:rPr>
              <a:t> </a:t>
            </a:r>
          </a:p>
          <a:p>
            <a:r>
              <a:rPr lang="en-US" dirty="0" smtClean="0">
                <a:latin typeface="Times"/>
                <a:cs typeface="Times"/>
              </a:rPr>
              <a:t>“On Giving”</a:t>
            </a:r>
          </a:p>
          <a:p>
            <a:endParaRPr lang="en-US" dirty="0" smtClean="0">
              <a:latin typeface="Times"/>
              <a:cs typeface="Times"/>
            </a:endParaRPr>
          </a:p>
          <a:p>
            <a:r>
              <a:rPr lang="en-US" dirty="0" smtClean="0">
                <a:latin typeface="Times"/>
                <a:cs typeface="Times"/>
              </a:rPr>
              <a:t>You </a:t>
            </a:r>
            <a:r>
              <a:rPr lang="en-US" dirty="0">
                <a:latin typeface="Times"/>
                <a:cs typeface="Times"/>
              </a:rPr>
              <a:t>give but little when you give of your possessions.</a:t>
            </a:r>
          </a:p>
          <a:p>
            <a:r>
              <a:rPr lang="en-US" dirty="0">
                <a:latin typeface="Times"/>
                <a:cs typeface="Times"/>
              </a:rPr>
              <a:t>It is when you give of yourself that you truly give.</a:t>
            </a:r>
          </a:p>
          <a:p>
            <a:r>
              <a:rPr lang="en-US" dirty="0">
                <a:latin typeface="Times"/>
                <a:cs typeface="Times"/>
              </a:rPr>
              <a:t>For what are your possessions but things you keep and guard for fear you may need them tomorrow?</a:t>
            </a:r>
          </a:p>
          <a:p>
            <a:r>
              <a:rPr lang="en-US" dirty="0">
                <a:latin typeface="Times"/>
                <a:cs typeface="Times"/>
              </a:rPr>
              <a:t>And tomorrow, what shall tomorrow bring to the </a:t>
            </a:r>
            <a:r>
              <a:rPr lang="en-US" dirty="0" err="1">
                <a:latin typeface="Times"/>
                <a:cs typeface="Times"/>
              </a:rPr>
              <a:t>overprudent</a:t>
            </a:r>
            <a:r>
              <a:rPr lang="en-US" dirty="0">
                <a:latin typeface="Times"/>
                <a:cs typeface="Times"/>
              </a:rPr>
              <a:t> dog burying bones in the trackless sand as he follows the pilgrims to the holy city?</a:t>
            </a:r>
          </a:p>
          <a:p>
            <a:r>
              <a:rPr lang="en-US" dirty="0">
                <a:latin typeface="Times"/>
                <a:cs typeface="Times"/>
              </a:rPr>
              <a:t>And what is fear of need but need itself?</a:t>
            </a:r>
          </a:p>
          <a:p>
            <a:r>
              <a:rPr lang="en-US" dirty="0">
                <a:latin typeface="Times"/>
                <a:cs typeface="Times"/>
              </a:rPr>
              <a:t>Is not dread of thirst when your well is full, the thirst that is unquenchable?</a:t>
            </a:r>
          </a:p>
          <a:p>
            <a:endParaRPr lang="en-US" dirty="0">
              <a:latin typeface="Times"/>
              <a:cs typeface="Times"/>
            </a:endParaRPr>
          </a:p>
        </p:txBody>
      </p:sp>
    </p:spTree>
    <p:extLst>
      <p:ext uri="{BB962C8B-B14F-4D97-AF65-F5344CB8AC3E}">
        <p14:creationId xmlns:p14="http://schemas.microsoft.com/office/powerpoint/2010/main" val="243598898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9262"/>
            <a:ext cx="8229600" cy="1143000"/>
          </a:xfrm>
        </p:spPr>
        <p:txBody>
          <a:bodyPr>
            <a:normAutofit/>
          </a:bodyPr>
          <a:lstStyle/>
          <a:p>
            <a:r>
              <a:rPr lang="en-US" sz="2000" i="1" dirty="0" smtClean="0"/>
              <a:t>The Broken Wings</a:t>
            </a:r>
            <a:r>
              <a:rPr lang="en-US" sz="2000" dirty="0" smtClean="0"/>
              <a:t> (1912)</a:t>
            </a:r>
            <a:r>
              <a:rPr lang="en-US" sz="2000" i="1" dirty="0" smtClean="0"/>
              <a:t> </a:t>
            </a:r>
            <a:r>
              <a:rPr lang="en-US" sz="2000" dirty="0" smtClean="0"/>
              <a:t>by Khalil Gibran</a:t>
            </a:r>
            <a:endParaRPr lang="en-US" sz="2000" i="1" dirty="0"/>
          </a:p>
        </p:txBody>
      </p:sp>
      <p:sp>
        <p:nvSpPr>
          <p:cNvPr id="3" name="TextBox 2"/>
          <p:cNvSpPr txBox="1"/>
          <p:nvPr/>
        </p:nvSpPr>
        <p:spPr>
          <a:xfrm>
            <a:off x="211644" y="702404"/>
            <a:ext cx="8715902" cy="5909311"/>
          </a:xfrm>
          <a:prstGeom prst="rect">
            <a:avLst/>
          </a:prstGeom>
          <a:noFill/>
        </p:spPr>
        <p:txBody>
          <a:bodyPr wrap="square" rtlCol="0">
            <a:spAutoFit/>
          </a:bodyPr>
          <a:lstStyle/>
          <a:p>
            <a:r>
              <a:rPr lang="en-US" b="1" dirty="0" smtClean="0"/>
              <a:t>How does this text </a:t>
            </a:r>
            <a:r>
              <a:rPr lang="en-US" b="1" i="1" dirty="0" smtClean="0"/>
              <a:t>not</a:t>
            </a:r>
            <a:r>
              <a:rPr lang="en-US" b="1" dirty="0" smtClean="0"/>
              <a:t> conform with your expectations of a modern novel?</a:t>
            </a:r>
          </a:p>
          <a:p>
            <a:endParaRPr lang="en-US" dirty="0"/>
          </a:p>
          <a:p>
            <a:pPr marL="285750" indent="-285750">
              <a:buFont typeface="Arial"/>
              <a:buChar char="•"/>
            </a:pPr>
            <a:r>
              <a:rPr lang="en-US" dirty="0" smtClean="0"/>
              <a:t>Dialogue has no basis in reality whatsoever (p. 14-15</a:t>
            </a:r>
            <a:r>
              <a:rPr lang="en-US" dirty="0" smtClean="0"/>
              <a:t>); too overwrought and oratorical to be anything but “born literary”.</a:t>
            </a:r>
            <a:endParaRPr lang="en-US" dirty="0"/>
          </a:p>
          <a:p>
            <a:pPr marL="285750" indent="-285750">
              <a:buFont typeface="Arial"/>
              <a:buChar char="•"/>
            </a:pPr>
            <a:r>
              <a:rPr lang="en-US" dirty="0" smtClean="0"/>
              <a:t>Characters (the wicked archbishop and his nephew, daughter of </a:t>
            </a:r>
            <a:r>
              <a:rPr lang="en-US" dirty="0" err="1" smtClean="0"/>
              <a:t>Faris</a:t>
            </a:r>
            <a:r>
              <a:rPr lang="en-US" dirty="0" smtClean="0"/>
              <a:t> </a:t>
            </a:r>
            <a:r>
              <a:rPr lang="en-US" dirty="0" err="1" smtClean="0"/>
              <a:t>Karama</a:t>
            </a:r>
            <a:r>
              <a:rPr lang="en-US" dirty="0" smtClean="0"/>
              <a:t>) are </a:t>
            </a:r>
            <a:r>
              <a:rPr lang="en-US" dirty="0" smtClean="0"/>
              <a:t>stock characters, if not purely allegorical (stifling, parasitic tradition vs. unfettered purity)</a:t>
            </a:r>
          </a:p>
          <a:p>
            <a:pPr marL="285750" indent="-285750">
              <a:buFont typeface="Arial"/>
              <a:buChar char="•"/>
            </a:pPr>
            <a:r>
              <a:rPr lang="en-US" dirty="0" smtClean="0"/>
              <a:t>“</a:t>
            </a:r>
            <a:r>
              <a:rPr lang="en-US" dirty="0" err="1" smtClean="0"/>
              <a:t>Jibran’s</a:t>
            </a:r>
            <a:r>
              <a:rPr lang="en-US" dirty="0" smtClean="0"/>
              <a:t> </a:t>
            </a:r>
            <a:r>
              <a:rPr lang="en-US" dirty="0"/>
              <a:t>flowery language can be difficult to follow at times, and the repeated use of dramatic simile does feel slightly histrionic to a more modern literary palate. In spite of this, there is an earnest truth to each comparison, image, and observation detailed in the prose. Perhaps therein lies the cultural and stylistic difference between this work and later ones. Most modern novels express some form of irony between the lines, whereas </a:t>
            </a:r>
            <a:r>
              <a:rPr lang="en-US" i="1" dirty="0"/>
              <a:t>Broken Wings </a:t>
            </a:r>
            <a:r>
              <a:rPr lang="en-US" dirty="0"/>
              <a:t>(possibly due to its quasi-autobiographical nature) feels considerably more </a:t>
            </a:r>
            <a:r>
              <a:rPr lang="en-US" dirty="0" smtClean="0"/>
              <a:t>straightforward” (</a:t>
            </a:r>
            <a:r>
              <a:rPr lang="en-US" dirty="0" err="1" smtClean="0"/>
              <a:t>Becca</a:t>
            </a:r>
            <a:r>
              <a:rPr lang="en-US" dirty="0" smtClean="0"/>
              <a:t> Brown, Homework #3, 9/30/2015)</a:t>
            </a:r>
          </a:p>
          <a:p>
            <a:pPr marL="285750" indent="-285750">
              <a:buFont typeface="Arial"/>
              <a:buChar char="•"/>
            </a:pPr>
            <a:r>
              <a:rPr lang="en-US" dirty="0" smtClean="0"/>
              <a:t>“Modern </a:t>
            </a:r>
            <a:r>
              <a:rPr lang="en-US" dirty="0"/>
              <a:t>novel writing assumes its self awareness within the narrative; however, we can see across many of these stories that Gibran is only conscious of himself almost as though while writing a poem. He self-indulgently </a:t>
            </a:r>
            <a:r>
              <a:rPr lang="en-US" dirty="0" smtClean="0"/>
              <a:t>emphasizes </a:t>
            </a:r>
            <a:r>
              <a:rPr lang="en-US" dirty="0"/>
              <a:t>the number of metaphors and figures of speech he can integrate within a sentence, while keeping personal sensory and environmental details to a </a:t>
            </a:r>
            <a:r>
              <a:rPr lang="en-US" dirty="0" smtClean="0"/>
              <a:t>minimum” (</a:t>
            </a:r>
            <a:r>
              <a:rPr lang="en-US" dirty="0" err="1" smtClean="0"/>
              <a:t>Mayed</a:t>
            </a:r>
            <a:r>
              <a:rPr lang="en-US" dirty="0" smtClean="0"/>
              <a:t> al-</a:t>
            </a:r>
            <a:r>
              <a:rPr lang="en-US" dirty="0" err="1" smtClean="0"/>
              <a:t>Remaihi</a:t>
            </a:r>
            <a:r>
              <a:rPr lang="en-US" dirty="0" smtClean="0"/>
              <a:t>, Homework #3, 9/30/2015). </a:t>
            </a:r>
            <a:endParaRPr lang="en-US" dirty="0"/>
          </a:p>
          <a:p>
            <a:endParaRPr lang="en-US" dirty="0"/>
          </a:p>
          <a:p>
            <a:endParaRPr lang="en-US" dirty="0"/>
          </a:p>
        </p:txBody>
      </p:sp>
    </p:spTree>
    <p:extLst>
      <p:ext uri="{BB962C8B-B14F-4D97-AF65-F5344CB8AC3E}">
        <p14:creationId xmlns:p14="http://schemas.microsoft.com/office/powerpoint/2010/main" val="246535568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123</TotalTime>
  <Words>1553</Words>
  <Application>Microsoft Macintosh PowerPoint</Application>
  <PresentationFormat>On-screen Show (4:3)</PresentationFormat>
  <Paragraphs>64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Zaynab (1913) by Muhammad Haykal</vt:lpstr>
      <vt:lpstr>PowerPoint Presentation</vt:lpstr>
      <vt:lpstr>PowerPoint Presentation</vt:lpstr>
      <vt:lpstr>PowerPoint Presentation</vt:lpstr>
      <vt:lpstr>PowerPoint Presentation</vt:lpstr>
      <vt:lpstr>The Broken Wings (1912) by Khalil Gibran</vt:lpstr>
    </vt:vector>
  </TitlesOfParts>
  <Company>Middlebury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Liebhaber, Samuel J.</dc:creator>
  <cp:lastModifiedBy>Liebhaber, Samuel J.</cp:lastModifiedBy>
  <cp:revision>30</cp:revision>
  <dcterms:created xsi:type="dcterms:W3CDTF">2015-09-22T19:46:30Z</dcterms:created>
  <dcterms:modified xsi:type="dcterms:W3CDTF">2015-10-05T14:57:17Z</dcterms:modified>
</cp:coreProperties>
</file>