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9" r:id="rId3"/>
    <p:sldId id="260" r:id="rId4"/>
    <p:sldId id="262"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3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0A3E803A-263A-264A-A21E-49BD12D8C050}" type="datetimeFigureOut">
              <a:rPr lang="en-US" smtClean="0"/>
              <a:t>9/18/15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220177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A3E803A-263A-264A-A21E-49BD12D8C050}" type="datetimeFigureOut">
              <a:rPr lang="en-US" smtClean="0"/>
              <a:t>9/18/15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162098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A3E803A-263A-264A-A21E-49BD12D8C050}" type="datetimeFigureOut">
              <a:rPr lang="en-US" smtClean="0"/>
              <a:t>9/18/15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373307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A3E803A-263A-264A-A21E-49BD12D8C050}" type="datetimeFigureOut">
              <a:rPr lang="en-US" smtClean="0"/>
              <a:t>9/18/15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202691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0A3E803A-263A-264A-A21E-49BD12D8C050}" type="datetimeFigureOut">
              <a:rPr lang="en-US" smtClean="0"/>
              <a:t>9/18/15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300430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0A3E803A-263A-264A-A21E-49BD12D8C050}" type="datetimeFigureOut">
              <a:rPr lang="en-US" smtClean="0"/>
              <a:t>9/18/15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2965187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0A3E803A-263A-264A-A21E-49BD12D8C050}" type="datetimeFigureOut">
              <a:rPr lang="en-US" smtClean="0"/>
              <a:t>9/18/15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174770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0A3E803A-263A-264A-A21E-49BD12D8C050}" type="datetimeFigureOut">
              <a:rPr lang="en-US" smtClean="0"/>
              <a:t>9/18/15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3171440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E803A-263A-264A-A21E-49BD12D8C050}" type="datetimeFigureOut">
              <a:rPr lang="en-US" smtClean="0"/>
              <a:t>9/18/15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132407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A3E803A-263A-264A-A21E-49BD12D8C050}" type="datetimeFigureOut">
              <a:rPr lang="en-US" smtClean="0"/>
              <a:t>9/18/15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118024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A3E803A-263A-264A-A21E-49BD12D8C050}" type="datetimeFigureOut">
              <a:rPr lang="en-US" smtClean="0"/>
              <a:t>9/18/15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FF173-CB00-9A42-AC48-B2CAAD43826C}" type="slidenum">
              <a:rPr lang="en-US" smtClean="0"/>
              <a:t>‹#›</a:t>
            </a:fld>
            <a:endParaRPr lang="en-US"/>
          </a:p>
        </p:txBody>
      </p:sp>
    </p:spTree>
    <p:extLst>
      <p:ext uri="{BB962C8B-B14F-4D97-AF65-F5344CB8AC3E}">
        <p14:creationId xmlns:p14="http://schemas.microsoft.com/office/powerpoint/2010/main" val="2231100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E803A-263A-264A-A21E-49BD12D8C050}" type="datetimeFigureOut">
              <a:rPr lang="en-US" smtClean="0"/>
              <a:t>9/18/15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FF173-CB00-9A42-AC48-B2CAAD43826C}" type="slidenum">
              <a:rPr lang="en-US" smtClean="0"/>
              <a:t>‹#›</a:t>
            </a:fld>
            <a:endParaRPr lang="en-US"/>
          </a:p>
        </p:txBody>
      </p:sp>
    </p:spTree>
    <p:extLst>
      <p:ext uri="{BB962C8B-B14F-4D97-AF65-F5344CB8AC3E}">
        <p14:creationId xmlns:p14="http://schemas.microsoft.com/office/powerpoint/2010/main" val="2280619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9538" y="392153"/>
            <a:ext cx="8262592" cy="4339650"/>
          </a:xfrm>
          <a:prstGeom prst="rect">
            <a:avLst/>
          </a:prstGeom>
          <a:noFill/>
        </p:spPr>
        <p:txBody>
          <a:bodyPr wrap="square" rtlCol="0">
            <a:spAutoFit/>
          </a:bodyPr>
          <a:lstStyle/>
          <a:p>
            <a:r>
              <a:rPr lang="en-US" sz="2000" b="1" dirty="0" smtClean="0">
                <a:latin typeface="Times"/>
                <a:cs typeface="Times"/>
              </a:rPr>
              <a:t>Reading from Terry Eagleton, “What is a Novel?” from </a:t>
            </a:r>
            <a:r>
              <a:rPr lang="en-US" sz="2000" b="1" i="1" dirty="0" smtClean="0">
                <a:latin typeface="Times"/>
                <a:cs typeface="Times"/>
              </a:rPr>
              <a:t>The English Novel </a:t>
            </a:r>
            <a:r>
              <a:rPr lang="en-US" sz="2000" b="1" dirty="0" smtClean="0">
                <a:latin typeface="Times"/>
                <a:cs typeface="Times"/>
              </a:rPr>
              <a:t>(2005)</a:t>
            </a:r>
          </a:p>
          <a:p>
            <a:endParaRPr lang="en-US" sz="2000" dirty="0">
              <a:latin typeface="Times"/>
              <a:cs typeface="Times"/>
            </a:endParaRPr>
          </a:p>
          <a:p>
            <a:r>
              <a:rPr lang="en-US" sz="2000" dirty="0" smtClean="0">
                <a:latin typeface="Times"/>
                <a:cs typeface="Times"/>
              </a:rPr>
              <a:t>Discussion questions:</a:t>
            </a:r>
          </a:p>
          <a:p>
            <a:endParaRPr lang="en-US" sz="2000" dirty="0" smtClean="0">
              <a:latin typeface="Times"/>
              <a:cs typeface="Times"/>
            </a:endParaRPr>
          </a:p>
          <a:p>
            <a:pPr marL="285750" indent="-285750">
              <a:buFont typeface="Arial"/>
              <a:buChar char="•"/>
            </a:pPr>
            <a:r>
              <a:rPr lang="en-US" sz="2000" dirty="0">
                <a:latin typeface="Times"/>
                <a:cs typeface="Times"/>
              </a:rPr>
              <a:t>How may we define the novel as a literary genre</a:t>
            </a:r>
            <a:r>
              <a:rPr lang="en-US" sz="2000" dirty="0" smtClean="0">
                <a:latin typeface="Times"/>
                <a:cs typeface="Times"/>
              </a:rPr>
              <a:t>?</a:t>
            </a:r>
          </a:p>
          <a:p>
            <a:endParaRPr lang="en-US" sz="2000" dirty="0">
              <a:latin typeface="Times"/>
              <a:cs typeface="Times"/>
            </a:endParaRPr>
          </a:p>
          <a:p>
            <a:pPr marL="285750" indent="-285750">
              <a:buFont typeface="Arial"/>
              <a:buChar char="•"/>
            </a:pPr>
            <a:r>
              <a:rPr lang="en-US" sz="2000" dirty="0" smtClean="0">
                <a:latin typeface="Times"/>
                <a:cs typeface="Times"/>
              </a:rPr>
              <a:t>How does it relate to </a:t>
            </a:r>
            <a:r>
              <a:rPr lang="en-US" sz="2000" dirty="0">
                <a:latin typeface="Times"/>
                <a:cs typeface="Times"/>
              </a:rPr>
              <a:t>other literary genres</a:t>
            </a:r>
            <a:r>
              <a:rPr lang="en-US" sz="2000" dirty="0" smtClean="0">
                <a:latin typeface="Times"/>
                <a:cs typeface="Times"/>
              </a:rPr>
              <a:t>?</a:t>
            </a:r>
          </a:p>
          <a:p>
            <a:endParaRPr lang="en-US" sz="2000" dirty="0">
              <a:latin typeface="Times"/>
              <a:cs typeface="Times"/>
            </a:endParaRPr>
          </a:p>
          <a:p>
            <a:pPr marL="285750" indent="-285750">
              <a:buFont typeface="Arial"/>
              <a:buChar char="•"/>
            </a:pPr>
            <a:r>
              <a:rPr lang="en-US" sz="2000" dirty="0">
                <a:latin typeface="Times"/>
                <a:cs typeface="Times"/>
              </a:rPr>
              <a:t>How is it distinct from them</a:t>
            </a:r>
            <a:r>
              <a:rPr lang="en-US" sz="2000" dirty="0" smtClean="0">
                <a:latin typeface="Times"/>
                <a:cs typeface="Times"/>
              </a:rPr>
              <a:t>?</a:t>
            </a:r>
          </a:p>
          <a:p>
            <a:endParaRPr lang="en-US" sz="2000" dirty="0">
              <a:latin typeface="Times"/>
              <a:cs typeface="Times"/>
            </a:endParaRPr>
          </a:p>
          <a:p>
            <a:pPr marL="285750" indent="-285750">
              <a:buFont typeface="Arial"/>
              <a:buChar char="•"/>
            </a:pPr>
            <a:r>
              <a:rPr lang="en-US" sz="2000" dirty="0">
                <a:latin typeface="Times"/>
                <a:cs typeface="Times"/>
              </a:rPr>
              <a:t>What are the social factors behind the emergence of the novel?</a:t>
            </a:r>
          </a:p>
          <a:p>
            <a:endParaRPr lang="en-US" dirty="0"/>
          </a:p>
          <a:p>
            <a:endParaRPr lang="en-US" dirty="0"/>
          </a:p>
        </p:txBody>
      </p:sp>
    </p:spTree>
    <p:extLst>
      <p:ext uri="{BB962C8B-B14F-4D97-AF65-F5344CB8AC3E}">
        <p14:creationId xmlns:p14="http://schemas.microsoft.com/office/powerpoint/2010/main" val="80676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457" y="471221"/>
            <a:ext cx="8665440" cy="5940088"/>
          </a:xfrm>
          <a:prstGeom prst="rect">
            <a:avLst/>
          </a:prstGeom>
        </p:spPr>
        <p:txBody>
          <a:bodyPr wrap="square">
            <a:spAutoFit/>
          </a:bodyPr>
          <a:lstStyle/>
          <a:p>
            <a:r>
              <a:rPr lang="en-US" sz="2000" b="1" dirty="0" smtClean="0">
                <a:latin typeface="Times"/>
                <a:cs typeface="Times"/>
              </a:rPr>
              <a:t>How may we define the novel as a literary genre?</a:t>
            </a:r>
          </a:p>
          <a:p>
            <a:endParaRPr lang="en-US" sz="2000" b="1" dirty="0" smtClean="0">
              <a:latin typeface="Times"/>
              <a:cs typeface="Times"/>
            </a:endParaRPr>
          </a:p>
          <a:p>
            <a:r>
              <a:rPr lang="en-US" sz="2000" b="1" dirty="0" smtClean="0">
                <a:latin typeface="Times"/>
                <a:cs typeface="Times"/>
              </a:rPr>
              <a:t>Short </a:t>
            </a:r>
            <a:r>
              <a:rPr lang="en-US" sz="2000" b="1" dirty="0">
                <a:latin typeface="Times"/>
                <a:cs typeface="Times"/>
              </a:rPr>
              <a:t>a</a:t>
            </a:r>
            <a:r>
              <a:rPr lang="en-US" sz="2000" b="1" dirty="0" smtClean="0">
                <a:latin typeface="Times"/>
                <a:cs typeface="Times"/>
              </a:rPr>
              <a:t>nswer: “</a:t>
            </a:r>
            <a:r>
              <a:rPr lang="en-US" sz="2000" b="1" dirty="0" smtClean="0">
                <a:latin typeface="Times"/>
                <a:cs typeface="Times"/>
              </a:rPr>
              <a:t>Prose fiction of reasonable length” (p. 1).</a:t>
            </a:r>
            <a:endParaRPr lang="en-US" sz="2000" dirty="0">
              <a:latin typeface="Times"/>
              <a:cs typeface="Times"/>
            </a:endParaRPr>
          </a:p>
          <a:p>
            <a:r>
              <a:rPr lang="en-US" b="1" dirty="0">
                <a:latin typeface="Times"/>
                <a:cs typeface="Times"/>
              </a:rPr>
              <a:t> </a:t>
            </a:r>
            <a:endParaRPr lang="en-US" sz="2000" dirty="0">
              <a:latin typeface="Times"/>
              <a:cs typeface="Times"/>
            </a:endParaRPr>
          </a:p>
          <a:p>
            <a:pPr lvl="1"/>
            <a:r>
              <a:rPr lang="en-US" sz="2000" dirty="0" smtClean="0">
                <a:latin typeface="Times"/>
                <a:cs typeface="Times"/>
              </a:rPr>
              <a:t>1. Fiction</a:t>
            </a:r>
            <a:r>
              <a:rPr lang="en-US" sz="2000" dirty="0">
                <a:latin typeface="Times"/>
                <a:cs typeface="Times"/>
              </a:rPr>
              <a:t>: “’a story (true or false) treated in such a way as to make it clear that it has a significance beyond itself” (p. 13</a:t>
            </a:r>
            <a:r>
              <a:rPr lang="en-US" sz="2000" dirty="0" smtClean="0">
                <a:latin typeface="Times"/>
                <a:cs typeface="Times"/>
              </a:rPr>
              <a:t>)</a:t>
            </a:r>
          </a:p>
          <a:p>
            <a:pPr lvl="1"/>
            <a:r>
              <a:rPr lang="en-US" sz="2000" dirty="0" smtClean="0">
                <a:latin typeface="Times"/>
                <a:cs typeface="Times"/>
              </a:rPr>
              <a:t>2. Novelistic </a:t>
            </a:r>
            <a:r>
              <a:rPr lang="en-US" sz="2000" dirty="0">
                <a:latin typeface="Times"/>
                <a:cs typeface="Times"/>
              </a:rPr>
              <a:t>fiction is a balancing act: “Exemplariness without realism is empty, whereas realism without exemplariness is blind” (p. 14)</a:t>
            </a:r>
          </a:p>
          <a:p>
            <a:pPr lvl="1"/>
            <a:r>
              <a:rPr lang="en-US" sz="2000" dirty="0" smtClean="0">
                <a:latin typeface="Times"/>
                <a:cs typeface="Times"/>
              </a:rPr>
              <a:t>3. A </a:t>
            </a:r>
            <a:r>
              <a:rPr lang="en-US" sz="2000" dirty="0">
                <a:latin typeface="Times"/>
                <a:cs typeface="Times"/>
              </a:rPr>
              <a:t>discourse on the present rather than the past (p. 6)</a:t>
            </a:r>
          </a:p>
          <a:p>
            <a:pPr lvl="1"/>
            <a:r>
              <a:rPr lang="en-US" sz="2000" dirty="0" smtClean="0">
                <a:latin typeface="Times"/>
                <a:cs typeface="Times"/>
              </a:rPr>
              <a:t>4. Meta-literary awareness and self-reflexive </a:t>
            </a:r>
            <a:r>
              <a:rPr lang="en-US" sz="2000" dirty="0">
                <a:latin typeface="Times"/>
                <a:cs typeface="Times"/>
              </a:rPr>
              <a:t>perspective (p. 3)</a:t>
            </a:r>
          </a:p>
          <a:p>
            <a:pPr lvl="1"/>
            <a:r>
              <a:rPr lang="en-US" sz="2000" dirty="0" smtClean="0">
                <a:latin typeface="Times"/>
                <a:cs typeface="Times"/>
              </a:rPr>
              <a:t>5. A </a:t>
            </a:r>
            <a:r>
              <a:rPr lang="en-US" sz="2000" dirty="0">
                <a:latin typeface="Times"/>
                <a:cs typeface="Times"/>
              </a:rPr>
              <a:t>popular genre and an vernacular literary art (p. 8)</a:t>
            </a:r>
          </a:p>
          <a:p>
            <a:pPr lvl="1"/>
            <a:r>
              <a:rPr lang="en-US" sz="2000" dirty="0" smtClean="0">
                <a:latin typeface="Times"/>
                <a:cs typeface="Times"/>
              </a:rPr>
              <a:t>6. Not </a:t>
            </a:r>
            <a:r>
              <a:rPr lang="en-US" sz="2000" dirty="0">
                <a:latin typeface="Times"/>
                <a:cs typeface="Times"/>
              </a:rPr>
              <a:t>all novels are realist, but realism is the dominant style of the modern English novel (p. 11)</a:t>
            </a:r>
          </a:p>
          <a:p>
            <a:pPr lvl="1"/>
            <a:r>
              <a:rPr lang="en-US" sz="2000" dirty="0" smtClean="0">
                <a:latin typeface="Times"/>
                <a:cs typeface="Times"/>
              </a:rPr>
              <a:t>7. An </a:t>
            </a:r>
            <a:r>
              <a:rPr lang="en-US" sz="2000" dirty="0">
                <a:latin typeface="Times"/>
                <a:cs typeface="Times"/>
              </a:rPr>
              <a:t>ironic form: necessity of a form (plot) requires deviation from realism.  Thus, to provide form, novelists make you aware that you are “in” the reality of the novel, and that “realism” of novel not to be mistaken for actual existence (p. 15) </a:t>
            </a:r>
          </a:p>
          <a:p>
            <a:pPr lvl="1"/>
            <a:r>
              <a:rPr lang="en-US" sz="2000" dirty="0" smtClean="0">
                <a:latin typeface="Times"/>
                <a:cs typeface="Times"/>
              </a:rPr>
              <a:t>8. ‘</a:t>
            </a:r>
            <a:r>
              <a:rPr lang="en-US" sz="2000" dirty="0">
                <a:latin typeface="Times"/>
                <a:cs typeface="Times"/>
              </a:rPr>
              <a:t>The epic of a world abandoned by God” (p. 16)</a:t>
            </a:r>
          </a:p>
          <a:p>
            <a:r>
              <a:rPr lang="en-US" sz="2000" b="1" dirty="0">
                <a:latin typeface="Times"/>
                <a:cs typeface="Times"/>
              </a:rPr>
              <a:t> </a:t>
            </a:r>
            <a:endParaRPr lang="en-US" sz="2000" dirty="0">
              <a:latin typeface="Times"/>
              <a:cs typeface="Times"/>
            </a:endParaRPr>
          </a:p>
        </p:txBody>
      </p:sp>
    </p:spTree>
    <p:extLst>
      <p:ext uri="{BB962C8B-B14F-4D97-AF65-F5344CB8AC3E}">
        <p14:creationId xmlns:p14="http://schemas.microsoft.com/office/powerpoint/2010/main" val="1584882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888" y="205413"/>
            <a:ext cx="8322277" cy="4093428"/>
          </a:xfrm>
          <a:prstGeom prst="rect">
            <a:avLst/>
          </a:prstGeom>
        </p:spPr>
        <p:txBody>
          <a:bodyPr wrap="square">
            <a:spAutoFit/>
          </a:bodyPr>
          <a:lstStyle/>
          <a:p>
            <a:r>
              <a:rPr lang="en-US" sz="2000" b="1" dirty="0">
                <a:latin typeface="Times"/>
                <a:cs typeface="Times"/>
              </a:rPr>
              <a:t>How does it relate to other literary genres?</a:t>
            </a:r>
            <a:endParaRPr lang="en-US" sz="2000" dirty="0">
              <a:latin typeface="Times"/>
              <a:cs typeface="Times"/>
            </a:endParaRPr>
          </a:p>
          <a:p>
            <a:r>
              <a:rPr lang="en-US" sz="2000" b="1" dirty="0">
                <a:latin typeface="Times"/>
                <a:cs typeface="Times"/>
              </a:rPr>
              <a:t> </a:t>
            </a:r>
            <a:endParaRPr lang="en-US" sz="2000" dirty="0">
              <a:latin typeface="Times"/>
              <a:cs typeface="Times"/>
            </a:endParaRPr>
          </a:p>
          <a:p>
            <a:pPr marL="285750" lvl="0" indent="-285750">
              <a:buFont typeface="Arial"/>
              <a:buChar char="•"/>
            </a:pPr>
            <a:r>
              <a:rPr lang="en-US" sz="2000" dirty="0">
                <a:latin typeface="Times"/>
                <a:cs typeface="Times"/>
              </a:rPr>
              <a:t>Novel “cannibalizes” all other literary modes – poetry, etc., can be found within a novel (not the other way around) (p.1 &amp; p. 6</a:t>
            </a:r>
            <a:r>
              <a:rPr lang="en-US" sz="2000" dirty="0" smtClean="0">
                <a:latin typeface="Times"/>
                <a:cs typeface="Times"/>
              </a:rPr>
              <a:t>)</a:t>
            </a:r>
          </a:p>
          <a:p>
            <a:pPr lvl="0"/>
            <a:endParaRPr lang="en-US" sz="2000" dirty="0">
              <a:latin typeface="Times"/>
              <a:cs typeface="Times"/>
            </a:endParaRPr>
          </a:p>
          <a:p>
            <a:pPr marL="285750" lvl="0" indent="-285750">
              <a:buFont typeface="Arial"/>
              <a:buChar char="•"/>
            </a:pPr>
            <a:r>
              <a:rPr lang="en-US" sz="2000" dirty="0" smtClean="0">
                <a:latin typeface="Times"/>
                <a:cs typeface="Times"/>
              </a:rPr>
              <a:t>“The </a:t>
            </a:r>
            <a:r>
              <a:rPr lang="en-US" sz="2000" dirty="0">
                <a:latin typeface="Times"/>
                <a:cs typeface="Times"/>
              </a:rPr>
              <a:t>epic of the prosaic modern world” (p. 6</a:t>
            </a:r>
            <a:r>
              <a:rPr lang="en-US" sz="2000" dirty="0" smtClean="0">
                <a:latin typeface="Times"/>
                <a:cs typeface="Times"/>
              </a:rPr>
              <a:t>)</a:t>
            </a:r>
          </a:p>
          <a:p>
            <a:pPr lvl="0"/>
            <a:endParaRPr lang="en-US" sz="2000" dirty="0">
              <a:latin typeface="Times"/>
              <a:cs typeface="Times"/>
            </a:endParaRPr>
          </a:p>
          <a:p>
            <a:pPr marL="285750" lvl="0" indent="-285750">
              <a:buFont typeface="Arial"/>
              <a:buChar char="•"/>
            </a:pPr>
            <a:r>
              <a:rPr lang="en-US" sz="2000" dirty="0" smtClean="0">
                <a:latin typeface="Times"/>
                <a:cs typeface="Times"/>
              </a:rPr>
              <a:t>Anti</a:t>
            </a:r>
            <a:r>
              <a:rPr lang="en-US" sz="2000" dirty="0">
                <a:latin typeface="Times"/>
                <a:cs typeface="Times"/>
              </a:rPr>
              <a:t>-ceremonial; never written to mark special </a:t>
            </a:r>
            <a:r>
              <a:rPr lang="en-US" sz="2000" dirty="0" smtClean="0">
                <a:latin typeface="Times"/>
                <a:cs typeface="Times"/>
              </a:rPr>
              <a:t>event or </a:t>
            </a:r>
            <a:r>
              <a:rPr lang="en-US" sz="2000" dirty="0">
                <a:latin typeface="Times"/>
                <a:cs typeface="Times"/>
              </a:rPr>
              <a:t>as an “occasional” form (ode, elegy) (p. 11</a:t>
            </a:r>
            <a:r>
              <a:rPr lang="en-US" sz="2000" dirty="0" smtClean="0">
                <a:latin typeface="Times"/>
                <a:cs typeface="Times"/>
              </a:rPr>
              <a:t>)</a:t>
            </a:r>
          </a:p>
          <a:p>
            <a:pPr lvl="0"/>
            <a:endParaRPr lang="en-US" sz="2000" dirty="0">
              <a:latin typeface="Times"/>
              <a:cs typeface="Times"/>
            </a:endParaRPr>
          </a:p>
          <a:p>
            <a:pPr marL="285750" lvl="0" indent="-285750">
              <a:buFont typeface="Arial"/>
              <a:buChar char="•"/>
            </a:pPr>
            <a:r>
              <a:rPr lang="en-US" sz="2000" dirty="0" smtClean="0">
                <a:latin typeface="Times"/>
                <a:cs typeface="Times"/>
              </a:rPr>
              <a:t>Replaces </a:t>
            </a:r>
            <a:r>
              <a:rPr lang="en-US" sz="2000" dirty="0">
                <a:latin typeface="Times"/>
                <a:cs typeface="Times"/>
              </a:rPr>
              <a:t>poetry as a public </a:t>
            </a:r>
            <a:r>
              <a:rPr lang="en-US" sz="2000" dirty="0" smtClean="0">
                <a:latin typeface="Times"/>
                <a:cs typeface="Times"/>
              </a:rPr>
              <a:t>genre in the 19</a:t>
            </a:r>
            <a:r>
              <a:rPr lang="en-US" sz="2000" baseline="30000" dirty="0" smtClean="0">
                <a:latin typeface="Times"/>
                <a:cs typeface="Times"/>
              </a:rPr>
              <a:t>th</a:t>
            </a:r>
            <a:r>
              <a:rPr lang="en-US" sz="2000" dirty="0" smtClean="0">
                <a:latin typeface="Times"/>
                <a:cs typeface="Times"/>
              </a:rPr>
              <a:t> century; </a:t>
            </a:r>
            <a:r>
              <a:rPr lang="en-US" sz="2000" dirty="0">
                <a:latin typeface="Times"/>
                <a:cs typeface="Times"/>
              </a:rPr>
              <a:t>poetry becomes synonymous with the interior, the </a:t>
            </a:r>
            <a:r>
              <a:rPr lang="en-US" sz="2000" dirty="0" smtClean="0">
                <a:latin typeface="Times"/>
                <a:cs typeface="Times"/>
              </a:rPr>
              <a:t>personal, and  the </a:t>
            </a:r>
            <a:r>
              <a:rPr lang="en-US" sz="2000" dirty="0">
                <a:latin typeface="Times"/>
                <a:cs typeface="Times"/>
              </a:rPr>
              <a:t>spiritual or psychological (p. 12)</a:t>
            </a:r>
          </a:p>
        </p:txBody>
      </p:sp>
    </p:spTree>
    <p:extLst>
      <p:ext uri="{BB962C8B-B14F-4D97-AF65-F5344CB8AC3E}">
        <p14:creationId xmlns:p14="http://schemas.microsoft.com/office/powerpoint/2010/main" val="86018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9073" y="474345"/>
            <a:ext cx="7470207" cy="6247864"/>
          </a:xfrm>
          <a:prstGeom prst="rect">
            <a:avLst/>
          </a:prstGeom>
        </p:spPr>
        <p:txBody>
          <a:bodyPr wrap="square">
            <a:spAutoFit/>
          </a:bodyPr>
          <a:lstStyle/>
          <a:p>
            <a:r>
              <a:rPr lang="en-US" sz="2000" b="1" dirty="0">
                <a:latin typeface="Times"/>
                <a:cs typeface="Times"/>
              </a:rPr>
              <a:t>How is it distinct form other literary forms?</a:t>
            </a:r>
            <a:endParaRPr lang="en-US" sz="2000" dirty="0">
              <a:latin typeface="Times"/>
              <a:cs typeface="Times"/>
            </a:endParaRPr>
          </a:p>
          <a:p>
            <a:r>
              <a:rPr lang="en-US" sz="2000" b="1" dirty="0">
                <a:latin typeface="Times"/>
                <a:cs typeface="Times"/>
              </a:rPr>
              <a:t> </a:t>
            </a:r>
            <a:endParaRPr lang="en-US" sz="2000" dirty="0">
              <a:latin typeface="Times"/>
              <a:cs typeface="Times"/>
            </a:endParaRPr>
          </a:p>
          <a:p>
            <a:pPr marL="800100" lvl="1" indent="-342900">
              <a:buFont typeface="Arial"/>
              <a:buChar char="•"/>
            </a:pPr>
            <a:r>
              <a:rPr lang="en-US" sz="2000" dirty="0">
                <a:latin typeface="Times"/>
                <a:cs typeface="Times"/>
              </a:rPr>
              <a:t>Myths are cyclical, the novel is unpredictable (p. 2</a:t>
            </a:r>
            <a:r>
              <a:rPr lang="en-US" sz="2000" dirty="0" smtClean="0">
                <a:latin typeface="Times"/>
                <a:cs typeface="Times"/>
              </a:rPr>
              <a:t>)</a:t>
            </a:r>
          </a:p>
          <a:p>
            <a:pPr lvl="1"/>
            <a:endParaRPr lang="en-US" sz="2000" dirty="0">
              <a:latin typeface="Times"/>
              <a:cs typeface="Times"/>
            </a:endParaRPr>
          </a:p>
          <a:p>
            <a:pPr marL="800100" lvl="1" indent="-342900">
              <a:buFont typeface="Arial"/>
              <a:buChar char="•"/>
            </a:pPr>
            <a:r>
              <a:rPr lang="en-US" sz="2000" dirty="0">
                <a:latin typeface="Times"/>
                <a:cs typeface="Times"/>
              </a:rPr>
              <a:t>Focus on culture, not Nature or the supernatural; wary of the abstract and eternal, rests on the empirical (p. 3</a:t>
            </a:r>
            <a:r>
              <a:rPr lang="en-US" sz="2000" dirty="0" smtClean="0">
                <a:latin typeface="Times"/>
                <a:cs typeface="Times"/>
              </a:rPr>
              <a:t>)</a:t>
            </a:r>
          </a:p>
          <a:p>
            <a:pPr lvl="1"/>
            <a:endParaRPr lang="en-US" sz="2000" dirty="0">
              <a:latin typeface="Times"/>
              <a:cs typeface="Times"/>
            </a:endParaRPr>
          </a:p>
          <a:p>
            <a:pPr marL="800100" lvl="1" indent="-342900">
              <a:buFont typeface="Arial"/>
              <a:buChar char="•"/>
            </a:pPr>
            <a:r>
              <a:rPr lang="en-US" sz="2000" dirty="0">
                <a:latin typeface="Times"/>
                <a:cs typeface="Times"/>
              </a:rPr>
              <a:t>Roots in the romance, but a romance set in a prosaic reality (not chivalric court setting) (p. </a:t>
            </a:r>
            <a:r>
              <a:rPr lang="en-US" sz="2000" dirty="0" smtClean="0">
                <a:latin typeface="Times"/>
                <a:cs typeface="Times"/>
              </a:rPr>
              <a:t>2, </a:t>
            </a:r>
            <a:r>
              <a:rPr lang="en-US" sz="2000" dirty="0">
                <a:latin typeface="Times"/>
                <a:cs typeface="Times"/>
              </a:rPr>
              <a:t>6</a:t>
            </a:r>
            <a:r>
              <a:rPr lang="en-US" sz="2000" dirty="0" smtClean="0">
                <a:latin typeface="Times"/>
                <a:cs typeface="Times"/>
              </a:rPr>
              <a:t>)</a:t>
            </a:r>
          </a:p>
          <a:p>
            <a:pPr lvl="1"/>
            <a:endParaRPr lang="en-US" sz="2000" dirty="0">
              <a:latin typeface="Times"/>
              <a:cs typeface="Times"/>
            </a:endParaRPr>
          </a:p>
          <a:p>
            <a:pPr marL="800100" lvl="1" indent="-342900">
              <a:buFont typeface="Arial"/>
              <a:buChar char="•"/>
            </a:pPr>
            <a:r>
              <a:rPr lang="en-US" sz="2000" dirty="0">
                <a:latin typeface="Times"/>
                <a:cs typeface="Times"/>
              </a:rPr>
              <a:t>Moral </a:t>
            </a:r>
            <a:r>
              <a:rPr lang="en-US" sz="2000" dirty="0" smtClean="0">
                <a:latin typeface="Times"/>
                <a:cs typeface="Times"/>
              </a:rPr>
              <a:t>realism; neither </a:t>
            </a:r>
            <a:r>
              <a:rPr lang="en-US" sz="2000" dirty="0">
                <a:latin typeface="Times"/>
                <a:cs typeface="Times"/>
              </a:rPr>
              <a:t>revolutionary nor reactionary, yet reformist, committed to change (p. 7</a:t>
            </a:r>
            <a:r>
              <a:rPr lang="en-US" sz="2000" dirty="0" smtClean="0">
                <a:latin typeface="Times"/>
                <a:cs typeface="Times"/>
              </a:rPr>
              <a:t>)</a:t>
            </a:r>
          </a:p>
          <a:p>
            <a:pPr lvl="1"/>
            <a:endParaRPr lang="en-US" sz="2000" dirty="0">
              <a:latin typeface="Times"/>
              <a:cs typeface="Times"/>
            </a:endParaRPr>
          </a:p>
          <a:p>
            <a:pPr marL="800100" lvl="1" indent="-342900">
              <a:buFont typeface="Arial"/>
              <a:buChar char="•"/>
            </a:pPr>
            <a:r>
              <a:rPr lang="en-US" sz="2000" dirty="0">
                <a:latin typeface="Times"/>
                <a:cs typeface="Times"/>
              </a:rPr>
              <a:t>Bears the fingerprint of an individual writer (“style”) unlike impersonal narrator of epic (p. 7</a:t>
            </a:r>
            <a:r>
              <a:rPr lang="en-US" sz="2000" dirty="0" smtClean="0">
                <a:latin typeface="Times"/>
                <a:cs typeface="Times"/>
              </a:rPr>
              <a:t>)</a:t>
            </a:r>
          </a:p>
          <a:p>
            <a:pPr lvl="1"/>
            <a:endParaRPr lang="en-US" sz="2000" dirty="0">
              <a:latin typeface="Times"/>
              <a:cs typeface="Times"/>
            </a:endParaRPr>
          </a:p>
          <a:p>
            <a:pPr marL="800100" lvl="1" indent="-342900">
              <a:buFont typeface="Arial"/>
              <a:buChar char="•"/>
            </a:pPr>
            <a:r>
              <a:rPr lang="en-US" sz="2000" dirty="0">
                <a:latin typeface="Times"/>
                <a:cs typeface="Times"/>
              </a:rPr>
              <a:t>A democratic literary art, hostile to static, hierarchical, </a:t>
            </a:r>
            <a:r>
              <a:rPr lang="en-US" sz="2000" dirty="0" smtClean="0">
                <a:latin typeface="Times"/>
                <a:cs typeface="Times"/>
              </a:rPr>
              <a:t>de-historicized</a:t>
            </a:r>
            <a:r>
              <a:rPr lang="en-US" sz="2000" dirty="0">
                <a:latin typeface="Times"/>
                <a:cs typeface="Times"/>
              </a:rPr>
              <a:t>, </a:t>
            </a:r>
            <a:r>
              <a:rPr lang="en-US" sz="2000" dirty="0" smtClean="0">
                <a:latin typeface="Times"/>
                <a:cs typeface="Times"/>
              </a:rPr>
              <a:t>socially </a:t>
            </a:r>
            <a:r>
              <a:rPr lang="en-US" sz="2000" dirty="0">
                <a:latin typeface="Times"/>
                <a:cs typeface="Times"/>
              </a:rPr>
              <a:t>exclusive art of classical humanity (p. 8)</a:t>
            </a:r>
          </a:p>
          <a:p>
            <a:r>
              <a:rPr lang="en-US" sz="2000" b="1" dirty="0">
                <a:latin typeface="Times"/>
                <a:cs typeface="Times"/>
              </a:rPr>
              <a:t> </a:t>
            </a:r>
            <a:endParaRPr lang="en-US" sz="2000" dirty="0">
              <a:latin typeface="Times"/>
              <a:cs typeface="Times"/>
            </a:endParaRPr>
          </a:p>
          <a:p>
            <a:r>
              <a:rPr lang="en-US" sz="2000" b="1" dirty="0">
                <a:latin typeface="Times"/>
                <a:cs typeface="Times"/>
              </a:rPr>
              <a:t> </a:t>
            </a:r>
            <a:endParaRPr lang="en-US" sz="2000" dirty="0">
              <a:latin typeface="Times"/>
              <a:cs typeface="Times"/>
            </a:endParaRPr>
          </a:p>
        </p:txBody>
      </p:sp>
    </p:spTree>
    <p:extLst>
      <p:ext uri="{BB962C8B-B14F-4D97-AF65-F5344CB8AC3E}">
        <p14:creationId xmlns:p14="http://schemas.microsoft.com/office/powerpoint/2010/main" val="154559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808" y="335845"/>
            <a:ext cx="8441334" cy="5601533"/>
          </a:xfrm>
          <a:prstGeom prst="rect">
            <a:avLst/>
          </a:prstGeom>
        </p:spPr>
        <p:txBody>
          <a:bodyPr wrap="square">
            <a:spAutoFit/>
          </a:bodyPr>
          <a:lstStyle/>
          <a:p>
            <a:r>
              <a:rPr lang="en-US" sz="2000" b="1" dirty="0">
                <a:latin typeface="Times"/>
                <a:cs typeface="Times"/>
              </a:rPr>
              <a:t>What are social factors of emergence of novel?</a:t>
            </a:r>
            <a:endParaRPr lang="en-US" sz="2000" dirty="0">
              <a:latin typeface="Times"/>
              <a:cs typeface="Times"/>
            </a:endParaRPr>
          </a:p>
          <a:p>
            <a:r>
              <a:rPr lang="en-US" sz="2000" b="1" dirty="0">
                <a:latin typeface="Times"/>
                <a:cs typeface="Times"/>
              </a:rPr>
              <a:t> </a:t>
            </a:r>
            <a:endParaRPr lang="en-US" sz="2000" dirty="0">
              <a:latin typeface="Times"/>
              <a:cs typeface="Times"/>
            </a:endParaRPr>
          </a:p>
          <a:p>
            <a:pPr marL="342900" lvl="0" indent="-342900">
              <a:buFont typeface="Arial"/>
              <a:buChar char="•"/>
            </a:pPr>
            <a:r>
              <a:rPr lang="en-US" sz="2000" dirty="0">
                <a:latin typeface="Times"/>
                <a:cs typeface="Times"/>
              </a:rPr>
              <a:t>Associated </a:t>
            </a:r>
            <a:r>
              <a:rPr lang="en-US" sz="2000" dirty="0" smtClean="0">
                <a:latin typeface="Times"/>
                <a:cs typeface="Times"/>
              </a:rPr>
              <a:t>with emergence of a middle class in England in the 18</a:t>
            </a:r>
            <a:r>
              <a:rPr lang="en-US" sz="2000" baseline="30000" dirty="0" smtClean="0">
                <a:latin typeface="Times"/>
                <a:cs typeface="Times"/>
              </a:rPr>
              <a:t>th</a:t>
            </a:r>
            <a:r>
              <a:rPr lang="en-US" sz="2000" dirty="0" smtClean="0">
                <a:latin typeface="Times"/>
                <a:cs typeface="Times"/>
              </a:rPr>
              <a:t> century, </a:t>
            </a:r>
            <a:r>
              <a:rPr lang="en-US" sz="2000" dirty="0">
                <a:latin typeface="Times"/>
                <a:cs typeface="Times"/>
              </a:rPr>
              <a:t>“dream of total freedom from restraint” (p. 2</a:t>
            </a:r>
            <a:r>
              <a:rPr lang="en-US" sz="2000" dirty="0" smtClean="0">
                <a:latin typeface="Times"/>
                <a:cs typeface="Times"/>
              </a:rPr>
              <a:t>)</a:t>
            </a:r>
          </a:p>
          <a:p>
            <a:pPr lvl="0"/>
            <a:endParaRPr lang="en-US" sz="2000" dirty="0">
              <a:latin typeface="Times"/>
              <a:cs typeface="Times"/>
            </a:endParaRPr>
          </a:p>
          <a:p>
            <a:pPr marL="342900" lvl="0" indent="-342900">
              <a:buFont typeface="Arial"/>
              <a:buChar char="•"/>
            </a:pPr>
            <a:r>
              <a:rPr lang="en-US" sz="2000" dirty="0">
                <a:latin typeface="Times"/>
                <a:cs typeface="Times"/>
              </a:rPr>
              <a:t>Born at same time as modern science: secular, sober, investigative (p. 7</a:t>
            </a:r>
            <a:r>
              <a:rPr lang="en-US" sz="2000" dirty="0" smtClean="0">
                <a:latin typeface="Times"/>
                <a:cs typeface="Times"/>
              </a:rPr>
              <a:t>)</a:t>
            </a:r>
          </a:p>
          <a:p>
            <a:pPr lvl="0"/>
            <a:endParaRPr lang="en-US" sz="2000" dirty="0">
              <a:latin typeface="Times"/>
              <a:cs typeface="Times"/>
            </a:endParaRPr>
          </a:p>
          <a:p>
            <a:pPr marL="342900" lvl="0" indent="-342900">
              <a:buFont typeface="Arial"/>
              <a:buChar char="•"/>
            </a:pPr>
            <a:r>
              <a:rPr lang="en-US" sz="2000" dirty="0">
                <a:latin typeface="Times"/>
                <a:cs typeface="Times"/>
              </a:rPr>
              <a:t>Where can be </a:t>
            </a:r>
            <a:r>
              <a:rPr lang="en-US" sz="2000" dirty="0" smtClean="0">
                <a:latin typeface="Times"/>
                <a:cs typeface="Times"/>
              </a:rPr>
              <a:t>traced </a:t>
            </a:r>
            <a:r>
              <a:rPr lang="en-US" sz="2000" dirty="0">
                <a:latin typeface="Times"/>
                <a:cs typeface="Times"/>
              </a:rPr>
              <a:t>it back to?  Don Quixote?  Robinson </a:t>
            </a:r>
            <a:r>
              <a:rPr lang="en-US" sz="2000" dirty="0" smtClean="0">
                <a:latin typeface="Times"/>
                <a:cs typeface="Times"/>
              </a:rPr>
              <a:t>Crusoe? </a:t>
            </a:r>
            <a:r>
              <a:rPr lang="en-US" sz="2000" dirty="0">
                <a:latin typeface="Times"/>
                <a:cs typeface="Times"/>
              </a:rPr>
              <a:t>(p. 2</a:t>
            </a:r>
            <a:r>
              <a:rPr lang="en-US" sz="2000" dirty="0" smtClean="0">
                <a:latin typeface="Times"/>
                <a:cs typeface="Times"/>
              </a:rPr>
              <a:t>)</a:t>
            </a:r>
          </a:p>
          <a:p>
            <a:pPr lvl="0"/>
            <a:endParaRPr lang="en-US" sz="2000" dirty="0">
              <a:latin typeface="Times"/>
              <a:cs typeface="Times"/>
            </a:endParaRPr>
          </a:p>
          <a:p>
            <a:pPr marL="342900" lvl="0" indent="-342900">
              <a:buFont typeface="Arial"/>
              <a:buChar char="•"/>
            </a:pPr>
            <a:r>
              <a:rPr lang="en-US" sz="2000" dirty="0" smtClean="0">
                <a:latin typeface="Times"/>
                <a:cs typeface="Times"/>
              </a:rPr>
              <a:t>Romantic </a:t>
            </a:r>
            <a:r>
              <a:rPr lang="en-US" sz="2000" dirty="0">
                <a:latin typeface="Times"/>
                <a:cs typeface="Times"/>
              </a:rPr>
              <a:t>idealism -&gt; egoism, author or hero can’t get outside his own head; the opposite, realism, is engaged with </a:t>
            </a:r>
            <a:r>
              <a:rPr lang="en-US" sz="2000" dirty="0" smtClean="0">
                <a:latin typeface="Times"/>
                <a:cs typeface="Times"/>
              </a:rPr>
              <a:t>society </a:t>
            </a:r>
            <a:r>
              <a:rPr lang="en-US" sz="2000" dirty="0">
                <a:latin typeface="Times"/>
                <a:cs typeface="Times"/>
              </a:rPr>
              <a:t>(pp. 4-5</a:t>
            </a:r>
            <a:r>
              <a:rPr lang="en-US" sz="2000" dirty="0" smtClean="0">
                <a:latin typeface="Times"/>
                <a:cs typeface="Times"/>
              </a:rPr>
              <a:t>)</a:t>
            </a:r>
          </a:p>
          <a:p>
            <a:pPr lvl="0"/>
            <a:endParaRPr lang="en-US" sz="2000" dirty="0" smtClean="0">
              <a:latin typeface="Times"/>
              <a:cs typeface="Times"/>
            </a:endParaRPr>
          </a:p>
          <a:p>
            <a:pPr marL="342900" lvl="0" indent="-342900">
              <a:buFont typeface="Arial"/>
              <a:buChar char="•"/>
            </a:pPr>
            <a:r>
              <a:rPr lang="en-US" sz="2000" dirty="0" smtClean="0">
                <a:latin typeface="Times"/>
                <a:cs typeface="Times"/>
              </a:rPr>
              <a:t>The </a:t>
            </a:r>
            <a:r>
              <a:rPr lang="en-US" sz="2000" dirty="0">
                <a:latin typeface="Times"/>
                <a:cs typeface="Times"/>
              </a:rPr>
              <a:t>novel affirms the common life, yet the values it engages “are at their most diverse and conflicting” – the condition of modernity (p. </a:t>
            </a:r>
            <a:r>
              <a:rPr lang="en-US" sz="2000">
                <a:latin typeface="Times"/>
                <a:cs typeface="Times"/>
              </a:rPr>
              <a:t>5</a:t>
            </a:r>
            <a:r>
              <a:rPr lang="en-US" sz="2000" smtClean="0">
                <a:latin typeface="Times"/>
                <a:cs typeface="Times"/>
              </a:rPr>
              <a:t>)</a:t>
            </a:r>
          </a:p>
          <a:p>
            <a:pPr lvl="0"/>
            <a:endParaRPr lang="en-US" sz="2000" dirty="0" smtClean="0">
              <a:latin typeface="Times"/>
              <a:cs typeface="Times"/>
            </a:endParaRPr>
          </a:p>
          <a:p>
            <a:pPr marL="342900" lvl="0" indent="-342900">
              <a:buFont typeface="Arial"/>
              <a:buChar char="•"/>
            </a:pPr>
            <a:r>
              <a:rPr lang="en-US" sz="2000" dirty="0" smtClean="0">
                <a:latin typeface="Times"/>
                <a:cs typeface="Times"/>
              </a:rPr>
              <a:t>According to Soviet literary theorist,  Mikhail </a:t>
            </a:r>
            <a:r>
              <a:rPr lang="en-US" sz="2000" dirty="0" err="1" smtClean="0">
                <a:latin typeface="Times"/>
                <a:cs typeface="Times"/>
              </a:rPr>
              <a:t>Bakhtin</a:t>
            </a:r>
            <a:r>
              <a:rPr lang="en-US" sz="2000" dirty="0">
                <a:latin typeface="Times"/>
                <a:cs typeface="Times"/>
              </a:rPr>
              <a:t>, </a:t>
            </a:r>
            <a:r>
              <a:rPr lang="en-US" sz="2000" dirty="0" smtClean="0">
                <a:latin typeface="Times"/>
                <a:cs typeface="Times"/>
              </a:rPr>
              <a:t>the novel </a:t>
            </a:r>
            <a:r>
              <a:rPr lang="en-US" sz="2000" dirty="0">
                <a:latin typeface="Times"/>
                <a:cs typeface="Times"/>
              </a:rPr>
              <a:t>emerges when any centralized </a:t>
            </a:r>
            <a:r>
              <a:rPr lang="en-US" sz="2000" dirty="0" smtClean="0">
                <a:latin typeface="Times"/>
                <a:cs typeface="Times"/>
              </a:rPr>
              <a:t>authority or </a:t>
            </a:r>
            <a:r>
              <a:rPr lang="en-US" sz="2000" dirty="0">
                <a:latin typeface="Times"/>
                <a:cs typeface="Times"/>
              </a:rPr>
              <a:t>ideology begins to break </a:t>
            </a:r>
            <a:r>
              <a:rPr lang="en-US" sz="2000" dirty="0" smtClean="0">
                <a:latin typeface="Times"/>
                <a:cs typeface="Times"/>
              </a:rPr>
              <a:t>apart </a:t>
            </a:r>
            <a:r>
              <a:rPr lang="en-US" sz="2000" dirty="0">
                <a:latin typeface="Times"/>
                <a:cs typeface="Times"/>
              </a:rPr>
              <a:t>(p. 6</a:t>
            </a:r>
            <a:r>
              <a:rPr lang="en-US" sz="2000" dirty="0" smtClean="0">
                <a:latin typeface="Times"/>
                <a:cs typeface="Times"/>
              </a:rPr>
              <a:t>). </a:t>
            </a:r>
            <a:endParaRPr lang="en-US" sz="2000" dirty="0">
              <a:latin typeface="Times"/>
              <a:cs typeface="Times"/>
            </a:endParaRPr>
          </a:p>
          <a:p>
            <a:r>
              <a:rPr lang="en-US" dirty="0"/>
              <a:t> </a:t>
            </a:r>
          </a:p>
        </p:txBody>
      </p:sp>
    </p:spTree>
    <p:extLst>
      <p:ext uri="{BB962C8B-B14F-4D97-AF65-F5344CB8AC3E}">
        <p14:creationId xmlns:p14="http://schemas.microsoft.com/office/powerpoint/2010/main" val="263091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391</TotalTime>
  <Words>115</Words>
  <Application>Microsoft Macintosh PowerPoint</Application>
  <PresentationFormat>On-screen Show (4:3)</PresentationFormat>
  <Paragraphs>62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Liebhaber, Samuel J.</dc:creator>
  <cp:lastModifiedBy>Liebhaber, Samuel J.</cp:lastModifiedBy>
  <cp:revision>8</cp:revision>
  <dcterms:created xsi:type="dcterms:W3CDTF">2015-09-18T13:58:40Z</dcterms:created>
  <dcterms:modified xsi:type="dcterms:W3CDTF">2015-09-18T20:30:09Z</dcterms:modified>
</cp:coreProperties>
</file>